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2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#9Slide05 SVNClementine" panose="020F0502020204030203" charset="0"/>
      <p:regular r:id="rId19"/>
    </p:embeddedFont>
    <p:embeddedFont>
      <p:font typeface="#9Slide07 Pattaya" panose="020B0604020202020204" charset="-34"/>
      <p:regular r:id="rId20"/>
    </p:embeddedFont>
    <p:embeddedFont>
      <p:font typeface="Nunito" pitchFamily="2" charset="-93"/>
      <p:regular r:id="rId21"/>
      <p:bold r:id="rId22"/>
      <p:italic r:id="rId23"/>
      <p:boldItalic r:id="rId2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21D1-EFD5-2087-24FB-782B1503D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876C-C5D8-0509-5FF9-70E0B3393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4BCDD-94BE-CBE5-C531-E02622E4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16C2A-5DF7-C0B6-2787-2237F322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B783C-2EAF-8E60-FE93-E1F88FF6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55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5F11-0C15-727E-3A12-08AA4726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EAF60-D688-93AE-A712-F216DA701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6107-24E7-D93E-00FB-0100EA1B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485C5-EA2F-1224-ADE8-E473B90C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01873-548A-64E3-E778-6D673B0B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22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DB4F9-341D-B05E-A12D-5FE0ED990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E7265-6F4C-073D-5BE2-49074DB6F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36A19-F2F3-AF8E-20C4-12312D2A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9785D-E582-3A5A-B473-E310E432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D7374-B49E-68C1-7E29-5DFFB7F2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94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DCE3-BD62-14D6-02B3-E5D45CCA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A751-F00A-260B-4B69-9F79C16F6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DD549-1D66-D102-D4FA-4D960AC5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09264-407A-8EF0-F0F1-11403381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17F43-62BB-4E4F-4C76-A9C181B0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685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5AE9-A14B-4713-373E-70BD95B9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408E1-FC86-C6D7-39DD-65D95FF02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32504-D153-24D7-B3A1-8AE2C9FA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60203-1DB5-EEA5-9F90-9DC0D03C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F0A4E-5BB4-0F3F-5A6B-321AE4B9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32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B935-3FC2-DB89-4F6A-42B9601F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CAA-EE55-885B-FC07-C90AD2AD0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D4C5B-A5CE-7543-3EB9-086467982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03CF8-B00A-9635-809B-74555FEC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BC4DB-E922-FA61-F7D4-DB010141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2921C-2863-FE7C-2AAA-192345FE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652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581F-6C6C-01B0-1265-D8540CDE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BC9D7-3AC9-B8E7-6485-47AEC274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A64C2-3137-6A09-1AB0-163396C1E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07941-1C31-3EE5-B9FE-68325C986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A3AE3-9F62-4D4A-ED4D-2F29C3847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65288-B1BA-0BFD-A955-F473D156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467116-F262-727A-B4A5-5978F468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06F48F-30E9-C920-9ADC-37EAB4EA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47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8C23-131C-BDDA-6C51-63C081AC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2FCBF-1B34-B24D-D414-795680EF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5D1BA-0A26-F5A8-B609-AC8CDCB4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52B04-0463-602F-29A8-1D072E3E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13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F599D-3CE0-BF85-7536-910658FB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EF49F-E6B8-23CC-0EAF-83C215E3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E5532-ACC5-1921-C011-C17F4E42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94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BFD3-479F-5DC7-BE66-312C1FD9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CC61-3617-0317-6918-61A1793D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95457-BDD4-4B40-E896-4E553278E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FD710-0DE3-58F3-4842-7346D991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ACFD2-F34F-244B-F80F-C4209D5A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3BE96-5BC6-075D-FAE9-DFF6E656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61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FC47-FAEF-F993-EAD7-F769BD7C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DEF5C-8D12-14F4-CCDE-472F579A9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7DE0-5129-44BF-A0C8-7857EDFEC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6BF59-FA8C-8A2E-FB5C-B7ADE5A6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2C916-65B3-0765-CB0E-19BE3925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AA030-33DD-E589-0B23-80980BBA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178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130C4-C12F-C49C-4A50-6497DAAF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01367-0C62-E845-56A8-CE503405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64FD8-2936-CEC1-4D69-C2378590F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ABDF1-BB94-4249-8BD9-6553293AC82A}" type="datetimeFigureOut">
              <a:rPr lang="vi-VN" smtClean="0"/>
              <a:t>30/11/2025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C4E8B-8297-845C-0509-44F0B7BEB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A43CC-9010-AAB5-45C2-2781FE48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6E5800-2203-42AC-BA7E-AD035013B6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24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407787-302D-60DA-54AC-83A5704F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5BE8A72-3918-13A1-F395-878A71997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Background powerpoint blue Vectors - Download Free High-Quality Vectors  from Freepik | Freepik">
            <a:extLst>
              <a:ext uri="{FF2B5EF4-FFF2-40B4-BE49-F238E27FC236}">
                <a16:creationId xmlns:a16="http://schemas.microsoft.com/office/drawing/2014/main" id="{7E45ED64-8608-7347-C708-96FECFC8B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84EB94-5786-3969-77EE-BDA80F8473B1}"/>
              </a:ext>
            </a:extLst>
          </p:cNvPr>
          <p:cNvSpPr txBox="1"/>
          <p:nvPr/>
        </p:nvSpPr>
        <p:spPr>
          <a:xfrm>
            <a:off x="2519250" y="365125"/>
            <a:ext cx="7153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TRƯỜNG TIỂU HỌC LÊ NGỌC HÂN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7A54A8-BF85-8515-300F-3F7D5E5EB1BC}"/>
              </a:ext>
            </a:extLst>
          </p:cNvPr>
          <p:cNvSpPr txBox="1"/>
          <p:nvPr/>
        </p:nvSpPr>
        <p:spPr>
          <a:xfrm>
            <a:off x="375824" y="2055813"/>
            <a:ext cx="1144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+mj-lt"/>
              </a:rPr>
              <a:t>TIẾNG VIỆT LỚP 5</a:t>
            </a:r>
          </a:p>
          <a:p>
            <a:pPr algn="ctr"/>
            <a:r>
              <a:rPr lang="vi-VN" sz="3200" b="1" dirty="0">
                <a:solidFill>
                  <a:schemeClr val="accent5"/>
                </a:solidFill>
                <a:latin typeface="+mj-lt"/>
              </a:rPr>
              <a:t>BÀI 5: NĂNG LƯỢNG VÀ NĂNG LƯỢNG CHẤT ĐỐT </a:t>
            </a:r>
          </a:p>
          <a:p>
            <a:pPr algn="ctr"/>
            <a:r>
              <a:rPr lang="vi-VN" sz="3200" b="1" dirty="0">
                <a:solidFill>
                  <a:schemeClr val="accent5"/>
                </a:solidFill>
                <a:latin typeface="+mj-lt"/>
              </a:rPr>
              <a:t>(TIẾT 2)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5D95AAA-8E15-9CCF-78DE-698EE4D9FE46}"/>
              </a:ext>
            </a:extLst>
          </p:cNvPr>
          <p:cNvSpPr txBox="1"/>
          <p:nvPr/>
        </p:nvSpPr>
        <p:spPr>
          <a:xfrm>
            <a:off x="4958576" y="4951037"/>
            <a:ext cx="6481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Giáo viên</a:t>
            </a:r>
            <a:r>
              <a:rPr lang="vi-VN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Nguyễn Thị Nga</a:t>
            </a:r>
            <a:endParaRPr lang="vi-V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Đơn vị công tác: Trường Tiểu học Lê Ngọc Hân </a:t>
            </a:r>
          </a:p>
        </p:txBody>
      </p:sp>
    </p:spTree>
    <p:extLst>
      <p:ext uri="{BB962C8B-B14F-4D97-AF65-F5344CB8AC3E}">
        <p14:creationId xmlns:p14="http://schemas.microsoft.com/office/powerpoint/2010/main" val="150851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586B796-2371-F9C6-363E-D4946B4E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" y="0"/>
            <a:ext cx="12095239" cy="6858000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CCD0C64-30B8-2F30-A967-0B5B62C4E1B0}"/>
              </a:ext>
            </a:extLst>
          </p:cNvPr>
          <p:cNvSpPr/>
          <p:nvPr/>
        </p:nvSpPr>
        <p:spPr>
          <a:xfrm>
            <a:off x="1216152" y="1517904"/>
            <a:ext cx="7708392" cy="3236975"/>
          </a:xfrm>
          <a:prstGeom prst="flowChartAlternateProcess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Than đá được sử dụng vào những việc gì? Ngoài than đá, kể tên một số loại than khác mà em biết.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4833FA11-B8A9-B8AB-E032-8802A6D82D5F}"/>
              </a:ext>
            </a:extLst>
          </p:cNvPr>
          <p:cNvSpPr/>
          <p:nvPr/>
        </p:nvSpPr>
        <p:spPr>
          <a:xfrm>
            <a:off x="8924544" y="1913267"/>
            <a:ext cx="4711825" cy="4812599"/>
          </a:xfrm>
          <a:custGeom>
            <a:avLst/>
            <a:gdLst/>
            <a:ahLst/>
            <a:cxnLst/>
            <a:rect l="l" t="t" r="r" b="b"/>
            <a:pathLst>
              <a:path w="2278720" h="2567572">
                <a:moveTo>
                  <a:pt x="0" y="0"/>
                </a:moveTo>
                <a:lnTo>
                  <a:pt x="2278720" y="0"/>
                </a:lnTo>
                <a:lnTo>
                  <a:pt x="2278720" y="2567572"/>
                </a:lnTo>
                <a:lnTo>
                  <a:pt x="0" y="2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75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ơn 183.900 Năng Lượng Tái Tạo Hình Minh Họa ảnh, hình chụp &amp; hình ảnh trả  phí bản quyền một lần sẵn có - iStock">
            <a:extLst>
              <a:ext uri="{FF2B5EF4-FFF2-40B4-BE49-F238E27FC236}">
                <a16:creationId xmlns:a16="http://schemas.microsoft.com/office/drawing/2014/main" id="{F80D30CD-0639-37A3-6F4D-0E6F53E9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CCD0C64-30B8-2F30-A967-0B5B62C4E1B0}"/>
              </a:ext>
            </a:extLst>
          </p:cNvPr>
          <p:cNvSpPr/>
          <p:nvPr/>
        </p:nvSpPr>
        <p:spPr>
          <a:xfrm>
            <a:off x="478302" y="603945"/>
            <a:ext cx="11351924" cy="5650110"/>
          </a:xfrm>
          <a:prstGeom prst="flowChartAlternateProcess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5DC4E-ABA4-E161-9184-8E1B6FEADB1B}"/>
              </a:ext>
            </a:extLst>
          </p:cNvPr>
          <p:cNvSpPr txBox="1"/>
          <p:nvPr/>
        </p:nvSpPr>
        <p:spPr>
          <a:xfrm>
            <a:off x="599049" y="807780"/>
            <a:ext cx="10445496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127635" algn="l"/>
                <a:tab pos="250190" algn="l"/>
              </a:tabLst>
            </a:pP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đốt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ở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nhiệt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điệt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....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3F7D35-246A-76E3-BA9A-9BD4DEEC8228}"/>
              </a:ext>
            </a:extLst>
          </p:cNvPr>
          <p:cNvGrpSpPr/>
          <p:nvPr/>
        </p:nvGrpSpPr>
        <p:grpSpPr>
          <a:xfrm>
            <a:off x="5821797" y="2203351"/>
            <a:ext cx="5299670" cy="3846869"/>
            <a:chOff x="6644640" y="2551204"/>
            <a:chExt cx="4155498" cy="3702851"/>
          </a:xfrm>
        </p:grpSpPr>
        <p:pic>
          <p:nvPicPr>
            <p:cNvPr id="8" name="Picture 7" descr="A large machine in a factory&#10;&#10;Description automatically generated">
              <a:extLst>
                <a:ext uri="{FF2B5EF4-FFF2-40B4-BE49-F238E27FC236}">
                  <a16:creationId xmlns:a16="http://schemas.microsoft.com/office/drawing/2014/main" id="{3BDE231F-B0B0-A358-52BD-9C26EC300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640" y="2551204"/>
              <a:ext cx="4155498" cy="311807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DC8693-F6F1-CA5E-C1C6-83F7AAB6573A}"/>
                </a:ext>
              </a:extLst>
            </p:cNvPr>
            <p:cNvSpPr txBox="1"/>
            <p:nvPr/>
          </p:nvSpPr>
          <p:spPr>
            <a:xfrm>
              <a:off x="8257032" y="5669280"/>
              <a:ext cx="11977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Lò</a:t>
              </a:r>
              <a:r>
                <a:rPr lang="en-GB" sz="32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2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hơi</a:t>
              </a:r>
              <a:endParaRPr lang="vi-VN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94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ơn 183.900 Năng Lượng Tái Tạo Hình Minh Họa ảnh, hình chụp &amp; hình ảnh trả  phí bản quyền một lần sẵn có - iStock">
            <a:extLst>
              <a:ext uri="{FF2B5EF4-FFF2-40B4-BE49-F238E27FC236}">
                <a16:creationId xmlns:a16="http://schemas.microsoft.com/office/drawing/2014/main" id="{1256BA90-B62B-124B-7B66-33D8CEB7A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CCD0C64-30B8-2F30-A967-0B5B62C4E1B0}"/>
              </a:ext>
            </a:extLst>
          </p:cNvPr>
          <p:cNvSpPr/>
          <p:nvPr/>
        </p:nvSpPr>
        <p:spPr>
          <a:xfrm>
            <a:off x="880402" y="237745"/>
            <a:ext cx="10108340" cy="1749040"/>
          </a:xfrm>
          <a:prstGeom prst="flowChartAlternateProcess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Xăng, dầu được sử dụng vào việc gì?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1F08D85-38F8-9990-965F-70DF8AC0D6FD}"/>
              </a:ext>
            </a:extLst>
          </p:cNvPr>
          <p:cNvSpPr/>
          <p:nvPr/>
        </p:nvSpPr>
        <p:spPr>
          <a:xfrm>
            <a:off x="1228577" y="2616875"/>
            <a:ext cx="5135880" cy="3361878"/>
          </a:xfrm>
          <a:prstGeom prst="wedgeEllipseCallout">
            <a:avLst>
              <a:gd name="adj1" fmla="val -63661"/>
              <a:gd name="adj2" fmla="val 4259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</a:rPr>
              <a:t>Xăng dầu dùng làm chất đốt để chạy máy móc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C3F0296-264B-3273-637E-517D3AF83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087" y="3004016"/>
            <a:ext cx="34575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5466D4CF-0E2A-1AB9-8686-87551408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CCD0C64-30B8-2F30-A967-0B5B62C4E1B0}"/>
              </a:ext>
            </a:extLst>
          </p:cNvPr>
          <p:cNvSpPr/>
          <p:nvPr/>
        </p:nvSpPr>
        <p:spPr>
          <a:xfrm>
            <a:off x="329888" y="1588244"/>
            <a:ext cx="7708392" cy="2249424"/>
          </a:xfrm>
          <a:prstGeom prst="flowChartAlternateProcess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Nêu ích lợi của việc sử dụng khí sinh học.</a:t>
            </a:r>
            <a:endParaRPr lang="vi-VN" sz="4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2" descr="Top 200+ hình nền Powerpoint năng lượng tái tạo độc đáo">
            <a:extLst>
              <a:ext uri="{FF2B5EF4-FFF2-40B4-BE49-F238E27FC236}">
                <a16:creationId xmlns:a16="http://schemas.microsoft.com/office/drawing/2014/main" id="{50E77C80-1517-9C72-5069-6916EA943F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62761CC4-D4EE-24BB-D61B-D60C79412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CCD0C64-30B8-2F30-A967-0B5B62C4E1B0}"/>
              </a:ext>
            </a:extLst>
          </p:cNvPr>
          <p:cNvSpPr/>
          <p:nvPr/>
        </p:nvSpPr>
        <p:spPr>
          <a:xfrm>
            <a:off x="566928" y="1188720"/>
            <a:ext cx="11164824" cy="5074920"/>
          </a:xfrm>
          <a:prstGeom prst="flowChartAlternateProcess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5DC4E-ABA4-E161-9184-8E1B6FEADB1B}"/>
              </a:ext>
            </a:extLst>
          </p:cNvPr>
          <p:cNvSpPr txBox="1"/>
          <p:nvPr/>
        </p:nvSpPr>
        <p:spPr>
          <a:xfrm>
            <a:off x="720852" y="2224826"/>
            <a:ext cx="10445496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127635" algn="l"/>
                <a:tab pos="250190" algn="l"/>
              </a:tabLst>
            </a:pP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Khí sinh học là ngu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ồ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chất đốt được sử dụng trong đun nấu, tạo ra điện để thắp sáng, ....Sử dụng khí sinh học thay thế các chất đốt truyền thống giúp giảm thiểu ô nhiễm môi trường, giảm lượng chất thải, giảm hiệu ứng nhà kính gây biến đổi khí hậu…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2" descr="Top 200+ hình nền Powerpoint năng lượng tái tạo độc đáo">
            <a:extLst>
              <a:ext uri="{FF2B5EF4-FFF2-40B4-BE49-F238E27FC236}">
                <a16:creationId xmlns:a16="http://schemas.microsoft.com/office/drawing/2014/main" id="{0E8B915A-A154-AFD1-A66C-1A7F7AC5E6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61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0476360-EBFF-5D78-F4C6-3E211053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CCD0C64-30B8-2F30-A967-0B5B62C4E1B0}"/>
              </a:ext>
            </a:extLst>
          </p:cNvPr>
          <p:cNvSpPr/>
          <p:nvPr/>
        </p:nvSpPr>
        <p:spPr>
          <a:xfrm>
            <a:off x="1216152" y="1517905"/>
            <a:ext cx="7708392" cy="2249424"/>
          </a:xfrm>
          <a:prstGeom prst="flowChartAlternateProcess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Gia đình và địa phương em thường sử dụng chất đốt vào những việc gì?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4833FA11-B8A9-B8AB-E032-8802A6D82D5F}"/>
              </a:ext>
            </a:extLst>
          </p:cNvPr>
          <p:cNvSpPr/>
          <p:nvPr/>
        </p:nvSpPr>
        <p:spPr>
          <a:xfrm>
            <a:off x="8924544" y="2045401"/>
            <a:ext cx="4711825" cy="4812599"/>
          </a:xfrm>
          <a:custGeom>
            <a:avLst/>
            <a:gdLst/>
            <a:ahLst/>
            <a:cxnLst/>
            <a:rect l="l" t="t" r="r" b="b"/>
            <a:pathLst>
              <a:path w="2278720" h="2567572">
                <a:moveTo>
                  <a:pt x="0" y="0"/>
                </a:moveTo>
                <a:lnTo>
                  <a:pt x="2278720" y="0"/>
                </a:lnTo>
                <a:lnTo>
                  <a:pt x="2278720" y="2567572"/>
                </a:lnTo>
                <a:lnTo>
                  <a:pt x="0" y="2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8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3C5C2F3-037B-EE39-3942-1B8994CE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F5CB65-9064-8E27-628C-4413E7CB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05" y="2047022"/>
            <a:ext cx="7942590" cy="20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CCD0C64-30B8-2F30-A967-0B5B62C4E1B0}"/>
              </a:ext>
            </a:extLst>
          </p:cNvPr>
          <p:cNvSpPr/>
          <p:nvPr/>
        </p:nvSpPr>
        <p:spPr>
          <a:xfrm>
            <a:off x="838200" y="713232"/>
            <a:ext cx="11508232" cy="5898515"/>
          </a:xfrm>
          <a:prstGeom prst="flowChartAlternateProcess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97D45A-DDBF-4A0F-BB8C-649803E475D4}"/>
              </a:ext>
            </a:extLst>
          </p:cNvPr>
          <p:cNvGrpSpPr/>
          <p:nvPr/>
        </p:nvGrpSpPr>
        <p:grpSpPr>
          <a:xfrm>
            <a:off x="545105" y="510794"/>
            <a:ext cx="10584318" cy="1325563"/>
            <a:chOff x="554249" y="730250"/>
            <a:chExt cx="10584318" cy="13255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CB89CCE-50E4-373E-63A4-002937D8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249" y="730250"/>
              <a:ext cx="1225942" cy="1325563"/>
            </a:xfrm>
            <a:prstGeom prst="rect">
              <a:avLst/>
            </a:prstGeom>
          </p:spPr>
        </p:pic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2D12526-EDC1-ADB3-F032-E293BB53FE09}"/>
                </a:ext>
              </a:extLst>
            </p:cNvPr>
            <p:cNvSpPr/>
            <p:nvPr/>
          </p:nvSpPr>
          <p:spPr>
            <a:xfrm>
              <a:off x="2003711" y="932688"/>
              <a:ext cx="9134856" cy="1033272"/>
            </a:xfrm>
            <a:prstGeom prst="flowChartAlternateProcess">
              <a:avLst/>
            </a:prstGeom>
            <a:solidFill>
              <a:srgbClr val="FFFF9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b="1" dirty="0">
                  <a:solidFill>
                    <a:schemeClr val="tx2"/>
                  </a:solidFill>
                  <a:latin typeface="Nunito" pitchFamily="2" charset="-93"/>
                </a:rPr>
                <a:t>Thực hành, thí nghiệm trang 26 SGK Khoa học lớp 5: Tìm hiểu về vai trò của chất đốt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1E4CFF-0D52-31C1-ED51-4DBBBFD06445}"/>
              </a:ext>
            </a:extLst>
          </p:cNvPr>
          <p:cNvSpPr txBox="1"/>
          <p:nvPr/>
        </p:nvSpPr>
        <p:spPr>
          <a:xfrm>
            <a:off x="838200" y="1911096"/>
            <a:ext cx="10216896" cy="4102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 1: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Tìm hiểu thông tin về một trong những vai trò của chất đốt qua sách, báo,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,…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 dụ: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Vai trò của chất đốt trong giao thông, vận tải.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 2: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Trao đổi thông tin trong nhóm và lựa chọn hình thức báo cáo.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 3: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Báo cáo kết quả.</a:t>
            </a:r>
          </a:p>
        </p:txBody>
      </p:sp>
    </p:spTree>
    <p:extLst>
      <p:ext uri="{BB962C8B-B14F-4D97-AF65-F5344CB8AC3E}">
        <p14:creationId xmlns:p14="http://schemas.microsoft.com/office/powerpoint/2010/main" val="41182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223E0FC5-A026-E165-C1CA-784D6AE6C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972" y="0"/>
            <a:ext cx="1223797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5F769-40DF-50ED-B8DC-D9B280E3B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42" y="1861161"/>
            <a:ext cx="7825035" cy="2099064"/>
          </a:xfrm>
          <a:prstGeom prst="rect">
            <a:avLst/>
          </a:prstGeom>
        </p:spPr>
      </p:pic>
      <p:sp>
        <p:nvSpPr>
          <p:cNvPr id="2" name="AutoShape 2" descr="Green New Energy Background Images, HD Pictures and Wallpaper For Free  Download | Pngtree">
            <a:extLst>
              <a:ext uri="{FF2B5EF4-FFF2-40B4-BE49-F238E27FC236}">
                <a16:creationId xmlns:a16="http://schemas.microsoft.com/office/drawing/2014/main" id="{B31E06B2-1C6F-06EB-9513-E694E1E107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046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>
            <a:extLst>
              <a:ext uri="{FF2B5EF4-FFF2-40B4-BE49-F238E27FC236}">
                <a16:creationId xmlns:a16="http://schemas.microsoft.com/office/drawing/2014/main" id="{3B33508D-4811-173B-A385-AC191DF960DD}"/>
              </a:ext>
            </a:extLst>
          </p:cNvPr>
          <p:cNvSpPr/>
          <p:nvPr/>
        </p:nvSpPr>
        <p:spPr>
          <a:xfrm>
            <a:off x="1648500" y="1325880"/>
            <a:ext cx="7102307" cy="3894411"/>
          </a:xfrm>
          <a:custGeom>
            <a:avLst/>
            <a:gdLst/>
            <a:ahLst/>
            <a:cxnLst/>
            <a:rect l="l" t="t" r="r" b="b"/>
            <a:pathLst>
              <a:path w="3106410" h="1623099">
                <a:moveTo>
                  <a:pt x="0" y="0"/>
                </a:moveTo>
                <a:lnTo>
                  <a:pt x="3106411" y="0"/>
                </a:lnTo>
                <a:lnTo>
                  <a:pt x="3106411" y="1623100"/>
                </a:lnTo>
                <a:lnTo>
                  <a:pt x="0" y="162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5F51B33E-8D63-3484-E9C9-33FBA0D58CDB}"/>
              </a:ext>
            </a:extLst>
          </p:cNvPr>
          <p:cNvSpPr/>
          <p:nvPr/>
        </p:nvSpPr>
        <p:spPr>
          <a:xfrm>
            <a:off x="7933079" y="1213412"/>
            <a:ext cx="5220841" cy="5534975"/>
          </a:xfrm>
          <a:custGeom>
            <a:avLst/>
            <a:gdLst/>
            <a:ahLst/>
            <a:cxnLst/>
            <a:rect l="l" t="t" r="r" b="b"/>
            <a:pathLst>
              <a:path w="2278720" h="2567572">
                <a:moveTo>
                  <a:pt x="0" y="0"/>
                </a:moveTo>
                <a:lnTo>
                  <a:pt x="2278720" y="0"/>
                </a:lnTo>
                <a:lnTo>
                  <a:pt x="2278720" y="2567572"/>
                </a:lnTo>
                <a:lnTo>
                  <a:pt x="0" y="2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D67A1-00C0-851B-1502-BEBE0982718E}"/>
              </a:ext>
            </a:extLst>
          </p:cNvPr>
          <p:cNvSpPr txBox="1"/>
          <p:nvPr/>
        </p:nvSpPr>
        <p:spPr>
          <a:xfrm>
            <a:off x="1940814" y="2207328"/>
            <a:ext cx="58132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effectLst/>
                <a:latin typeface="Nunito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effectLst/>
                <a:latin typeface="Nunito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Nunito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000000"/>
                </a:solidFill>
                <a:effectLst/>
                <a:latin typeface="Nunito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Nunito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Nunito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nguồn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cung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cấp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năng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lượng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cho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hoạt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 con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người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máy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Nunito" pitchFamily="2" charset="-93"/>
                <a:ea typeface="Calibri" panose="020F0502020204030204" pitchFamily="34" charset="0"/>
              </a:rPr>
              <a:t>móc</a:t>
            </a:r>
            <a:r>
              <a:rPr lang="en-US" sz="4000" dirty="0">
                <a:effectLst/>
                <a:latin typeface="Nunito" pitchFamily="2" charset="-93"/>
                <a:ea typeface="Calibri" panose="020F0502020204030204" pitchFamily="34" charset="0"/>
              </a:rPr>
              <a:t>, ....</a:t>
            </a:r>
            <a:endParaRPr lang="vi-VN" sz="4800" dirty="0">
              <a:latin typeface="Nunito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610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CEC0229E-37A6-412D-6332-AF6095993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956"/>
            <a:ext cx="12192000" cy="6916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80795D-A7B8-1567-B130-AD4EEA4152C8}"/>
              </a:ext>
            </a:extLst>
          </p:cNvPr>
          <p:cNvSpPr txBox="1"/>
          <p:nvPr/>
        </p:nvSpPr>
        <p:spPr>
          <a:xfrm>
            <a:off x="1134560" y="2000237"/>
            <a:ext cx="103819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7200" b="0" i="0" dirty="0"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rgbClr val="FFC000"/>
                    </a:gs>
                  </a:gsLst>
                  <a:lin ang="16200038" scaled="0"/>
                </a:gradFill>
                <a:effectLst/>
                <a:latin typeface="#9Slide07 Pattaya" panose="00000500000000000000" pitchFamily="2" charset="-34"/>
                <a:cs typeface="#9Slide07 Pattaya" panose="00000500000000000000" pitchFamily="2" charset="-34"/>
              </a:rPr>
              <a:t>Bài 5: Năng lượng và năng lượng chất đốt (Tiết 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3F80A-287B-491E-9543-B0E796716625}"/>
              </a:ext>
            </a:extLst>
          </p:cNvPr>
          <p:cNvSpPr txBox="1"/>
          <p:nvPr/>
        </p:nvSpPr>
        <p:spPr>
          <a:xfrm>
            <a:off x="7341151" y="4308561"/>
            <a:ext cx="1715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#9Slide05 SVNClementine" panose="020F0502020204030203" pitchFamily="34" charset="0"/>
              </a:rPr>
              <a:t>(</a:t>
            </a:r>
            <a:r>
              <a:rPr lang="en-GB" sz="4800" dirty="0" err="1">
                <a:solidFill>
                  <a:schemeClr val="bg1"/>
                </a:solidFill>
                <a:latin typeface="#9Slide05 SVNClementine" panose="020F0502020204030203" pitchFamily="34" charset="0"/>
              </a:rPr>
              <a:t>Tiết</a:t>
            </a:r>
            <a:r>
              <a:rPr lang="en-GB" sz="4800" dirty="0">
                <a:solidFill>
                  <a:schemeClr val="bg1"/>
                </a:solidFill>
                <a:latin typeface="#9Slide05 SVNClementine" panose="020F0502020204030203" pitchFamily="34" charset="0"/>
              </a:rPr>
              <a:t> 2)</a:t>
            </a:r>
            <a:endParaRPr lang="vi-V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E2F88321-7D4B-5105-E2C0-A539D522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39EB41-3483-216B-0269-0E467F15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93" y="2440097"/>
            <a:ext cx="7100717" cy="1673006"/>
          </a:xfrm>
          <a:prstGeom prst="rect">
            <a:avLst/>
          </a:prstGeom>
        </p:spPr>
      </p:pic>
      <p:sp>
        <p:nvSpPr>
          <p:cNvPr id="4" name="AutoShape 4" descr="Top 200+ hình nền Powerpoint năng lượng tái tạo độc đáo">
            <a:extLst>
              <a:ext uri="{FF2B5EF4-FFF2-40B4-BE49-F238E27FC236}">
                <a16:creationId xmlns:a16="http://schemas.microsoft.com/office/drawing/2014/main" id="{7A352F0E-2A47-8645-39F1-704E94C65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002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ơn 183.900 Năng Lượng Tái Tạo Hình Minh Họa ảnh, hình chụp &amp; hình ảnh trả  phí bản quyền một lần sẵn có - iStock">
            <a:extLst>
              <a:ext uri="{FF2B5EF4-FFF2-40B4-BE49-F238E27FC236}">
                <a16:creationId xmlns:a16="http://schemas.microsoft.com/office/drawing/2014/main" id="{EB62CBB1-5B49-E7D4-7F48-816FC2F7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CCD0C64-30B8-2F30-A967-0B5B62C4E1B0}"/>
              </a:ext>
            </a:extLst>
          </p:cNvPr>
          <p:cNvSpPr/>
          <p:nvPr/>
        </p:nvSpPr>
        <p:spPr>
          <a:xfrm>
            <a:off x="386080" y="365124"/>
            <a:ext cx="11226800" cy="6218555"/>
          </a:xfrm>
          <a:prstGeom prst="flowChartAlternateProcess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64B19-29FC-FE12-14E1-686A5967120A}"/>
              </a:ext>
            </a:extLst>
          </p:cNvPr>
          <p:cNvGrpSpPr/>
          <p:nvPr/>
        </p:nvGrpSpPr>
        <p:grpSpPr>
          <a:xfrm>
            <a:off x="1070437" y="520967"/>
            <a:ext cx="9858086" cy="1304657"/>
            <a:chOff x="1070437" y="520967"/>
            <a:chExt cx="9858086" cy="13046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0189CE-F083-7819-E17F-ECA900196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0437" y="520967"/>
              <a:ext cx="9858086" cy="130465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4E0F91-0F20-CFA9-AC56-E5F8A5D91D9B}"/>
                </a:ext>
              </a:extLst>
            </p:cNvPr>
            <p:cNvSpPr txBox="1"/>
            <p:nvPr/>
          </p:nvSpPr>
          <p:spPr>
            <a:xfrm>
              <a:off x="1712214" y="681037"/>
              <a:ext cx="914171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b="1" dirty="0">
                  <a:latin typeface="Nunito" pitchFamily="2" charset="-93"/>
                </a:rPr>
                <a:t>Nêu một số chất đốt được sử dụng trong các hình dưới đây và vai trò của chúng.</a:t>
              </a:r>
            </a:p>
          </p:txBody>
        </p:sp>
      </p:grpSp>
      <p:pic>
        <p:nvPicPr>
          <p:cNvPr id="11" name="Content Placeholder 10" descr="A collage of images of different types of objects&#10;&#10;Description automatically generated">
            <a:extLst>
              <a:ext uri="{FF2B5EF4-FFF2-40B4-BE49-F238E27FC236}">
                <a16:creationId xmlns:a16="http://schemas.microsoft.com/office/drawing/2014/main" id="{551CF5A8-E12D-19C1-C719-CE1D0548A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24029" r="9878" b="6203"/>
          <a:stretch/>
        </p:blipFill>
        <p:spPr>
          <a:xfrm>
            <a:off x="386080" y="2161760"/>
            <a:ext cx="7896488" cy="4527867"/>
          </a:xfr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25A53DF5-D9D6-CA35-68B9-C72F81FC4162}"/>
              </a:ext>
            </a:extLst>
          </p:cNvPr>
          <p:cNvSpPr/>
          <p:nvPr/>
        </p:nvSpPr>
        <p:spPr>
          <a:xfrm>
            <a:off x="9135269" y="4128226"/>
            <a:ext cx="2863691" cy="2586271"/>
          </a:xfrm>
          <a:custGeom>
            <a:avLst/>
            <a:gdLst/>
            <a:ahLst/>
            <a:cxnLst/>
            <a:rect l="l" t="t" r="r" b="b"/>
            <a:pathLst>
              <a:path w="3528745" h="3171459">
                <a:moveTo>
                  <a:pt x="0" y="0"/>
                </a:moveTo>
                <a:lnTo>
                  <a:pt x="3528744" y="0"/>
                </a:lnTo>
                <a:lnTo>
                  <a:pt x="3528744" y="3171459"/>
                </a:lnTo>
                <a:lnTo>
                  <a:pt x="0" y="31714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DD4F1FE-656C-016B-B9AA-37722CF20117}"/>
              </a:ext>
            </a:extLst>
          </p:cNvPr>
          <p:cNvSpPr/>
          <p:nvPr/>
        </p:nvSpPr>
        <p:spPr>
          <a:xfrm>
            <a:off x="8942229" y="2214514"/>
            <a:ext cx="3056731" cy="1389886"/>
          </a:xfrm>
          <a:prstGeom prst="wedgeEllipseCallout">
            <a:avLst>
              <a:gd name="adj1" fmla="val -22749"/>
              <a:gd name="adj2" fmla="val 6583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tx2"/>
                </a:solidFill>
                <a:latin typeface="Nunito" pitchFamily="2" charset="-93"/>
              </a:rPr>
              <a:t>Thảo</a:t>
            </a:r>
            <a:r>
              <a:rPr lang="en-GB" sz="3200" b="1" dirty="0">
                <a:solidFill>
                  <a:schemeClr val="tx2"/>
                </a:solidFill>
                <a:latin typeface="Nunito" pitchFamily="2" charset="-93"/>
              </a:rPr>
              <a:t> </a:t>
            </a:r>
            <a:r>
              <a:rPr lang="en-GB" sz="3200" b="1" dirty="0" err="1">
                <a:solidFill>
                  <a:schemeClr val="tx2"/>
                </a:solidFill>
                <a:latin typeface="Nunito" pitchFamily="2" charset="-93"/>
              </a:rPr>
              <a:t>luận</a:t>
            </a:r>
            <a:r>
              <a:rPr lang="en-GB" sz="3200" b="1" dirty="0">
                <a:solidFill>
                  <a:schemeClr val="tx2"/>
                </a:solidFill>
                <a:latin typeface="Nunito" pitchFamily="2" charset="-93"/>
              </a:rPr>
              <a:t> </a:t>
            </a:r>
            <a:r>
              <a:rPr lang="en-GB" sz="3200" b="1" dirty="0" err="1">
                <a:solidFill>
                  <a:schemeClr val="tx2"/>
                </a:solidFill>
                <a:latin typeface="Nunito" pitchFamily="2" charset="-93"/>
              </a:rPr>
              <a:t>nhóm</a:t>
            </a:r>
            <a:r>
              <a:rPr lang="en-GB" sz="3200" b="1" dirty="0">
                <a:solidFill>
                  <a:schemeClr val="tx2"/>
                </a:solidFill>
                <a:latin typeface="Nunito" pitchFamily="2" charset="-93"/>
              </a:rPr>
              <a:t> </a:t>
            </a:r>
            <a:r>
              <a:rPr lang="en-GB" sz="3200" b="1" dirty="0" err="1">
                <a:solidFill>
                  <a:schemeClr val="tx2"/>
                </a:solidFill>
                <a:latin typeface="Nunito" pitchFamily="2" charset="-93"/>
              </a:rPr>
              <a:t>đôi</a:t>
            </a:r>
            <a:endParaRPr lang="vi-VN" sz="3200" b="1" dirty="0">
              <a:solidFill>
                <a:schemeClr val="tx2"/>
              </a:solidFill>
              <a:latin typeface="Nunito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583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ơn 183.900 Năng Lượng Tái Tạo Hình Minh Họa ảnh, hình chụp &amp; hình ảnh trả  phí bản quyền một lần sẵn có - iStock">
            <a:extLst>
              <a:ext uri="{FF2B5EF4-FFF2-40B4-BE49-F238E27FC236}">
                <a16:creationId xmlns:a16="http://schemas.microsoft.com/office/drawing/2014/main" id="{4230DA97-F7B6-A28E-79FA-A543BF42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CCD0C64-30B8-2F30-A967-0B5B62C4E1B0}"/>
              </a:ext>
            </a:extLst>
          </p:cNvPr>
          <p:cNvSpPr/>
          <p:nvPr/>
        </p:nvSpPr>
        <p:spPr>
          <a:xfrm>
            <a:off x="386080" y="365124"/>
            <a:ext cx="11226800" cy="6218555"/>
          </a:xfrm>
          <a:prstGeom prst="flowChartAlternateProcess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Content Placeholder 10" descr="A collage of images of different types of objects&#10;&#10;Description automatically generated">
            <a:extLst>
              <a:ext uri="{FF2B5EF4-FFF2-40B4-BE49-F238E27FC236}">
                <a16:creationId xmlns:a16="http://schemas.microsoft.com/office/drawing/2014/main" id="{551CF5A8-E12D-19C1-C719-CE1D0548A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24029" r="47366" b="41340"/>
          <a:stretch/>
        </p:blipFill>
        <p:spPr>
          <a:xfrm>
            <a:off x="579120" y="745027"/>
            <a:ext cx="5237874" cy="3302599"/>
          </a:xfrm>
        </p:spPr>
      </p:pic>
      <p:pic>
        <p:nvPicPr>
          <p:cNvPr id="3" name="Content Placeholder 10" descr="A collage of images of different types of objects&#10;&#10;Description automatically generated">
            <a:extLst>
              <a:ext uri="{FF2B5EF4-FFF2-40B4-BE49-F238E27FC236}">
                <a16:creationId xmlns:a16="http://schemas.microsoft.com/office/drawing/2014/main" id="{555A744E-A770-8A4B-D9B6-02923443D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7" t="25187" r="9778" b="41928"/>
          <a:stretch/>
        </p:blipFill>
        <p:spPr>
          <a:xfrm>
            <a:off x="6396113" y="664138"/>
            <a:ext cx="4787702" cy="3383488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15F363B7-0036-5B22-5B62-0397C1E7E75C}"/>
              </a:ext>
            </a:extLst>
          </p:cNvPr>
          <p:cNvSpPr/>
          <p:nvPr/>
        </p:nvSpPr>
        <p:spPr>
          <a:xfrm>
            <a:off x="838200" y="4363095"/>
            <a:ext cx="4754880" cy="1920240"/>
          </a:xfrm>
          <a:custGeom>
            <a:avLst/>
            <a:gdLst>
              <a:gd name="connsiteX0" fmla="*/ 0 w 4754880"/>
              <a:gd name="connsiteY0" fmla="*/ 320040 h 1920240"/>
              <a:gd name="connsiteX1" fmla="*/ 320040 w 4754880"/>
              <a:gd name="connsiteY1" fmla="*/ 0 h 1920240"/>
              <a:gd name="connsiteX2" fmla="*/ 4434840 w 4754880"/>
              <a:gd name="connsiteY2" fmla="*/ 0 h 1920240"/>
              <a:gd name="connsiteX3" fmla="*/ 4754880 w 4754880"/>
              <a:gd name="connsiteY3" fmla="*/ 320040 h 1920240"/>
              <a:gd name="connsiteX4" fmla="*/ 4754880 w 4754880"/>
              <a:gd name="connsiteY4" fmla="*/ 1600200 h 1920240"/>
              <a:gd name="connsiteX5" fmla="*/ 4434840 w 4754880"/>
              <a:gd name="connsiteY5" fmla="*/ 1920240 h 1920240"/>
              <a:gd name="connsiteX6" fmla="*/ 320040 w 4754880"/>
              <a:gd name="connsiteY6" fmla="*/ 1920240 h 1920240"/>
              <a:gd name="connsiteX7" fmla="*/ 0 w 4754880"/>
              <a:gd name="connsiteY7" fmla="*/ 1600200 h 1920240"/>
              <a:gd name="connsiteX8" fmla="*/ 0 w 4754880"/>
              <a:gd name="connsiteY8" fmla="*/ 3200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4880" h="1920240" fill="none" extrusionOk="0">
                <a:moveTo>
                  <a:pt x="0" y="320040"/>
                </a:moveTo>
                <a:cubicBezTo>
                  <a:pt x="853" y="166382"/>
                  <a:pt x="148111" y="8096"/>
                  <a:pt x="320040" y="0"/>
                </a:cubicBezTo>
                <a:cubicBezTo>
                  <a:pt x="2348290" y="72427"/>
                  <a:pt x="3584920" y="61419"/>
                  <a:pt x="4434840" y="0"/>
                </a:cubicBezTo>
                <a:cubicBezTo>
                  <a:pt x="4608627" y="-20416"/>
                  <a:pt x="4736529" y="137736"/>
                  <a:pt x="4754880" y="320040"/>
                </a:cubicBezTo>
                <a:cubicBezTo>
                  <a:pt x="4849998" y="616808"/>
                  <a:pt x="4785261" y="971830"/>
                  <a:pt x="4754880" y="1600200"/>
                </a:cubicBezTo>
                <a:cubicBezTo>
                  <a:pt x="4755733" y="1772626"/>
                  <a:pt x="4591654" y="1897888"/>
                  <a:pt x="4434840" y="1920240"/>
                </a:cubicBezTo>
                <a:cubicBezTo>
                  <a:pt x="3032792" y="1950067"/>
                  <a:pt x="2279048" y="1840934"/>
                  <a:pt x="320040" y="1920240"/>
                </a:cubicBezTo>
                <a:cubicBezTo>
                  <a:pt x="154144" y="1919013"/>
                  <a:pt x="-20022" y="1780912"/>
                  <a:pt x="0" y="1600200"/>
                </a:cubicBezTo>
                <a:cubicBezTo>
                  <a:pt x="104323" y="996516"/>
                  <a:pt x="38615" y="497879"/>
                  <a:pt x="0" y="320040"/>
                </a:cubicBezTo>
                <a:close/>
              </a:path>
              <a:path w="4754880" h="1920240" stroke="0" extrusionOk="0">
                <a:moveTo>
                  <a:pt x="0" y="320040"/>
                </a:moveTo>
                <a:cubicBezTo>
                  <a:pt x="11446" y="146407"/>
                  <a:pt x="150033" y="14054"/>
                  <a:pt x="320040" y="0"/>
                </a:cubicBezTo>
                <a:cubicBezTo>
                  <a:pt x="1898894" y="123000"/>
                  <a:pt x="2744655" y="-96860"/>
                  <a:pt x="4434840" y="0"/>
                </a:cubicBezTo>
                <a:cubicBezTo>
                  <a:pt x="4588460" y="-17631"/>
                  <a:pt x="4765214" y="122452"/>
                  <a:pt x="4754880" y="320040"/>
                </a:cubicBezTo>
                <a:cubicBezTo>
                  <a:pt x="4678147" y="678261"/>
                  <a:pt x="4764361" y="1438997"/>
                  <a:pt x="4754880" y="1600200"/>
                </a:cubicBezTo>
                <a:cubicBezTo>
                  <a:pt x="4749608" y="1778863"/>
                  <a:pt x="4608932" y="1919805"/>
                  <a:pt x="4434840" y="1920240"/>
                </a:cubicBezTo>
                <a:cubicBezTo>
                  <a:pt x="2382029" y="1759533"/>
                  <a:pt x="2189603" y="1959907"/>
                  <a:pt x="320040" y="1920240"/>
                </a:cubicBezTo>
                <a:cubicBezTo>
                  <a:pt x="128360" y="1917225"/>
                  <a:pt x="-9455" y="1772670"/>
                  <a:pt x="0" y="1600200"/>
                </a:cubicBezTo>
                <a:cubicBezTo>
                  <a:pt x="9411" y="1161088"/>
                  <a:pt x="58971" y="773871"/>
                  <a:pt x="0" y="32004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vi-VN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 đốt là than. Than cháy sinh ra năng lượng làm quay tua bin chạy máy phát điện và sinh ra điện.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854A692F-3473-355E-B730-174B4C954639}"/>
              </a:ext>
            </a:extLst>
          </p:cNvPr>
          <p:cNvSpPr/>
          <p:nvPr/>
        </p:nvSpPr>
        <p:spPr>
          <a:xfrm>
            <a:off x="6543870" y="4321947"/>
            <a:ext cx="4639945" cy="2002536"/>
          </a:xfrm>
          <a:custGeom>
            <a:avLst/>
            <a:gdLst>
              <a:gd name="connsiteX0" fmla="*/ 0 w 4639945"/>
              <a:gd name="connsiteY0" fmla="*/ 333756 h 2002536"/>
              <a:gd name="connsiteX1" fmla="*/ 333756 w 4639945"/>
              <a:gd name="connsiteY1" fmla="*/ 0 h 2002536"/>
              <a:gd name="connsiteX2" fmla="*/ 4306189 w 4639945"/>
              <a:gd name="connsiteY2" fmla="*/ 0 h 2002536"/>
              <a:gd name="connsiteX3" fmla="*/ 4639945 w 4639945"/>
              <a:gd name="connsiteY3" fmla="*/ 333756 h 2002536"/>
              <a:gd name="connsiteX4" fmla="*/ 4639945 w 4639945"/>
              <a:gd name="connsiteY4" fmla="*/ 1668780 h 2002536"/>
              <a:gd name="connsiteX5" fmla="*/ 4306189 w 4639945"/>
              <a:gd name="connsiteY5" fmla="*/ 2002536 h 2002536"/>
              <a:gd name="connsiteX6" fmla="*/ 333756 w 4639945"/>
              <a:gd name="connsiteY6" fmla="*/ 2002536 h 2002536"/>
              <a:gd name="connsiteX7" fmla="*/ 0 w 4639945"/>
              <a:gd name="connsiteY7" fmla="*/ 1668780 h 2002536"/>
              <a:gd name="connsiteX8" fmla="*/ 0 w 4639945"/>
              <a:gd name="connsiteY8" fmla="*/ 333756 h 200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9945" h="2002536" fill="none" extrusionOk="0">
                <a:moveTo>
                  <a:pt x="0" y="333756"/>
                </a:moveTo>
                <a:cubicBezTo>
                  <a:pt x="943" y="174967"/>
                  <a:pt x="162470" y="21889"/>
                  <a:pt x="333756" y="0"/>
                </a:cubicBezTo>
                <a:cubicBezTo>
                  <a:pt x="1036408" y="72427"/>
                  <a:pt x="2468390" y="61419"/>
                  <a:pt x="4306189" y="0"/>
                </a:cubicBezTo>
                <a:cubicBezTo>
                  <a:pt x="4489546" y="-6685"/>
                  <a:pt x="4633912" y="147603"/>
                  <a:pt x="4639945" y="333756"/>
                </a:cubicBezTo>
                <a:cubicBezTo>
                  <a:pt x="4740000" y="819134"/>
                  <a:pt x="4685140" y="1071574"/>
                  <a:pt x="4639945" y="1668780"/>
                </a:cubicBezTo>
                <a:cubicBezTo>
                  <a:pt x="4646852" y="1818054"/>
                  <a:pt x="4482047" y="1993041"/>
                  <a:pt x="4306189" y="2002536"/>
                </a:cubicBezTo>
                <a:cubicBezTo>
                  <a:pt x="2738071" y="2032363"/>
                  <a:pt x="1780248" y="1923230"/>
                  <a:pt x="333756" y="2002536"/>
                </a:cubicBezTo>
                <a:cubicBezTo>
                  <a:pt x="161805" y="2001137"/>
                  <a:pt x="-26584" y="1858365"/>
                  <a:pt x="0" y="1668780"/>
                </a:cubicBezTo>
                <a:cubicBezTo>
                  <a:pt x="7214" y="1483619"/>
                  <a:pt x="23802" y="904588"/>
                  <a:pt x="0" y="333756"/>
                </a:cubicBezTo>
                <a:close/>
              </a:path>
              <a:path w="4639945" h="2002536" stroke="0" extrusionOk="0">
                <a:moveTo>
                  <a:pt x="0" y="333756"/>
                </a:moveTo>
                <a:cubicBezTo>
                  <a:pt x="3137" y="150283"/>
                  <a:pt x="163817" y="29980"/>
                  <a:pt x="333756" y="0"/>
                </a:cubicBezTo>
                <a:cubicBezTo>
                  <a:pt x="1505282" y="123000"/>
                  <a:pt x="2926026" y="-96860"/>
                  <a:pt x="4306189" y="0"/>
                </a:cubicBezTo>
                <a:cubicBezTo>
                  <a:pt x="4471355" y="-14604"/>
                  <a:pt x="4642809" y="143655"/>
                  <a:pt x="4639945" y="333756"/>
                </a:cubicBezTo>
                <a:cubicBezTo>
                  <a:pt x="4736034" y="536798"/>
                  <a:pt x="4756411" y="1224192"/>
                  <a:pt x="4639945" y="1668780"/>
                </a:cubicBezTo>
                <a:cubicBezTo>
                  <a:pt x="4618244" y="1860970"/>
                  <a:pt x="4482153" y="2001167"/>
                  <a:pt x="4306189" y="2002536"/>
                </a:cubicBezTo>
                <a:cubicBezTo>
                  <a:pt x="3321141" y="1841829"/>
                  <a:pt x="1329344" y="2042203"/>
                  <a:pt x="333756" y="2002536"/>
                </a:cubicBezTo>
                <a:cubicBezTo>
                  <a:pt x="122974" y="1997193"/>
                  <a:pt x="-29909" y="1839558"/>
                  <a:pt x="0" y="1668780"/>
                </a:cubicBezTo>
                <a:cubicBezTo>
                  <a:pt x="40684" y="1063243"/>
                  <a:pt x="37574" y="653913"/>
                  <a:pt x="0" y="3337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 đốt là ga. Ga cháy sinh ra năng lượng nhiệt làm thức ăn chín.</a:t>
            </a:r>
          </a:p>
        </p:txBody>
      </p:sp>
    </p:spTree>
    <p:extLst>
      <p:ext uri="{BB962C8B-B14F-4D97-AF65-F5344CB8AC3E}">
        <p14:creationId xmlns:p14="http://schemas.microsoft.com/office/powerpoint/2010/main" val="42237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ơn 183.900 Năng Lượng Tái Tạo Hình Minh Họa ảnh, hình chụp &amp; hình ảnh trả  phí bản quyền một lần sẵn có - iStock">
            <a:extLst>
              <a:ext uri="{FF2B5EF4-FFF2-40B4-BE49-F238E27FC236}">
                <a16:creationId xmlns:a16="http://schemas.microsoft.com/office/drawing/2014/main" id="{7A409EA0-83E2-87E0-85BB-D150B288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CCD0C64-30B8-2F30-A967-0B5B62C4E1B0}"/>
              </a:ext>
            </a:extLst>
          </p:cNvPr>
          <p:cNvSpPr/>
          <p:nvPr/>
        </p:nvSpPr>
        <p:spPr>
          <a:xfrm>
            <a:off x="386080" y="365124"/>
            <a:ext cx="11226800" cy="6218555"/>
          </a:xfrm>
          <a:prstGeom prst="flowChartAlternateProcess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Content Placeholder 10" descr="A collage of images of different types of objects&#10;&#10;Description automatically generated">
            <a:extLst>
              <a:ext uri="{FF2B5EF4-FFF2-40B4-BE49-F238E27FC236}">
                <a16:creationId xmlns:a16="http://schemas.microsoft.com/office/drawing/2014/main" id="{551CF5A8-E12D-19C1-C719-CE1D0548A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58915" r="56077" b="6374"/>
          <a:stretch/>
        </p:blipFill>
        <p:spPr>
          <a:xfrm>
            <a:off x="743142" y="669385"/>
            <a:ext cx="4896293" cy="3270743"/>
          </a:xfrm>
        </p:spPr>
      </p:pic>
      <p:pic>
        <p:nvPicPr>
          <p:cNvPr id="3" name="Content Placeholder 10" descr="A collage of images of different types of objects&#10;&#10;Description automatically generated">
            <a:extLst>
              <a:ext uri="{FF2B5EF4-FFF2-40B4-BE49-F238E27FC236}">
                <a16:creationId xmlns:a16="http://schemas.microsoft.com/office/drawing/2014/main" id="{555A744E-A770-8A4B-D9B6-02923443D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9" t="59054" r="9517" b="6402"/>
          <a:stretch/>
        </p:blipFill>
        <p:spPr>
          <a:xfrm>
            <a:off x="5866228" y="669385"/>
            <a:ext cx="5390797" cy="3270743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15F363B7-0036-5B22-5B62-0397C1E7E75C}"/>
              </a:ext>
            </a:extLst>
          </p:cNvPr>
          <p:cNvSpPr/>
          <p:nvPr/>
        </p:nvSpPr>
        <p:spPr>
          <a:xfrm>
            <a:off x="579120" y="4268375"/>
            <a:ext cx="4754880" cy="1920240"/>
          </a:xfrm>
          <a:custGeom>
            <a:avLst/>
            <a:gdLst>
              <a:gd name="connsiteX0" fmla="*/ 0 w 4754880"/>
              <a:gd name="connsiteY0" fmla="*/ 320040 h 1920240"/>
              <a:gd name="connsiteX1" fmla="*/ 320040 w 4754880"/>
              <a:gd name="connsiteY1" fmla="*/ 0 h 1920240"/>
              <a:gd name="connsiteX2" fmla="*/ 4434840 w 4754880"/>
              <a:gd name="connsiteY2" fmla="*/ 0 h 1920240"/>
              <a:gd name="connsiteX3" fmla="*/ 4754880 w 4754880"/>
              <a:gd name="connsiteY3" fmla="*/ 320040 h 1920240"/>
              <a:gd name="connsiteX4" fmla="*/ 4754880 w 4754880"/>
              <a:gd name="connsiteY4" fmla="*/ 1600200 h 1920240"/>
              <a:gd name="connsiteX5" fmla="*/ 4434840 w 4754880"/>
              <a:gd name="connsiteY5" fmla="*/ 1920240 h 1920240"/>
              <a:gd name="connsiteX6" fmla="*/ 320040 w 4754880"/>
              <a:gd name="connsiteY6" fmla="*/ 1920240 h 1920240"/>
              <a:gd name="connsiteX7" fmla="*/ 0 w 4754880"/>
              <a:gd name="connsiteY7" fmla="*/ 1600200 h 1920240"/>
              <a:gd name="connsiteX8" fmla="*/ 0 w 4754880"/>
              <a:gd name="connsiteY8" fmla="*/ 3200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4880" h="1920240" fill="none" extrusionOk="0">
                <a:moveTo>
                  <a:pt x="0" y="320040"/>
                </a:moveTo>
                <a:cubicBezTo>
                  <a:pt x="853" y="166382"/>
                  <a:pt x="148111" y="8096"/>
                  <a:pt x="320040" y="0"/>
                </a:cubicBezTo>
                <a:cubicBezTo>
                  <a:pt x="2348290" y="72427"/>
                  <a:pt x="3584920" y="61419"/>
                  <a:pt x="4434840" y="0"/>
                </a:cubicBezTo>
                <a:cubicBezTo>
                  <a:pt x="4608627" y="-20416"/>
                  <a:pt x="4736529" y="137736"/>
                  <a:pt x="4754880" y="320040"/>
                </a:cubicBezTo>
                <a:cubicBezTo>
                  <a:pt x="4849998" y="616808"/>
                  <a:pt x="4785261" y="971830"/>
                  <a:pt x="4754880" y="1600200"/>
                </a:cubicBezTo>
                <a:cubicBezTo>
                  <a:pt x="4755733" y="1772626"/>
                  <a:pt x="4591654" y="1897888"/>
                  <a:pt x="4434840" y="1920240"/>
                </a:cubicBezTo>
                <a:cubicBezTo>
                  <a:pt x="3032792" y="1950067"/>
                  <a:pt x="2279048" y="1840934"/>
                  <a:pt x="320040" y="1920240"/>
                </a:cubicBezTo>
                <a:cubicBezTo>
                  <a:pt x="154144" y="1919013"/>
                  <a:pt x="-20022" y="1780912"/>
                  <a:pt x="0" y="1600200"/>
                </a:cubicBezTo>
                <a:cubicBezTo>
                  <a:pt x="104323" y="996516"/>
                  <a:pt x="38615" y="497879"/>
                  <a:pt x="0" y="320040"/>
                </a:cubicBezTo>
                <a:close/>
              </a:path>
              <a:path w="4754880" h="1920240" stroke="0" extrusionOk="0">
                <a:moveTo>
                  <a:pt x="0" y="320040"/>
                </a:moveTo>
                <a:cubicBezTo>
                  <a:pt x="11446" y="146407"/>
                  <a:pt x="150033" y="14054"/>
                  <a:pt x="320040" y="0"/>
                </a:cubicBezTo>
                <a:cubicBezTo>
                  <a:pt x="1898894" y="123000"/>
                  <a:pt x="2744655" y="-96860"/>
                  <a:pt x="4434840" y="0"/>
                </a:cubicBezTo>
                <a:cubicBezTo>
                  <a:pt x="4588460" y="-17631"/>
                  <a:pt x="4765214" y="122452"/>
                  <a:pt x="4754880" y="320040"/>
                </a:cubicBezTo>
                <a:cubicBezTo>
                  <a:pt x="4678147" y="678261"/>
                  <a:pt x="4764361" y="1438997"/>
                  <a:pt x="4754880" y="1600200"/>
                </a:cubicBezTo>
                <a:cubicBezTo>
                  <a:pt x="4749608" y="1778863"/>
                  <a:pt x="4608932" y="1919805"/>
                  <a:pt x="4434840" y="1920240"/>
                </a:cubicBezTo>
                <a:cubicBezTo>
                  <a:pt x="2382029" y="1759533"/>
                  <a:pt x="2189603" y="1959907"/>
                  <a:pt x="320040" y="1920240"/>
                </a:cubicBezTo>
                <a:cubicBezTo>
                  <a:pt x="128360" y="1917225"/>
                  <a:pt x="-9455" y="1772670"/>
                  <a:pt x="0" y="1600200"/>
                </a:cubicBezTo>
                <a:cubicBezTo>
                  <a:pt x="9411" y="1161088"/>
                  <a:pt x="58971" y="773871"/>
                  <a:pt x="0" y="32004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 đốt là củi. Củi cháy sinh ra năng lượng nhiệt làm thức ăn chín.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854A692F-3473-355E-B730-174B4C954639}"/>
              </a:ext>
            </a:extLst>
          </p:cNvPr>
          <p:cNvSpPr/>
          <p:nvPr/>
        </p:nvSpPr>
        <p:spPr>
          <a:xfrm>
            <a:off x="6460871" y="4186078"/>
            <a:ext cx="4457065" cy="2002536"/>
          </a:xfrm>
          <a:custGeom>
            <a:avLst/>
            <a:gdLst>
              <a:gd name="connsiteX0" fmla="*/ 0 w 4457065"/>
              <a:gd name="connsiteY0" fmla="*/ 333756 h 2002536"/>
              <a:gd name="connsiteX1" fmla="*/ 333756 w 4457065"/>
              <a:gd name="connsiteY1" fmla="*/ 0 h 2002536"/>
              <a:gd name="connsiteX2" fmla="*/ 4123309 w 4457065"/>
              <a:gd name="connsiteY2" fmla="*/ 0 h 2002536"/>
              <a:gd name="connsiteX3" fmla="*/ 4457065 w 4457065"/>
              <a:gd name="connsiteY3" fmla="*/ 333756 h 2002536"/>
              <a:gd name="connsiteX4" fmla="*/ 4457065 w 4457065"/>
              <a:gd name="connsiteY4" fmla="*/ 1668780 h 2002536"/>
              <a:gd name="connsiteX5" fmla="*/ 4123309 w 4457065"/>
              <a:gd name="connsiteY5" fmla="*/ 2002536 h 2002536"/>
              <a:gd name="connsiteX6" fmla="*/ 333756 w 4457065"/>
              <a:gd name="connsiteY6" fmla="*/ 2002536 h 2002536"/>
              <a:gd name="connsiteX7" fmla="*/ 0 w 4457065"/>
              <a:gd name="connsiteY7" fmla="*/ 1668780 h 2002536"/>
              <a:gd name="connsiteX8" fmla="*/ 0 w 4457065"/>
              <a:gd name="connsiteY8" fmla="*/ 333756 h 200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065" h="2002536" fill="none" extrusionOk="0">
                <a:moveTo>
                  <a:pt x="0" y="333756"/>
                </a:moveTo>
                <a:cubicBezTo>
                  <a:pt x="943" y="174967"/>
                  <a:pt x="162470" y="21889"/>
                  <a:pt x="333756" y="0"/>
                </a:cubicBezTo>
                <a:cubicBezTo>
                  <a:pt x="770864" y="72427"/>
                  <a:pt x="2257420" y="61419"/>
                  <a:pt x="4123309" y="0"/>
                </a:cubicBezTo>
                <a:cubicBezTo>
                  <a:pt x="4306666" y="-6685"/>
                  <a:pt x="4451032" y="147603"/>
                  <a:pt x="4457065" y="333756"/>
                </a:cubicBezTo>
                <a:cubicBezTo>
                  <a:pt x="4557120" y="819134"/>
                  <a:pt x="4502260" y="1071574"/>
                  <a:pt x="4457065" y="1668780"/>
                </a:cubicBezTo>
                <a:cubicBezTo>
                  <a:pt x="4463972" y="1818054"/>
                  <a:pt x="4299167" y="1993041"/>
                  <a:pt x="4123309" y="2002536"/>
                </a:cubicBezTo>
                <a:cubicBezTo>
                  <a:pt x="3607986" y="2032363"/>
                  <a:pt x="960107" y="1923230"/>
                  <a:pt x="333756" y="2002536"/>
                </a:cubicBezTo>
                <a:cubicBezTo>
                  <a:pt x="161805" y="2001137"/>
                  <a:pt x="-26584" y="1858365"/>
                  <a:pt x="0" y="1668780"/>
                </a:cubicBezTo>
                <a:cubicBezTo>
                  <a:pt x="7214" y="1483619"/>
                  <a:pt x="23802" y="904588"/>
                  <a:pt x="0" y="333756"/>
                </a:cubicBezTo>
                <a:close/>
              </a:path>
              <a:path w="4457065" h="2002536" stroke="0" extrusionOk="0">
                <a:moveTo>
                  <a:pt x="0" y="333756"/>
                </a:moveTo>
                <a:cubicBezTo>
                  <a:pt x="3137" y="150283"/>
                  <a:pt x="163817" y="29980"/>
                  <a:pt x="333756" y="0"/>
                </a:cubicBezTo>
                <a:cubicBezTo>
                  <a:pt x="1580516" y="123000"/>
                  <a:pt x="3469635" y="-96860"/>
                  <a:pt x="4123309" y="0"/>
                </a:cubicBezTo>
                <a:cubicBezTo>
                  <a:pt x="4288475" y="-14604"/>
                  <a:pt x="4459929" y="143655"/>
                  <a:pt x="4457065" y="333756"/>
                </a:cubicBezTo>
                <a:cubicBezTo>
                  <a:pt x="4553154" y="536798"/>
                  <a:pt x="4573531" y="1224192"/>
                  <a:pt x="4457065" y="1668780"/>
                </a:cubicBezTo>
                <a:cubicBezTo>
                  <a:pt x="4435364" y="1860970"/>
                  <a:pt x="4299273" y="2001167"/>
                  <a:pt x="4123309" y="2002536"/>
                </a:cubicBezTo>
                <a:cubicBezTo>
                  <a:pt x="2670493" y="1841829"/>
                  <a:pt x="1124012" y="2042203"/>
                  <a:pt x="333756" y="2002536"/>
                </a:cubicBezTo>
                <a:cubicBezTo>
                  <a:pt x="122974" y="1997193"/>
                  <a:pt x="-29909" y="1839558"/>
                  <a:pt x="0" y="1668780"/>
                </a:cubicBezTo>
                <a:cubicBezTo>
                  <a:pt x="40684" y="1063243"/>
                  <a:pt x="37574" y="653913"/>
                  <a:pt x="0" y="3337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vi-VN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 đốt là xăng dầu. Xăng dầu bị đốt cháy sinh ra năng lượng làm xe di chuyển được.</a:t>
            </a:r>
          </a:p>
        </p:txBody>
      </p:sp>
    </p:spTree>
    <p:extLst>
      <p:ext uri="{BB962C8B-B14F-4D97-AF65-F5344CB8AC3E}">
        <p14:creationId xmlns:p14="http://schemas.microsoft.com/office/powerpoint/2010/main" val="24291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DA5C5A1-5DBD-FD49-6704-CE6815FB2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" y="0"/>
            <a:ext cx="12095239" cy="6858000"/>
          </a:xfrm>
          <a:prstGeom prst="rect">
            <a:avLst/>
          </a:prstGeom>
        </p:spPr>
      </p:pic>
      <p:pic>
        <p:nvPicPr>
          <p:cNvPr id="12" name="Content Placeholder 11" descr="A group of images of oil rigs&#10;&#10;Description automatically generated">
            <a:extLst>
              <a:ext uri="{FF2B5EF4-FFF2-40B4-BE49-F238E27FC236}">
                <a16:creationId xmlns:a16="http://schemas.microsoft.com/office/drawing/2014/main" id="{2417E62B-88A3-DD8D-83D0-63B758E0D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6756" r="6872" b="6647"/>
          <a:stretch/>
        </p:blipFill>
        <p:spPr>
          <a:xfrm>
            <a:off x="0" y="539496"/>
            <a:ext cx="12179100" cy="5605272"/>
          </a:xfrm>
        </p:spPr>
      </p:pic>
    </p:spTree>
    <p:extLst>
      <p:ext uri="{BB962C8B-B14F-4D97-AF65-F5344CB8AC3E}">
        <p14:creationId xmlns:p14="http://schemas.microsoft.com/office/powerpoint/2010/main" val="107966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445</Words>
  <Application>Microsoft Office PowerPoint</Application>
  <PresentationFormat>Màn hình rộng</PresentationFormat>
  <Paragraphs>30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6" baseType="lpstr">
      <vt:lpstr>Times New Roman</vt:lpstr>
      <vt:lpstr>Calibri</vt:lpstr>
      <vt:lpstr>Arial</vt:lpstr>
      <vt:lpstr>Aptos Display</vt:lpstr>
      <vt:lpstr>Nunito</vt:lpstr>
      <vt:lpstr>#9Slide07 Pattaya</vt:lpstr>
      <vt:lpstr>#9Slide05 SVNClementine</vt:lpstr>
      <vt:lpstr>Aptos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 THI YEN NHI</dc:creator>
  <cp:lastModifiedBy>thientex@gmail.com</cp:lastModifiedBy>
  <cp:revision>4</cp:revision>
  <dcterms:created xsi:type="dcterms:W3CDTF">2024-09-19T13:38:17Z</dcterms:created>
  <dcterms:modified xsi:type="dcterms:W3CDTF">2025-11-30T11:03:43Z</dcterms:modified>
</cp:coreProperties>
</file>