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9" r:id="rId2"/>
    <p:sldId id="304" r:id="rId3"/>
    <p:sldId id="287" r:id="rId4"/>
    <p:sldId id="260" r:id="rId5"/>
    <p:sldId id="262" r:id="rId6"/>
    <p:sldId id="268" r:id="rId7"/>
    <p:sldId id="307" r:id="rId8"/>
    <p:sldId id="30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72" r:id="rId21"/>
    <p:sldId id="273" r:id="rId22"/>
    <p:sldId id="274" r:id="rId23"/>
    <p:sldId id="275" r:id="rId24"/>
    <p:sldId id="276" r:id="rId25"/>
    <p:sldId id="305" r:id="rId26"/>
    <p:sldId id="306" r:id="rId27"/>
    <p:sldId id="278" r:id="rId28"/>
    <p:sldId id="280" r:id="rId29"/>
    <p:sldId id="300" r:id="rId30"/>
    <p:sldId id="30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A6598-E4E7-46EA-BD1E-5E75C75E1BE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7284-A54F-4F1E-95C2-781F5D13A02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2CCA-88A6-4B0B-825D-094177E4CEF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C829-7010-4DD6-960C-74D5FC05C84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40B2-49A8-4797-B794-879ADEC93C6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0721-46C0-4838-AA1A-B55831D0DCC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372A-6DBA-4FF8-A602-DD5923E2C4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AF66-7623-480F-8E27-DC489E0D8F3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83AE-4B86-44AE-92CA-0C68C19FEE4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2570-2729-49D8-BD3C-B4B6448F367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7268D-1A88-4E72-B114-CFFEDD713AD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39AF61F2-8C5C-4AF0-B998-7F71631F322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4400" smtClean="0"/>
              <a:t>GV: Lê Thị Xuân Huyền</a:t>
            </a:r>
            <a:endParaRPr lang="en-US" sz="440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1006" y="0"/>
            <a:ext cx="9144000" cy="68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228600" y="3978754"/>
            <a:ext cx="7924800" cy="26670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4473546"/>
            <a:ext cx="8001000" cy="16062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 ĐỘNG THƯ VIỆN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 TO NGHE CHUNG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609601" y="482600"/>
            <a:ext cx="7120371" cy="132343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CHÀO MỪNG QUÝ THẦY CÔ VÀ CÁC EM HỌC SINH LỚP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582462" y="2362200"/>
            <a:ext cx="7120371" cy="76943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  </a:t>
            </a:r>
            <a:r>
              <a:rPr lang="en-US" sz="3600" b="1" dirty="0" smtClean="0">
                <a:solidFill>
                  <a:srgbClr val="00B050"/>
                </a:solidFill>
                <a:latin typeface="Times New Roman"/>
                <a:ea typeface="Calibri"/>
              </a:rPr>
              <a:t>TIẾT ĐỌC THƯ VIỆN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9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B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B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B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B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B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B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B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BB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BB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BB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5" descr="Hồ Ba Bể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04800" y="228600"/>
            <a:ext cx="8534400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ctr"/>
            <a:r>
              <a:rPr lang="en-US" sz="4400" b="1" i="1" dirty="0">
                <a:solidFill>
                  <a:srgbClr val="0000FF"/>
                </a:solidFill>
              </a:rPr>
              <a:t/>
            </a:r>
            <a:br>
              <a:rPr lang="en-US" sz="4400" b="1" i="1" dirty="0">
                <a:solidFill>
                  <a:srgbClr val="0000FF"/>
                </a:solidFill>
              </a:rPr>
            </a:br>
            <a:r>
              <a:rPr lang="en-US" sz="4400" b="1" i="1" dirty="0">
                <a:solidFill>
                  <a:srgbClr val="FF0000"/>
                </a:solidFill>
              </a:rPr>
              <a:t>SỰ TÍCH HỒ BA BỂ</a:t>
            </a:r>
            <a:endParaRPr lang="vi-VN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09800"/>
            <a:ext cx="8382000" cy="914400"/>
          </a:xfrm>
        </p:spPr>
        <p:txBody>
          <a:bodyPr/>
          <a:lstStyle/>
          <a:p>
            <a:pPr eaLnBrk="1" hangingPunct="1"/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lang="en-US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066800"/>
            <a:ext cx="6248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e chuye_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371600" y="76200"/>
            <a:ext cx="6400800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57200" y="5905500"/>
            <a:ext cx="8382000" cy="685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smtClean="0">
                <a:cs typeface="Arial" panose="020B0604020202020204" pitchFamily="34" charset="0"/>
              </a:rPr>
              <a:t>Bà cụ ăn xin xuất hiện như thế nào ?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508000" y="5918200"/>
            <a:ext cx="8382000" cy="685800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Mọi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xử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bà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cụ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e chuye_2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676400" y="0"/>
            <a:ext cx="62103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/>
          <p:nvPr/>
        </p:nvSpPr>
        <p:spPr>
          <a:xfrm>
            <a:off x="1676400" y="5867400"/>
            <a:ext cx="6248400" cy="685800"/>
          </a:xfrm>
          <a:prstGeom prst="rect">
            <a:avLst/>
          </a:prstGeom>
          <a:solidFill>
            <a:srgbClr val="00B0F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Ai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bà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cụ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nghỉ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1371600" y="5943600"/>
            <a:ext cx="7162800" cy="685800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xảy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đêm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762000" y="6019800"/>
            <a:ext cx="8077200" cy="68580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chia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bà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cụ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dặn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mẹ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bà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góa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e chuye_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752600" y="152400"/>
            <a:ext cx="63881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/>
          <p:nvPr/>
        </p:nvSpPr>
        <p:spPr>
          <a:xfrm>
            <a:off x="762000" y="6019800"/>
            <a:ext cx="8077200" cy="68580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đêm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lễ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hội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xảy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1905000" y="6096000"/>
            <a:ext cx="56388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Mẹ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bà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góa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Ke chuye_0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828800" y="46038"/>
            <a:ext cx="6223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/>
          <p:nvPr/>
        </p:nvSpPr>
        <p:spPr>
          <a:xfrm>
            <a:off x="990600" y="6019800"/>
            <a:ext cx="7924800" cy="685800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Hồ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Bể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/>
                <a:ea typeface="+mj-ea"/>
                <a:cs typeface="Arial" panose="020B0604020202020204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62000" y="2015836"/>
            <a:ext cx="7772400" cy="1946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54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5400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855"/>
            <a:ext cx="9144000" cy="6858000"/>
          </a:xfrm>
          <a:prstGeom prst="rect">
            <a:avLst/>
          </a:prstGeom>
          <a:extLst/>
        </p:spPr>
      </p:pic>
      <p:sp>
        <p:nvSpPr>
          <p:cNvPr id="5" name="Text Box 14"/>
          <p:cNvSpPr txBox="1"/>
          <p:nvPr/>
        </p:nvSpPr>
        <p:spPr>
          <a:xfrm>
            <a:off x="228600" y="838200"/>
            <a:ext cx="7509164" cy="4278090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8" rIns="91435" bIns="4571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  </a:t>
            </a:r>
            <a:r>
              <a:rPr lang="en-US" altLang="en-US" sz="3200" dirty="0"/>
              <a:t>- </a:t>
            </a:r>
            <a:r>
              <a:rPr lang="en-US" altLang="en-US" sz="3200" dirty="0" err="1"/>
              <a:t>Viết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đoạn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nêu</a:t>
            </a:r>
            <a:r>
              <a:rPr lang="en-US" altLang="en-US" sz="3200" dirty="0"/>
              <a:t> ý </a:t>
            </a:r>
            <a:r>
              <a:rPr lang="en-US" altLang="en-US" sz="3200" dirty="0" err="1"/>
              <a:t>kiến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về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câu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chuyện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trên</a:t>
            </a:r>
            <a:r>
              <a:rPr lang="en-US" altLang="en-US" sz="3200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/>
              <a:t> - </a:t>
            </a:r>
            <a:r>
              <a:rPr lang="en-US" altLang="en-US" sz="3200" dirty="0" err="1"/>
              <a:t>Vẽ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sơ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đồ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duy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về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nội</a:t>
            </a:r>
            <a:r>
              <a:rPr lang="en-US" altLang="en-US" sz="3200" dirty="0"/>
              <a:t> dung </a:t>
            </a:r>
            <a:r>
              <a:rPr lang="en-US" altLang="en-US" sz="3200" dirty="0" err="1"/>
              <a:t>chuyện</a:t>
            </a:r>
            <a:r>
              <a:rPr lang="en-US" altLang="en-US" sz="3200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/>
              <a:t> - </a:t>
            </a:r>
            <a:r>
              <a:rPr lang="en-US" altLang="en-US" sz="3200" dirty="0" err="1"/>
              <a:t>Vẽ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tranh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về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nhân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vật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chuyện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theo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tưởng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tượng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em</a:t>
            </a:r>
            <a:r>
              <a:rPr lang="en-US" altLang="en-US" sz="32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/>
              <a:t>- </a:t>
            </a:r>
            <a:r>
              <a:rPr lang="en-US" altLang="en-US" sz="3200" dirty="0" err="1"/>
              <a:t>Em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thích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điều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gì</a:t>
            </a:r>
            <a:r>
              <a:rPr lang="en-US" altLang="en-US" sz="3200" dirty="0"/>
              <a:t> qua </a:t>
            </a:r>
            <a:r>
              <a:rPr lang="en-US" altLang="en-US" sz="3200" dirty="0" err="1"/>
              <a:t>câu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chuyện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trên</a:t>
            </a:r>
            <a:r>
              <a:rPr lang="en-US" alt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04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4"/>
          <p:cNvGrpSpPr/>
          <p:nvPr/>
        </p:nvGrpSpPr>
        <p:grpSpPr bwMode="auto">
          <a:xfrm>
            <a:off x="0" y="0"/>
            <a:ext cx="9144000" cy="6858000"/>
            <a:chOff x="0" y="0"/>
            <a:chExt cx="9144001" cy="6858001"/>
          </a:xfrm>
        </p:grpSpPr>
        <p:pic>
          <p:nvPicPr>
            <p:cNvPr id="34819" name="Picture 2" descr="Ke chuye_3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</a:blip>
            <a:srcRect/>
            <a:stretch>
              <a:fillRect/>
            </a:stretch>
          </p:blipFill>
          <p:spPr bwMode="auto">
            <a:xfrm>
              <a:off x="12700" y="9712"/>
              <a:ext cx="4483100" cy="364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0" name="Picture 2" descr="Ke chuye_2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4495801" y="0"/>
              <a:ext cx="46482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1" name="Picture 2" descr="Ke chuye_1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</a:blip>
            <a:srcRect/>
            <a:stretch>
              <a:fillRect/>
            </a:stretch>
          </p:blipFill>
          <p:spPr bwMode="auto">
            <a:xfrm>
              <a:off x="0" y="3657601"/>
              <a:ext cx="44958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Picture 5" descr="Ke chuye_0"/>
            <p:cNvPicPr>
              <a:picLocks noChangeAspect="1" noChangeArrowheads="1"/>
            </p:cNvPicPr>
            <p:nvPr/>
          </p:nvPicPr>
          <p:blipFill>
            <a:blip r:embed="rId5">
              <a:lum contrast="12000"/>
            </a:blip>
            <a:srcRect/>
            <a:stretch>
              <a:fillRect/>
            </a:stretch>
          </p:blipFill>
          <p:spPr bwMode="auto">
            <a:xfrm>
              <a:off x="4495800" y="3657600"/>
              <a:ext cx="46482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4"/>
          <p:cNvGrpSpPr/>
          <p:nvPr/>
        </p:nvGrpSpPr>
        <p:grpSpPr bwMode="auto">
          <a:xfrm>
            <a:off x="0" y="0"/>
            <a:ext cx="9144000" cy="6858000"/>
            <a:chOff x="0" y="0"/>
            <a:chExt cx="9144001" cy="6858001"/>
          </a:xfrm>
        </p:grpSpPr>
        <p:pic>
          <p:nvPicPr>
            <p:cNvPr id="35843" name="Picture 2" descr="Ke chuye_3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</a:blip>
            <a:srcRect/>
            <a:stretch>
              <a:fillRect/>
            </a:stretch>
          </p:blipFill>
          <p:spPr bwMode="auto">
            <a:xfrm>
              <a:off x="12700" y="9712"/>
              <a:ext cx="4483100" cy="364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4" name="Picture 2" descr="Ke chuye_2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4495801" y="0"/>
              <a:ext cx="46482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2" descr="Ke chuye_1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</a:blip>
            <a:srcRect/>
            <a:stretch>
              <a:fillRect/>
            </a:stretch>
          </p:blipFill>
          <p:spPr bwMode="auto">
            <a:xfrm>
              <a:off x="0" y="3657601"/>
              <a:ext cx="44958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6" name="Picture 5" descr="Ke chuye_0"/>
            <p:cNvPicPr>
              <a:picLocks noChangeAspect="1" noChangeArrowheads="1"/>
            </p:cNvPicPr>
            <p:nvPr/>
          </p:nvPicPr>
          <p:blipFill>
            <a:blip r:embed="rId5">
              <a:lum contrast="12000"/>
            </a:blip>
            <a:srcRect/>
            <a:stretch>
              <a:fillRect/>
            </a:stretch>
          </p:blipFill>
          <p:spPr bwMode="auto">
            <a:xfrm>
              <a:off x="4495800" y="3657600"/>
              <a:ext cx="46482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70513"/>
            <a:ext cx="8991600" cy="678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891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Qua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8534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solidFill>
                  <a:srgbClr val="FF6600"/>
                </a:solidFill>
                <a:cs typeface="Arial" panose="020B0604020202020204" pitchFamily="34" charset="0"/>
              </a:rPr>
              <a:t>Ý </a:t>
            </a:r>
            <a:r>
              <a:rPr lang="en-US" sz="3600" b="1" dirty="0" err="1" smtClean="0">
                <a:solidFill>
                  <a:srgbClr val="FF6600"/>
                </a:solidFill>
                <a:cs typeface="Arial" panose="020B0604020202020204" pitchFamily="34" charset="0"/>
              </a:rPr>
              <a:t>nghĩa</a:t>
            </a:r>
            <a:r>
              <a:rPr lang="en-US" sz="3600" b="1" dirty="0" smtClean="0">
                <a:solidFill>
                  <a:srgbClr val="FF6600"/>
                </a:solidFill>
                <a:cs typeface="Arial" panose="020B0604020202020204" pitchFamily="34" charset="0"/>
              </a:rPr>
              <a:t>:</a:t>
            </a:r>
            <a:r>
              <a:rPr lang="en-US" sz="3600" b="1" dirty="0" smtClean="0"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315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abe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31242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00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Tổng kết :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8001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 smtClean="0"/>
              <a:t>    </a:t>
            </a:r>
            <a:r>
              <a:rPr lang="en-US" altLang="en-US" sz="2400" dirty="0" err="1" smtClean="0"/>
              <a:t>Em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tìm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mượn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truyện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về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nhân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vật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có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ngoại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hình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hoặc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tính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cách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nổi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bật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ví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dụ</a:t>
            </a:r>
            <a:endParaRPr lang="en-US" altLang="en-US" sz="2400" dirty="0" smtClean="0"/>
          </a:p>
          <a:p>
            <a:pPr marL="685800" indent="-6858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dirty="0" err="1" smtClean="0"/>
              <a:t>Cây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khế</a:t>
            </a:r>
            <a:endParaRPr lang="en-US" altLang="en-US" sz="2400" dirty="0" smtClean="0"/>
          </a:p>
          <a:p>
            <a:pPr marL="685800" indent="-6858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dirty="0" err="1" smtClean="0"/>
              <a:t>Tấm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Cám</a:t>
            </a:r>
            <a:endParaRPr lang="en-US" altLang="en-US" sz="2400" dirty="0" smtClean="0"/>
          </a:p>
          <a:p>
            <a:pPr marL="685800" indent="-6858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dirty="0" err="1" smtClean="0"/>
              <a:t>Sọ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Dừa</a:t>
            </a:r>
            <a:endParaRPr lang="en-US" altLang="en-US" sz="2400" dirty="0" smtClean="0"/>
          </a:p>
          <a:p>
            <a:pPr marL="685800" indent="-6858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dirty="0" err="1" smtClean="0"/>
              <a:t>Cô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bé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Lọ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Lem</a:t>
            </a:r>
            <a:endParaRPr lang="en-US" altLang="en-US" sz="2400" dirty="0" smtClean="0"/>
          </a:p>
          <a:p>
            <a:pPr marL="685800" indent="-6858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dirty="0" err="1" smtClean="0"/>
              <a:t>Nàng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Bạch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Tuyết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và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bảy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chú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lùn</a:t>
            </a:r>
            <a:endParaRPr lang="en-US" altLang="en-US" sz="2400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 smtClean="0"/>
              <a:t>   * </a:t>
            </a:r>
            <a:r>
              <a:rPr lang="en-US" altLang="en-US" sz="2400" dirty="0" err="1" smtClean="0"/>
              <a:t>Trả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truyện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đã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mượn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thư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viện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825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u lịch trên Ba Bể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>
          <a:xfrm>
            <a:off x="1752600" y="457200"/>
            <a:ext cx="5638800" cy="96043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Thuyền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du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lịch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Ba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Bể</a:t>
            </a:r>
            <a:endParaRPr lang="en-US" sz="4400" b="1" dirty="0">
              <a:solidFill>
                <a:srgbClr val="FFFF00"/>
              </a:solidFill>
              <a:latin typeface="Arial" panose="020B0604020202020204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Content Placeholder 3" descr="Cây trên hồ BB.bmp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2700"/>
            <a:ext cx="9144000" cy="6870700"/>
          </a:xfrm>
        </p:spPr>
      </p:pic>
      <p:sp>
        <p:nvSpPr>
          <p:cNvPr id="5" name="Title 1"/>
          <p:cNvSpPr txBox="1"/>
          <p:nvPr/>
        </p:nvSpPr>
        <p:spPr>
          <a:xfrm>
            <a:off x="2057400" y="4559300"/>
            <a:ext cx="5638800" cy="960438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Ba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Bể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mùa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cạn</a:t>
            </a:r>
            <a:endParaRPr lang="en-US" sz="4400" b="1" dirty="0">
              <a:solidFill>
                <a:srgbClr val="FFFF00"/>
              </a:solidFill>
              <a:latin typeface="Arial" panose="020B0604020202020204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19200" y="1676400"/>
            <a:ext cx="7162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5240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133600" y="76200"/>
            <a:ext cx="5257800" cy="126523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297542" y="1447800"/>
            <a:ext cx="8465458" cy="96043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Cầu</a:t>
            </a:r>
            <a:r>
              <a:rPr lang="en-US" sz="4400" dirty="0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phúc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xin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điều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tốt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mình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297543" y="2514600"/>
            <a:ext cx="8541657" cy="96043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Giao</a:t>
            </a:r>
            <a:r>
              <a:rPr lang="en-US" sz="4400" dirty="0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long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loài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rắn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to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còn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gọi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thuồng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luồng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297543" y="3581400"/>
            <a:ext cx="8541657" cy="96043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anchor="ctr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góa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phụ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nữ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chồng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chết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221343" y="4648200"/>
            <a:ext cx="8541657" cy="96043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việc</a:t>
            </a:r>
            <a:r>
              <a:rPr lang="en-US" sz="4400" dirty="0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thiện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điều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tốt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khác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221343" y="5562600"/>
            <a:ext cx="8541657" cy="96043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Bâng</a:t>
            </a:r>
            <a:r>
              <a:rPr lang="en-US" sz="4400" dirty="0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quơ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tin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tưởng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đâu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vào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/>
                <a:ea typeface="+mj-ea"/>
                <a:cs typeface="Arial" panose="020B0604020202020204" pitchFamily="34" charset="0"/>
              </a:rPr>
              <a:t>đâu</a:t>
            </a:r>
            <a:r>
              <a:rPr lang="en-US" sz="4400" dirty="0">
                <a:latin typeface="Arial" panose="020B0604020202020204"/>
                <a:ea typeface="+mj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65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thuồng luồ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0175"/>
            <a:ext cx="6629400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>
          <a:xfrm>
            <a:off x="0" y="2514600"/>
            <a:ext cx="2667000" cy="9604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 long</a:t>
            </a:r>
            <a:endParaRPr lang="en-US" sz="3600" b="1" dirty="0">
              <a:latin typeface="Arial" panose="020B0604020202020204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B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347</Words>
  <Application>Microsoft Office PowerPoint</Application>
  <PresentationFormat>On-screen Show (4:3)</PresentationFormat>
  <Paragraphs>41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Trao đổi nội dung câu chuyện</vt:lpstr>
      <vt:lpstr>Bà cụ ăn xin xuất hiện như thế nào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45</cp:revision>
  <dcterms:created xsi:type="dcterms:W3CDTF">2002-01-01T08:02:00Z</dcterms:created>
  <dcterms:modified xsi:type="dcterms:W3CDTF">2024-08-31T01:54:58Z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E788B8F253004B1C96C61A50A4039E46</vt:lpwstr>
  </property>
  <property fmtid="{D5CDD505-2E9C-101B-9397-08002B2CF9AE}" pid="3" name="KSOProductBuildVer">
    <vt:lpwstr>1033-11.2.0.11254</vt:lpwstr>
  </property>
</Properties>
</file>