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21" r:id="rId2"/>
    <p:sldId id="326" r:id="rId3"/>
    <p:sldId id="324" r:id="rId4"/>
    <p:sldId id="325" r:id="rId5"/>
    <p:sldId id="259" r:id="rId6"/>
    <p:sldId id="260" r:id="rId7"/>
    <p:sldId id="279" r:id="rId8"/>
    <p:sldId id="287" r:id="rId9"/>
    <p:sldId id="314" r:id="rId10"/>
    <p:sldId id="2007577514" r:id="rId11"/>
    <p:sldId id="323" r:id="rId12"/>
    <p:sldId id="2007577518" r:id="rId13"/>
    <p:sldId id="2007577515" r:id="rId14"/>
    <p:sldId id="2007577516" r:id="rId15"/>
    <p:sldId id="2007577522" r:id="rId16"/>
    <p:sldId id="317" r:id="rId17"/>
    <p:sldId id="318" r:id="rId18"/>
    <p:sldId id="289" r:id="rId19"/>
    <p:sldId id="285" r:id="rId20"/>
    <p:sldId id="2007577519" r:id="rId21"/>
    <p:sldId id="2007577520" r:id="rId22"/>
    <p:sldId id="2007577521" r:id="rId23"/>
    <p:sldId id="277" r:id="rId24"/>
  </p:sldIdLst>
  <p:sldSz cx="18288000" cy="10287000"/>
  <p:notesSz cx="6858000" cy="9144000"/>
  <p:embeddedFontLst>
    <p:embeddedFont>
      <p:font typeface="Livvic" pitchFamily="2" charset="0"/>
      <p:regular r:id="rId26"/>
      <p:bold r:id="rId27"/>
      <p:italic r:id="rId28"/>
      <p:boldItalic r:id="rId29"/>
    </p:embeddedFont>
    <p:embeddedFont>
      <p:font typeface="UTM Brewers KT Bold" panose="020B0604020202020204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4" autoAdjust="0"/>
    <p:restoredTop sz="95314" autoAdjust="0"/>
  </p:normalViewPr>
  <p:slideViewPr>
    <p:cSldViewPr showGuides="1">
      <p:cViewPr varScale="1">
        <p:scale>
          <a:sx n="41" d="100"/>
          <a:sy n="41" d="100"/>
        </p:scale>
        <p:origin x="112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380E-22B1-4A43-B07C-B5B18DB55B42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02D99-AE97-4AF4-8B58-CC5E21D63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044000" y="591608"/>
            <a:ext cx="16200000" cy="1188000"/>
          </a:xfrm>
        </p:spPr>
        <p:txBody>
          <a:bodyPr wrap="square" lIns="0" tIns="0" rIns="0" bIns="0">
            <a:normAutofit/>
          </a:bodyPr>
          <a:lstStyle>
            <a:lvl1pPr algn="ctr" fontAlgn="base"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jf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93" y="-307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696" y="1485478"/>
            <a:ext cx="8312727" cy="8229600"/>
          </a:xfrm>
          <a:custGeom>
            <a:avLst/>
            <a:gdLst/>
            <a:ahLst/>
            <a:cxnLst/>
            <a:rect l="l" t="t" r="r" b="b"/>
            <a:pathLst>
              <a:path w="8312727" h="8229600">
                <a:moveTo>
                  <a:pt x="0" y="0"/>
                </a:moveTo>
                <a:lnTo>
                  <a:pt x="8312727" y="0"/>
                </a:lnTo>
                <a:lnTo>
                  <a:pt x="83127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8280374"/>
            <a:ext cx="3315004" cy="1955852"/>
          </a:xfrm>
          <a:custGeom>
            <a:avLst/>
            <a:gdLst/>
            <a:ahLst/>
            <a:cxnLst/>
            <a:rect l="l" t="t" r="r" b="b"/>
            <a:pathLst>
              <a:path w="3315004" h="1955852">
                <a:moveTo>
                  <a:pt x="0" y="0"/>
                </a:moveTo>
                <a:lnTo>
                  <a:pt x="3315004" y="0"/>
                </a:lnTo>
                <a:lnTo>
                  <a:pt x="3315004" y="1955852"/>
                </a:lnTo>
                <a:lnTo>
                  <a:pt x="0" y="1955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696" y="25079"/>
            <a:ext cx="1631649" cy="1558224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282606" y="3848100"/>
            <a:ext cx="4419600" cy="7120401"/>
          </a:xfrm>
          <a:custGeom>
            <a:avLst/>
            <a:gdLst/>
            <a:ahLst/>
            <a:cxnLst/>
            <a:rect l="l" t="t" r="r" b="b"/>
            <a:pathLst>
              <a:path w="6264783" h="8229600">
                <a:moveTo>
                  <a:pt x="0" y="0"/>
                </a:moveTo>
                <a:lnTo>
                  <a:pt x="6264783" y="0"/>
                </a:lnTo>
                <a:lnTo>
                  <a:pt x="62647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24200" y="1279758"/>
            <a:ext cx="12954000" cy="6531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Khám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phá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 khoa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học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: SỰ TRUYỀN NHIỆT</a:t>
            </a:r>
          </a:p>
          <a:p>
            <a:pPr algn="ctr">
              <a:lnSpc>
                <a:spcPts val="4160"/>
              </a:lnSpc>
            </a:pP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Bebas"/>
              <a:ea typeface="UTM Bebas"/>
              <a:cs typeface="UTM Bebas"/>
              <a:sym typeface="UTM Bebas"/>
            </a:endParaRPr>
          </a:p>
          <a:p>
            <a:pPr algn="ctr">
              <a:lnSpc>
                <a:spcPts val="4160"/>
              </a:lnSpc>
            </a:pP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Bebas"/>
              <a:ea typeface="UTM Bebas"/>
              <a:cs typeface="UTM Bebas"/>
              <a:sym typeface="UTM Bebas"/>
            </a:endParaRPr>
          </a:p>
          <a:p>
            <a:pPr algn="ctr">
              <a:lnSpc>
                <a:spcPts val="4160"/>
              </a:lnSpc>
            </a:pP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Bebas"/>
              <a:ea typeface="UTM Bebas"/>
              <a:cs typeface="UTM Bebas"/>
              <a:sym typeface="UTM Bebas"/>
            </a:endParaRPr>
          </a:p>
          <a:p>
            <a:pPr algn="ctr">
              <a:lnSpc>
                <a:spcPts val="4160"/>
              </a:lnSpc>
            </a:pP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Bebas"/>
              <a:ea typeface="UTM Bebas"/>
              <a:cs typeface="UTM Bebas"/>
              <a:sym typeface="UTM Bebas"/>
            </a:endParaRPr>
          </a:p>
          <a:p>
            <a:pPr algn="ctr">
              <a:lnSpc>
                <a:spcPts val="4160"/>
              </a:lnSpc>
            </a:pP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Bebas"/>
              <a:ea typeface="UTM Bebas"/>
              <a:cs typeface="UTM Bebas"/>
              <a:sym typeface="UTM Bebas"/>
            </a:endParaRPr>
          </a:p>
          <a:p>
            <a:pPr algn="ctr">
              <a:lnSpc>
                <a:spcPts val="4160"/>
              </a:lnSpc>
            </a:pP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Bebas"/>
              <a:ea typeface="UTM Bebas"/>
              <a:cs typeface="UTM Bebas"/>
              <a:sym typeface="UTM Bebas"/>
            </a:endParaRPr>
          </a:p>
          <a:p>
            <a:pPr algn="ctr">
              <a:lnSpc>
                <a:spcPts val="4160"/>
              </a:lnSpc>
            </a:pP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Bebas"/>
              <a:ea typeface="UTM Bebas"/>
              <a:cs typeface="UTM Bebas"/>
              <a:sym typeface="UTM Bebas"/>
            </a:endParaRPr>
          </a:p>
          <a:p>
            <a:pPr algn="ctr">
              <a:lnSpc>
                <a:spcPts val="4160"/>
              </a:lnSpc>
            </a:pP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Họ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và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tên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 GV: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Bạc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Thuỳ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 Linh</a:t>
            </a:r>
          </a:p>
          <a:p>
            <a:pPr algn="ctr">
              <a:lnSpc>
                <a:spcPts val="4160"/>
              </a:lnSpc>
            </a:pP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Bebas"/>
              <a:ea typeface="UTM Bebas"/>
              <a:cs typeface="UTM Bebas"/>
              <a:sym typeface="UTM Bebas"/>
            </a:endParaRPr>
          </a:p>
          <a:p>
            <a:pPr algn="ctr">
              <a:lnSpc>
                <a:spcPts val="4160"/>
              </a:lnSpc>
            </a:pP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Lớp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 4a7</a:t>
            </a:r>
          </a:p>
          <a:p>
            <a:pPr algn="ctr">
              <a:lnSpc>
                <a:spcPts val="416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Bebas"/>
                <a:ea typeface="UTM Bebas"/>
                <a:cs typeface="UTM Bebas"/>
                <a:sym typeface="UTM Bebas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7DB1732-540E-B7F5-D1E8-9257965462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00" y="1724705"/>
            <a:ext cx="14852200" cy="5960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234A54-2CCC-15AA-3146-0B0B4DCF4AF1}"/>
              </a:ext>
            </a:extLst>
          </p:cNvPr>
          <p:cNvSpPr txBox="1"/>
          <p:nvPr/>
        </p:nvSpPr>
        <p:spPr>
          <a:xfrm>
            <a:off x="6705597" y="3385466"/>
            <a:ext cx="7970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D1C86-C11C-0628-1BAC-E5C50D2C7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24" y="4704917"/>
            <a:ext cx="3749040" cy="44717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66700"/>
            <a:ext cx="1828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600" b="1" dirty="0">
                <a:latin typeface="Times New Roman" panose="02020603050405020304" pitchFamily="18" charset="0"/>
              </a:rPr>
              <a:t>CHIA SẺ NHÓM</a:t>
            </a:r>
            <a:endParaRPr lang="vi-VN" sz="5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89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36F14-9013-5889-6A71-574AF46BF04D}"/>
              </a:ext>
            </a:extLst>
          </p:cNvPr>
          <p:cNvSpPr txBox="1"/>
          <p:nvPr/>
        </p:nvSpPr>
        <p:spPr>
          <a:xfrm>
            <a:off x="304800" y="1485900"/>
            <a:ext cx="1767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Khoa học lớp 4 Kết nối tri thức Bài 12: Nhiệt độ và sự truyền nhiệt">
            <a:extLst>
              <a:ext uri="{FF2B5EF4-FFF2-40B4-BE49-F238E27FC236}">
                <a16:creationId xmlns:a16="http://schemas.microsoft.com/office/drawing/2014/main" id="{22F89AF1-3CD7-CCA7-2760-2DFEFAA6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48174"/>
            <a:ext cx="15087600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6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8EB03-D1B8-98AE-EFBF-47B3CC03E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A79BEF9-A0BD-9335-FCE4-72FC877A79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00" y="1724705"/>
            <a:ext cx="14852200" cy="5960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0ED09F-AAF3-FC76-DDB2-9F273183CDB1}"/>
              </a:ext>
            </a:extLst>
          </p:cNvPr>
          <p:cNvSpPr txBox="1"/>
          <p:nvPr/>
        </p:nvSpPr>
        <p:spPr>
          <a:xfrm>
            <a:off x="6705597" y="3385466"/>
            <a:ext cx="7970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chia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B3B5C-2D78-BE1A-1CDB-D49F4A652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24" y="4704917"/>
            <a:ext cx="3749040" cy="44717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3E4410-70AA-A704-067E-FEBAB6F42701}"/>
              </a:ext>
            </a:extLst>
          </p:cNvPr>
          <p:cNvSpPr/>
          <p:nvPr/>
        </p:nvSpPr>
        <p:spPr>
          <a:xfrm>
            <a:off x="0" y="266700"/>
            <a:ext cx="1828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600" b="1" dirty="0">
                <a:latin typeface="Times New Roman" panose="02020603050405020304" pitchFamily="18" charset="0"/>
              </a:rPr>
              <a:t>CHIA SẺ</a:t>
            </a:r>
            <a:endParaRPr lang="vi-VN" sz="5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111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ả lời: Sự sôi là gì? Đặc điểm của sự sôi là gì? (Kiến thức vật">
            <a:extLst>
              <a:ext uri="{FF2B5EF4-FFF2-40B4-BE49-F238E27FC236}">
                <a16:creationId xmlns:a16="http://schemas.microsoft.com/office/drawing/2014/main" id="{F986BD44-6DA2-40A7-305B-59FC05AA7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7700"/>
            <a:ext cx="153924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711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cách giúp hồi phục nhanh sau khi mắc sốt xuất huyết | Báo Đại biểu Nhân  dân">
            <a:extLst>
              <a:ext uri="{FF2B5EF4-FFF2-40B4-BE49-F238E27FC236}">
                <a16:creationId xmlns:a16="http://schemas.microsoft.com/office/drawing/2014/main" id="{FBF70614-430D-1FDA-DA80-0E324DDE9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1409700"/>
            <a:ext cx="87249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440000+ ảnh Người Khỏe Mạnh, Tải Xuống Miễn Phí Trên Lovepik">
            <a:extLst>
              <a:ext uri="{FF2B5EF4-FFF2-40B4-BE49-F238E27FC236}">
                <a16:creationId xmlns:a16="http://schemas.microsoft.com/office/drawing/2014/main" id="{05CEB7AC-5B5F-56EF-F200-D2C053F46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09699"/>
            <a:ext cx="73533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363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F200A1-257E-6849-3C91-C5ABF3A03E5C}"/>
              </a:ext>
            </a:extLst>
          </p:cNvPr>
          <p:cNvSpPr txBox="1"/>
          <p:nvPr/>
        </p:nvSpPr>
        <p:spPr>
          <a:xfrm>
            <a:off x="381000" y="1333500"/>
            <a:ext cx="1752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 LAO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66700"/>
            <a:ext cx="185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4.Hoạt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333500"/>
            <a:ext cx="1752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014708"/>
            <a:ext cx="1767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 </a:t>
            </a:r>
            <a:r>
              <a:rPr lang="en-US" sz="6000" dirty="0" err="1"/>
              <a:t>Đề</a:t>
            </a:r>
            <a:r>
              <a:rPr lang="en-US" sz="6000" dirty="0"/>
              <a:t> </a:t>
            </a:r>
            <a:r>
              <a:rPr lang="en-US" sz="6000" dirty="0" err="1"/>
              <a:t>xuất</a:t>
            </a:r>
            <a:r>
              <a:rPr lang="en-US" sz="6000" dirty="0"/>
              <a:t> </a:t>
            </a:r>
            <a:r>
              <a:rPr lang="en-US" sz="6000" dirty="0" err="1"/>
              <a:t>nguyên</a:t>
            </a:r>
            <a:r>
              <a:rPr lang="en-US" sz="6000" dirty="0"/>
              <a:t> </a:t>
            </a:r>
            <a:r>
              <a:rPr lang="en-US" sz="6000" dirty="0" err="1"/>
              <a:t>liệu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cách</a:t>
            </a:r>
            <a:r>
              <a:rPr lang="en-US" sz="6000" dirty="0"/>
              <a:t> </a:t>
            </a:r>
            <a:r>
              <a:rPr lang="en-US" sz="6000" dirty="0" err="1"/>
              <a:t>tiến</a:t>
            </a:r>
            <a:r>
              <a:rPr lang="en-US" sz="6000" dirty="0"/>
              <a:t> </a:t>
            </a:r>
            <a:r>
              <a:rPr lang="en-US" sz="6000" dirty="0" err="1"/>
              <a:t>hành</a:t>
            </a:r>
            <a:endParaRPr lang="en-US" sz="6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5E94-E35F-E636-159C-C7CDF44C91B6}"/>
              </a:ext>
            </a:extLst>
          </p:cNvPr>
          <p:cNvSpPr txBox="1"/>
          <p:nvPr/>
        </p:nvSpPr>
        <p:spPr>
          <a:xfrm>
            <a:off x="398585" y="4068306"/>
            <a:ext cx="17678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 </a:t>
            </a:r>
            <a:r>
              <a:rPr lang="en-US" sz="6000" dirty="0" err="1"/>
              <a:t>Cách</a:t>
            </a:r>
            <a:r>
              <a:rPr lang="en-US" sz="6000" dirty="0"/>
              <a:t> </a:t>
            </a:r>
            <a:r>
              <a:rPr lang="en-US" sz="6000" dirty="0" err="1"/>
              <a:t>tiến</a:t>
            </a:r>
            <a:r>
              <a:rPr lang="en-US" sz="6000" dirty="0"/>
              <a:t> </a:t>
            </a:r>
            <a:r>
              <a:rPr lang="en-US" sz="6000" dirty="0" err="1"/>
              <a:t>hành</a:t>
            </a:r>
            <a:r>
              <a:rPr lang="en-US" sz="6000" dirty="0"/>
              <a:t>: </a:t>
            </a:r>
            <a:r>
              <a:rPr lang="en-US" sz="6000" dirty="0" err="1"/>
              <a:t>Gồm</a:t>
            </a:r>
            <a:r>
              <a:rPr lang="en-US" sz="6000" dirty="0"/>
              <a:t> 4 </a:t>
            </a:r>
            <a:r>
              <a:rPr lang="en-US" sz="6000" dirty="0" err="1"/>
              <a:t>bước</a:t>
            </a:r>
            <a:endParaRPr lang="en-US" sz="6000" dirty="0"/>
          </a:p>
          <a:p>
            <a:r>
              <a:rPr lang="en-US" sz="6000" dirty="0"/>
              <a:t>+</a:t>
            </a:r>
            <a:r>
              <a:rPr lang="en-US" sz="6000" dirty="0" err="1"/>
              <a:t>Bước</a:t>
            </a:r>
            <a:r>
              <a:rPr lang="en-US" sz="6000" dirty="0"/>
              <a:t> 1: </a:t>
            </a:r>
            <a:r>
              <a:rPr lang="en-US" sz="6000" dirty="0" err="1"/>
              <a:t>Đổ</a:t>
            </a:r>
            <a:r>
              <a:rPr lang="en-US" sz="6000" dirty="0"/>
              <a:t> </a:t>
            </a:r>
            <a:r>
              <a:rPr lang="en-US" sz="6000" dirty="0" err="1"/>
              <a:t>nước</a:t>
            </a:r>
            <a:r>
              <a:rPr lang="en-US" sz="6000" dirty="0"/>
              <a:t> </a:t>
            </a:r>
            <a:r>
              <a:rPr lang="en-US" sz="6000" dirty="0" err="1"/>
              <a:t>lạnh</a:t>
            </a:r>
            <a:r>
              <a:rPr lang="en-US" sz="6000" dirty="0"/>
              <a:t> </a:t>
            </a:r>
            <a:r>
              <a:rPr lang="en-US" sz="6000" dirty="0" err="1"/>
              <a:t>vào</a:t>
            </a:r>
            <a:r>
              <a:rPr lang="en-US" sz="6000" dirty="0"/>
              <a:t> </a:t>
            </a:r>
            <a:r>
              <a:rPr lang="en-US" sz="6000" dirty="0" err="1"/>
              <a:t>chậu</a:t>
            </a:r>
            <a:r>
              <a:rPr lang="en-US" sz="6000" dirty="0"/>
              <a:t> </a:t>
            </a:r>
          </a:p>
          <a:p>
            <a:r>
              <a:rPr lang="en-US" sz="6000" dirty="0"/>
              <a:t>+</a:t>
            </a:r>
            <a:r>
              <a:rPr lang="en-US" sz="6000" dirty="0" err="1"/>
              <a:t>Bước</a:t>
            </a:r>
            <a:r>
              <a:rPr lang="en-US" sz="6000" dirty="0"/>
              <a:t> 2: </a:t>
            </a:r>
            <a:r>
              <a:rPr lang="en-US" sz="6000" dirty="0" err="1"/>
              <a:t>Đổ</a:t>
            </a:r>
            <a:r>
              <a:rPr lang="en-US" sz="6000" dirty="0"/>
              <a:t> </a:t>
            </a:r>
            <a:r>
              <a:rPr lang="en-US" sz="6000" dirty="0" err="1"/>
              <a:t>nước</a:t>
            </a:r>
            <a:r>
              <a:rPr lang="en-US" sz="6000" dirty="0"/>
              <a:t> </a:t>
            </a:r>
            <a:r>
              <a:rPr lang="en-US" sz="6000" dirty="0" err="1"/>
              <a:t>nóng</a:t>
            </a:r>
            <a:r>
              <a:rPr lang="en-US" sz="6000" dirty="0"/>
              <a:t> </a:t>
            </a:r>
            <a:r>
              <a:rPr lang="en-US" sz="6000" dirty="0" err="1"/>
              <a:t>vào</a:t>
            </a:r>
            <a:r>
              <a:rPr lang="en-US" sz="6000" dirty="0"/>
              <a:t> </a:t>
            </a:r>
            <a:r>
              <a:rPr lang="en-US" sz="6000" dirty="0" err="1"/>
              <a:t>cốc</a:t>
            </a:r>
            <a:endParaRPr lang="en-US" sz="6000" dirty="0"/>
          </a:p>
          <a:p>
            <a:r>
              <a:rPr lang="en-US" sz="6000" dirty="0"/>
              <a:t>+</a:t>
            </a:r>
            <a:r>
              <a:rPr lang="en-US" sz="6000" dirty="0" err="1"/>
              <a:t>Bước</a:t>
            </a:r>
            <a:r>
              <a:rPr lang="en-US" sz="6000" dirty="0"/>
              <a:t> 3: </a:t>
            </a:r>
            <a:r>
              <a:rPr lang="en-US" sz="6000" dirty="0" err="1"/>
              <a:t>Đặt</a:t>
            </a:r>
            <a:r>
              <a:rPr lang="en-US" sz="6000" dirty="0"/>
              <a:t> </a:t>
            </a:r>
            <a:r>
              <a:rPr lang="en-US" sz="6000" dirty="0" err="1"/>
              <a:t>cốc</a:t>
            </a:r>
            <a:r>
              <a:rPr lang="en-US" sz="6000" dirty="0"/>
              <a:t> </a:t>
            </a:r>
            <a:r>
              <a:rPr lang="en-US" sz="6000" dirty="0" err="1"/>
              <a:t>nước</a:t>
            </a:r>
            <a:r>
              <a:rPr lang="en-US" sz="6000" dirty="0"/>
              <a:t> </a:t>
            </a:r>
            <a:r>
              <a:rPr lang="en-US" sz="6000" dirty="0" err="1"/>
              <a:t>nóng</a:t>
            </a:r>
            <a:r>
              <a:rPr lang="en-US" sz="6000" dirty="0"/>
              <a:t> </a:t>
            </a:r>
            <a:r>
              <a:rPr lang="en-US" sz="6000" dirty="0" err="1"/>
              <a:t>vào</a:t>
            </a:r>
            <a:r>
              <a:rPr lang="en-US" sz="6000" dirty="0"/>
              <a:t> </a:t>
            </a:r>
            <a:r>
              <a:rPr lang="en-US" sz="6000" dirty="0" err="1"/>
              <a:t>chậu</a:t>
            </a:r>
            <a:r>
              <a:rPr lang="en-US" sz="6000" dirty="0"/>
              <a:t> </a:t>
            </a:r>
            <a:r>
              <a:rPr lang="en-US" sz="6000" dirty="0" err="1"/>
              <a:t>nước</a:t>
            </a:r>
            <a:r>
              <a:rPr lang="en-US" sz="6000" dirty="0"/>
              <a:t> </a:t>
            </a:r>
            <a:r>
              <a:rPr lang="en-US" sz="6000" dirty="0" err="1"/>
              <a:t>lạnh</a:t>
            </a:r>
            <a:endParaRPr lang="en-US" sz="6000" dirty="0"/>
          </a:p>
          <a:p>
            <a:r>
              <a:rPr lang="en-US" sz="6000" dirty="0"/>
              <a:t>+</a:t>
            </a:r>
            <a:r>
              <a:rPr lang="en-US" sz="6000" dirty="0" err="1"/>
              <a:t>Bước</a:t>
            </a:r>
            <a:r>
              <a:rPr lang="en-US" sz="6000" dirty="0"/>
              <a:t> 4: </a:t>
            </a:r>
            <a:r>
              <a:rPr lang="en-US" sz="6000" dirty="0" err="1"/>
              <a:t>Dùng</a:t>
            </a:r>
            <a:r>
              <a:rPr lang="en-US" sz="6000" dirty="0"/>
              <a:t> </a:t>
            </a:r>
            <a:r>
              <a:rPr lang="en-US" sz="6000" dirty="0" err="1"/>
              <a:t>nhiệt</a:t>
            </a:r>
            <a:r>
              <a:rPr lang="en-US" sz="6000" dirty="0"/>
              <a:t> </a:t>
            </a:r>
            <a:r>
              <a:rPr lang="en-US" sz="6000" dirty="0" err="1"/>
              <a:t>kế</a:t>
            </a:r>
            <a:r>
              <a:rPr lang="en-US" sz="6000" dirty="0"/>
              <a:t> </a:t>
            </a:r>
            <a:r>
              <a:rPr lang="en-US" sz="6000" dirty="0" err="1"/>
              <a:t>đo</a:t>
            </a:r>
            <a:r>
              <a:rPr lang="en-US" sz="6000" dirty="0"/>
              <a:t> </a:t>
            </a:r>
            <a:r>
              <a:rPr lang="en-US" sz="6000" dirty="0" err="1"/>
              <a:t>nhiệt</a:t>
            </a:r>
            <a:r>
              <a:rPr lang="en-US" sz="6000" dirty="0"/>
              <a:t> </a:t>
            </a:r>
            <a:r>
              <a:rPr lang="en-US" sz="6000" dirty="0" err="1"/>
              <a:t>độ</a:t>
            </a:r>
            <a:r>
              <a:rPr lang="en-US" sz="6000" dirty="0"/>
              <a:t> </a:t>
            </a:r>
            <a:r>
              <a:rPr lang="en-US" sz="6000" dirty="0" err="1"/>
              <a:t>của</a:t>
            </a:r>
            <a:r>
              <a:rPr lang="en-US" sz="6000" dirty="0"/>
              <a:t> </a:t>
            </a:r>
            <a:r>
              <a:rPr lang="en-US" sz="6000" dirty="0" err="1"/>
              <a:t>nước</a:t>
            </a:r>
            <a:endParaRPr lang="en-US" sz="6000" dirty="0"/>
          </a:p>
          <a:p>
            <a:endParaRPr lang="en-US" sz="6000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33206"/>
            <a:ext cx="1752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9C361ED-DB4C-0C36-899E-AA1D9CA98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1" y="1293049"/>
            <a:ext cx="15544801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PHIẾU THÍ NGHIỆM 2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Tên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nhóm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………………………………………………………</a:t>
            </a:r>
            <a:endParaRPr lang="en-US" altLang="en-US" sz="4000" dirty="0"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:………………………………………………………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……………………………………………………………………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7minutes_Slide22">
            <a:hlinkClick r:id="" action="ppaction://media"/>
            <a:extLst>
              <a:ext uri="{FF2B5EF4-FFF2-40B4-BE49-F238E27FC236}">
                <a16:creationId xmlns:a16="http://schemas.microsoft.com/office/drawing/2014/main" id="{4473ABB9-44BE-91A3-A21D-00B3C7696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11600" y="8420100"/>
            <a:ext cx="1442231" cy="144223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F1C18B-7338-5AC3-5218-99C585B1C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736282"/>
              </p:ext>
            </p:extLst>
          </p:nvPr>
        </p:nvGraphicFramePr>
        <p:xfrm>
          <a:off x="1333500" y="3807308"/>
          <a:ext cx="15163800" cy="64796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2238">
                  <a:extLst>
                    <a:ext uri="{9D8B030D-6E8A-4147-A177-3AD203B41FA5}">
                      <a16:colId xmlns:a16="http://schemas.microsoft.com/office/drawing/2014/main" val="3290983762"/>
                    </a:ext>
                  </a:extLst>
                </a:gridCol>
                <a:gridCol w="5240959">
                  <a:extLst>
                    <a:ext uri="{9D8B030D-6E8A-4147-A177-3AD203B41FA5}">
                      <a16:colId xmlns:a16="http://schemas.microsoft.com/office/drawing/2014/main" val="3738130867"/>
                    </a:ext>
                  </a:extLst>
                </a:gridCol>
                <a:gridCol w="6670603">
                  <a:extLst>
                    <a:ext uri="{9D8B030D-6E8A-4147-A177-3AD203B41FA5}">
                      <a16:colId xmlns:a16="http://schemas.microsoft.com/office/drawing/2014/main" val="3222965709"/>
                    </a:ext>
                  </a:extLst>
                </a:gridCol>
              </a:tblGrid>
              <a:tr h="8948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Trường hợp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Nhiệt độ cốc nước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Nhiệt độ chậu nước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848092"/>
                  </a:ext>
                </a:extLst>
              </a:tr>
              <a:tr h="18968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Trước khi đặt cốc nước nóng trong chậu nước lạnh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dirty="0">
                          <a:effectLst/>
                        </a:rPr>
                        <a:t>…………………….………..…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dirty="0">
                          <a:effectLst/>
                        </a:rPr>
                        <a:t>…………………….……..……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dirty="0">
                          <a:effectLst/>
                        </a:rPr>
                        <a:t>………………………………………..…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dirty="0">
                          <a:effectLst/>
                        </a:rPr>
                        <a:t>……………………………………..……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8687892"/>
                  </a:ext>
                </a:extLst>
              </a:tr>
              <a:tr h="18968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Đặt cốc nước nóng trong chậu nước lạnh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…………………….………..…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>
                          <a:effectLst/>
                        </a:rPr>
                        <a:t>…………………….……..……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dirty="0">
                          <a:effectLst/>
                        </a:rPr>
                        <a:t>………………………………………..…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600" dirty="0">
                          <a:effectLst/>
                        </a:rPr>
                        <a:t>……………………………………..……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829531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9000" y="19050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409700"/>
            <a:ext cx="17526000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8060" lvl="1" indent="-685800" algn="just">
              <a:lnSpc>
                <a:spcPts val="5260"/>
              </a:lnSpc>
              <a:buFontTx/>
              <a:buChar char="-"/>
            </a:pP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Nhiệt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độ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cho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biết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mức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độ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nóng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hay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lạnh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của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một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vật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.</a:t>
            </a:r>
          </a:p>
          <a:p>
            <a:pPr marL="988060" lvl="1" indent="-685800" algn="just">
              <a:lnSpc>
                <a:spcPts val="5260"/>
              </a:lnSpc>
              <a:buFontTx/>
              <a:buChar char="-"/>
            </a:pP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Trong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quá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trình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truyền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nhiệt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,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vật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nóng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hơn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truyền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nhiệt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cho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vật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lạnh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5400" spc="176" dirty="0" err="1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hơn</a:t>
            </a:r>
            <a:r>
              <a:rPr lang="en-US" sz="5400" spc="176" dirty="0"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.</a:t>
            </a:r>
          </a:p>
        </p:txBody>
      </p:sp>
      <p:pic>
        <p:nvPicPr>
          <p:cNvPr id="3" name="Nhiệt độ cho biết mứ (3)">
            <a:hlinkClick r:id="" action="ppaction://media"/>
            <a:extLst>
              <a:ext uri="{FF2B5EF4-FFF2-40B4-BE49-F238E27FC236}">
                <a16:creationId xmlns:a16="http://schemas.microsoft.com/office/drawing/2014/main" id="{23F898AC-75F9-3DB7-90DC-7954D2A8D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7800" y="1104900"/>
            <a:ext cx="1638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907" y="2324100"/>
            <a:ext cx="1706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Em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tuyền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4381500"/>
            <a:ext cx="1691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Việc</a:t>
            </a:r>
            <a:r>
              <a:rPr lang="en-US" sz="6000" dirty="0"/>
              <a:t> 2: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7124700"/>
            <a:ext cx="1752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DCFF2F-8B8B-66C5-AB45-711EEC06C633}"/>
              </a:ext>
            </a:extLst>
          </p:cNvPr>
          <p:cNvSpPr/>
          <p:nvPr/>
        </p:nvSpPr>
        <p:spPr>
          <a:xfrm>
            <a:off x="5593" y="-307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Untitled Project (1)">
            <a:hlinkClick r:id="" action="ppaction://media"/>
            <a:extLst>
              <a:ext uri="{FF2B5EF4-FFF2-40B4-BE49-F238E27FC236}">
                <a16:creationId xmlns:a16="http://schemas.microsoft.com/office/drawing/2014/main" id="{B6E95066-DEA9-80D4-8382-9D74155049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5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ADEECE-1081-07C2-EECE-3E0527AF2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2F3DFC-89B4-ED81-B4FD-188EED1D3174}"/>
              </a:ext>
            </a:extLst>
          </p:cNvPr>
          <p:cNvSpPr txBox="1"/>
          <p:nvPr/>
        </p:nvSpPr>
        <p:spPr>
          <a:xfrm>
            <a:off x="316907" y="2324100"/>
            <a:ext cx="1706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Em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tuyền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0253884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75EDD8-70EA-4FC8-8A0C-3AAFB00589E3}"/>
              </a:ext>
            </a:extLst>
          </p:cNvPr>
          <p:cNvSpPr txBox="1"/>
          <p:nvPr/>
        </p:nvSpPr>
        <p:spPr>
          <a:xfrm>
            <a:off x="228600" y="1485900"/>
            <a:ext cx="1691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Việc</a:t>
            </a:r>
            <a:r>
              <a:rPr lang="en-US" sz="6000" dirty="0"/>
              <a:t> 2: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98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0C6FED-E8D1-8790-5BD1-1AAB977C8A6A}"/>
              </a:ext>
            </a:extLst>
          </p:cNvPr>
          <p:cNvSpPr txBox="1"/>
          <p:nvPr/>
        </p:nvSpPr>
        <p:spPr>
          <a:xfrm>
            <a:off x="35169" y="1104900"/>
            <a:ext cx="1752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2188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53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936180"/>
            <a:ext cx="18288000" cy="11681460"/>
          </a:xfrm>
          <a:custGeom>
            <a:avLst/>
            <a:gdLst/>
            <a:ahLst/>
            <a:cxnLst/>
            <a:rect l="l" t="t" r="r" b="b"/>
            <a:pathLst>
              <a:path w="18288000" h="11681460">
                <a:moveTo>
                  <a:pt x="0" y="11681460"/>
                </a:moveTo>
                <a:lnTo>
                  <a:pt x="18288000" y="11681460"/>
                </a:lnTo>
                <a:lnTo>
                  <a:pt x="18288000" y="0"/>
                </a:lnTo>
                <a:lnTo>
                  <a:pt x="0" y="0"/>
                </a:lnTo>
                <a:lnTo>
                  <a:pt x="0" y="1168146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253220"/>
            <a:ext cx="4464997" cy="6033780"/>
          </a:xfrm>
          <a:custGeom>
            <a:avLst/>
            <a:gdLst/>
            <a:ahLst/>
            <a:cxnLst/>
            <a:rect l="l" t="t" r="r" b="b"/>
            <a:pathLst>
              <a:path w="4464997" h="6033780">
                <a:moveTo>
                  <a:pt x="0" y="0"/>
                </a:moveTo>
                <a:lnTo>
                  <a:pt x="4464997" y="0"/>
                </a:lnTo>
                <a:lnTo>
                  <a:pt x="4464997" y="6033780"/>
                </a:lnTo>
                <a:lnTo>
                  <a:pt x="0" y="6033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79102" y="2057400"/>
            <a:ext cx="4197096" cy="8229600"/>
          </a:xfrm>
          <a:custGeom>
            <a:avLst/>
            <a:gdLst/>
            <a:ahLst/>
            <a:cxnLst/>
            <a:rect l="l" t="t" r="r" b="b"/>
            <a:pathLst>
              <a:path w="4197096" h="8229600">
                <a:moveTo>
                  <a:pt x="0" y="0"/>
                </a:moveTo>
                <a:lnTo>
                  <a:pt x="4197096" y="0"/>
                </a:lnTo>
                <a:lnTo>
                  <a:pt x="41970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37677" y="2313750"/>
            <a:ext cx="6700753" cy="259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30"/>
              </a:lnSpc>
            </a:pPr>
            <a:r>
              <a:rPr lang="en-US" sz="8525" spc="852">
                <a:solidFill>
                  <a:srgbClr val="E5B413"/>
                </a:solidFill>
                <a:latin typeface="Tropika" panose="00000500000000000000"/>
                <a:ea typeface="Tropika" panose="00000500000000000000"/>
                <a:cs typeface="Tropika" panose="00000500000000000000"/>
                <a:sym typeface="Tropika" panose="00000500000000000000"/>
              </a:rPr>
              <a:t>THANK YOU</a:t>
            </a:r>
          </a:p>
          <a:p>
            <a:pPr algn="ctr">
              <a:lnSpc>
                <a:spcPts val="10230"/>
              </a:lnSpc>
            </a:pPr>
            <a:r>
              <a:rPr lang="en-US" sz="8525" spc="852">
                <a:solidFill>
                  <a:srgbClr val="E5B413"/>
                </a:solidFill>
                <a:latin typeface="Tropika" panose="00000500000000000000"/>
                <a:ea typeface="Tropika" panose="00000500000000000000"/>
                <a:cs typeface="Tropika" panose="00000500000000000000"/>
                <a:sym typeface="Tropika" panose="00000500000000000000"/>
              </a:rPr>
              <a:t>SO MUCH!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72976" y="7534473"/>
            <a:ext cx="8430156" cy="93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3080" spc="308">
                <a:solidFill>
                  <a:srgbClr val="FFFFFF"/>
                </a:solidFill>
                <a:latin typeface="Livvic"/>
                <a:ea typeface="Livvic"/>
                <a:cs typeface="Livvic"/>
                <a:sym typeface="Livvic"/>
              </a:rPr>
              <a:t>Raise your hand if you have any questions for teacher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18896" y="5920800"/>
            <a:ext cx="10075394" cy="60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0"/>
              </a:lnSpc>
            </a:pPr>
            <a:r>
              <a:rPr lang="en-US" sz="4075" b="1" spc="101">
                <a:solidFill>
                  <a:srgbClr val="FDFCF4"/>
                </a:solidFill>
                <a:latin typeface="UTM Brewers KT Bold" panose="02040603050506020204"/>
                <a:ea typeface="UTM Brewers KT Bold" panose="02040603050506020204"/>
                <a:cs typeface="UTM Brewers KT Bold" panose="02040603050506020204"/>
                <a:sym typeface="UTM Brewers KT Bold" panose="02040603050506020204"/>
              </a:rPr>
              <a:t>CẢM ƠN VÀ HẸN GẶP LẠI</a:t>
            </a:r>
          </a:p>
        </p:txBody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C99CF8-B054-5837-797C-D44E5940F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B8AD404-B003-0432-A33E-FBE96C0FE6E1}"/>
              </a:ext>
            </a:extLst>
          </p:cNvPr>
          <p:cNvSpPr/>
          <p:nvPr/>
        </p:nvSpPr>
        <p:spPr>
          <a:xfrm>
            <a:off x="11049000" y="4536207"/>
            <a:ext cx="4968943" cy="5407893"/>
          </a:xfrm>
          <a:custGeom>
            <a:avLst/>
            <a:gdLst/>
            <a:ahLst/>
            <a:cxnLst/>
            <a:rect l="l" t="t" r="r" b="b"/>
            <a:pathLst>
              <a:path w="5582341" h="5407893">
                <a:moveTo>
                  <a:pt x="0" y="0"/>
                </a:moveTo>
                <a:lnTo>
                  <a:pt x="5582341" y="0"/>
                </a:lnTo>
                <a:lnTo>
                  <a:pt x="5582341" y="5407893"/>
                </a:lnTo>
                <a:lnTo>
                  <a:pt x="0" y="5407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BEC86FF-602F-DF80-EA88-DFBCAC533C3E}"/>
              </a:ext>
            </a:extLst>
          </p:cNvPr>
          <p:cNvSpPr txBox="1"/>
          <p:nvPr/>
        </p:nvSpPr>
        <p:spPr>
          <a:xfrm>
            <a:off x="2819400" y="342900"/>
            <a:ext cx="14798743" cy="5374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 </a:t>
            </a:r>
            <a:r>
              <a:rPr lang="en-US" sz="6000" b="1" dirty="0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2. </a:t>
            </a:r>
            <a:r>
              <a:rPr lang="en-US" sz="6000" b="1" dirty="0" err="1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Hoạt</a:t>
            </a:r>
            <a:r>
              <a:rPr lang="en-US" sz="6000" b="1" dirty="0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 </a:t>
            </a:r>
            <a:r>
              <a:rPr lang="en-US" sz="6000" b="1" dirty="0" err="1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động</a:t>
            </a:r>
            <a:r>
              <a:rPr lang="en-US" sz="6000" b="1" dirty="0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 1: Quan </a:t>
            </a:r>
            <a:r>
              <a:rPr lang="en-US" sz="6000" b="1" dirty="0" err="1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sát</a:t>
            </a:r>
            <a:r>
              <a:rPr lang="en-US" sz="6000" b="1" dirty="0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 </a:t>
            </a:r>
            <a:r>
              <a:rPr lang="en-US" sz="6000" b="1" dirty="0" err="1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và</a:t>
            </a:r>
            <a:r>
              <a:rPr lang="en-US" sz="6000" b="1" dirty="0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 </a:t>
            </a:r>
            <a:r>
              <a:rPr lang="en-US" sz="6000" b="1" dirty="0" err="1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đặt</a:t>
            </a:r>
            <a:r>
              <a:rPr lang="en-US" sz="6000" b="1" dirty="0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 </a:t>
            </a:r>
            <a:r>
              <a:rPr lang="en-US" sz="6000" b="1" dirty="0" err="1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câu</a:t>
            </a:r>
            <a:r>
              <a:rPr lang="en-US" sz="6000" b="1" dirty="0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 </a:t>
            </a:r>
            <a:r>
              <a:rPr lang="en-US" sz="6000" b="1" dirty="0" err="1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hỏi</a:t>
            </a:r>
            <a:endParaRPr lang="en-US" sz="6000" b="1" dirty="0">
              <a:solidFill>
                <a:srgbClr val="0F4822"/>
              </a:solidFill>
              <a:latin typeface="UTM Flamenco"/>
              <a:ea typeface="UTM Flamenco"/>
              <a:cs typeface="UTM Flamenco"/>
              <a:sym typeface="UTM Flamenco"/>
            </a:endParaRPr>
          </a:p>
          <a:p>
            <a:pPr algn="l">
              <a:lnSpc>
                <a:spcPct val="150000"/>
              </a:lnSpc>
            </a:pP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Việc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1: Quan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sát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tranh</a:t>
            </a:r>
            <a:endParaRPr lang="en-US" sz="6000" dirty="0">
              <a:solidFill>
                <a:srgbClr val="0F4822"/>
              </a:solidFill>
              <a:latin typeface="Times New Roman" panose="02020603050405020304" pitchFamily="18" charset="0"/>
              <a:ea typeface="UTM Flamenco"/>
              <a:cs typeface="Times New Roman" panose="02020603050405020304" pitchFamily="18" charset="0"/>
              <a:sym typeface="UTM Flamenco"/>
            </a:endParaRPr>
          </a:p>
          <a:p>
            <a:pPr algn="l">
              <a:lnSpc>
                <a:spcPct val="150000"/>
              </a:lnSpc>
            </a:pP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Việc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2: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Đặt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câu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hỏi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về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nội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dung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em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vừa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quan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sát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được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.</a:t>
            </a:r>
            <a:endParaRPr lang="en-US" sz="4800" dirty="0">
              <a:solidFill>
                <a:srgbClr val="0F4822"/>
              </a:solidFill>
              <a:latin typeface="Times New Roman" panose="02020603050405020304" pitchFamily="18" charset="0"/>
              <a:ea typeface="UTM Flamenco"/>
              <a:cs typeface="Times New Roman" panose="02020603050405020304" pitchFamily="18" charset="0"/>
              <a:sym typeface="UTM Flamenco"/>
            </a:endParaRPr>
          </a:p>
        </p:txBody>
      </p:sp>
      <p:pic>
        <p:nvPicPr>
          <p:cNvPr id="2" name="Picture 2" descr="Chất Lỏng Phòng Thí Nghiệm Hóa Học đựng Trong Bình Thủy Tinh Trên Nền Xanh Hình  ảnh được Tạo Bằng Kỹ Thuật Số | Nền JPG Tải xuống miễn phí - Pikbest">
            <a:extLst>
              <a:ext uri="{FF2B5EF4-FFF2-40B4-BE49-F238E27FC236}">
                <a16:creationId xmlns:a16="http://schemas.microsoft.com/office/drawing/2014/main" id="{3AE3702D-1764-239F-C1C7-BDEB97582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5717000"/>
            <a:ext cx="5486401" cy="466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6970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ời các em cùng quan">
            <a:hlinkClick r:id="" action="ppaction://media"/>
            <a:extLst>
              <a:ext uri="{FF2B5EF4-FFF2-40B4-BE49-F238E27FC236}">
                <a16:creationId xmlns:a16="http://schemas.microsoft.com/office/drawing/2014/main" id="{80DE8E15-02E3-D6EB-1E52-CCA3FAB85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92583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0CB99-3ADA-C4C9-23EC-9EDDF7B7D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2746132"/>
            <a:ext cx="18288000" cy="1177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2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65057" y="4324859"/>
            <a:ext cx="4968943" cy="5407893"/>
          </a:xfrm>
          <a:custGeom>
            <a:avLst/>
            <a:gdLst/>
            <a:ahLst/>
            <a:cxnLst/>
            <a:rect l="l" t="t" r="r" b="b"/>
            <a:pathLst>
              <a:path w="5582341" h="5407893">
                <a:moveTo>
                  <a:pt x="0" y="0"/>
                </a:moveTo>
                <a:lnTo>
                  <a:pt x="5582341" y="0"/>
                </a:lnTo>
                <a:lnTo>
                  <a:pt x="5582341" y="5407893"/>
                </a:lnTo>
                <a:lnTo>
                  <a:pt x="0" y="5407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59026" y="2995178"/>
            <a:ext cx="11661698" cy="260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rgbClr val="0F4822"/>
                </a:solidFill>
                <a:latin typeface="UTM Flamenco"/>
                <a:ea typeface="UTM Flamenco"/>
                <a:cs typeface="UTM Flamenco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Hãy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đặt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câu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hỏi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về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những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gì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em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vừa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quan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sát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 </a:t>
            </a:r>
            <a:r>
              <a:rPr lang="en-US" sz="6000" dirty="0" err="1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được</a:t>
            </a:r>
            <a:r>
              <a:rPr lang="en-US" sz="6000" dirty="0">
                <a:solidFill>
                  <a:srgbClr val="0F4822"/>
                </a:solidFill>
                <a:latin typeface="Times New Roman" panose="02020603050405020304" pitchFamily="18" charset="0"/>
                <a:ea typeface="UTM Flamenco"/>
                <a:cs typeface="Times New Roman" panose="02020603050405020304" pitchFamily="18" charset="0"/>
                <a:sym typeface="UTM Flamenco"/>
              </a:rPr>
              <a:t>?</a:t>
            </a:r>
            <a:endParaRPr lang="en-US" sz="4800" dirty="0">
              <a:solidFill>
                <a:srgbClr val="0F4822"/>
              </a:solidFill>
              <a:latin typeface="Times New Roman" panose="02020603050405020304" pitchFamily="18" charset="0"/>
              <a:ea typeface="UTM Flamenco"/>
              <a:cs typeface="Times New Roman" panose="02020603050405020304" pitchFamily="18" charset="0"/>
              <a:sym typeface="UTM Flamenc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628396" y="810870"/>
            <a:ext cx="6858021" cy="117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0"/>
              </a:lnSpc>
            </a:pPr>
            <a:r>
              <a:rPr lang="en-US" sz="7690" spc="769">
                <a:solidFill>
                  <a:srgbClr val="0F4822"/>
                </a:solidFill>
                <a:latin typeface="Tropika" panose="00000500000000000000"/>
                <a:ea typeface="Tropika" panose="00000500000000000000"/>
                <a:cs typeface="Tropika" panose="00000500000000000000"/>
                <a:sym typeface="Tropika" panose="00000500000000000000"/>
              </a:rPr>
              <a:t>QUESTION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5057" y="2119938"/>
            <a:ext cx="6093969" cy="87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4800" b="1" spc="633" dirty="0">
                <a:solidFill>
                  <a:srgbClr val="004AAD"/>
                </a:solidFill>
                <a:latin typeface="Times New Roman" panose="02020603050405020304" pitchFamily="18" charset="0"/>
                <a:ea typeface="UTM Bitsumishi Pro"/>
                <a:cs typeface="Times New Roman" panose="02020603050405020304" pitchFamily="18" charset="0"/>
                <a:sym typeface="UTM Bitsumishi Pro"/>
              </a:rPr>
              <a:t>ĐẶT CÂU HỎI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360" y="2476500"/>
            <a:ext cx="6644640" cy="72636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9000" y="696945"/>
            <a:ext cx="1150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3.Hoạt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hất Lỏng Phòng Thí Nghiệm Hóa Học đựng Trong Bình Thủy Tinh Trên Nền Xanh Hình  ảnh được Tạo Bằng Kỹ Thuật Số | Nền JPG Tải xuống miễn phí - Pikbest">
            <a:extLst>
              <a:ext uri="{FF2B5EF4-FFF2-40B4-BE49-F238E27FC236}">
                <a16:creationId xmlns:a16="http://schemas.microsoft.com/office/drawing/2014/main" id="{9E942766-7F67-1AC7-F4DB-116EB9C0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753100"/>
            <a:ext cx="82296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66700"/>
            <a:ext cx="185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333500"/>
            <a:ext cx="1752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Khoa học lớp 4 Kết nối tri thức Bài 12: Nhiệt độ và sự truyền nhiệt">
            <a:extLst>
              <a:ext uri="{FF2B5EF4-FFF2-40B4-BE49-F238E27FC236}">
                <a16:creationId xmlns:a16="http://schemas.microsoft.com/office/drawing/2014/main" id="{F17CEC17-91AE-0B29-6A19-18FD71F44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76500"/>
            <a:ext cx="15087600" cy="618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764217"/>
            <a:ext cx="17754600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486305"/>
            <a:ext cx="17907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5400" dirty="0" err="1"/>
              <a:t>Bước</a:t>
            </a:r>
            <a:r>
              <a:rPr lang="en-US" sz="5400" dirty="0"/>
              <a:t> 3: </a:t>
            </a:r>
            <a:r>
              <a:rPr lang="en-US" sz="5400" dirty="0" err="1"/>
              <a:t>Chuẩn</a:t>
            </a:r>
            <a:r>
              <a:rPr lang="en-US" sz="5400" dirty="0"/>
              <a:t> </a:t>
            </a:r>
            <a:r>
              <a:rPr lang="en-US" sz="5400" dirty="0" err="1"/>
              <a:t>bị</a:t>
            </a:r>
            <a:r>
              <a:rPr lang="en-US" sz="5400" dirty="0"/>
              <a:t> 3 </a:t>
            </a:r>
            <a:r>
              <a:rPr lang="en-US" sz="5400" dirty="0" err="1"/>
              <a:t>cốc</a:t>
            </a:r>
            <a:r>
              <a:rPr lang="en-US" sz="5400" dirty="0"/>
              <a:t> </a:t>
            </a:r>
            <a:r>
              <a:rPr lang="en-US" sz="5400" dirty="0" err="1"/>
              <a:t>nước</a:t>
            </a:r>
            <a:endParaRPr lang="en-US" sz="5400" dirty="0"/>
          </a:p>
          <a:p>
            <a:r>
              <a:rPr lang="en-US" sz="5400" dirty="0" err="1"/>
              <a:t>Bước</a:t>
            </a:r>
            <a:r>
              <a:rPr lang="en-US" sz="5400" dirty="0"/>
              <a:t> 2:  Cho </a:t>
            </a:r>
            <a:r>
              <a:rPr lang="en-US" sz="5400" dirty="0" err="1"/>
              <a:t>nước</a:t>
            </a:r>
            <a:r>
              <a:rPr lang="en-US" sz="5400" dirty="0"/>
              <a:t> </a:t>
            </a:r>
            <a:r>
              <a:rPr lang="en-US" sz="5400" dirty="0" err="1"/>
              <a:t>nguội</a:t>
            </a:r>
            <a:r>
              <a:rPr lang="en-US" sz="5400" dirty="0"/>
              <a:t> </a:t>
            </a:r>
            <a:r>
              <a:rPr lang="en-US" sz="5400" dirty="0" err="1"/>
              <a:t>vào</a:t>
            </a:r>
            <a:r>
              <a:rPr lang="en-US" sz="5400" dirty="0"/>
              <a:t> </a:t>
            </a:r>
            <a:r>
              <a:rPr lang="en-US" sz="5400" dirty="0" err="1"/>
              <a:t>cốc</a:t>
            </a:r>
            <a:r>
              <a:rPr lang="en-US" sz="5400" dirty="0"/>
              <a:t> A, </a:t>
            </a:r>
            <a:r>
              <a:rPr lang="en-US" sz="5400" dirty="0" err="1"/>
              <a:t>cho</a:t>
            </a:r>
            <a:r>
              <a:rPr lang="en-US" sz="5400" dirty="0"/>
              <a:t> </a:t>
            </a:r>
            <a:r>
              <a:rPr lang="en-US" sz="5400" dirty="0" err="1"/>
              <a:t>nước</a:t>
            </a:r>
            <a:r>
              <a:rPr lang="en-US" sz="5400" dirty="0"/>
              <a:t> </a:t>
            </a:r>
            <a:r>
              <a:rPr lang="en-US" sz="5400" dirty="0" err="1"/>
              <a:t>nóng</a:t>
            </a:r>
            <a:r>
              <a:rPr lang="en-US" sz="5400" dirty="0"/>
              <a:t> </a:t>
            </a:r>
            <a:r>
              <a:rPr lang="en-US" sz="5400" dirty="0" err="1"/>
              <a:t>vào</a:t>
            </a:r>
            <a:r>
              <a:rPr lang="en-US" sz="5400" dirty="0"/>
              <a:t> </a:t>
            </a:r>
            <a:r>
              <a:rPr lang="en-US" sz="5400" dirty="0" err="1"/>
              <a:t>cốc</a:t>
            </a:r>
            <a:r>
              <a:rPr lang="en-US" sz="5400" dirty="0"/>
              <a:t> B, </a:t>
            </a:r>
            <a:r>
              <a:rPr lang="en-US" sz="5400" dirty="0" err="1"/>
              <a:t>cho</a:t>
            </a:r>
            <a:r>
              <a:rPr lang="en-US" sz="5400" dirty="0"/>
              <a:t> </a:t>
            </a:r>
            <a:r>
              <a:rPr lang="en-US" sz="5400" dirty="0" err="1"/>
              <a:t>nước</a:t>
            </a:r>
            <a:r>
              <a:rPr lang="en-US" sz="5400" dirty="0"/>
              <a:t> </a:t>
            </a:r>
            <a:r>
              <a:rPr lang="en-US" sz="5400" dirty="0" err="1"/>
              <a:t>đá</a:t>
            </a:r>
            <a:r>
              <a:rPr lang="en-US" sz="5400" dirty="0"/>
              <a:t> </a:t>
            </a:r>
            <a:r>
              <a:rPr lang="en-US" sz="5400" dirty="0" err="1"/>
              <a:t>vào</a:t>
            </a:r>
            <a:r>
              <a:rPr lang="en-US" sz="5400" dirty="0"/>
              <a:t> </a:t>
            </a:r>
            <a:r>
              <a:rPr lang="en-US" sz="5400" dirty="0" err="1"/>
              <a:t>cốc</a:t>
            </a:r>
            <a:r>
              <a:rPr lang="en-US" sz="5400" dirty="0"/>
              <a:t> C.</a:t>
            </a:r>
          </a:p>
          <a:p>
            <a:r>
              <a:rPr lang="en-US" sz="5400" dirty="0" err="1"/>
              <a:t>Bước</a:t>
            </a:r>
            <a:r>
              <a:rPr lang="en-US" sz="5400" dirty="0"/>
              <a:t> 3: Quan </a:t>
            </a:r>
            <a:r>
              <a:rPr lang="en-US" sz="5400" dirty="0" err="1"/>
              <a:t>sát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ghi</a:t>
            </a:r>
            <a:r>
              <a:rPr lang="en-US" sz="5400" dirty="0"/>
              <a:t> </a:t>
            </a:r>
            <a:r>
              <a:rPr lang="en-US" sz="5400" dirty="0" err="1"/>
              <a:t>nhận</a:t>
            </a:r>
            <a:r>
              <a:rPr lang="en-US" sz="5400" dirty="0"/>
              <a:t> </a:t>
            </a:r>
            <a:r>
              <a:rPr lang="en-US" sz="5400" dirty="0" err="1"/>
              <a:t>xét</a:t>
            </a: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E34C5-79C6-01EF-BB48-2F1CB9D31F41}"/>
              </a:ext>
            </a:extLst>
          </p:cNvPr>
          <p:cNvSpPr txBox="1"/>
          <p:nvPr/>
        </p:nvSpPr>
        <p:spPr>
          <a:xfrm>
            <a:off x="152400" y="495300"/>
            <a:ext cx="1752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4973" y="848260"/>
            <a:ext cx="17449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PHIẾU THÍ NGHIỆM 1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…………………………………………………………………</a:t>
            </a:r>
          </a:p>
          <a:p>
            <a:pPr algn="just"/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:………………………………………………………………..</a:t>
            </a:r>
          </a:p>
          <a:p>
            <a:pPr algn="just"/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</a:t>
            </a:r>
          </a:p>
          <a:p>
            <a:pPr algn="just"/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7minutes_Slide22">
            <a:hlinkClick r:id="" action="ppaction://media"/>
            <a:extLst>
              <a:ext uri="{FF2B5EF4-FFF2-40B4-BE49-F238E27FC236}">
                <a16:creationId xmlns:a16="http://schemas.microsoft.com/office/drawing/2014/main" id="{AEF4B7ED-50CC-2511-FBA2-C83D6E1DF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11600" y="8420100"/>
            <a:ext cx="1442231" cy="144223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8A71F8B-D6D9-771D-9FC8-BA34018DF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14972"/>
              </p:ext>
            </p:extLst>
          </p:nvPr>
        </p:nvGraphicFramePr>
        <p:xfrm>
          <a:off x="1143000" y="4533900"/>
          <a:ext cx="15240000" cy="44713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09579">
                  <a:extLst>
                    <a:ext uri="{9D8B030D-6E8A-4147-A177-3AD203B41FA5}">
                      <a16:colId xmlns:a16="http://schemas.microsoft.com/office/drawing/2014/main" val="725839365"/>
                    </a:ext>
                  </a:extLst>
                </a:gridCol>
                <a:gridCol w="11430421">
                  <a:extLst>
                    <a:ext uri="{9D8B030D-6E8A-4147-A177-3AD203B41FA5}">
                      <a16:colId xmlns:a16="http://schemas.microsoft.com/office/drawing/2014/main" val="1272082092"/>
                    </a:ext>
                  </a:extLst>
                </a:gridCol>
              </a:tblGrid>
              <a:tr h="638764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effectLst/>
                        </a:rPr>
                        <a:t>Thí nghiệm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effectLst/>
                        </a:rPr>
                        <a:t>Nhận xét và so sánh nhiệt độ của các cốc nước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8011886"/>
                  </a:ext>
                </a:extLst>
              </a:tr>
              <a:tr h="1277529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effectLst/>
                        </a:rPr>
                        <a:t>CỐC A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effectLst/>
                        </a:rPr>
                        <a:t>……………………………………………………………..</a:t>
                      </a:r>
                    </a:p>
                    <a:p>
                      <a:pPr algn="just"/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3169189"/>
                  </a:ext>
                </a:extLst>
              </a:tr>
              <a:tr h="1277529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effectLst/>
                        </a:rPr>
                        <a:t>CỐC B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effectLst/>
                        </a:rPr>
                        <a:t>……………………………………………………………..</a:t>
                      </a:r>
                    </a:p>
                    <a:p>
                      <a:pPr algn="just"/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3072161"/>
                  </a:ext>
                </a:extLst>
              </a:tr>
              <a:tr h="1277529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effectLst/>
                        </a:rPr>
                        <a:t>CỐC 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>
                          <a:effectLst/>
                        </a:rPr>
                        <a:t>……………………………………………………………..</a:t>
                      </a:r>
                    </a:p>
                    <a:p>
                      <a:pPr algn="just"/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06193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651</Words>
  <Application>Microsoft Office PowerPoint</Application>
  <PresentationFormat>Custom</PresentationFormat>
  <Paragraphs>90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Times New Roman</vt:lpstr>
      <vt:lpstr>UTM Brewers KT Bold</vt:lpstr>
      <vt:lpstr>Livvic</vt:lpstr>
      <vt:lpstr>UTM Bebas</vt:lpstr>
      <vt:lpstr>Calibri</vt:lpstr>
      <vt:lpstr>Tropika</vt:lpstr>
      <vt:lpstr>UTM Flamenco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khoa học</dc:title>
  <dc:creator>Admin</dc:creator>
  <cp:lastModifiedBy>Administrator</cp:lastModifiedBy>
  <cp:revision>69</cp:revision>
  <dcterms:created xsi:type="dcterms:W3CDTF">2006-08-16T00:00:00Z</dcterms:created>
  <dcterms:modified xsi:type="dcterms:W3CDTF">2024-11-29T03:08:08Z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01F80B59D2B24D848D6EFBDF12933F5E_12</vt:lpwstr>
  </property>
  <property fmtid="{D5CDD505-2E9C-101B-9397-08002B2CF9AE}" pid="3" name="KSOProductBuildVer">
    <vt:lpwstr>1033-12.2.0.18607</vt:lpwstr>
  </property>
</Properties>
</file>