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40" r:id="rId2"/>
    <p:sldId id="260" r:id="rId3"/>
    <p:sldId id="312" r:id="rId4"/>
    <p:sldId id="438" r:id="rId5"/>
    <p:sldId id="436" r:id="rId6"/>
    <p:sldId id="435" r:id="rId7"/>
    <p:sldId id="437" r:id="rId8"/>
    <p:sldId id="270" r:id="rId9"/>
    <p:sldId id="305" r:id="rId10"/>
    <p:sldId id="273" r:id="rId11"/>
    <p:sldId id="320" r:id="rId12"/>
    <p:sldId id="293" r:id="rId13"/>
    <p:sldId id="295" r:id="rId14"/>
    <p:sldId id="281" r:id="rId15"/>
    <p:sldId id="321" r:id="rId16"/>
    <p:sldId id="434" r:id="rId17"/>
    <p:sldId id="284" r:id="rId18"/>
    <p:sldId id="43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  <a:srgbClr val="FFF2CC"/>
    <a:srgbClr val="FFD5D5"/>
    <a:srgbClr val="C8E7FB"/>
    <a:srgbClr val="FFEBEB"/>
    <a:srgbClr val="FFFFD5"/>
    <a:srgbClr val="FFFF99"/>
    <a:srgbClr val="C9E9F7"/>
    <a:srgbClr val="A3D9F1"/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23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77808-2FC9-48D6-AF53-1B1F3137063B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70969-C364-4447-9D4A-DCA02DDD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8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2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9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5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0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8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85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52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0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2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8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3D9-F645-40E9-92DD-D1D93D54230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1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5.wdp"/><Relationship Id="rId18" Type="http://schemas.openxmlformats.org/officeDocument/2006/relationships/image" Target="../media/image28.png"/><Relationship Id="rId3" Type="http://schemas.openxmlformats.org/officeDocument/2006/relationships/image" Target="../media/image20.png"/><Relationship Id="rId21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17" Type="http://schemas.microsoft.com/office/2007/relationships/hdphoto" Target="../media/hdphoto7.wdp"/><Relationship Id="rId2" Type="http://schemas.openxmlformats.org/officeDocument/2006/relationships/image" Target="../media/image19.jpeg"/><Relationship Id="rId16" Type="http://schemas.openxmlformats.org/officeDocument/2006/relationships/image" Target="../media/image27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microsoft.com/office/2007/relationships/media" Target="../media/media5.mp3"/><Relationship Id="rId21" Type="http://schemas.openxmlformats.org/officeDocument/2006/relationships/image" Target="../media/image13.png"/><Relationship Id="rId7" Type="http://schemas.openxmlformats.org/officeDocument/2006/relationships/image" Target="../media/image31.jpeg"/><Relationship Id="rId12" Type="http://schemas.microsoft.com/office/2007/relationships/hdphoto" Target="../media/hdphoto8.wdp"/><Relationship Id="rId17" Type="http://schemas.openxmlformats.org/officeDocument/2006/relationships/image" Target="../media/image38.png"/><Relationship Id="rId2" Type="http://schemas.openxmlformats.org/officeDocument/2006/relationships/audio" Target="../media/media4.mp3"/><Relationship Id="rId16" Type="http://schemas.openxmlformats.org/officeDocument/2006/relationships/image" Target="../media/image37.png"/><Relationship Id="rId20" Type="http://schemas.microsoft.com/office/2007/relationships/hdphoto" Target="../media/hdphoto10.wdp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8.png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audio" Target="../media/media5.mp3"/><Relationship Id="rId9" Type="http://schemas.openxmlformats.org/officeDocument/2006/relationships/image" Target="../media/image33.gif"/><Relationship Id="rId14" Type="http://schemas.microsoft.com/office/2007/relationships/hdphoto" Target="../media/hdphoto9.wdp"/><Relationship Id="rId2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9.wdp"/><Relationship Id="rId18" Type="http://schemas.openxmlformats.org/officeDocument/2006/relationships/image" Target="../media/image39.png"/><Relationship Id="rId3" Type="http://schemas.microsoft.com/office/2007/relationships/media" Target="../media/media5.mp3"/><Relationship Id="rId7" Type="http://schemas.openxmlformats.org/officeDocument/2006/relationships/image" Target="../media/image41.jpeg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" Type="http://schemas.openxmlformats.org/officeDocument/2006/relationships/audio" Target="../media/media4.mp3"/><Relationship Id="rId16" Type="http://schemas.openxmlformats.org/officeDocument/2006/relationships/image" Target="../media/image43.png"/><Relationship Id="rId20" Type="http://schemas.openxmlformats.org/officeDocument/2006/relationships/image" Target="../media/image29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13.png"/><Relationship Id="rId4" Type="http://schemas.openxmlformats.org/officeDocument/2006/relationships/audio" Target="../media/media5.mp3"/><Relationship Id="rId9" Type="http://schemas.openxmlformats.org/officeDocument/2006/relationships/image" Target="../media/image33.gif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3.png"/><Relationship Id="rId3" Type="http://schemas.microsoft.com/office/2007/relationships/media" Target="../media/media5.mp3"/><Relationship Id="rId21" Type="http://schemas.openxmlformats.org/officeDocument/2006/relationships/image" Target="../media/image29.png"/><Relationship Id="rId7" Type="http://schemas.openxmlformats.org/officeDocument/2006/relationships/image" Target="../media/image19.jpeg"/><Relationship Id="rId12" Type="http://schemas.microsoft.com/office/2007/relationships/hdphoto" Target="../media/hdphoto11.wdp"/><Relationship Id="rId17" Type="http://schemas.openxmlformats.org/officeDocument/2006/relationships/image" Target="../media/image38.png"/><Relationship Id="rId2" Type="http://schemas.openxmlformats.org/officeDocument/2006/relationships/audio" Target="../media/media4.mp3"/><Relationship Id="rId16" Type="http://schemas.openxmlformats.org/officeDocument/2006/relationships/image" Target="../media/image37.png"/><Relationship Id="rId20" Type="http://schemas.openxmlformats.org/officeDocument/2006/relationships/image" Target="../media/image13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8.png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audio" Target="../media/media5.mp3"/><Relationship Id="rId9" Type="http://schemas.openxmlformats.org/officeDocument/2006/relationships/image" Target="../media/image33.gif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8A65D4-927D-31FB-6B82-71FD218C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177234-44D6-9CF4-7641-451A974FD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Tải ngay 10+ phông nền hội nghị Powerpoint đẹp nhất">
            <a:extLst>
              <a:ext uri="{FF2B5EF4-FFF2-40B4-BE49-F238E27FC236}">
                <a16:creationId xmlns:a16="http://schemas.microsoft.com/office/drawing/2014/main" id="{CB1494A8-6247-26D4-D95E-317C7AEAD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0826909-74EB-1789-8A2F-B5EF62145387}"/>
              </a:ext>
            </a:extLst>
          </p:cNvPr>
          <p:cNvSpPr txBox="1"/>
          <p:nvPr/>
        </p:nvSpPr>
        <p:spPr>
          <a:xfrm>
            <a:off x="2757714" y="230188"/>
            <a:ext cx="7160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TRƯỜNG TIỂU HỌC LÊ NGỌC HÂN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CFC936F-2FF8-1A99-24D5-0CC0BF4F53B1}"/>
              </a:ext>
            </a:extLst>
          </p:cNvPr>
          <p:cNvSpPr txBox="1"/>
          <p:nvPr/>
        </p:nvSpPr>
        <p:spPr>
          <a:xfrm>
            <a:off x="501940" y="2294172"/>
            <a:ext cx="11188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+mj-lt"/>
              </a:rPr>
              <a:t>TOÁN LỚP 5</a:t>
            </a:r>
          </a:p>
          <a:p>
            <a:pPr algn="ctr"/>
            <a:r>
              <a:rPr lang="vi-VN" sz="2800" b="1" dirty="0">
                <a:solidFill>
                  <a:srgbClr val="C00000"/>
                </a:solidFill>
                <a:latin typeface="+mj-lt"/>
              </a:rPr>
              <a:t>BÀI 9: BÀI TOÁN LIÊN QUAN ĐẾN QUAN HỆ PHỤ THUỘC</a:t>
            </a:r>
          </a:p>
          <a:p>
            <a:pPr algn="ctr"/>
            <a:r>
              <a:rPr lang="vi-VN" sz="2800" b="1" dirty="0">
                <a:solidFill>
                  <a:srgbClr val="C00000"/>
                </a:solidFill>
                <a:latin typeface="+mj-lt"/>
              </a:rPr>
              <a:t>(TIẾT 1)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A03DE58-FE98-DC18-5B65-F25BF0EB93CA}"/>
              </a:ext>
            </a:extLst>
          </p:cNvPr>
          <p:cNvSpPr txBox="1"/>
          <p:nvPr/>
        </p:nvSpPr>
        <p:spPr>
          <a:xfrm>
            <a:off x="6096000" y="4917154"/>
            <a:ext cx="485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i="1" dirty="0">
                <a:latin typeface="+mj-lt"/>
              </a:rPr>
              <a:t>Giáo viên: Cồ Thị Phương</a:t>
            </a:r>
          </a:p>
          <a:p>
            <a:r>
              <a:rPr lang="vi-VN" b="1" i="1" dirty="0">
                <a:latin typeface="+mj-lt"/>
              </a:rPr>
              <a:t>Đơn vị công tác: Trường Tiểu học Lê Ngọc Hân </a:t>
            </a:r>
          </a:p>
        </p:txBody>
      </p:sp>
    </p:spTree>
    <p:extLst>
      <p:ext uri="{BB962C8B-B14F-4D97-AF65-F5344CB8AC3E}">
        <p14:creationId xmlns:p14="http://schemas.microsoft.com/office/powerpoint/2010/main" val="4221970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0" y="343823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grpSp>
        <p:nvGrpSpPr>
          <p:cNvPr id="7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77283" y="311238"/>
            <a:ext cx="10459204" cy="1938992"/>
            <a:chOff x="1169225" y="229167"/>
            <a:chExt cx="10459204" cy="1938992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76792" y="229167"/>
              <a:ext cx="965163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PHIẾU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QUAN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SAU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CHO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endPara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endParaRPr lang="vi-VN" sz="4400" b="1" dirty="0">
                <a:solidFill>
                  <a:srgbClr val="FF5757"/>
                </a:solidFill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0767" y="351502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71315E3-0F92-D057-6A41-92310539E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579" y="1586891"/>
            <a:ext cx="8188823" cy="1474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4CB55-C3F1-61D0-EA35-44487F01ECB1}"/>
              </a:ext>
            </a:extLst>
          </p:cNvPr>
          <p:cNvSpPr txBox="1"/>
          <p:nvPr/>
        </p:nvSpPr>
        <p:spPr>
          <a:xfrm>
            <a:off x="323370" y="3147450"/>
            <a:ext cx="11358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Khi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Khi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Khi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en-US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02128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88734" y="311238"/>
            <a:ext cx="10459204" cy="769441"/>
            <a:chOff x="1169225" y="229167"/>
            <a:chExt cx="10459204" cy="769441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76792" y="229167"/>
              <a:ext cx="96516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0767" y="351502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71315E3-0F92-D057-6A41-92310539E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244" y="1136332"/>
            <a:ext cx="8188823" cy="1474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4CB55-C3F1-61D0-EA35-44487F01ECB1}"/>
              </a:ext>
            </a:extLst>
          </p:cNvPr>
          <p:cNvSpPr txBox="1"/>
          <p:nvPr/>
        </p:nvSpPr>
        <p:spPr>
          <a:xfrm>
            <a:off x="579120" y="2826127"/>
            <a:ext cx="11358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0877485D-1F62-A328-B0BD-7BB31A00A867}"/>
              </a:ext>
            </a:extLst>
          </p:cNvPr>
          <p:cNvSpPr/>
          <p:nvPr/>
        </p:nvSpPr>
        <p:spPr>
          <a:xfrm>
            <a:off x="934720" y="3342640"/>
            <a:ext cx="396240" cy="508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6554473F-ED1F-6E75-3544-1CFD8E0D62A2}"/>
              </a:ext>
            </a:extLst>
          </p:cNvPr>
          <p:cNvSpPr/>
          <p:nvPr/>
        </p:nvSpPr>
        <p:spPr>
          <a:xfrm>
            <a:off x="1429172" y="3738880"/>
            <a:ext cx="9543628" cy="2570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FF0000"/>
                </a:solidFill>
              </a:rPr>
              <a:t>Số can mật ong và số lít mật ong là hai đại lượng có </a:t>
            </a:r>
            <a:r>
              <a:rPr lang="en-US" sz="3200" dirty="0" err="1">
                <a:solidFill>
                  <a:srgbClr val="FF0000"/>
                </a:solidFill>
              </a:rPr>
              <a:t>quan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hệ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phụ thuộc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nhau</a:t>
            </a:r>
            <a:r>
              <a:rPr lang="vi-VN" sz="3200" dirty="0">
                <a:solidFill>
                  <a:srgbClr val="FF0000"/>
                </a:solidFill>
              </a:rPr>
              <a:t>. Khi số can gấp lên (giảm đi) bao nhiêu lần thì số lít mật ong cũng gấp lên (giảm đi) bấy nhiêu lần.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7012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iáo án và PPT Toán 4 kết nối Bài 6: Luyện tập chung | Giáo án và PPT Toán  4 kết nối | Kenhgiaovien.com">
            <a:extLst>
              <a:ext uri="{FF2B5EF4-FFF2-40B4-BE49-F238E27FC236}">
                <a16:creationId xmlns:a16="http://schemas.microsoft.com/office/drawing/2014/main" id="{3EE5B344-301B-11AA-626B-516A775EA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72783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50+ hình nền PowerPoint chủ đề giáo dục đẹp nhất">
            <a:extLst>
              <a:ext uri="{FF2B5EF4-FFF2-40B4-BE49-F238E27FC236}">
                <a16:creationId xmlns:a16="http://schemas.microsoft.com/office/drawing/2014/main" id="{40B94EF2-8E44-FE54-6123-4633CC30B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094519" y="2564541"/>
            <a:ext cx="8002962" cy="2513896"/>
            <a:chOff x="1991966" y="428947"/>
            <a:chExt cx="11369473" cy="268777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75EAAD9-B8D4-2FDC-28EE-6BE870C45622}"/>
                </a:ext>
              </a:extLst>
            </p:cNvPr>
            <p:cNvSpPr/>
            <p:nvPr/>
          </p:nvSpPr>
          <p:spPr>
            <a:xfrm>
              <a:off x="1991966" y="428947"/>
              <a:ext cx="11369473" cy="2687779"/>
            </a:xfrm>
            <a:prstGeom prst="roundRect">
              <a:avLst/>
            </a:prstGeom>
            <a:solidFill>
              <a:srgbClr val="FFEBEB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AEAED6-996B-23EC-D642-DD1283D413D8}"/>
                </a:ext>
              </a:extLst>
            </p:cNvPr>
            <p:cNvSpPr txBox="1"/>
            <p:nvPr/>
          </p:nvSpPr>
          <p:spPr>
            <a:xfrm>
              <a:off x="2297561" y="906622"/>
              <a:ext cx="11063878" cy="20031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 đua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 quan hệ phụ thuộc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47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1298" y="-2609089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72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4" y="2300748"/>
            <a:ext cx="2712609" cy="74725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A.120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kg</a:t>
            </a:r>
            <a:endParaRPr lang="en-VN" sz="25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285068" y="2334480"/>
            <a:ext cx="2712609" cy="74725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60 kg</a:t>
            </a:r>
            <a:endParaRPr lang="en-VN" sz="25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107790" y="2334480"/>
            <a:ext cx="2712609" cy="74725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30kg</a:t>
            </a:r>
            <a:endParaRPr lang="en-VN" sz="25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941894" y="2300748"/>
            <a:ext cx="2712609" cy="74725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20kg</a:t>
            </a:r>
            <a:endParaRPr lang="en-VN" sz="25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5875" y="3626148"/>
            <a:ext cx="2804274" cy="403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B07CD3EC-84A8-8495-E2FC-645612AE7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5FDF05C-6431-3DA6-AA4B-14BD532898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30128296-B23B-1F6B-FB91-2D89C843E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8D39E47-CDFC-8B5D-49BD-70202D665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8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86F8F1EC-0881-EBF8-0AA7-0B1218B67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2339198"/>
            <a:ext cx="7921939" cy="46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4BC517-DDBE-0A26-9F26-9CCF6E643A91}"/>
              </a:ext>
            </a:extLst>
          </p:cNvPr>
          <p:cNvSpPr txBox="1"/>
          <p:nvPr/>
        </p:nvSpPr>
        <p:spPr>
          <a:xfrm>
            <a:off x="2743161" y="335966"/>
            <a:ext cx="6636774" cy="11703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</a:t>
            </a:r>
            <a:r>
              <a:rPr lang="en-US" sz="25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5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5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5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bao </a:t>
            </a:r>
            <a:r>
              <a:rPr lang="en-US" sz="25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gạo</a:t>
            </a:r>
            <a:r>
              <a:rPr lang="en-US" sz="25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25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60 kg. </a:t>
            </a:r>
            <a:r>
              <a:rPr lang="en-US" sz="25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5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bao </a:t>
            </a:r>
            <a:r>
              <a:rPr lang="en-US" sz="25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gạo</a:t>
            </a:r>
            <a:r>
              <a:rPr lang="en-US" sz="25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25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5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5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kg ?</a:t>
            </a:r>
            <a:endParaRPr lang="en-VN" sz="25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521719"/>
            <a:ext cx="2438400" cy="82274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5kg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VN" sz="25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555451"/>
            <a:ext cx="2438400" cy="82274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4 kg</a:t>
            </a:r>
            <a:endParaRPr lang="en-VN" sz="25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388100" y="2616870"/>
            <a:ext cx="2438400" cy="82274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10 kg</a:t>
            </a:r>
            <a:endParaRPr lang="en-VN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521719"/>
            <a:ext cx="2438400" cy="82274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20 kg</a:t>
            </a:r>
            <a:endParaRPr lang="en-VN" sz="25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F9662C5-19E2-57F1-A462-479CD2520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736E44D3-F3F8-3EC9-BF12-E77608E043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8CEE230A-3DDE-ECB7-5C66-48966C71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2198ABF-A3F9-36C8-9FA0-659AFE71B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E962784A-816C-37EF-9F71-97FED9108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-2529842"/>
            <a:ext cx="8890000" cy="505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6366D0-6F66-9E80-B93B-9E73B657609E}"/>
              </a:ext>
            </a:extLst>
          </p:cNvPr>
          <p:cNvSpPr txBox="1"/>
          <p:nvPr/>
        </p:nvSpPr>
        <p:spPr>
          <a:xfrm>
            <a:off x="2550454" y="424426"/>
            <a:ext cx="7253946" cy="16812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kg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kg ?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VN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2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2" grpId="2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77" y="-636964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0100" y="2737600"/>
            <a:ext cx="2705100" cy="87983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SzPts val="3200"/>
            </a:pP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</a:rPr>
              <a:t>A. 24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</a:rPr>
              <a:t>triệu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</a:rPr>
              <a:t>đồng</a:t>
            </a:r>
            <a:endParaRPr lang="en-US" sz="25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580726" y="2722913"/>
            <a:ext cx="2705100" cy="87983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3200"/>
            </a:pP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</a:rPr>
              <a:t>10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</a:rPr>
              <a:t>triệu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</a:rPr>
              <a:t>đồng</a:t>
            </a:r>
            <a:endParaRPr lang="en-US" sz="25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373163" y="2711514"/>
            <a:ext cx="2705100" cy="87983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3200"/>
            </a:pP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</a:rPr>
              <a:t>C. 6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</a:rPr>
              <a:t>triệu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</a:rPr>
              <a:t>đồng</a:t>
            </a:r>
            <a:endParaRPr lang="en-US" sz="25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118097" y="2743851"/>
            <a:ext cx="3144028" cy="93063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3200"/>
            </a:pP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</a:rPr>
              <a:t>D. 12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</a:rPr>
              <a:t>triệu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</a:rPr>
              <a:t>đồng</a:t>
            </a:r>
            <a:endParaRPr lang="en-US" sz="25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04917B89-DE23-205A-C82C-901492040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A84B982-7DF9-C4DE-D2A4-1AE56E18F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C932820-7D50-E9DC-C25D-F895B1A44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2B93E90A-9A8C-6347-FF0A-086B0BFD4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9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B9F7BF34-A662-8B55-7D3B-2B0F21AA4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-2529842"/>
            <a:ext cx="8890000" cy="505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219A40-DAB8-6AF8-BE85-D1387BA30A96}"/>
              </a:ext>
            </a:extLst>
          </p:cNvPr>
          <p:cNvSpPr txBox="1"/>
          <p:nvPr/>
        </p:nvSpPr>
        <p:spPr>
          <a:xfrm>
            <a:off x="1041991" y="424426"/>
            <a:ext cx="10836742" cy="16812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Cứ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kiệm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đ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triệu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kiệm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đ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tiền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(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mức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tiền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kiệm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endParaRPr lang="en-VN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8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6" grpId="2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50+ hình nền PowerPoint chủ đề giáo dục đẹp nhất">
            <a:extLst>
              <a:ext uri="{FF2B5EF4-FFF2-40B4-BE49-F238E27FC236}">
                <a16:creationId xmlns:a16="http://schemas.microsoft.com/office/drawing/2014/main" id="{07B6848E-AD06-A870-39B7-5ADD7B2E1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F4C640-AB54-5F28-3D05-AA7D787B2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768" y="865006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04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POINT Bài giảng điện tử tin học 8 cánh diều THEO CHỦ ĐỀ CẢ NĂM 2023 -  2024 - GIÁO ÁN - TÀI LIỆU LỚP 8 - Nền tảng tài liệu trọn bộ – đầy đủ nhất VN">
            <a:extLst>
              <a:ext uri="{FF2B5EF4-FFF2-40B4-BE49-F238E27FC236}">
                <a16:creationId xmlns:a16="http://schemas.microsoft.com/office/drawing/2014/main" id="{94E1423D-072C-FEDE-A836-4AA75B02F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1153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NHẢY KHỞI ĐỘNG TIẾT HỌC PHẦN 1_v720P">
            <a:hlinkClick r:id="" action="ppaction://media"/>
            <a:extLst>
              <a:ext uri="{FF2B5EF4-FFF2-40B4-BE49-F238E27FC236}">
                <a16:creationId xmlns:a16="http://schemas.microsoft.com/office/drawing/2014/main" id="{9BF68EE3-9B81-5E3E-D1A6-91A41C16E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F4E20-1F5F-424A-BB01-B0634A635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umg">
            <a:hlinkClick r:id="" action="ppaction://media"/>
            <a:extLst>
              <a:ext uri="{FF2B5EF4-FFF2-40B4-BE49-F238E27FC236}">
                <a16:creationId xmlns:a16="http://schemas.microsoft.com/office/drawing/2014/main" id="{18A40F23-912F-4288-85F1-F34A51F023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638" y="182562"/>
            <a:ext cx="11800724" cy="6492875"/>
          </a:xfrm>
        </p:spPr>
      </p:pic>
    </p:spTree>
    <p:extLst>
      <p:ext uri="{BB962C8B-B14F-4D97-AF65-F5344CB8AC3E}">
        <p14:creationId xmlns:p14="http://schemas.microsoft.com/office/powerpoint/2010/main" val="106473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ình nền Powerpoint toán học khơi gợi cảm hứng từ con số">
            <a:extLst>
              <a:ext uri="{FF2B5EF4-FFF2-40B4-BE49-F238E27FC236}">
                <a16:creationId xmlns:a16="http://schemas.microsoft.com/office/drawing/2014/main" id="{4A854EB3-D1BB-04C2-DFE4-821387C49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1980029" y="1510489"/>
            <a:ext cx="8465318" cy="3998779"/>
          </a:xfrm>
          <a:custGeom>
            <a:avLst/>
            <a:gdLst>
              <a:gd name="connsiteX0" fmla="*/ 0 w 8465318"/>
              <a:gd name="connsiteY0" fmla="*/ 666476 h 3998779"/>
              <a:gd name="connsiteX1" fmla="*/ 666476 w 8465318"/>
              <a:gd name="connsiteY1" fmla="*/ 0 h 3998779"/>
              <a:gd name="connsiteX2" fmla="*/ 7798842 w 8465318"/>
              <a:gd name="connsiteY2" fmla="*/ 0 h 3998779"/>
              <a:gd name="connsiteX3" fmla="*/ 8465318 w 8465318"/>
              <a:gd name="connsiteY3" fmla="*/ 666476 h 3998779"/>
              <a:gd name="connsiteX4" fmla="*/ 8465318 w 8465318"/>
              <a:gd name="connsiteY4" fmla="*/ 3332303 h 3998779"/>
              <a:gd name="connsiteX5" fmla="*/ 7798842 w 8465318"/>
              <a:gd name="connsiteY5" fmla="*/ 3998779 h 3998779"/>
              <a:gd name="connsiteX6" fmla="*/ 666476 w 8465318"/>
              <a:gd name="connsiteY6" fmla="*/ 3998779 h 3998779"/>
              <a:gd name="connsiteX7" fmla="*/ 0 w 8465318"/>
              <a:gd name="connsiteY7" fmla="*/ 3332303 h 3998779"/>
              <a:gd name="connsiteX8" fmla="*/ 0 w 8465318"/>
              <a:gd name="connsiteY8" fmla="*/ 666476 h 399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3998779" fill="none" extrusionOk="0">
                <a:moveTo>
                  <a:pt x="0" y="666476"/>
                </a:moveTo>
                <a:cubicBezTo>
                  <a:pt x="-16458" y="295729"/>
                  <a:pt x="322007" y="19314"/>
                  <a:pt x="666476" y="0"/>
                </a:cubicBezTo>
                <a:cubicBezTo>
                  <a:pt x="2019229" y="130954"/>
                  <a:pt x="6964065" y="43574"/>
                  <a:pt x="7798842" y="0"/>
                </a:cubicBezTo>
                <a:cubicBezTo>
                  <a:pt x="8186066" y="29480"/>
                  <a:pt x="8489136" y="327566"/>
                  <a:pt x="8465318" y="666476"/>
                </a:cubicBezTo>
                <a:cubicBezTo>
                  <a:pt x="8314879" y="1629907"/>
                  <a:pt x="8551197" y="2701881"/>
                  <a:pt x="8465318" y="3332303"/>
                </a:cubicBezTo>
                <a:cubicBezTo>
                  <a:pt x="8425484" y="3706929"/>
                  <a:pt x="8122255" y="3967956"/>
                  <a:pt x="7798842" y="3998779"/>
                </a:cubicBezTo>
                <a:cubicBezTo>
                  <a:pt x="5211171" y="4153976"/>
                  <a:pt x="2688830" y="4161799"/>
                  <a:pt x="666476" y="3998779"/>
                </a:cubicBezTo>
                <a:cubicBezTo>
                  <a:pt x="299232" y="3987405"/>
                  <a:pt x="-35622" y="3721188"/>
                  <a:pt x="0" y="3332303"/>
                </a:cubicBezTo>
                <a:cubicBezTo>
                  <a:pt x="64656" y="3026274"/>
                  <a:pt x="-17807" y="1173415"/>
                  <a:pt x="0" y="666476"/>
                </a:cubicBezTo>
                <a:close/>
              </a:path>
              <a:path w="8465318" h="3998779" stroke="0" extrusionOk="0">
                <a:moveTo>
                  <a:pt x="0" y="666476"/>
                </a:moveTo>
                <a:cubicBezTo>
                  <a:pt x="-35247" y="276650"/>
                  <a:pt x="251632" y="17549"/>
                  <a:pt x="666476" y="0"/>
                </a:cubicBezTo>
                <a:cubicBezTo>
                  <a:pt x="3600348" y="132882"/>
                  <a:pt x="6942167" y="-84951"/>
                  <a:pt x="7798842" y="0"/>
                </a:cubicBezTo>
                <a:cubicBezTo>
                  <a:pt x="8125555" y="40402"/>
                  <a:pt x="8458748" y="334705"/>
                  <a:pt x="8465318" y="666476"/>
                </a:cubicBezTo>
                <a:cubicBezTo>
                  <a:pt x="8485505" y="1333457"/>
                  <a:pt x="8617798" y="2755865"/>
                  <a:pt x="8465318" y="3332303"/>
                </a:cubicBezTo>
                <a:cubicBezTo>
                  <a:pt x="8498860" y="3704367"/>
                  <a:pt x="8195287" y="3940415"/>
                  <a:pt x="7798842" y="3998779"/>
                </a:cubicBezTo>
                <a:cubicBezTo>
                  <a:pt x="6257089" y="4086418"/>
                  <a:pt x="1535950" y="3926100"/>
                  <a:pt x="666476" y="3998779"/>
                </a:cubicBezTo>
                <a:cubicBezTo>
                  <a:pt x="293312" y="3950340"/>
                  <a:pt x="-37653" y="3752715"/>
                  <a:pt x="0" y="3332303"/>
                </a:cubicBezTo>
                <a:cubicBezTo>
                  <a:pt x="-38581" y="2955657"/>
                  <a:pt x="63341" y="1210820"/>
                  <a:pt x="0" y="66647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1980029" y="1348732"/>
            <a:ext cx="8801138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Thứ</a:t>
            </a:r>
            <a:r>
              <a:rPr lang="en-US" altLang="zh-CN" sz="32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Tư</a:t>
            </a:r>
            <a:r>
              <a:rPr lang="en-US" altLang="zh-CN" sz="32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 </a:t>
            </a:r>
            <a:r>
              <a:rPr lang="en-US" altLang="zh-CN" sz="32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ngày</a:t>
            </a:r>
            <a:r>
              <a:rPr lang="en-US" altLang="zh-CN" sz="32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1 </a:t>
            </a:r>
            <a:r>
              <a:rPr lang="en-US" altLang="zh-CN" sz="32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tháng</a:t>
            </a:r>
            <a:r>
              <a:rPr lang="en-US" altLang="zh-CN" sz="32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10 </a:t>
            </a:r>
            <a:r>
              <a:rPr lang="en-US" altLang="zh-CN" sz="32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năm</a:t>
            </a:r>
            <a:r>
              <a:rPr lang="en-US" altLang="zh-CN" sz="32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BDEADC-F4B6-BEFA-B9ED-CAFCF806F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773" y="1946318"/>
            <a:ext cx="3944454" cy="1243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3AB8F1-1A0B-575C-1CB8-4739EEAE5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524" y="2197947"/>
            <a:ext cx="2085013" cy="1646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5B96A8-8853-D97C-704E-3A6CA8ED7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670" y="3190010"/>
            <a:ext cx="7724301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27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án lớp 1 || Tuần 16 || Bài: EM LÀM ĐƯỢC NHỮNG GÌ (tiết 2 ...">
            <a:extLst>
              <a:ext uri="{FF2B5EF4-FFF2-40B4-BE49-F238E27FC236}">
                <a16:creationId xmlns:a16="http://schemas.microsoft.com/office/drawing/2014/main" id="{98D1B58C-0C9B-E7FD-2BD4-3F623FC5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2693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ổng hợp khung nền PowerPoint tuyệt đẹp để trang trí slide">
            <a:extLst>
              <a:ext uri="{FF2B5EF4-FFF2-40B4-BE49-F238E27FC236}">
                <a16:creationId xmlns:a16="http://schemas.microsoft.com/office/drawing/2014/main" id="{B6B5F2F8-957B-ED3F-FF60-F0CA7CD43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58800" y="2064677"/>
            <a:ext cx="11323320" cy="82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en-US" sz="40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890896" y="5331803"/>
            <a:ext cx="1273205" cy="1440089"/>
            <a:chOff x="10858500" y="5184343"/>
            <a:chExt cx="1305601" cy="158754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11" t="17159" r="33670" b="29461"/>
            <a:stretch/>
          </p:blipFill>
          <p:spPr>
            <a:xfrm>
              <a:off x="10858500" y="5669694"/>
              <a:ext cx="1182695" cy="110219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85362" y="5184343"/>
              <a:ext cx="530433" cy="71318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8888" y="5366711"/>
              <a:ext cx="615213" cy="827177"/>
            </a:xfrm>
            <a:prstGeom prst="rect">
              <a:avLst/>
            </a:prstGeom>
          </p:spPr>
        </p:pic>
      </p:grpSp>
      <p:pic>
        <p:nvPicPr>
          <p:cNvPr id="26" name="correc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0896" y="-592976"/>
            <a:ext cx="487363" cy="48736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693CEA-9678-4248-8C12-FC9B6FF0F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327224"/>
              </p:ext>
            </p:extLst>
          </p:nvPr>
        </p:nvGraphicFramePr>
        <p:xfrm>
          <a:off x="953223" y="1338178"/>
          <a:ext cx="10320022" cy="3223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3103">
                  <a:extLst>
                    <a:ext uri="{9D8B030D-6E8A-4147-A177-3AD203B41FA5}">
                      <a16:colId xmlns:a16="http://schemas.microsoft.com/office/drawing/2014/main" val="3960619866"/>
                    </a:ext>
                  </a:extLst>
                </a:gridCol>
                <a:gridCol w="1349472">
                  <a:extLst>
                    <a:ext uri="{9D8B030D-6E8A-4147-A177-3AD203B41FA5}">
                      <a16:colId xmlns:a16="http://schemas.microsoft.com/office/drawing/2014/main" val="732307984"/>
                    </a:ext>
                  </a:extLst>
                </a:gridCol>
                <a:gridCol w="1431257">
                  <a:extLst>
                    <a:ext uri="{9D8B030D-6E8A-4147-A177-3AD203B41FA5}">
                      <a16:colId xmlns:a16="http://schemas.microsoft.com/office/drawing/2014/main" val="2179867073"/>
                    </a:ext>
                  </a:extLst>
                </a:gridCol>
                <a:gridCol w="1768625">
                  <a:extLst>
                    <a:ext uri="{9D8B030D-6E8A-4147-A177-3AD203B41FA5}">
                      <a16:colId xmlns:a16="http://schemas.microsoft.com/office/drawing/2014/main" val="591211973"/>
                    </a:ext>
                  </a:extLst>
                </a:gridCol>
                <a:gridCol w="1507565">
                  <a:extLst>
                    <a:ext uri="{9D8B030D-6E8A-4147-A177-3AD203B41FA5}">
                      <a16:colId xmlns:a16="http://schemas.microsoft.com/office/drawing/2014/main" val="2331488240"/>
                    </a:ext>
                  </a:extLst>
                </a:gridCol>
              </a:tblGrid>
              <a:tr h="16975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00" dirty="0" err="1">
                          <a:solidFill>
                            <a:schemeClr val="tx1"/>
                          </a:solidFill>
                          <a:effectLst/>
                        </a:rPr>
                        <a:t>Thời</a:t>
                      </a: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chemeClr val="tx1"/>
                          </a:solidFill>
                          <a:effectLst/>
                        </a:rPr>
                        <a:t>gian</a:t>
                      </a: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chemeClr val="tx1"/>
                          </a:solidFill>
                          <a:effectLst/>
                        </a:rPr>
                        <a:t>nước</a:t>
                      </a: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chemeClr val="tx1"/>
                          </a:solidFill>
                          <a:effectLst/>
                        </a:rPr>
                        <a:t>chảy</a:t>
                      </a: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endParaRPr lang="en-US" sz="3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en-US" sz="3200" kern="100" dirty="0" err="1">
                          <a:solidFill>
                            <a:schemeClr val="tx1"/>
                          </a:solidFill>
                          <a:effectLst/>
                        </a:rPr>
                        <a:t>phút</a:t>
                      </a: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4 </a:t>
                      </a:r>
                      <a:r>
                        <a:rPr lang="en-US" sz="3200" kern="100" dirty="0" err="1">
                          <a:solidFill>
                            <a:schemeClr val="tx1"/>
                          </a:solidFill>
                          <a:effectLst/>
                        </a:rPr>
                        <a:t>phút</a:t>
                      </a: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       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6 </a:t>
                      </a:r>
                      <a:r>
                        <a:rPr lang="en-US" sz="3200" kern="100" dirty="0" err="1">
                          <a:solidFill>
                            <a:schemeClr val="tx1"/>
                          </a:solidFill>
                          <a:effectLst/>
                        </a:rPr>
                        <a:t>phút</a:t>
                      </a: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8 </a:t>
                      </a:r>
                      <a:r>
                        <a:rPr lang="en-US" sz="3200" kern="100" dirty="0" err="1">
                          <a:solidFill>
                            <a:schemeClr val="tx1"/>
                          </a:solidFill>
                          <a:effectLst/>
                        </a:rPr>
                        <a:t>phút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667280"/>
                  </a:ext>
                </a:extLst>
              </a:tr>
              <a:tr h="15260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</a:rPr>
                        <a:t>Chiều</a:t>
                      </a: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</a:rPr>
                        <a:t>cao</a:t>
                      </a: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</a:rPr>
                        <a:t>lượng</a:t>
                      </a: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</a:rPr>
                        <a:t>nước</a:t>
                      </a: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</a:rPr>
                        <a:t>    </a:t>
                      </a:r>
                      <a:endParaRPr lang="en-US" sz="32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</a:rPr>
                        <a:t>10cm</a:t>
                      </a:r>
                      <a:endParaRPr lang="en-US" sz="32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</a:rPr>
                        <a:t>20cm</a:t>
                      </a:r>
                      <a:endParaRPr lang="en-US" sz="32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</a:rPr>
                        <a:t>30cm</a:t>
                      </a:r>
                      <a:endParaRPr lang="en-US" sz="32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</a:rPr>
                        <a:t>40cm</a:t>
                      </a:r>
                      <a:endParaRPr lang="en-US" sz="32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355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641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ổng hợp khung nền PowerPoint tuyệt đẹp để trang trí slide">
            <a:extLst>
              <a:ext uri="{FF2B5EF4-FFF2-40B4-BE49-F238E27FC236}">
                <a16:creationId xmlns:a16="http://schemas.microsoft.com/office/drawing/2014/main" id="{AE985A38-E0AF-DDD9-37A6-C35D613C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58800" y="2064677"/>
            <a:ext cx="11323320" cy="322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kia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890896" y="5331803"/>
            <a:ext cx="1273205" cy="1440089"/>
            <a:chOff x="10858500" y="5184343"/>
            <a:chExt cx="1305601" cy="158754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11" t="17159" r="33670" b="29461"/>
            <a:stretch/>
          </p:blipFill>
          <p:spPr>
            <a:xfrm>
              <a:off x="10858500" y="5669694"/>
              <a:ext cx="1182695" cy="110219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85362" y="5184343"/>
              <a:ext cx="530433" cy="71318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8888" y="5366711"/>
              <a:ext cx="615213" cy="827177"/>
            </a:xfrm>
            <a:prstGeom prst="rect">
              <a:avLst/>
            </a:prstGeom>
          </p:spPr>
        </p:pic>
      </p:grpSp>
      <p:pic>
        <p:nvPicPr>
          <p:cNvPr id="26" name="correc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0896" y="-592976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2435E-17A3-D2BF-36E7-CC69831536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222" y="985989"/>
            <a:ext cx="11589500" cy="191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52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iáo án powerpoint toán lớp 5 sách chân trời sáng tạo">
            <a:extLst>
              <a:ext uri="{FF2B5EF4-FFF2-40B4-BE49-F238E27FC236}">
                <a16:creationId xmlns:a16="http://schemas.microsoft.com/office/drawing/2014/main" id="{252F5449-2F15-5937-9C20-9FE0A4FA9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027692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457</Words>
  <Application>Microsoft Office PowerPoint</Application>
  <PresentationFormat>Màn hình rộng</PresentationFormat>
  <Paragraphs>65</Paragraphs>
  <Slides>18</Slides>
  <Notes>0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Cambria</vt:lpstr>
      <vt:lpstr>UTM Avo</vt:lpstr>
      <vt:lpstr>UTM Cookies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thientex@gmail.com</cp:lastModifiedBy>
  <cp:revision>25</cp:revision>
  <dcterms:created xsi:type="dcterms:W3CDTF">2022-11-18T04:43:48Z</dcterms:created>
  <dcterms:modified xsi:type="dcterms:W3CDTF">2025-12-01T01:31:09Z</dcterms:modified>
</cp:coreProperties>
</file>