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461" r:id="rId2"/>
    <p:sldId id="284" r:id="rId3"/>
    <p:sldId id="421" r:id="rId4"/>
    <p:sldId id="484" r:id="rId5"/>
    <p:sldId id="496" r:id="rId6"/>
    <p:sldId id="478" r:id="rId7"/>
    <p:sldId id="482" r:id="rId8"/>
    <p:sldId id="480" r:id="rId9"/>
    <p:sldId id="438" r:id="rId10"/>
    <p:sldId id="485" r:id="rId11"/>
    <p:sldId id="453" r:id="rId12"/>
    <p:sldId id="486" r:id="rId13"/>
    <p:sldId id="476" r:id="rId14"/>
    <p:sldId id="437" r:id="rId15"/>
    <p:sldId id="455" r:id="rId16"/>
    <p:sldId id="456" r:id="rId17"/>
    <p:sldId id="457" r:id="rId18"/>
    <p:sldId id="487" r:id="rId19"/>
    <p:sldId id="488" r:id="rId20"/>
    <p:sldId id="489" r:id="rId21"/>
    <p:sldId id="490" r:id="rId22"/>
    <p:sldId id="497" r:id="rId23"/>
    <p:sldId id="491" r:id="rId24"/>
    <p:sldId id="474" r:id="rId25"/>
    <p:sldId id="493" r:id="rId26"/>
    <p:sldId id="494" r:id="rId27"/>
    <p:sldId id="449" r:id="rId28"/>
    <p:sldId id="495" r:id="rId29"/>
    <p:sldId id="45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72" y="47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A629CD-435B-438B-BD13-C40EEAE10B5A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E33D04-5173-415E-A591-1DAAB0736C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35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0F237-2AA5-40D4-B18C-3D3979B983D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49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192220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429878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5662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765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165" y="6129866"/>
            <a:ext cx="12768329" cy="746703"/>
          </a:xfrm>
          <a:prstGeom prst="rect">
            <a:avLst/>
          </a:prstGeom>
        </p:spPr>
      </p:pic>
      <p:sp>
        <p:nvSpPr>
          <p:cNvPr id="9" name="五边形 8"/>
          <p:cNvSpPr/>
          <p:nvPr userDrawn="1"/>
        </p:nvSpPr>
        <p:spPr>
          <a:xfrm>
            <a:off x="0" y="203200"/>
            <a:ext cx="677333" cy="47413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" name="文本框 9"/>
          <p:cNvSpPr txBox="1"/>
          <p:nvPr userDrawn="1"/>
        </p:nvSpPr>
        <p:spPr>
          <a:xfrm>
            <a:off x="677334" y="203201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3172201292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9368782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994500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869850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6176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722035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86719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25459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63934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31162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1FD98-34FE-4F50-BF5D-8EF7C19B916F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88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hyperlink" Target="mailto:bacthuylinh.lnh@elc.vn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/>
          <p:cNvSpPr txBox="1">
            <a:spLocks noChangeArrowheads="1"/>
          </p:cNvSpPr>
          <p:nvPr/>
        </p:nvSpPr>
        <p:spPr bwMode="auto">
          <a:xfrm>
            <a:off x="693109" y="1899656"/>
            <a:ext cx="10621010" cy="209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1" tIns="60949" rIns="121901" bIns="60949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3200" b="1" spc="3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NHIỆT LIỆT </a:t>
            </a:r>
            <a:r>
              <a:rPr lang="en-US" altLang="zh-CN" sz="3200" b="1" spc="3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CHÀO </a:t>
            </a:r>
            <a:r>
              <a:rPr lang="en-US" altLang="zh-CN" sz="3200" b="1" spc="3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MỪNG QUÝ THẦY CÔ </a:t>
            </a:r>
            <a:r>
              <a:rPr lang="vi-VN" altLang="zh-CN" sz="3200" b="1" spc="3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ĐẾN THĂM LỚP DỰ GIỜ LỚP 4A3!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3200" b="1" spc="3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文本框 6"/>
          <p:cNvSpPr txBox="1">
            <a:spLocks noChangeArrowheads="1"/>
          </p:cNvSpPr>
          <p:nvPr/>
        </p:nvSpPr>
        <p:spPr bwMode="auto">
          <a:xfrm>
            <a:off x="2296653" y="3641744"/>
            <a:ext cx="8089589" cy="123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1" tIns="60949" rIns="121901" bIns="60949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12700" marR="38100" algn="ctr">
              <a:spcBef>
                <a:spcPts val="6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Kim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Quy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Email: </a:t>
            </a:r>
            <a:r>
              <a:rPr lang="en-US" sz="24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kimhaiquy.lnh@elc.vn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Thành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Cai</a:t>
            </a:r>
            <a:endParaRPr lang="en-US" altLang="zh-CN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10" descr="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958" y="174334"/>
            <a:ext cx="2070100" cy="1374140"/>
          </a:xfrm>
          <a:prstGeom prst="rect">
            <a:avLst/>
          </a:prstGeom>
        </p:spPr>
      </p:pic>
      <p:pic>
        <p:nvPicPr>
          <p:cNvPr id="7" name="图片 11" descr="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67029" y="174334"/>
            <a:ext cx="1694180" cy="1170940"/>
          </a:xfrm>
          <a:prstGeom prst="rect">
            <a:avLst/>
          </a:prstGeom>
        </p:spPr>
      </p:pic>
      <p:pic>
        <p:nvPicPr>
          <p:cNvPr id="8" name="图片 7" descr="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958" y="2955925"/>
            <a:ext cx="2831184" cy="3902075"/>
          </a:xfrm>
          <a:prstGeom prst="rect">
            <a:avLst/>
          </a:prstGeom>
        </p:spPr>
      </p:pic>
      <p:pic>
        <p:nvPicPr>
          <p:cNvPr id="9" name="图片 9" descr="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8782" y="4525640"/>
            <a:ext cx="6504305" cy="2332359"/>
          </a:xfrm>
          <a:prstGeom prst="rect">
            <a:avLst/>
          </a:prstGeom>
        </p:spPr>
      </p:pic>
      <p:pic>
        <p:nvPicPr>
          <p:cNvPr id="10" name="图片 6" descr="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210" y="3641744"/>
            <a:ext cx="1959429" cy="3317875"/>
          </a:xfrm>
          <a:prstGeom prst="rect">
            <a:avLst/>
          </a:prstGeom>
        </p:spPr>
      </p:pic>
      <p:sp>
        <p:nvSpPr>
          <p:cNvPr id="11" name="Wave 10"/>
          <p:cNvSpPr/>
          <p:nvPr/>
        </p:nvSpPr>
        <p:spPr>
          <a:xfrm>
            <a:off x="2663687" y="174335"/>
            <a:ext cx="7355523" cy="162796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+mj-lt"/>
              </a:rPr>
              <a:t>HỘI THI GIÁO VIÊN DẠY GIỎI BÀI HỌC STEM 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8598280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C870BB0-4958-49CD-8277-CE0C4C2EEDA4}"/>
              </a:ext>
            </a:extLst>
          </p:cNvPr>
          <p:cNvSpPr txBox="1"/>
          <p:nvPr/>
        </p:nvSpPr>
        <p:spPr>
          <a:xfrm>
            <a:off x="808330" y="133562"/>
            <a:ext cx="1127707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vi-VN" altLang="zh-CN" sz="4200" b="1" dirty="0" smtClean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Thứ Ba ngày 2 tháng 4 năm 2024</a:t>
            </a:r>
          </a:p>
          <a:p>
            <a:pPr algn="ctr" defTabSz="914377">
              <a:defRPr/>
            </a:pPr>
            <a:r>
              <a:rPr lang="vi-VN" altLang="zh-CN" sz="4200" b="1" dirty="0" smtClean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Bài học Stem</a:t>
            </a:r>
          </a:p>
          <a:p>
            <a:pPr algn="ctr" defTabSz="914377">
              <a:defRPr/>
            </a:pPr>
            <a:r>
              <a:rPr lang="vi-VN" altLang="zh-CN" sz="4200" b="1" dirty="0" smtClean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Poster lựa chọn thực phẩm an toàn</a:t>
            </a:r>
            <a:endParaRPr lang="zh-CN" altLang="en-US" sz="4200" b="1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2313" y="2227192"/>
            <a:ext cx="78470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 (kiến thức nền)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263703" y="3221190"/>
            <a:ext cx="108580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/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 1: Quan sát </a:t>
            </a:r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Tr.81,82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để nhận biết sự khác nhau giữa thực phẩm an toàn và không an toàn.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3703" y="4020598"/>
            <a:ext cx="110019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/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 2: T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hảo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nhóm theo phiếu BT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 tìm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962" y="5027830"/>
            <a:ext cx="99539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/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 3: Báo cáo trước lớp ND phiếu BT 1.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2313" y="2611101"/>
            <a:ext cx="44759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2.1. Dấu hiệu </a:t>
            </a:r>
            <a:r>
              <a:rPr lang="en-US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thực</a:t>
            </a:r>
            <a:r>
              <a:rPr lang="en-US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phẩm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an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toàn</a:t>
            </a:r>
            <a:endParaRPr lang="en-US" sz="2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48104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1C80A7DD-8A5C-4534-9069-BA4908AE68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1" y="655669"/>
            <a:ext cx="6639841" cy="6202332"/>
          </a:xfrm>
          <a:prstGeom prst="rect">
            <a:avLst/>
          </a:prstGeom>
        </p:spPr>
      </p:pic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473CD2D-0646-4173-A8AB-F64EA35A9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858" y="1564673"/>
            <a:ext cx="3478908" cy="3728653"/>
          </a:xfrm>
          <a:prstGeom prst="rect">
            <a:avLst/>
          </a:prstGeom>
        </p:spPr>
      </p:pic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C62EBB71-486C-BB17-7E80-1BBB51BD89E9}"/>
              </a:ext>
            </a:extLst>
          </p:cNvPr>
          <p:cNvSpPr/>
          <p:nvPr/>
        </p:nvSpPr>
        <p:spPr>
          <a:xfrm>
            <a:off x="2247317" y="2060621"/>
            <a:ext cx="4237460" cy="313354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srgbClr val="FF0000"/>
                </a:solidFill>
                <a:cs typeface="Baloo" panose="03080902040302020200" pitchFamily="66" charset="0"/>
              </a:rPr>
              <a:t>Dấu hiệu nhận biết thực phẩm an toàn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Baloo" panose="03080902040302020200" pitchFamily="66" charset="0"/>
            </a:endParaRPr>
          </a:p>
        </p:txBody>
      </p:sp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id="{C62EBB71-486C-BB17-7E80-1BBB51BD89E9}"/>
              </a:ext>
            </a:extLst>
          </p:cNvPr>
          <p:cNvSpPr/>
          <p:nvPr/>
        </p:nvSpPr>
        <p:spPr>
          <a:xfrm>
            <a:off x="7525763" y="5317669"/>
            <a:ext cx="4474508" cy="130492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srgbClr val="002060"/>
                </a:solidFill>
                <a:cs typeface="Baloo" panose="03080902040302020200" pitchFamily="66" charset="0"/>
              </a:rPr>
              <a:t>Hạn sử dụng và </a:t>
            </a:r>
            <a:r>
              <a:rPr lang="vi-VN" sz="4400" b="1" dirty="0">
                <a:solidFill>
                  <a:srgbClr val="002060"/>
                </a:solidFill>
                <a:cs typeface="Baloo" panose="03080902040302020200" pitchFamily="66" charset="0"/>
              </a:rPr>
              <a:t>đượ</a:t>
            </a:r>
            <a:r>
              <a:rPr lang="en-US" sz="4400" b="1" dirty="0">
                <a:solidFill>
                  <a:srgbClr val="002060"/>
                </a:solidFill>
                <a:cs typeface="Baloo" panose="03080902040302020200" pitchFamily="66" charset="0"/>
              </a:rPr>
              <a:t>c bảo quản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Baloo" panose="03080902040302020200" pitchFamily="66" charset="0"/>
            </a:endParaRPr>
          </a:p>
        </p:txBody>
      </p:sp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C62EBB71-486C-BB17-7E80-1BBB51BD89E9}"/>
              </a:ext>
            </a:extLst>
          </p:cNvPr>
          <p:cNvSpPr/>
          <p:nvPr/>
        </p:nvSpPr>
        <p:spPr>
          <a:xfrm>
            <a:off x="8219370" y="82742"/>
            <a:ext cx="3138695" cy="130492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srgbClr val="002060"/>
                </a:solidFill>
                <a:cs typeface="Baloo" panose="03080902040302020200" pitchFamily="66" charset="0"/>
              </a:rPr>
              <a:t>Màu sắc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Baloo" panose="03080902040302020200" pitchFamily="66" charset="0"/>
            </a:endParaRPr>
          </a:p>
        </p:txBody>
      </p:sp>
      <p:sp>
        <p:nvSpPr>
          <p:cNvPr id="11" name="Rectangle: Rounded Corners 3">
            <a:extLst>
              <a:ext uri="{FF2B5EF4-FFF2-40B4-BE49-F238E27FC236}">
                <a16:creationId xmlns:a16="http://schemas.microsoft.com/office/drawing/2014/main" id="{C62EBB71-486C-BB17-7E80-1BBB51BD89E9}"/>
              </a:ext>
            </a:extLst>
          </p:cNvPr>
          <p:cNvSpPr/>
          <p:nvPr/>
        </p:nvSpPr>
        <p:spPr>
          <a:xfrm>
            <a:off x="8272195" y="1771445"/>
            <a:ext cx="3446448" cy="130492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srgbClr val="002060"/>
                </a:solidFill>
                <a:cs typeface="Baloo" panose="03080902040302020200" pitchFamily="66" charset="0"/>
              </a:rPr>
              <a:t>Mùi </a:t>
            </a:r>
            <a:r>
              <a:rPr lang="vi-VN" sz="4400" b="1" dirty="0">
                <a:solidFill>
                  <a:srgbClr val="002060"/>
                </a:solidFill>
                <a:cs typeface="Baloo" panose="03080902040302020200" pitchFamily="66" charset="0"/>
              </a:rPr>
              <a:t>đặc</a:t>
            </a:r>
            <a:r>
              <a:rPr lang="en-US" sz="4400" b="1" dirty="0">
                <a:solidFill>
                  <a:srgbClr val="002060"/>
                </a:solidFill>
                <a:cs typeface="Baloo" panose="03080902040302020200" pitchFamily="66" charset="0"/>
              </a:rPr>
              <a:t> tr</a:t>
            </a:r>
            <a:r>
              <a:rPr lang="vi-VN" sz="4400" b="1" dirty="0">
                <a:solidFill>
                  <a:srgbClr val="002060"/>
                </a:solidFill>
                <a:cs typeface="Baloo" panose="03080902040302020200" pitchFamily="66" charset="0"/>
              </a:rPr>
              <a:t>ư</a:t>
            </a:r>
            <a:r>
              <a:rPr lang="en-US" sz="4400" b="1" dirty="0">
                <a:solidFill>
                  <a:srgbClr val="002060"/>
                </a:solidFill>
                <a:cs typeface="Baloo" panose="03080902040302020200" pitchFamily="66" charset="0"/>
              </a:rPr>
              <a:t>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Baloo" panose="03080902040302020200" pitchFamily="66" charset="0"/>
            </a:endParaRPr>
          </a:p>
        </p:txBody>
      </p:sp>
      <p:sp>
        <p:nvSpPr>
          <p:cNvPr id="12" name="Rectangle: Rounded Corners 3">
            <a:extLst>
              <a:ext uri="{FF2B5EF4-FFF2-40B4-BE49-F238E27FC236}">
                <a16:creationId xmlns:a16="http://schemas.microsoft.com/office/drawing/2014/main" id="{C62EBB71-486C-BB17-7E80-1BBB51BD89E9}"/>
              </a:ext>
            </a:extLst>
          </p:cNvPr>
          <p:cNvSpPr/>
          <p:nvPr/>
        </p:nvSpPr>
        <p:spPr>
          <a:xfrm>
            <a:off x="8534015" y="3510844"/>
            <a:ext cx="3138695" cy="130492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srgbClr val="002060"/>
                </a:solidFill>
                <a:cs typeface="Baloo" panose="03080902040302020200" pitchFamily="66" charset="0"/>
              </a:rPr>
              <a:t>Nguồn gốc, xuất xứ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Baloo" panose="03080902040302020200" pitchFamily="66" charset="0"/>
            </a:endParaRPr>
          </a:p>
        </p:txBody>
      </p:sp>
      <p:pic>
        <p:nvPicPr>
          <p:cNvPr id="13" name="Picture 12" descr="A picture containing darkness&#10;&#10;Description automatically generated">
            <a:extLst>
              <a:ext uri="{FF2B5EF4-FFF2-40B4-BE49-F238E27FC236}">
                <a16:creationId xmlns:a16="http://schemas.microsoft.com/office/drawing/2014/main" id="{E640CE0F-6BB5-2181-5DFD-70AA047F9D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84834">
            <a:off x="6384174" y="55567"/>
            <a:ext cx="2211583" cy="2494536"/>
          </a:xfrm>
          <a:prstGeom prst="rect">
            <a:avLst/>
          </a:prstGeom>
        </p:spPr>
      </p:pic>
      <p:pic>
        <p:nvPicPr>
          <p:cNvPr id="14" name="Picture 13" descr="A picture containing darkness&#10;&#10;Description automatically generated">
            <a:extLst>
              <a:ext uri="{FF2B5EF4-FFF2-40B4-BE49-F238E27FC236}">
                <a16:creationId xmlns:a16="http://schemas.microsoft.com/office/drawing/2014/main" id="{E640CE0F-6BB5-2181-5DFD-70AA047F9D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78048">
            <a:off x="6704172" y="1515091"/>
            <a:ext cx="1679201" cy="2146249"/>
          </a:xfrm>
          <a:prstGeom prst="rect">
            <a:avLst/>
          </a:prstGeom>
        </p:spPr>
      </p:pic>
      <p:pic>
        <p:nvPicPr>
          <p:cNvPr id="15" name="Picture 14" descr="A picture containing darkness&#10;&#10;Description automatically generated">
            <a:extLst>
              <a:ext uri="{FF2B5EF4-FFF2-40B4-BE49-F238E27FC236}">
                <a16:creationId xmlns:a16="http://schemas.microsoft.com/office/drawing/2014/main" id="{E640CE0F-6BB5-2181-5DFD-70AA047F9D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99365">
            <a:off x="6588433" y="2819558"/>
            <a:ext cx="2211583" cy="2498544"/>
          </a:xfrm>
          <a:prstGeom prst="rect">
            <a:avLst/>
          </a:prstGeom>
        </p:spPr>
      </p:pic>
      <p:pic>
        <p:nvPicPr>
          <p:cNvPr id="16" name="Picture 15" descr="A picture containing darkness&#10;&#10;Description automatically generated">
            <a:extLst>
              <a:ext uri="{FF2B5EF4-FFF2-40B4-BE49-F238E27FC236}">
                <a16:creationId xmlns:a16="http://schemas.microsoft.com/office/drawing/2014/main" id="{E640CE0F-6BB5-2181-5DFD-70AA047F9D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13794">
            <a:off x="6410858" y="4285612"/>
            <a:ext cx="1375791" cy="203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5502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C870BB0-4958-49CD-8277-CE0C4C2EEDA4}"/>
              </a:ext>
            </a:extLst>
          </p:cNvPr>
          <p:cNvSpPr txBox="1"/>
          <p:nvPr/>
        </p:nvSpPr>
        <p:spPr>
          <a:xfrm>
            <a:off x="772371" y="87328"/>
            <a:ext cx="1127707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vi-VN" altLang="zh-CN" sz="4200" b="1" dirty="0" smtClean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Thứ Ba ngày 2 tháng 4 năm 2024</a:t>
            </a:r>
          </a:p>
          <a:p>
            <a:pPr algn="ctr" defTabSz="914377">
              <a:defRPr/>
            </a:pPr>
            <a:r>
              <a:rPr lang="vi-VN" altLang="zh-CN" sz="4200" b="1" dirty="0" smtClean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Bài học Stem</a:t>
            </a:r>
          </a:p>
          <a:p>
            <a:pPr algn="ctr" defTabSz="914377">
              <a:defRPr/>
            </a:pPr>
            <a:r>
              <a:rPr lang="vi-VN" altLang="zh-CN" sz="4200" b="1" dirty="0" smtClean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Poster lựa chọn thực phẩm an toàn</a:t>
            </a:r>
            <a:endParaRPr lang="zh-CN" altLang="en-US" sz="4200" b="1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2313" y="2227192"/>
            <a:ext cx="1167659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 (kiến thức nền)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3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2.1. Dấu hiệu thực phẩm an toàn</a:t>
            </a:r>
            <a:endParaRPr lang="en-US" sz="3600" dirty="0"/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302313" y="3359505"/>
            <a:ext cx="11512837" cy="180839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2.2.Cách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phẩm an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vi-VN" sz="3500" b="1" dirty="0" smtClean="0">
                <a:solidFill>
                  <a:srgbClr val="FF0000"/>
                </a:solidFill>
                <a:latin typeface="Times" pitchFamily="18" charset="0"/>
              </a:rPr>
              <a:t>- Việc 1: Xem</a:t>
            </a:r>
            <a:r>
              <a:rPr lang="en-US" sz="3500" b="1" dirty="0" smtClean="0">
                <a:solidFill>
                  <a:srgbClr val="FF0000"/>
                </a:solidFill>
                <a:latin typeface="Times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" pitchFamily="18" charset="0"/>
              </a:rPr>
              <a:t>và</a:t>
            </a:r>
            <a:r>
              <a:rPr lang="en-US" sz="3500" b="1" dirty="0">
                <a:solidFill>
                  <a:srgbClr val="FF0000"/>
                </a:solidFill>
                <a:latin typeface="Times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" pitchFamily="18" charset="0"/>
              </a:rPr>
              <a:t>ghi</a:t>
            </a:r>
            <a:r>
              <a:rPr lang="en-US" sz="3500" b="1" dirty="0">
                <a:solidFill>
                  <a:srgbClr val="FF0000"/>
                </a:solidFill>
                <a:latin typeface="Times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" pitchFamily="18" charset="0"/>
              </a:rPr>
              <a:t>nhớ</a:t>
            </a:r>
            <a:r>
              <a:rPr lang="en-US" sz="3500" b="1" dirty="0">
                <a:solidFill>
                  <a:srgbClr val="FF0000"/>
                </a:solidFill>
                <a:latin typeface="Times" pitchFamily="18" charset="0"/>
              </a:rPr>
              <a:t> </a:t>
            </a:r>
            <a:r>
              <a:rPr lang="vi-VN" sz="3500" b="1" dirty="0" smtClean="0">
                <a:solidFill>
                  <a:srgbClr val="FF0000"/>
                </a:solidFill>
                <a:latin typeface="Times" pitchFamily="18" charset="0"/>
              </a:rPr>
              <a:t>các cách lựa chọn thực phẩm.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302312" y="4720830"/>
            <a:ext cx="11512837" cy="1808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Việc 2: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đổi, chia sẻ trước lớp  </a:t>
            </a:r>
            <a:endParaRPr lang="en-US" sz="3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82929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77E2C-6ED4-5F7D-7669-88A3B09BC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CDC _ Cách lựa chọn thực phẩm an toàn cho gia đình">
            <a:hlinkClick r:id="" action="ppaction://media"/>
            <a:extLst>
              <a:ext uri="{FF2B5EF4-FFF2-40B4-BE49-F238E27FC236}">
                <a16:creationId xmlns:a16="http://schemas.microsoft.com/office/drawing/2014/main" id="{3298B789-7D60-5B4A-8C50-24DD54373C4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7742"/>
            <a:ext cx="12192000" cy="6671110"/>
          </a:xfrm>
        </p:spPr>
      </p:pic>
    </p:spTree>
    <p:extLst>
      <p:ext uri="{BB962C8B-B14F-4D97-AF65-F5344CB8AC3E}">
        <p14:creationId xmlns:p14="http://schemas.microsoft.com/office/powerpoint/2010/main" val="263530555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9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992" y="-57863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quả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5400" b="1" dirty="0">
              <a:solidFill>
                <a:srgbClr val="FF0000"/>
              </a:solidFill>
              <a:latin typeface="Times" pitchFamily="18" charset="0"/>
            </a:endParaRPr>
          </a:p>
          <a:p>
            <a:endParaRPr lang="en-US" sz="5400" b="1" dirty="0">
              <a:solidFill>
                <a:srgbClr val="FF0000"/>
              </a:solidFill>
              <a:latin typeface="Times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8A5C29-AD13-CE08-9A5A-333630EFF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25" y="1764158"/>
            <a:ext cx="9857409" cy="509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0061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992" y="-57863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sản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5400" b="1" dirty="0">
              <a:solidFill>
                <a:srgbClr val="FF0000"/>
              </a:solidFill>
              <a:latin typeface="Times" pitchFamily="18" charset="0"/>
            </a:endParaRPr>
          </a:p>
          <a:p>
            <a:endParaRPr lang="en-US" sz="5400" b="1" dirty="0">
              <a:solidFill>
                <a:srgbClr val="FF0000"/>
              </a:solidFill>
              <a:latin typeface="Times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BAE069-F742-DF52-5D36-CFEA7D3F7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190" y="1677446"/>
            <a:ext cx="9965636" cy="480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8612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992" y="-57863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hộp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5400" b="1" dirty="0">
              <a:solidFill>
                <a:srgbClr val="FF0000"/>
              </a:solidFill>
              <a:latin typeface="Times" pitchFamily="18" charset="0"/>
            </a:endParaRPr>
          </a:p>
          <a:p>
            <a:endParaRPr lang="en-US" sz="5400" b="1" dirty="0">
              <a:solidFill>
                <a:srgbClr val="FF0000"/>
              </a:solidFill>
              <a:latin typeface="Times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E5BFBA-AA99-49B0-E8C9-F0B6F0C44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950" y="1590260"/>
            <a:ext cx="8928100" cy="469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409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992" y="-57863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khô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5400" b="1" dirty="0">
              <a:solidFill>
                <a:srgbClr val="FF0000"/>
              </a:solidFill>
              <a:latin typeface="Times" pitchFamily="18" charset="0"/>
            </a:endParaRPr>
          </a:p>
          <a:p>
            <a:endParaRPr lang="en-US" sz="5400" b="1" dirty="0">
              <a:solidFill>
                <a:srgbClr val="FF0000"/>
              </a:solidFill>
              <a:latin typeface="Times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552848-E661-1C3B-D765-57450868E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" y="1490661"/>
            <a:ext cx="10274300" cy="501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6237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C870BB0-4958-49CD-8277-CE0C4C2EEDA4}"/>
              </a:ext>
            </a:extLst>
          </p:cNvPr>
          <p:cNvSpPr txBox="1"/>
          <p:nvPr/>
        </p:nvSpPr>
        <p:spPr>
          <a:xfrm>
            <a:off x="808330" y="133562"/>
            <a:ext cx="1127707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vi-VN" altLang="zh-CN" sz="4200" b="1" dirty="0" smtClean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Thứ Ba ngày 2 tháng 4 năm 2024</a:t>
            </a:r>
          </a:p>
          <a:p>
            <a:pPr algn="ctr" defTabSz="914377">
              <a:defRPr/>
            </a:pPr>
            <a:r>
              <a:rPr lang="vi-VN" altLang="zh-CN" sz="4200" b="1" dirty="0" smtClean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Bài học Stem</a:t>
            </a:r>
          </a:p>
          <a:p>
            <a:pPr algn="ctr" defTabSz="914377">
              <a:defRPr/>
            </a:pPr>
            <a:r>
              <a:rPr lang="vi-VN" altLang="zh-CN" sz="4200" b="1" dirty="0" smtClean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Poster lựa chọn thực phẩm an toàn</a:t>
            </a:r>
            <a:endParaRPr lang="zh-CN" altLang="en-US" sz="4200" b="1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80144" y="2301410"/>
            <a:ext cx="5527570" cy="905503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ontent Placeholder 4"/>
          <p:cNvSpPr>
            <a:spLocks noGrp="1"/>
          </p:cNvSpPr>
          <p:nvPr>
            <p:ph idx="1"/>
          </p:nvPr>
        </p:nvSpPr>
        <p:spPr>
          <a:xfrm>
            <a:off x="866718" y="3267038"/>
            <a:ext cx="11512837" cy="4413286"/>
          </a:xfrm>
        </p:spPr>
        <p:txBody>
          <a:bodyPr>
            <a:normAutofit/>
          </a:bodyPr>
          <a:lstStyle/>
          <a:p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Chọn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thực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phẩm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tươi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sống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rõ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nguồn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gốc</a:t>
            </a:r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Mua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thực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phẩm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tại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cửa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hàng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thực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phẩm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sạch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siêu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thị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có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uy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tín</a:t>
            </a:r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Chọn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mua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nhãn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hàng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có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thương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hiệu</a:t>
            </a:r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Xem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hạn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sử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dụng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trên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bao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bì</a:t>
            </a:r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Tự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trồng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rau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sạch</a:t>
            </a:r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000" dirty="0"/>
              <a:t>.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Tự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nuôi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>
                <a:latin typeface="Times" panose="02020603050405020304" pitchFamily="18" charset="0"/>
                <a:cs typeface="Times" panose="02020603050405020304" pitchFamily="18" charset="0"/>
              </a:rPr>
              <a:t>gà</a:t>
            </a:r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0" indent="0" algn="just">
              <a:buNone/>
            </a:pPr>
            <a:endParaRPr lang="en-US" sz="4000" b="1" dirty="0">
              <a:solidFill>
                <a:srgbClr val="FF0000"/>
              </a:solidFill>
              <a:latin typeface="Times" pitchFamily="18" charset="0"/>
            </a:endParaRPr>
          </a:p>
          <a:p>
            <a:pPr marL="0" indent="0" algn="just">
              <a:buNone/>
            </a:pP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54441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C870BB0-4958-49CD-8277-CE0C4C2EEDA4}"/>
              </a:ext>
            </a:extLst>
          </p:cNvPr>
          <p:cNvSpPr txBox="1"/>
          <p:nvPr/>
        </p:nvSpPr>
        <p:spPr>
          <a:xfrm>
            <a:off x="808330" y="133562"/>
            <a:ext cx="1127707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vi-VN" altLang="zh-CN" sz="4200" b="1" dirty="0" smtClean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Thứ Ba ngày 2 tháng 4 năm 2024</a:t>
            </a:r>
          </a:p>
          <a:p>
            <a:pPr algn="ctr" defTabSz="914377">
              <a:defRPr/>
            </a:pPr>
            <a:r>
              <a:rPr lang="vi-VN" altLang="zh-CN" sz="4200" b="1" dirty="0" smtClean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Bài học Stem</a:t>
            </a:r>
          </a:p>
          <a:p>
            <a:pPr algn="ctr" defTabSz="914377">
              <a:defRPr/>
            </a:pPr>
            <a:r>
              <a:rPr lang="vi-VN" altLang="zh-CN" sz="4200" b="1" dirty="0" smtClean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Poster lựa chọn thực phẩm an toàn</a:t>
            </a:r>
            <a:endParaRPr lang="zh-CN" altLang="en-US" sz="4200" b="1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5185" y="22513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4598" y="3380784"/>
            <a:ext cx="10416187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Việc 1: Thảo luận nhóm để lựa chọn vật liệu hoặc hình thức làm Poster (trên giấy hoặc phần mềm)</a:t>
            </a:r>
            <a:endParaRPr lang="en-US" sz="3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3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Việc 2: Nhắc lại các tiêu chí làm Poster</a:t>
            </a:r>
            <a:endParaRPr lang="en-US" sz="3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3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Việc </a:t>
            </a:r>
            <a:r>
              <a:rPr lang="vi-VN" sz="3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3:Thảo </a:t>
            </a:r>
            <a:r>
              <a:rPr lang="vi-VN" sz="3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luận nhóm, phác thảo ý tưởng, phân công nhiệm vụ theo phiếu BT 3.</a:t>
            </a:r>
            <a:endParaRPr lang="en-US" sz="3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3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Việc 4: Báo cáo, chia sẻ ý tưởng trước lớp.</a:t>
            </a:r>
            <a:endParaRPr lang="en-US" sz="3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03686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1112A1-42CF-4748-88BA-E5C6F8C33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80" y="-111275"/>
            <a:ext cx="1322476" cy="1040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2C2287-16B4-417F-8E7A-83275202B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8978" y="-111274"/>
            <a:ext cx="1528196" cy="1040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A3A87D-89D6-4D53-931E-5B3C1098D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777" y="-111274"/>
            <a:ext cx="1528196" cy="1040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870BB0-4958-49CD-8277-CE0C4C2EEDA4}"/>
              </a:ext>
            </a:extLst>
          </p:cNvPr>
          <p:cNvSpPr txBox="1"/>
          <p:nvPr/>
        </p:nvSpPr>
        <p:spPr>
          <a:xfrm>
            <a:off x="455584" y="2421901"/>
            <a:ext cx="11277075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defTabSz="914377">
              <a:buAutoNum type="arabicPeriod"/>
              <a:defRPr/>
            </a:pPr>
            <a:r>
              <a:rPr lang="en-US" altLang="zh-CN" sz="36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Hoạt</a:t>
            </a:r>
            <a:r>
              <a:rPr lang="en-US" altLang="zh-CN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mở</a:t>
            </a:r>
            <a:r>
              <a:rPr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đầu</a:t>
            </a:r>
            <a:endParaRPr lang="vi-VN" altLang="zh-CN" sz="3600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defTabSz="914377">
              <a:defRPr/>
            </a:pPr>
            <a:r>
              <a:rPr lang="vi-VN" altLang="zh-CN" sz="3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Xem video trả lời các câu hỏi:</a:t>
            </a:r>
            <a:endParaRPr lang="en-US" altLang="zh-CN" sz="3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Phóng sự nói về nội dung gì?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defTabSz="914377">
              <a:defRPr/>
            </a:pPr>
            <a:endParaRPr lang="zh-CN" altLang="en-US" sz="1400" b="1" dirty="0">
              <a:solidFill>
                <a:schemeClr val="accent1">
                  <a:lumMod val="75000"/>
                </a:schemeClr>
              </a:solidFill>
              <a:latin typeface="Calibri Light" panose="020F0302020204030204"/>
              <a:ea typeface="微软雅黑" panose="020B0503020204020204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D08C4F-428F-4553-84AD-0E0276EF1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6777" y="5258514"/>
            <a:ext cx="2698729" cy="16826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870BB0-4958-49CD-8277-CE0C4C2EEDA4}"/>
              </a:ext>
            </a:extLst>
          </p:cNvPr>
          <p:cNvSpPr txBox="1"/>
          <p:nvPr/>
        </p:nvSpPr>
        <p:spPr>
          <a:xfrm>
            <a:off x="849427" y="740365"/>
            <a:ext cx="112770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vi-VN" altLang="zh-CN" sz="4200" b="1" dirty="0" smtClean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Thứ Ba ngày 2 tháng 4 năm 2024</a:t>
            </a:r>
          </a:p>
          <a:p>
            <a:pPr algn="ctr" defTabSz="914377">
              <a:defRPr/>
            </a:pPr>
            <a:r>
              <a:rPr lang="vi-VN" altLang="zh-CN" sz="4200" b="1" dirty="0" smtClean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Bài học Stem</a:t>
            </a:r>
            <a:endParaRPr lang="zh-CN" altLang="en-US" sz="4200" b="1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382476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C870BB0-4958-49CD-8277-CE0C4C2EEDA4}"/>
              </a:ext>
            </a:extLst>
          </p:cNvPr>
          <p:cNvSpPr txBox="1"/>
          <p:nvPr/>
        </p:nvSpPr>
        <p:spPr>
          <a:xfrm>
            <a:off x="808330" y="133562"/>
            <a:ext cx="1127707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vi-VN" altLang="zh-CN" sz="4200" b="1" dirty="0" smtClean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Thứ Ba ngày 2 tháng 4 năm 2024</a:t>
            </a:r>
          </a:p>
          <a:p>
            <a:pPr algn="ctr" defTabSz="914377">
              <a:defRPr/>
            </a:pPr>
            <a:r>
              <a:rPr lang="vi-VN" altLang="zh-CN" sz="4200" b="1" dirty="0" smtClean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Bài học Stem</a:t>
            </a:r>
          </a:p>
          <a:p>
            <a:pPr algn="ctr" defTabSz="914377">
              <a:defRPr/>
            </a:pPr>
            <a:r>
              <a:rPr lang="vi-VN" altLang="zh-CN" sz="4200" b="1" dirty="0" smtClean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Poster lựa chọn thực phẩm an toàn</a:t>
            </a:r>
            <a:endParaRPr lang="zh-CN" altLang="en-US" sz="4200" b="1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5185" y="22513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4598" y="3380784"/>
            <a:ext cx="1041618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Việc 1: Thảo luận nhóm để lựa chọn vật liệu hoặc hình thức làm Poster (trên giấy hoặc phần mềm</a:t>
            </a:r>
            <a:r>
              <a:rPr lang="vi-VN" sz="3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3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0700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C870BB0-4958-49CD-8277-CE0C4C2EEDA4}"/>
              </a:ext>
            </a:extLst>
          </p:cNvPr>
          <p:cNvSpPr txBox="1"/>
          <p:nvPr/>
        </p:nvSpPr>
        <p:spPr>
          <a:xfrm>
            <a:off x="808330" y="133562"/>
            <a:ext cx="1127707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vi-VN" altLang="zh-CN" sz="4200" b="1" dirty="0" smtClean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Thứ Ba ngày 2 tháng 4 năm 2024</a:t>
            </a:r>
          </a:p>
          <a:p>
            <a:pPr algn="ctr" defTabSz="914377">
              <a:defRPr/>
            </a:pPr>
            <a:r>
              <a:rPr lang="vi-VN" altLang="zh-CN" sz="4200" b="1" dirty="0" smtClean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Bài học Stem</a:t>
            </a:r>
          </a:p>
          <a:p>
            <a:pPr algn="ctr" defTabSz="914377">
              <a:defRPr/>
            </a:pPr>
            <a:r>
              <a:rPr lang="vi-VN" altLang="zh-CN" sz="4200" b="1" dirty="0" smtClean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Poster lựa chọn thực phẩm an toàn</a:t>
            </a:r>
            <a:endParaRPr lang="zh-CN" altLang="en-US" sz="4200" b="1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5185" y="22513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4598" y="3380784"/>
            <a:ext cx="1041618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Việc </a:t>
            </a:r>
            <a:r>
              <a:rPr lang="vi-VN" sz="3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2: Nhắc lại các tiêu chí làm </a:t>
            </a:r>
            <a:r>
              <a:rPr lang="vi-VN" sz="3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Poster</a:t>
            </a:r>
            <a:endParaRPr lang="en-US" sz="3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78434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1737067" y="2388742"/>
            <a:ext cx="7707811" cy="7585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MS PGothic" panose="020B0600070205080204" pitchFamily="34" charset="-128"/>
                <a:cs typeface="Times New Roman" pitchFamily="18" charset="0"/>
              </a:rPr>
              <a:t>TIÊU CHÍ SẢN PHẨM 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MS PGothic" panose="020B0600070205080204" pitchFamily="34" charset="-128"/>
                <a:cs typeface="Times New Roman" pitchFamily="18" charset="0"/>
              </a:rPr>
              <a:t>POSTER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MS PGothic" panose="020B0600070205080204" pitchFamily="34" charset="-128"/>
                <a:cs typeface="Times New Roman" pitchFamily="18" charset="0"/>
              </a:rPr>
              <a:t>LỰA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MS PGothic" panose="020B0600070205080204" pitchFamily="34" charset="-128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MS PGothic" panose="020B0600070205080204" pitchFamily="34" charset="-128"/>
                <a:cs typeface="Times New Roman" pitchFamily="18" charset="0"/>
              </a:rPr>
              <a:t>CHỌNTHỰC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MS PGothic" panose="020B0600070205080204" pitchFamily="34" charset="-128"/>
                <a:cs typeface="Times New Roman" pitchFamily="18" charset="0"/>
              </a:rPr>
              <a:t> PHẨM AN TOÀN</a:t>
            </a:r>
          </a:p>
        </p:txBody>
      </p:sp>
      <p:cxnSp>
        <p:nvCxnSpPr>
          <p:cNvPr id="61" name="Straight Arrow Connector 60"/>
          <p:cNvCxnSpPr>
            <a:stCxn id="57" idx="2"/>
          </p:cNvCxnSpPr>
          <p:nvPr/>
        </p:nvCxnSpPr>
        <p:spPr>
          <a:xfrm flipH="1">
            <a:off x="3671315" y="3147288"/>
            <a:ext cx="1919658" cy="79235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57" idx="2"/>
          </p:cNvCxnSpPr>
          <p:nvPr/>
        </p:nvCxnSpPr>
        <p:spPr>
          <a:xfrm flipH="1">
            <a:off x="1369791" y="3147288"/>
            <a:ext cx="4221182" cy="79235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ounded Rectangle 79"/>
          <p:cNvSpPr/>
          <p:nvPr/>
        </p:nvSpPr>
        <p:spPr>
          <a:xfrm>
            <a:off x="330605" y="3983346"/>
            <a:ext cx="2324952" cy="275650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ó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về kênh chữ, kênh hình.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3041316" y="4005407"/>
            <a:ext cx="2279309" cy="271237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hướng dẫn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toàn theo nhóm thực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999088" y="3946122"/>
            <a:ext cx="2307568" cy="277756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400" dirty="0">
                <a:latin typeface="+mj-lt"/>
              </a:rPr>
              <a:t>Đ</a:t>
            </a:r>
            <a:r>
              <a:rPr lang="vi-VN" sz="2400" dirty="0" smtClean="0">
                <a:latin typeface="+mj-lt"/>
              </a:rPr>
              <a:t>ược </a:t>
            </a:r>
            <a:r>
              <a:rPr lang="vi-VN" sz="2400" dirty="0">
                <a:latin typeface="+mj-lt"/>
              </a:rPr>
              <a:t>làm từ vật liệu dễ tìm kiếm (bìa, giấy A4) hoặc trên phần mềm, sử </a:t>
            </a:r>
            <a:r>
              <a:rPr lang="vi-VN" sz="2400" dirty="0" smtClean="0">
                <a:latin typeface="+mj-lt"/>
              </a:rPr>
              <a:t>dụng. </a:t>
            </a:r>
            <a:endParaRPr lang="en-US" sz="2400" dirty="0">
              <a:latin typeface="+mj-lt"/>
            </a:endParaRPr>
          </a:p>
        </p:txBody>
      </p:sp>
      <p:cxnSp>
        <p:nvCxnSpPr>
          <p:cNvPr id="11" name="Straight Arrow Connector 10"/>
          <p:cNvCxnSpPr>
            <a:stCxn id="57" idx="2"/>
          </p:cNvCxnSpPr>
          <p:nvPr/>
        </p:nvCxnSpPr>
        <p:spPr>
          <a:xfrm>
            <a:off x="5590973" y="3147288"/>
            <a:ext cx="1246479" cy="79883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8985119" y="3744929"/>
            <a:ext cx="2277836" cy="291197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hút được người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>
            <a:stCxn id="57" idx="2"/>
            <a:endCxn id="19" idx="0"/>
          </p:cNvCxnSpPr>
          <p:nvPr/>
        </p:nvCxnSpPr>
        <p:spPr>
          <a:xfrm>
            <a:off x="5590973" y="3147288"/>
            <a:ext cx="4533064" cy="59764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C870BB0-4958-49CD-8277-CE0C4C2EEDA4}"/>
              </a:ext>
            </a:extLst>
          </p:cNvPr>
          <p:cNvSpPr txBox="1"/>
          <p:nvPr/>
        </p:nvSpPr>
        <p:spPr>
          <a:xfrm>
            <a:off x="808330" y="133562"/>
            <a:ext cx="1127707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vi-VN" altLang="zh-CN" sz="4200" b="1" dirty="0" smtClean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Thứ Ba ngày 2 tháng 4 năm 2024</a:t>
            </a:r>
          </a:p>
          <a:p>
            <a:pPr algn="ctr" defTabSz="914377">
              <a:defRPr/>
            </a:pPr>
            <a:r>
              <a:rPr lang="vi-VN" altLang="zh-CN" sz="4200" b="1" dirty="0" smtClean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Bài học Stem</a:t>
            </a:r>
          </a:p>
          <a:p>
            <a:pPr algn="ctr" defTabSz="914377">
              <a:defRPr/>
            </a:pPr>
            <a:r>
              <a:rPr lang="vi-VN" altLang="zh-CN" sz="4200" b="1" dirty="0" smtClean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Poster lựa chọn thực phẩm an toàn</a:t>
            </a:r>
            <a:endParaRPr lang="zh-CN" altLang="en-US" sz="4200" b="1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723120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80" grpId="0" animBg="1"/>
      <p:bldP spid="83" grpId="0" animBg="1"/>
      <p:bldP spid="10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C870BB0-4958-49CD-8277-CE0C4C2EEDA4}"/>
              </a:ext>
            </a:extLst>
          </p:cNvPr>
          <p:cNvSpPr txBox="1"/>
          <p:nvPr/>
        </p:nvSpPr>
        <p:spPr>
          <a:xfrm>
            <a:off x="808330" y="133562"/>
            <a:ext cx="1127707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vi-VN" altLang="zh-CN" sz="4200" b="1" dirty="0" smtClean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Thứ Ba ngày 2 tháng 4 năm 2024</a:t>
            </a:r>
          </a:p>
          <a:p>
            <a:pPr algn="ctr" defTabSz="914377">
              <a:defRPr/>
            </a:pPr>
            <a:r>
              <a:rPr lang="vi-VN" altLang="zh-CN" sz="4200" b="1" dirty="0" smtClean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Bài học Stem</a:t>
            </a:r>
          </a:p>
          <a:p>
            <a:pPr algn="ctr" defTabSz="914377">
              <a:defRPr/>
            </a:pPr>
            <a:r>
              <a:rPr lang="vi-VN" altLang="zh-CN" sz="4200" b="1" dirty="0" smtClean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Poster lựa chọn thực phẩm an toàn</a:t>
            </a:r>
            <a:endParaRPr lang="zh-CN" altLang="en-US" sz="4200" b="1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5185" y="22513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4598" y="3380784"/>
            <a:ext cx="1041618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Việc 3:Thảo </a:t>
            </a:r>
            <a:r>
              <a:rPr lang="vi-VN" sz="3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luận nhóm, phác thảo ý tưởng, phân công nhiệm vụ theo phiếu BT 3</a:t>
            </a:r>
            <a:r>
              <a:rPr lang="vi-VN" sz="3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82397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91986"/>
            <a:ext cx="10515600" cy="1325563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Trao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poster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14676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?/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poster?</a:t>
            </a:r>
          </a:p>
          <a:p>
            <a:pPr>
              <a:buFontTx/>
              <a:buChar char="-"/>
            </a:pP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kênh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kênh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Trang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buNone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1920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C870BB0-4958-49CD-8277-CE0C4C2EEDA4}"/>
              </a:ext>
            </a:extLst>
          </p:cNvPr>
          <p:cNvSpPr txBox="1"/>
          <p:nvPr/>
        </p:nvSpPr>
        <p:spPr>
          <a:xfrm>
            <a:off x="808330" y="133562"/>
            <a:ext cx="1127707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vi-VN" altLang="zh-CN" sz="4200" b="1" dirty="0" smtClean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Thứ Ba ngày 2 tháng 4 năm 2024</a:t>
            </a:r>
          </a:p>
          <a:p>
            <a:pPr algn="ctr" defTabSz="914377">
              <a:defRPr/>
            </a:pPr>
            <a:r>
              <a:rPr lang="vi-VN" altLang="zh-CN" sz="4200" b="1" dirty="0" smtClean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Bài học Stem</a:t>
            </a:r>
          </a:p>
          <a:p>
            <a:pPr algn="ctr" defTabSz="914377">
              <a:defRPr/>
            </a:pPr>
            <a:r>
              <a:rPr lang="vi-VN" altLang="zh-CN" sz="4200" b="1" dirty="0" smtClean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Poster lựa chọn thực phẩm an toàn</a:t>
            </a:r>
            <a:endParaRPr lang="zh-CN" altLang="en-US" sz="4200" b="1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5185" y="22513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4598" y="3380784"/>
            <a:ext cx="1041618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Việc </a:t>
            </a:r>
            <a:r>
              <a:rPr lang="vi-VN" sz="3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4: Báo cáo, chia sẻ ý tưởng trước lớp.</a:t>
            </a:r>
            <a:endParaRPr lang="en-US" sz="3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25834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C870BB0-4958-49CD-8277-CE0C4C2EEDA4}"/>
              </a:ext>
            </a:extLst>
          </p:cNvPr>
          <p:cNvSpPr txBox="1"/>
          <p:nvPr/>
        </p:nvSpPr>
        <p:spPr>
          <a:xfrm>
            <a:off x="914925" y="61643"/>
            <a:ext cx="1127707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vi-VN" altLang="zh-CN" sz="4200" b="1" dirty="0" smtClean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Thứ Ba ngày 2 tháng 4 năm 2024</a:t>
            </a:r>
          </a:p>
          <a:p>
            <a:pPr algn="ctr" defTabSz="914377">
              <a:defRPr/>
            </a:pPr>
            <a:r>
              <a:rPr lang="vi-VN" altLang="zh-CN" sz="4200" b="1" dirty="0" smtClean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Bài học Stem</a:t>
            </a:r>
          </a:p>
          <a:p>
            <a:pPr algn="ctr" defTabSz="914377">
              <a:defRPr/>
            </a:pPr>
            <a:r>
              <a:rPr lang="vi-VN" altLang="zh-CN" sz="4200" b="1" dirty="0" smtClean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Poster lựa chọn thực phẩm an toàn</a:t>
            </a:r>
            <a:endParaRPr lang="zh-CN" altLang="en-US" sz="4200" b="1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5185" y="22513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5185" y="3298047"/>
            <a:ext cx="10856167" cy="1325563"/>
          </a:xfrm>
        </p:spPr>
        <p:txBody>
          <a:bodyPr>
            <a:noAutofit/>
          </a:bodyPr>
          <a:lstStyle/>
          <a:p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giá</a:t>
            </a:r>
            <a:endParaRPr lang="en-US" sz="3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6241" y="4217780"/>
            <a:ext cx="1123049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/>
            <a:r>
              <a:rPr lang="vi-VN" sz="3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 1: </a:t>
            </a:r>
            <a:r>
              <a:rPr lang="en-US" sz="3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 </a:t>
            </a:r>
            <a:r>
              <a:rPr 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Poster </a:t>
            </a:r>
            <a:r>
              <a:rPr 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/>
            <a:r>
              <a:rPr lang="vi-VN" sz="3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 2:</a:t>
            </a:r>
            <a:r>
              <a:rPr lang="en-US" sz="3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</a:t>
            </a:r>
            <a:r>
              <a:rPr 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r>
              <a:rPr 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3)</a:t>
            </a:r>
            <a:endParaRPr lang="en-US" sz="3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/>
            <a:r>
              <a:rPr lang="vi-VN" sz="3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Ch</a:t>
            </a:r>
            <a:r>
              <a:rPr lang="vi-VN" sz="3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ú </a:t>
            </a:r>
            <a:r>
              <a:rPr lang="vi-VN" sz="3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ý đến </a:t>
            </a:r>
            <a:r>
              <a:rPr lang="vi-VN" sz="3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toàn khi làm sản phẩm, </a:t>
            </a:r>
            <a:r>
              <a:rPr lang="vi-VN" sz="3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 sinh lớp </a:t>
            </a:r>
            <a:r>
              <a:rPr lang="vi-VN" sz="3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học. </a:t>
            </a:r>
            <a:endParaRPr lang="en-US" sz="3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8824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22460" y="388212"/>
            <a:ext cx="7004115" cy="107721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+mj-lt"/>
              </a:rPr>
              <a:t>PHIẾU ĐÁNH GIÁ SẢN PHẨM </a:t>
            </a:r>
          </a:p>
          <a:p>
            <a:pPr algn="ctr"/>
            <a:r>
              <a:rPr lang="vi-VN" sz="3200" dirty="0">
                <a:solidFill>
                  <a:schemeClr val="tx1"/>
                </a:solidFill>
                <a:latin typeface="+mj-lt"/>
              </a:rPr>
              <a:t>“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Poster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thực phẩm an toàn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”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7762" y="1629060"/>
            <a:ext cx="11043501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Đánh dấu x vào mức độ đạt được của sản phẩm ở mỗi tiêu chí</a:t>
            </a:r>
            <a:endParaRPr lang="en-US" sz="3200" b="1" dirty="0">
              <a:latin typeface="+mj-l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117582"/>
              </p:ext>
            </p:extLst>
          </p:nvPr>
        </p:nvGraphicFramePr>
        <p:xfrm>
          <a:off x="195943" y="2377465"/>
          <a:ext cx="11861073" cy="4524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4462">
                  <a:extLst>
                    <a:ext uri="{9D8B030D-6E8A-4147-A177-3AD203B41FA5}">
                      <a16:colId xmlns:a16="http://schemas.microsoft.com/office/drawing/2014/main" val="1336421583"/>
                    </a:ext>
                  </a:extLst>
                </a:gridCol>
                <a:gridCol w="9068097">
                  <a:extLst>
                    <a:ext uri="{9D8B030D-6E8A-4147-A177-3AD203B41FA5}">
                      <a16:colId xmlns:a16="http://schemas.microsoft.com/office/drawing/2014/main" val="2868670664"/>
                    </a:ext>
                  </a:extLst>
                </a:gridCol>
                <a:gridCol w="864105">
                  <a:extLst>
                    <a:ext uri="{9D8B030D-6E8A-4147-A177-3AD203B41FA5}">
                      <a16:colId xmlns:a16="http://schemas.microsoft.com/office/drawing/2014/main" val="2294259124"/>
                    </a:ext>
                  </a:extLst>
                </a:gridCol>
                <a:gridCol w="1164409">
                  <a:extLst>
                    <a:ext uri="{9D8B030D-6E8A-4147-A177-3AD203B41FA5}">
                      <a16:colId xmlns:a16="http://schemas.microsoft.com/office/drawing/2014/main" val="278353774"/>
                    </a:ext>
                  </a:extLst>
                </a:gridCol>
              </a:tblGrid>
              <a:tr h="73842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vi-VN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chí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vi-VN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đạt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865450"/>
                  </a:ext>
                </a:extLst>
              </a:tr>
              <a:tr h="71579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Poster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thước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vi-VN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về kênh chữ, kênh hình.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082255"/>
                  </a:ext>
                </a:extLst>
              </a:tr>
              <a:tr h="67325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 nội dung hướng dẫn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an</a:t>
                      </a:r>
                      <a:r>
                        <a:rPr lang="vi-VN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toàn theo nhóm thực phẩm</a:t>
                      </a:r>
                      <a:endParaRPr lang="en-US" sz="24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710730"/>
                  </a:ext>
                </a:extLst>
              </a:tr>
              <a:tr h="70018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Poster được làm từ vật liệu dễ tìm kiếm (bìa, giấy A4) hoặc trên phần mềm.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3845138"/>
                  </a:ext>
                </a:extLst>
              </a:tr>
              <a:tr h="74058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 hút được người đọc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89696"/>
                  </a:ext>
                </a:extLst>
              </a:tr>
              <a:tr h="59878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 dụng thuận tiện, lâu dài.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355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596569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C870BB0-4958-49CD-8277-CE0C4C2EEDA4}"/>
              </a:ext>
            </a:extLst>
          </p:cNvPr>
          <p:cNvSpPr txBox="1"/>
          <p:nvPr/>
        </p:nvSpPr>
        <p:spPr>
          <a:xfrm>
            <a:off x="914925" y="61643"/>
            <a:ext cx="1127707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vi-VN" altLang="zh-CN" sz="4200" b="1" dirty="0" smtClean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Thứ Ba ngày 2 tháng 4 năm 2024</a:t>
            </a:r>
          </a:p>
          <a:p>
            <a:pPr algn="ctr" defTabSz="914377">
              <a:defRPr/>
            </a:pPr>
            <a:r>
              <a:rPr lang="vi-VN" altLang="zh-CN" sz="4200" b="1" dirty="0" smtClean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Bài học Stem</a:t>
            </a:r>
          </a:p>
          <a:p>
            <a:pPr algn="ctr" defTabSz="914377">
              <a:defRPr/>
            </a:pPr>
            <a:r>
              <a:rPr lang="vi-VN" altLang="zh-CN" sz="4200" b="1" dirty="0" smtClean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Poster lựa chọn thực phẩm an toàn</a:t>
            </a:r>
            <a:endParaRPr lang="zh-CN" altLang="en-US" sz="4200" b="1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5185" y="22513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5185" y="3298047"/>
            <a:ext cx="10856167" cy="1325563"/>
          </a:xfrm>
        </p:spPr>
        <p:txBody>
          <a:bodyPr>
            <a:noAutofit/>
          </a:bodyPr>
          <a:lstStyle/>
          <a:p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giá</a:t>
            </a:r>
            <a:endParaRPr lang="en-US" sz="3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4492" y="43447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400" dirty="0" smtClean="0">
                <a:latin typeface="Times New Roman" pitchFamily="18" charset="0"/>
                <a:cs typeface="Times New Roman" pitchFamily="18" charset="0"/>
              </a:rPr>
              <a:t>c.</a:t>
            </a: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400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400" dirty="0" smtClean="0">
                <a:latin typeface="Times New Roman" pitchFamily="18" charset="0"/>
                <a:cs typeface="Times New Roman" pitchFamily="18" charset="0"/>
              </a:rPr>
            </a:br>
            <a:endParaRPr lang="en-US" sz="3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29148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100" name="Picture 4" descr="NHIỆT LIỆT CHÀO MỪNG QUÝ THẦY CÔ GIÁO - ppt tải xu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1487"/>
            <a:ext cx="12378153" cy="696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87652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65043"/>
            <a:ext cx="10515600" cy="1955731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935" y="864706"/>
            <a:ext cx="11775231" cy="4964595"/>
          </a:xfrm>
        </p:spPr>
        <p:txBody>
          <a:bodyPr/>
          <a:lstStyle/>
          <a:p>
            <a:pPr marL="0" indent="0" algn="just">
              <a:buNone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	</a:t>
            </a:r>
            <a:endParaRPr lang="en-US" dirty="0"/>
          </a:p>
        </p:txBody>
      </p:sp>
      <p:pic>
        <p:nvPicPr>
          <p:cNvPr id="6" name="860 ca ngộ độc thực phẩm trong 7 tháng đầu năm 2023_ Cần Thơ TV">
            <a:hlinkClick r:id="" action="ppaction://media"/>
            <a:extLst>
              <a:ext uri="{FF2B5EF4-FFF2-40B4-BE49-F238E27FC236}">
                <a16:creationId xmlns:a16="http://schemas.microsoft.com/office/drawing/2014/main" id="{314DE707-ACCB-DBF9-CE20-FABAD779F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834" y="-26504"/>
            <a:ext cx="12521976" cy="964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6389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1112A1-42CF-4748-88BA-E5C6F8C33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80" y="-111275"/>
            <a:ext cx="1322476" cy="1040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2C2287-16B4-417F-8E7A-83275202B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978" y="-111274"/>
            <a:ext cx="1528196" cy="1040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A3A87D-89D6-4D53-931E-5B3C1098D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777" y="-111274"/>
            <a:ext cx="1528196" cy="1040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870BB0-4958-49CD-8277-CE0C4C2EEDA4}"/>
              </a:ext>
            </a:extLst>
          </p:cNvPr>
          <p:cNvSpPr txBox="1"/>
          <p:nvPr/>
        </p:nvSpPr>
        <p:spPr>
          <a:xfrm>
            <a:off x="455584" y="2421901"/>
            <a:ext cx="11277075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defTabSz="914377">
              <a:buAutoNum type="arabicPeriod"/>
              <a:defRPr/>
            </a:pPr>
            <a:r>
              <a:rPr lang="en-US" altLang="zh-CN" sz="36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Hoạt</a:t>
            </a:r>
            <a:r>
              <a:rPr lang="en-US" altLang="zh-CN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mở</a:t>
            </a:r>
            <a:r>
              <a:rPr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đầu</a:t>
            </a:r>
            <a:endParaRPr lang="vi-VN" altLang="zh-CN" sz="3600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defTabSz="914377">
              <a:defRPr/>
            </a:pPr>
            <a:r>
              <a:rPr lang="vi-VN" altLang="zh-CN" sz="3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Xem video trả lời các câu hỏi:</a:t>
            </a:r>
            <a:endParaRPr lang="en-US" altLang="zh-CN" sz="3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Phóng sự nói về nội dung gì?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defTabSz="914377">
              <a:defRPr/>
            </a:pPr>
            <a:endParaRPr lang="zh-CN" altLang="en-US" sz="1400" b="1" dirty="0">
              <a:solidFill>
                <a:schemeClr val="accent1">
                  <a:lumMod val="75000"/>
                </a:schemeClr>
              </a:solidFill>
              <a:latin typeface="Calibri Light" panose="020F0302020204030204"/>
              <a:ea typeface="微软雅黑" panose="020B0503020204020204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D08C4F-428F-4553-84AD-0E0276EF1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777" y="5258514"/>
            <a:ext cx="2698729" cy="16826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870BB0-4958-49CD-8277-CE0C4C2EEDA4}"/>
              </a:ext>
            </a:extLst>
          </p:cNvPr>
          <p:cNvSpPr txBox="1"/>
          <p:nvPr/>
        </p:nvSpPr>
        <p:spPr>
          <a:xfrm>
            <a:off x="849427" y="740365"/>
            <a:ext cx="112770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vi-VN" altLang="zh-CN" sz="4200" b="1" dirty="0" smtClean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Thứ Ba ngày 2 tháng 4 năm 2024</a:t>
            </a:r>
          </a:p>
          <a:p>
            <a:pPr algn="ctr" defTabSz="914377">
              <a:defRPr/>
            </a:pPr>
            <a:r>
              <a:rPr lang="vi-VN" altLang="zh-CN" sz="4200" b="1" dirty="0" smtClean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Bài học Stem</a:t>
            </a:r>
            <a:endParaRPr lang="zh-CN" altLang="en-US" sz="4200" b="1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489881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WordArt 21"/>
          <p:cNvSpPr>
            <a:spLocks noChangeArrowheads="1" noChangeShapeType="1" noTextEdit="1"/>
          </p:cNvSpPr>
          <p:nvPr/>
        </p:nvSpPr>
        <p:spPr bwMode="auto">
          <a:xfrm>
            <a:off x="2566345" y="1918784"/>
            <a:ext cx="7781592" cy="122972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400" b="1" kern="1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POSTER </a:t>
            </a:r>
            <a:r>
              <a:rPr lang="en-US" sz="6400" b="1" kern="1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6400" b="1" kern="1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kern="1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6400" b="1" kern="1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THỰC PHẨM AN TOÀN</a:t>
            </a:r>
          </a:p>
        </p:txBody>
      </p:sp>
      <p:pic>
        <p:nvPicPr>
          <p:cNvPr id="4" name="图片 7" descr="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20" y="2955925"/>
            <a:ext cx="2555914" cy="3902075"/>
          </a:xfrm>
          <a:prstGeom prst="rect">
            <a:avLst/>
          </a:prstGeom>
        </p:spPr>
      </p:pic>
      <p:pic>
        <p:nvPicPr>
          <p:cNvPr id="5" name="图片 9" descr="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8782" y="4039962"/>
            <a:ext cx="6504305" cy="2906594"/>
          </a:xfrm>
          <a:prstGeom prst="rect">
            <a:avLst/>
          </a:prstGeom>
        </p:spPr>
      </p:pic>
      <p:pic>
        <p:nvPicPr>
          <p:cNvPr id="6" name="图片 6" descr="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1681" y="4193177"/>
            <a:ext cx="3120468" cy="2664823"/>
          </a:xfrm>
          <a:prstGeom prst="rect">
            <a:avLst/>
          </a:prstGeom>
        </p:spPr>
      </p:pic>
      <p:pic>
        <p:nvPicPr>
          <p:cNvPr id="7" name="图片 10" descr="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958" y="174334"/>
            <a:ext cx="2070100" cy="1374140"/>
          </a:xfrm>
          <a:prstGeom prst="rect">
            <a:avLst/>
          </a:prstGeom>
        </p:spPr>
      </p:pic>
      <p:pic>
        <p:nvPicPr>
          <p:cNvPr id="8" name="图片 11" descr="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67029" y="174334"/>
            <a:ext cx="1694180" cy="11709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870BB0-4958-49CD-8277-CE0C4C2EEDA4}"/>
              </a:ext>
            </a:extLst>
          </p:cNvPr>
          <p:cNvSpPr txBox="1"/>
          <p:nvPr/>
        </p:nvSpPr>
        <p:spPr>
          <a:xfrm>
            <a:off x="818604" y="533789"/>
            <a:ext cx="112770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vi-VN" altLang="zh-CN" sz="4200" b="1" dirty="0" smtClean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Thứ Ba ngày 2 tháng 4 năm 2024</a:t>
            </a:r>
          </a:p>
          <a:p>
            <a:pPr algn="ctr" defTabSz="914377">
              <a:defRPr/>
            </a:pPr>
            <a:r>
              <a:rPr lang="vi-VN" altLang="zh-CN" sz="4200" b="1" dirty="0" smtClean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Bài học Stem</a:t>
            </a:r>
            <a:endParaRPr lang="zh-CN" altLang="en-US" sz="4200" b="1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2099924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AFFE2C-FC3E-6FAC-46F9-EC2519079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99383" cy="6858000"/>
          </a:xfrm>
          <a:prstGeom prst="rect">
            <a:avLst/>
          </a:prstGeom>
        </p:spPr>
      </p:pic>
      <p:pic>
        <p:nvPicPr>
          <p:cNvPr id="4" name="Picture 2" descr="Poster Thực phẩm bảo vệ sức khỏe và những điều cần bi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353" y="64438"/>
            <a:ext cx="6073498" cy="679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15912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96179-C504-6F31-AD6A-67EABE9C8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5B4A18-31E3-EA8B-2192-BF7620C71D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" t="-1" r="2137" b="2"/>
          <a:stretch/>
        </p:blipFill>
        <p:spPr>
          <a:xfrm>
            <a:off x="51371" y="0"/>
            <a:ext cx="12010490" cy="6857999"/>
          </a:xfrm>
        </p:spPr>
      </p:pic>
    </p:spTree>
    <p:extLst>
      <p:ext uri="{BB962C8B-B14F-4D97-AF65-F5344CB8AC3E}">
        <p14:creationId xmlns:p14="http://schemas.microsoft.com/office/powerpoint/2010/main" val="373678490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Top 25+ Mẫu Poster An Toàn Giao Thông Đẹp, Sáng Tạo | Bảng Hiệu Minh Kh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960"/>
            <a:ext cx="12118369" cy="701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47618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1737067" y="2388742"/>
            <a:ext cx="7707811" cy="7585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MS PGothic" panose="020B0600070205080204" pitchFamily="34" charset="-128"/>
                <a:cs typeface="Times New Roman" pitchFamily="18" charset="0"/>
              </a:rPr>
              <a:t>TIÊU CHÍ SẢN PHẨM 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MS PGothic" panose="020B0600070205080204" pitchFamily="34" charset="-128"/>
                <a:cs typeface="Times New Roman" pitchFamily="18" charset="0"/>
              </a:rPr>
              <a:t>POSTER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MS PGothic" panose="020B0600070205080204" pitchFamily="34" charset="-128"/>
                <a:cs typeface="Times New Roman" pitchFamily="18" charset="0"/>
              </a:rPr>
              <a:t>LỰA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MS PGothic" panose="020B0600070205080204" pitchFamily="34" charset="-128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MS PGothic" panose="020B0600070205080204" pitchFamily="34" charset="-128"/>
                <a:cs typeface="Times New Roman" pitchFamily="18" charset="0"/>
              </a:rPr>
              <a:t>CHỌNTHỰC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MS PGothic" panose="020B0600070205080204" pitchFamily="34" charset="-128"/>
                <a:cs typeface="Times New Roman" pitchFamily="18" charset="0"/>
              </a:rPr>
              <a:t> PHẨM AN TOÀN</a:t>
            </a:r>
          </a:p>
        </p:txBody>
      </p:sp>
      <p:cxnSp>
        <p:nvCxnSpPr>
          <p:cNvPr id="61" name="Straight Arrow Connector 60"/>
          <p:cNvCxnSpPr>
            <a:stCxn id="57" idx="2"/>
          </p:cNvCxnSpPr>
          <p:nvPr/>
        </p:nvCxnSpPr>
        <p:spPr>
          <a:xfrm flipH="1">
            <a:off x="3671315" y="3147288"/>
            <a:ext cx="1919658" cy="79235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57" idx="2"/>
          </p:cNvCxnSpPr>
          <p:nvPr/>
        </p:nvCxnSpPr>
        <p:spPr>
          <a:xfrm flipH="1">
            <a:off x="1369791" y="3147288"/>
            <a:ext cx="4221182" cy="79235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ounded Rectangle 79"/>
          <p:cNvSpPr/>
          <p:nvPr/>
        </p:nvSpPr>
        <p:spPr>
          <a:xfrm>
            <a:off x="330605" y="3983346"/>
            <a:ext cx="1826968" cy="275650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ó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về kênh chữ, kênh hình.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2496785" y="3983346"/>
            <a:ext cx="1874869" cy="271237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hướng dẫn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toàn theo nhóm thực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84341" y="3962280"/>
            <a:ext cx="2148320" cy="277756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400" dirty="0">
                <a:latin typeface="+mj-lt"/>
              </a:rPr>
              <a:t>Đ</a:t>
            </a:r>
            <a:r>
              <a:rPr lang="vi-VN" sz="2400" dirty="0" smtClean="0">
                <a:latin typeface="+mj-lt"/>
              </a:rPr>
              <a:t>ược </a:t>
            </a:r>
            <a:r>
              <a:rPr lang="vi-VN" sz="2400" dirty="0">
                <a:latin typeface="+mj-lt"/>
              </a:rPr>
              <a:t>làm từ vật liệu dễ tìm kiếm (bìa, giấy A4) hoặc trên phần mềm, sử </a:t>
            </a:r>
            <a:r>
              <a:rPr lang="vi-VN" sz="2400" dirty="0" smtClean="0">
                <a:latin typeface="+mj-lt"/>
              </a:rPr>
              <a:t>dụng. </a:t>
            </a:r>
            <a:endParaRPr lang="en-US" sz="2400" dirty="0">
              <a:latin typeface="+mj-lt"/>
            </a:endParaRPr>
          </a:p>
        </p:txBody>
      </p:sp>
      <p:cxnSp>
        <p:nvCxnSpPr>
          <p:cNvPr id="11" name="Straight Arrow Connector 10"/>
          <p:cNvCxnSpPr>
            <a:stCxn id="57" idx="2"/>
          </p:cNvCxnSpPr>
          <p:nvPr/>
        </p:nvCxnSpPr>
        <p:spPr>
          <a:xfrm>
            <a:off x="5590973" y="3147288"/>
            <a:ext cx="1246479" cy="79883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7584729" y="3827870"/>
            <a:ext cx="2016213" cy="291197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hút được người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>
            <a:stCxn id="57" idx="2"/>
            <a:endCxn id="19" idx="0"/>
          </p:cNvCxnSpPr>
          <p:nvPr/>
        </p:nvCxnSpPr>
        <p:spPr>
          <a:xfrm>
            <a:off x="5590973" y="3147288"/>
            <a:ext cx="3001863" cy="68058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C870BB0-4958-49CD-8277-CE0C4C2EEDA4}"/>
              </a:ext>
            </a:extLst>
          </p:cNvPr>
          <p:cNvSpPr txBox="1"/>
          <p:nvPr/>
        </p:nvSpPr>
        <p:spPr>
          <a:xfrm>
            <a:off x="808330" y="133562"/>
            <a:ext cx="1127707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vi-VN" altLang="zh-CN" sz="4200" b="1" dirty="0" smtClean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Thứ Ba ngày 2 tháng 4 năm 2024</a:t>
            </a:r>
          </a:p>
          <a:p>
            <a:pPr algn="ctr" defTabSz="914377">
              <a:defRPr/>
            </a:pPr>
            <a:r>
              <a:rPr lang="vi-VN" altLang="zh-CN" sz="4200" b="1" dirty="0" smtClean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Bài học Stem</a:t>
            </a:r>
          </a:p>
          <a:p>
            <a:pPr algn="ctr" defTabSz="914377">
              <a:defRPr/>
            </a:pPr>
            <a:r>
              <a:rPr lang="vi-VN" altLang="zh-CN" sz="4200" b="1" dirty="0" smtClean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Poster lựa chọn thực phẩm an toàn</a:t>
            </a:r>
            <a:endParaRPr lang="zh-CN" altLang="en-US" sz="4200" b="1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590972" y="3135971"/>
            <a:ext cx="5114700" cy="64819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9920387" y="3827870"/>
            <a:ext cx="2016213" cy="2911977"/>
          </a:xfrm>
          <a:prstGeom prst="roundRect">
            <a:avLst/>
          </a:prstGeom>
          <a:solidFill>
            <a:srgbClr val="00B0F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Sử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dụng thuận tiện, lâu dài.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47133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80" grpId="0" animBg="1"/>
      <p:bldP spid="83" grpId="0" animBg="1"/>
      <p:bldP spid="10" grpId="0" animBg="1"/>
      <p:bldP spid="19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3084</TotalTime>
  <Words>1233</Words>
  <Application>Microsoft Office PowerPoint</Application>
  <PresentationFormat>Widescreen</PresentationFormat>
  <Paragraphs>145</Paragraphs>
  <Slides>29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微软雅黑</vt:lpstr>
      <vt:lpstr>MS PGothic</vt:lpstr>
      <vt:lpstr>宋体</vt:lpstr>
      <vt:lpstr>Arial</vt:lpstr>
      <vt:lpstr>Baloo</vt:lpstr>
      <vt:lpstr>Calibri</vt:lpstr>
      <vt:lpstr>Calibri Light</vt:lpstr>
      <vt:lpstr>Times</vt:lpstr>
      <vt:lpstr>Times New Roman</vt:lpstr>
      <vt:lpstr>方正宋刻本秀楷简体</vt:lpstr>
      <vt:lpstr>Office Theme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Cách lựa chọn rau củ quả</vt:lpstr>
      <vt:lpstr> Cách lựa chọn thịt, hải sản</vt:lpstr>
      <vt:lpstr> Cách lựa chọn đồ hộp</vt:lpstr>
      <vt:lpstr> Cách lựa chọn thực phẩm khô</vt:lpstr>
      <vt:lpstr>Lời khuyên hữu ích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Trao đổi cách làm poster</vt:lpstr>
      <vt:lpstr>PowerPoint Presentation</vt:lpstr>
      <vt:lpstr>b. Chế tạo mẫu, thử nghiệm và đánh giá</vt:lpstr>
      <vt:lpstr>PowerPoint Presentation</vt:lpstr>
      <vt:lpstr>b. Chế tạo mẫu, thử nghiệm và đánh giá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Nguyễn Diệu Thùy</cp:lastModifiedBy>
  <cp:revision>511</cp:revision>
  <dcterms:created xsi:type="dcterms:W3CDTF">2017-02-20T05:40:09Z</dcterms:created>
  <dcterms:modified xsi:type="dcterms:W3CDTF">2024-04-01T16:44:20Z</dcterms:modified>
</cp:coreProperties>
</file>