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  <p:sldMasterId id="2147483676" r:id="rId3"/>
  </p:sldMasterIdLst>
  <p:notesMasterIdLst>
    <p:notesMasterId r:id="rId30"/>
  </p:notesMasterIdLst>
  <p:sldIdLst>
    <p:sldId id="256" r:id="rId4"/>
    <p:sldId id="257" r:id="rId5"/>
    <p:sldId id="304" r:id="rId6"/>
    <p:sldId id="259" r:id="rId7"/>
    <p:sldId id="305" r:id="rId8"/>
    <p:sldId id="260" r:id="rId9"/>
    <p:sldId id="261" r:id="rId10"/>
    <p:sldId id="263" r:id="rId11"/>
    <p:sldId id="301" r:id="rId12"/>
    <p:sldId id="302" r:id="rId13"/>
    <p:sldId id="303" r:id="rId14"/>
    <p:sldId id="294" r:id="rId15"/>
    <p:sldId id="290" r:id="rId16"/>
    <p:sldId id="295" r:id="rId17"/>
    <p:sldId id="274" r:id="rId18"/>
    <p:sldId id="296" r:id="rId19"/>
    <p:sldId id="276" r:id="rId20"/>
    <p:sldId id="279" r:id="rId21"/>
    <p:sldId id="299" r:id="rId22"/>
    <p:sldId id="281" r:id="rId23"/>
    <p:sldId id="282" r:id="rId24"/>
    <p:sldId id="283" r:id="rId25"/>
    <p:sldId id="285" r:id="rId26"/>
    <p:sldId id="286" r:id="rId27"/>
    <p:sldId id="300" r:id="rId28"/>
    <p:sldId id="287" r:id="rId29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qlbOrDBxEgIdBN/iRuQ7XtLV6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3CC"/>
    <a:srgbClr val="1DA39D"/>
    <a:srgbClr val="33CCFF"/>
    <a:srgbClr val="00FF99"/>
    <a:srgbClr val="FFFF00"/>
    <a:srgbClr val="CC0099"/>
    <a:srgbClr val="990033"/>
    <a:srgbClr val="FF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01BADF-1632-4799-B6D7-4D86812E47CC}">
  <a:tblStyle styleId="{8801BADF-1632-4799-B6D7-4D86812E47C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6081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9" name="Google Shape;4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9" name="Google Shape;4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5" name="Google Shape;5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7" name="Google Shape;5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4" name="Google Shape;55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9" name="Google Shape;59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080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956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71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6819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81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68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45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776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581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709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856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33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400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764" indent="0" algn="ctr">
              <a:buNone/>
              <a:defRPr sz="3000"/>
            </a:lvl2pPr>
            <a:lvl3pPr marL="1365594" indent="0" algn="ctr">
              <a:buNone/>
              <a:defRPr sz="2700"/>
            </a:lvl3pPr>
            <a:lvl4pPr marL="2048387" indent="0" algn="ctr">
              <a:buNone/>
              <a:defRPr sz="2400"/>
            </a:lvl4pPr>
            <a:lvl5pPr marL="2731184" indent="0" algn="ctr">
              <a:buNone/>
              <a:defRPr sz="2400"/>
            </a:lvl5pPr>
            <a:lvl6pPr marL="3413952" indent="0" algn="ctr">
              <a:buNone/>
              <a:defRPr sz="2400"/>
            </a:lvl6pPr>
            <a:lvl7pPr marL="4096737" indent="0" algn="ctr">
              <a:buNone/>
              <a:defRPr sz="2400"/>
            </a:lvl7pPr>
            <a:lvl8pPr marL="4779530" indent="0" algn="ctr">
              <a:buNone/>
              <a:defRPr sz="2400"/>
            </a:lvl8pPr>
            <a:lvl9pPr marL="546232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077E784E-583D-4248-8AD6-21F3E94C96A4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DE1290B-05F8-41E6-9726-D11F82C525B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2676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BBA35242-7DDA-4599-9E18-FD432B85A562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9FE67E8-BA67-4402-8078-5013ACAB7A6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47601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7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276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59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83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118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9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67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95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23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5A3276F4-7CCC-4219-8781-F0870A35E4D6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14AC590-FC91-453C-A7C1-06431360C5F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8426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F0365718-7C0B-4A9A-ACFD-6FD0936A6DD0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D6A3475-43EA-43A1-9D12-9526B3EA1AC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437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50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764" indent="0">
              <a:buNone/>
              <a:defRPr sz="3000" b="1"/>
            </a:lvl2pPr>
            <a:lvl3pPr marL="1365594" indent="0">
              <a:buNone/>
              <a:defRPr sz="2700" b="1"/>
            </a:lvl3pPr>
            <a:lvl4pPr marL="2048387" indent="0">
              <a:buNone/>
              <a:defRPr sz="2400" b="1"/>
            </a:lvl4pPr>
            <a:lvl5pPr marL="2731184" indent="0">
              <a:buNone/>
              <a:defRPr sz="2400" b="1"/>
            </a:lvl5pPr>
            <a:lvl6pPr marL="3413952" indent="0">
              <a:buNone/>
              <a:defRPr sz="2400" b="1"/>
            </a:lvl6pPr>
            <a:lvl7pPr marL="4096737" indent="0">
              <a:buNone/>
              <a:defRPr sz="2400" b="1"/>
            </a:lvl7pPr>
            <a:lvl8pPr marL="4779530" indent="0">
              <a:buNone/>
              <a:defRPr sz="2400" b="1"/>
            </a:lvl8pPr>
            <a:lvl9pPr marL="546232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50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764" indent="0">
              <a:buNone/>
              <a:defRPr sz="3000" b="1"/>
            </a:lvl2pPr>
            <a:lvl3pPr marL="1365594" indent="0">
              <a:buNone/>
              <a:defRPr sz="2700" b="1"/>
            </a:lvl3pPr>
            <a:lvl4pPr marL="2048387" indent="0">
              <a:buNone/>
              <a:defRPr sz="2400" b="1"/>
            </a:lvl4pPr>
            <a:lvl5pPr marL="2731184" indent="0">
              <a:buNone/>
              <a:defRPr sz="2400" b="1"/>
            </a:lvl5pPr>
            <a:lvl6pPr marL="3413952" indent="0">
              <a:buNone/>
              <a:defRPr sz="2400" b="1"/>
            </a:lvl6pPr>
            <a:lvl7pPr marL="4096737" indent="0">
              <a:buNone/>
              <a:defRPr sz="2400" b="1"/>
            </a:lvl7pPr>
            <a:lvl8pPr marL="4779530" indent="0">
              <a:buNone/>
              <a:defRPr sz="2400" b="1"/>
            </a:lvl8pPr>
            <a:lvl9pPr marL="546232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0EBA2FAA-8BE9-4292-8BCA-2C45BDDA8BAC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7F4960E-6055-4261-81CB-D5E6BF3442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548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44F75B8E-1FA4-4B6F-9E74-2CAF46D8A64D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3832310-FB80-49DE-9E8F-90DF71C21E8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2537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8E22FCF3-F1BD-4586-B2C3-EA581EE5934F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CA84C46-925E-468A-B457-7A624BD2E20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3801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4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4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764" indent="0">
              <a:buNone/>
              <a:defRPr sz="2100"/>
            </a:lvl2pPr>
            <a:lvl3pPr marL="1365594" indent="0">
              <a:buNone/>
              <a:defRPr sz="1800"/>
            </a:lvl3pPr>
            <a:lvl4pPr marL="2048387" indent="0">
              <a:buNone/>
              <a:defRPr sz="1500"/>
            </a:lvl4pPr>
            <a:lvl5pPr marL="2731184" indent="0">
              <a:buNone/>
              <a:defRPr sz="1500"/>
            </a:lvl5pPr>
            <a:lvl6pPr marL="3413952" indent="0">
              <a:buNone/>
              <a:defRPr sz="1500"/>
            </a:lvl6pPr>
            <a:lvl7pPr marL="4096737" indent="0">
              <a:buNone/>
              <a:defRPr sz="1500"/>
            </a:lvl7pPr>
            <a:lvl8pPr marL="4779530" indent="0">
              <a:buNone/>
              <a:defRPr sz="1500"/>
            </a:lvl8pPr>
            <a:lvl9pPr marL="546232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2CC6F133-97C4-45CF-A2D2-A1D81411A02B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CB4AEBD-DF31-4AE4-B948-C98E1D93BE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51820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4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207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2764" indent="0">
              <a:buNone/>
              <a:defRPr sz="4200"/>
            </a:lvl2pPr>
            <a:lvl3pPr marL="1365594" indent="0">
              <a:buNone/>
              <a:defRPr sz="3600"/>
            </a:lvl3pPr>
            <a:lvl4pPr marL="2048387" indent="0">
              <a:buNone/>
              <a:defRPr sz="3000"/>
            </a:lvl4pPr>
            <a:lvl5pPr marL="2731184" indent="0">
              <a:buNone/>
              <a:defRPr sz="3000"/>
            </a:lvl5pPr>
            <a:lvl6pPr marL="3413952" indent="0">
              <a:buNone/>
              <a:defRPr sz="3000"/>
            </a:lvl6pPr>
            <a:lvl7pPr marL="4096737" indent="0">
              <a:buNone/>
              <a:defRPr sz="3000"/>
            </a:lvl7pPr>
            <a:lvl8pPr marL="4779530" indent="0">
              <a:buNone/>
              <a:defRPr sz="3000"/>
            </a:lvl8pPr>
            <a:lvl9pPr marL="5462324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4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764" indent="0">
              <a:buNone/>
              <a:defRPr sz="2100"/>
            </a:lvl2pPr>
            <a:lvl3pPr marL="1365594" indent="0">
              <a:buNone/>
              <a:defRPr sz="1800"/>
            </a:lvl3pPr>
            <a:lvl4pPr marL="2048387" indent="0">
              <a:buNone/>
              <a:defRPr sz="1500"/>
            </a:lvl4pPr>
            <a:lvl5pPr marL="2731184" indent="0">
              <a:buNone/>
              <a:defRPr sz="1500"/>
            </a:lvl5pPr>
            <a:lvl6pPr marL="3413952" indent="0">
              <a:buNone/>
              <a:defRPr sz="1500"/>
            </a:lvl6pPr>
            <a:lvl7pPr marL="4096737" indent="0">
              <a:buNone/>
              <a:defRPr sz="1500"/>
            </a:lvl7pPr>
            <a:lvl8pPr marL="4779530" indent="0">
              <a:buNone/>
              <a:defRPr sz="1500"/>
            </a:lvl8pPr>
            <a:lvl9pPr marL="546232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978D2F3C-44F8-41B8-973C-C7B0E75601DF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DECC2C4-0E2F-4153-A599-863EC94BCDE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5906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6455E16E-24AB-413F-89CB-268F815F55C7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A00840-BB59-49A5-B97A-25BDEC591F4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6938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fld id="{E0B6871E-6172-4B29-88A9-AEE0DC25C304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6559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65594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49DD7D1-8D77-404F-92A0-5603057FED1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512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17647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2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6566" tIns="68315" rIns="136566" bIns="683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6566" tIns="68315" rIns="136566" bIns="6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92"/>
            <a:ext cx="4114800" cy="547688"/>
          </a:xfrm>
          <a:prstGeom prst="rect">
            <a:avLst/>
          </a:prstGeom>
        </p:spPr>
        <p:txBody>
          <a:bodyPr vert="horz" lIns="136566" tIns="68315" rIns="136566" bIns="68315" rtlCol="0" anchor="ctr"/>
          <a:lstStyle>
            <a:lvl1pPr algn="l" defTabSz="68276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buClrTx/>
              <a:buFontTx/>
              <a:buNone/>
              <a:defRPr/>
            </a:pPr>
            <a:fld id="{458F1CF9-C6C4-41A5-8473-B465A4677A28}" type="datetimeFigureOut">
              <a:rPr lang="en-US" kern="1200">
                <a:ea typeface="+mn-ea"/>
              </a:rPr>
              <a:pPr>
                <a:buClrTx/>
                <a:buFontTx/>
                <a:buNone/>
                <a:defRPr/>
              </a:pPr>
              <a:t>8/1/2024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92"/>
            <a:ext cx="6172200" cy="547688"/>
          </a:xfrm>
          <a:prstGeom prst="rect">
            <a:avLst/>
          </a:prstGeom>
        </p:spPr>
        <p:txBody>
          <a:bodyPr vert="horz" lIns="136566" tIns="68315" rIns="136566" bIns="68315" rtlCol="0" anchor="ctr"/>
          <a:lstStyle>
            <a:lvl1pPr algn="ctr" defTabSz="68276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92"/>
            <a:ext cx="4114800" cy="547688"/>
          </a:xfrm>
          <a:prstGeom prst="rect">
            <a:avLst/>
          </a:prstGeom>
        </p:spPr>
        <p:txBody>
          <a:bodyPr vert="horz" wrap="square" lIns="136566" tIns="68315" rIns="136566" bIns="68315" numCol="1" anchor="ctr" anchorCtr="0" compatLnSpc="1">
            <a:prstTxWarp prst="textNoShape">
              <a:avLst/>
            </a:prstTxWarp>
          </a:bodyPr>
          <a:lstStyle>
            <a:lvl1pPr algn="r" defTabSz="682764" eaLnBrk="1" hangingPunct="1">
              <a:defRPr sz="1800">
                <a:solidFill>
                  <a:srgbClr val="898989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3FAAA1A5-80DE-4A0C-8F4C-74D5FDC56200}" type="slidenum">
              <a:rPr lang="en-US" altLang="vi-VN" kern="120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vi-VN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921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2764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65594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48387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31184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1429" indent="-341429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211" indent="-341429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976" indent="-341429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757" indent="-341429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72552" indent="-341429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55363" indent="-341429" algn="l" defTabSz="1365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8145" indent="-341429" algn="l" defTabSz="1365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930" indent="-341429" algn="l" defTabSz="1365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3715" indent="-341429" algn="l" defTabSz="1365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764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594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8387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1184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952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6737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9530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2324" algn="l" defTabSz="1365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hiquanglam.lnh@elc.vn" TargetMode="External"/><Relationship Id="rId5" Type="http://schemas.openxmlformats.org/officeDocument/2006/relationships/hyperlink" Target="mailto:tdohiquanglam.lnh@elc.vn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gi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BAR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0"/>
            <a:ext cx="18288000" cy="60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BAR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49635"/>
            <a:ext cx="182880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BAR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21349" y="452438"/>
            <a:ext cx="1214301" cy="9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BAR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" y="654845"/>
            <a:ext cx="838200" cy="92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17022371" y="6878105"/>
            <a:ext cx="457200" cy="1028700"/>
          </a:xfrm>
          <a:prstGeom prst="irregularSeal1">
            <a:avLst/>
          </a:prstGeom>
          <a:gradFill>
            <a:gsLst>
              <a:gs pos="0">
                <a:srgbClr val="FF0000"/>
              </a:gs>
              <a:gs pos="100000">
                <a:srgbClr val="1907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6535400" y="4829313"/>
            <a:ext cx="6096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16759673" y="1419119"/>
            <a:ext cx="6096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4572000" y="8791575"/>
            <a:ext cx="6096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6946277" y="9020175"/>
            <a:ext cx="6096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495301" y="542926"/>
            <a:ext cx="1016000" cy="6048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1192712" y="3467100"/>
            <a:ext cx="1016000" cy="6048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306457" y="1731571"/>
            <a:ext cx="17062816" cy="916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 </a:t>
            </a:r>
            <a:r>
              <a:rPr lang="en-US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STEM  </a:t>
            </a:r>
            <a:endParaRPr sz="5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9050" marR="5715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TRỒNG CÂY XANH TRONG ĐỒ VẬT TÁI CHẾ</a:t>
            </a:r>
            <a:endParaRPr sz="5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Xã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</a:t>
            </a:r>
            <a:r>
              <a:rPr lang="en-US" sz="4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ên</a:t>
            </a:r>
            <a:r>
              <a:rPr lang="en-US" sz="4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Đỗ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Quang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Lâm</a:t>
            </a:r>
            <a:endParaRPr sz="4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Email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200" b="1" u="sng" dirty="0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do</a:t>
            </a:r>
            <a:r>
              <a:rPr lang="en-US" sz="4200" b="1" u="sng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thiquanglam.lnh@elc.vn</a:t>
            </a:r>
            <a:endParaRPr sz="42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Tiểu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Ngọc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Hân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phố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4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ào</a:t>
            </a:r>
            <a:r>
              <a:rPr lang="en-US" sz="4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Cai</a:t>
            </a:r>
            <a:endParaRPr lang="en-US" sz="42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2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2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6" descr="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042" y="6417124"/>
            <a:ext cx="5523722" cy="305170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6"/>
          <p:cNvSpPr/>
          <p:nvPr/>
        </p:nvSpPr>
        <p:spPr>
          <a:xfrm>
            <a:off x="609599" y="442427"/>
            <a:ext cx="172336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1.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16" descr="mangrov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7665" y="2187154"/>
            <a:ext cx="5225144" cy="332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2" y="6499951"/>
            <a:ext cx="5439746" cy="303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44193" y="9265600"/>
            <a:ext cx="438538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hoa hồng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9592" y="9207577"/>
            <a:ext cx="403082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bắp cải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05447" y="5331440"/>
            <a:ext cx="438538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đước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1810" y="5327199"/>
            <a:ext cx="38068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4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hoa súng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0417" y="5290899"/>
            <a:ext cx="336917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mít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6456" y="9282221"/>
            <a:ext cx="3732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</a:pPr>
            <a:r>
              <a:rPr lang="nl-NL" sz="40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dừa</a:t>
            </a:r>
            <a:endParaRPr lang="en-US" sz="4000" b="1" kern="1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17-zpc.zdn.vn/1522200796600824184/24dc44443960e13eb8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88" y="2237610"/>
            <a:ext cx="5449079" cy="32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7-zpc.zdn.vn/45416945710184459/ffb927a0a88470da29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938" y="6417124"/>
            <a:ext cx="5057193" cy="30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17072494" y="6435194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11449245" y="6435195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5406119" y="6438714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17044207" y="2130489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11430585" y="2186473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30" name="Picture 6" descr="https://f14-zpc.zdn.vn/7958838605306141946/ebf88f734c579409cd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2" y="2187155"/>
            <a:ext cx="5234473" cy="33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5256828" y="2360643"/>
            <a:ext cx="770747" cy="746449"/>
          </a:xfrm>
          <a:prstGeom prst="ellipse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603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/>
      <p:bldP spid="2" grpId="0"/>
      <p:bldP spid="3" grpId="0"/>
      <p:bldP spid="4" grpId="0"/>
      <p:bldP spid="5" grpId="0"/>
      <p:bldP spid="6" grpId="0"/>
      <p:bldP spid="7" grpId="0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"/>
          <p:cNvSpPr/>
          <p:nvPr/>
        </p:nvSpPr>
        <p:spPr>
          <a:xfrm>
            <a:off x="1519355" y="1795883"/>
            <a:ext cx="15564098" cy="176229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…….. 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</a:t>
            </a:r>
            <a:r>
              <a:rPr lang="en-US" sz="3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2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bảng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ạn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89504"/>
              </p:ext>
            </p:extLst>
          </p:nvPr>
        </p:nvGraphicFramePr>
        <p:xfrm>
          <a:off x="1613711" y="3577626"/>
          <a:ext cx="15376851" cy="5030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60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035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473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8972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243909" y="274320"/>
            <a:ext cx="1679088" cy="1475676"/>
            <a:chOff x="-109287" y="100073"/>
            <a:chExt cx="2857500" cy="2280847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287" y="100073"/>
              <a:ext cx="28575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-109287" y="1567245"/>
              <a:ext cx="2541332" cy="81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2600" b="1" dirty="0" smtClean="0">
                  <a:solidFill>
                    <a:srgbClr val="0000CC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Nhóm 2 </a:t>
              </a:r>
              <a:endParaRPr lang="en-US" sz="26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1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/>
          <p:nvPr/>
        </p:nvSpPr>
        <p:spPr>
          <a:xfrm>
            <a:off x="335903" y="928991"/>
            <a:ext cx="17373600" cy="75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algn="ctr"/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hỉ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cạn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7" y="1687416"/>
            <a:ext cx="16328572" cy="7269965"/>
          </a:xfrm>
          <a:prstGeom prst="rect">
            <a:avLst/>
          </a:prstGeom>
        </p:spPr>
      </p:pic>
      <p:sp>
        <p:nvSpPr>
          <p:cNvPr id="6" name="Google Shape;370;p15"/>
          <p:cNvSpPr/>
          <p:nvPr/>
        </p:nvSpPr>
        <p:spPr>
          <a:xfrm>
            <a:off x="1295400" y="125187"/>
            <a:ext cx="1318571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93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"/>
          <p:cNvSpPr/>
          <p:nvPr/>
        </p:nvSpPr>
        <p:spPr>
          <a:xfrm>
            <a:off x="1078991" y="617958"/>
            <a:ext cx="16331929" cy="176229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…….. 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</a:t>
            </a:r>
            <a:r>
              <a:rPr lang="en-US" sz="3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endParaRPr lang="en-US" sz="3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ạn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65490"/>
              </p:ext>
            </p:extLst>
          </p:nvPr>
        </p:nvGraphicFramePr>
        <p:xfrm>
          <a:off x="1082348" y="2425980"/>
          <a:ext cx="16235270" cy="6351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8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8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88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588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018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35EB8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1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63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 marL="91441" marR="91441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41" marR="91441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Google Shape;412;p17"/>
          <p:cNvSpPr/>
          <p:nvPr/>
        </p:nvSpPr>
        <p:spPr>
          <a:xfrm>
            <a:off x="14051898" y="937336"/>
            <a:ext cx="3284375" cy="112354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61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35" y="1046750"/>
            <a:ext cx="6801383" cy="3229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35" y="1046749"/>
            <a:ext cx="6985254" cy="3229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0436" y="4129675"/>
            <a:ext cx="5910123" cy="93089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  <a:spcBef>
                <a:spcPts val="1050"/>
              </a:spcBef>
              <a:spcAft>
                <a:spcPts val="1050"/>
              </a:spcAft>
            </a:pP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nl-NL" sz="39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muống cạn</a:t>
            </a:r>
            <a:endParaRPr lang="en-US" sz="39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6335" y="4168349"/>
            <a:ext cx="5910123" cy="103874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  <a:spcBef>
                <a:spcPts val="1050"/>
              </a:spcBef>
              <a:spcAft>
                <a:spcPts val="1050"/>
              </a:spcAft>
            </a:pP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nl-NL" sz="39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muống nước</a:t>
            </a:r>
            <a:endParaRPr lang="en-US" sz="39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36" y="5207096"/>
            <a:ext cx="6801381" cy="3379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35" y="5207094"/>
            <a:ext cx="6985254" cy="33791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5248" y="8436854"/>
            <a:ext cx="3449172" cy="103874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  <a:spcBef>
                <a:spcPts val="1050"/>
              </a:spcBef>
              <a:spcAft>
                <a:spcPts val="1050"/>
              </a:spcAft>
            </a:pP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 nương</a:t>
            </a:r>
            <a:endParaRPr lang="en-US" sz="39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51689" y="8436854"/>
            <a:ext cx="4455228" cy="103874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  <a:spcBef>
                <a:spcPts val="1050"/>
              </a:spcBef>
              <a:spcAft>
                <a:spcPts val="1050"/>
              </a:spcAft>
            </a:pPr>
            <a:r>
              <a:rPr lang="nl-NL" sz="39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 nước</a:t>
            </a:r>
            <a:endParaRPr lang="en-US" sz="39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0041" y="239700"/>
            <a:ext cx="16272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vừa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vừa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1023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9" descr="Cov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7445" y="2547938"/>
            <a:ext cx="995363" cy="110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 descr="Cov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3732" y="3262313"/>
            <a:ext cx="1264443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9" descr="Cov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0213" y="3921920"/>
            <a:ext cx="1231107" cy="98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9" descr="Cov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5583" y="3845720"/>
            <a:ext cx="1669256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9" descr="Cov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4325" y="3645695"/>
            <a:ext cx="4955382" cy="139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 descr="Cov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6588" y="7212808"/>
            <a:ext cx="1278732" cy="97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 descr="Cove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86725" y="7534275"/>
            <a:ext cx="1952625" cy="41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 descr="Cove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12720" y="8215313"/>
            <a:ext cx="1278731" cy="12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9" descr="Cover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17620" y="7610476"/>
            <a:ext cx="2419350" cy="147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9" descr="Cov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79557" y="9217820"/>
            <a:ext cx="1340643" cy="10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9" descr="Cov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48750" y="7631908"/>
            <a:ext cx="1209675" cy="21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9" descr="Cove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60932" y="8551070"/>
            <a:ext cx="1278731" cy="94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9" descr="Cover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858375" y="7624763"/>
            <a:ext cx="1574007" cy="123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9" descr="Cover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384758" y="7631907"/>
            <a:ext cx="1154906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9" descr="Cover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858375" y="7596188"/>
            <a:ext cx="169783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9" descr="Cover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232357" y="6655595"/>
            <a:ext cx="1092993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9" descr="Cover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851232" y="7224713"/>
            <a:ext cx="1588293" cy="58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9" descr="Cover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474995" y="4943475"/>
            <a:ext cx="750093" cy="300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9" descr="Cover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6190120" y="4395788"/>
            <a:ext cx="1395413" cy="132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9" descr="Cover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696950" y="3433763"/>
            <a:ext cx="26670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9" descr="Cover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5209045" y="3674270"/>
            <a:ext cx="1223963" cy="97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9" descr="Cover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3696951" y="3426620"/>
            <a:ext cx="168354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9" descr="Cover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5097126" y="2643188"/>
            <a:ext cx="111204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9" descr="Cover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3668375" y="2878932"/>
            <a:ext cx="1600200" cy="75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9" descr="Cover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4308932" y="1407320"/>
            <a:ext cx="1235868" cy="111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9" descr="Cover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3668375" y="2328863"/>
            <a:ext cx="83820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 descr="Cover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577638" y="300038"/>
            <a:ext cx="1045370" cy="135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9" descr="Cover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2403933" y="1276351"/>
            <a:ext cx="1526381" cy="235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9" descr="Cover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201400" y="1662113"/>
            <a:ext cx="1057275" cy="114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9" descr="Cover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2053888" y="2416970"/>
            <a:ext cx="1869282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9" descr="Cover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0884695" y="3228976"/>
            <a:ext cx="3093243" cy="171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9" descr="Cover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486650" y="3152776"/>
            <a:ext cx="4869657" cy="2969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9"/>
          <p:cNvSpPr txBox="1"/>
          <p:nvPr/>
        </p:nvSpPr>
        <p:spPr>
          <a:xfrm>
            <a:off x="4044517" y="495137"/>
            <a:ext cx="7156883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 ĐỒ TƯ DUY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0"/>
          <p:cNvSpPr txBox="1"/>
          <p:nvPr/>
        </p:nvSpPr>
        <p:spPr>
          <a:xfrm>
            <a:off x="4376057" y="1416773"/>
            <a:ext cx="9918441" cy="106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endParaRPr sz="6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20"/>
          <p:cNvSpPr txBox="1"/>
          <p:nvPr/>
        </p:nvSpPr>
        <p:spPr>
          <a:xfrm>
            <a:off x="1790700" y="3354686"/>
            <a:ext cx="13627300" cy="142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đâu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800"/>
              </a:spcBef>
            </a:pP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3" name="Google Shape;463;p20" descr="49526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43800"/>
            <a:ext cx="35814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0" descr="WhitecornerFlow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44753" y="1"/>
            <a:ext cx="3286126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425" y="7543800"/>
            <a:ext cx="35845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oogle Shape;473;p22" descr="WhitecornerFlow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" y="-107950"/>
            <a:ext cx="3286126" cy="2466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1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311" y="-373224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2"/>
          <p:cNvSpPr/>
          <p:nvPr/>
        </p:nvSpPr>
        <p:spPr>
          <a:xfrm>
            <a:off x="266431" y="222788"/>
            <a:ext cx="17850119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4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10443755" y="3095897"/>
            <a:ext cx="42911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2"/>
          <p:cNvSpPr/>
          <p:nvPr/>
        </p:nvSpPr>
        <p:spPr>
          <a:xfrm>
            <a:off x="788945" y="2387796"/>
            <a:ext cx="16421369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 LAO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8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Gieo</a:t>
            </a:r>
            <a:r>
              <a:rPr lang="en-US" sz="8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hạt</a:t>
            </a:r>
            <a:r>
              <a:rPr lang="en-US" sz="8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’’</a:t>
            </a:r>
            <a:endParaRPr sz="8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3" name="Google Shape;473;p22" descr="WhitecornerFlow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-107950"/>
            <a:ext cx="3286126" cy="24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796" y="222788"/>
            <a:ext cx="32861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0058" y="8724900"/>
            <a:ext cx="1752601" cy="99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5"/>
          <p:cNvSpPr/>
          <p:nvPr/>
        </p:nvSpPr>
        <p:spPr>
          <a:xfrm>
            <a:off x="1635834" y="990813"/>
            <a:ext cx="1607681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VÀ VẬN DỤNG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        a.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xuất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lựa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pháp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26" name="Picture 2" descr="https://f6-zpc.zdn.vn/925144164002277050/ca93c382a2a27afc23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" y="3035808"/>
            <a:ext cx="5980177" cy="6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6-zpc.zdn.vn/8917960887085263611/f72d61fc07dcdf8286c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2" y="3035807"/>
            <a:ext cx="5654317" cy="6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187;p5" descr="C:\Users\Administrator\Desktop\z3976697817789_9188031abada417e3d45859bd750235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9091" y="3035807"/>
            <a:ext cx="5243557" cy="6850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1600" y="8495343"/>
            <a:ext cx="1504242" cy="113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8" y="7785204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0058" y="8724900"/>
            <a:ext cx="1752601" cy="996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25"/>
          <p:cNvCxnSpPr/>
          <p:nvPr/>
        </p:nvCxnSpPr>
        <p:spPr>
          <a:xfrm>
            <a:off x="17712648" y="328775"/>
            <a:ext cx="0" cy="380143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pic>
        <p:nvPicPr>
          <p:cNvPr id="496" name="Google Shape;49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9435" y="-723900"/>
            <a:ext cx="2705836" cy="252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5" descr="E:\QUYNH\anh tai ve poiwer oint\chim 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61224" y="0"/>
            <a:ext cx="2159469" cy="245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3158" y="7930062"/>
            <a:ext cx="2571042" cy="239503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5"/>
          <p:cNvSpPr/>
          <p:nvPr/>
        </p:nvSpPr>
        <p:spPr>
          <a:xfrm>
            <a:off x="1286907" y="2348072"/>
            <a:ext cx="16076814" cy="493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48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rtl="0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-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Chậu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cây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của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bạn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có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dạng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hình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gì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</a:t>
            </a:r>
          </a:p>
          <a:p>
            <a:pPr marR="0" lvl="0" rtl="0">
              <a:spcBef>
                <a:spcPts val="600"/>
              </a:spcBef>
              <a:spcAft>
                <a:spcPts val="600"/>
              </a:spcAft>
            </a:pP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-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Bạn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dự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định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trồng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cây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gì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 </a:t>
            </a:r>
          </a:p>
          <a:p>
            <a:pPr marR="0" lvl="0" rtl="0">
              <a:spcBef>
                <a:spcPts val="600"/>
              </a:spcBef>
              <a:spcAft>
                <a:spcPts val="600"/>
              </a:spcAft>
            </a:pP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-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Bạn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trồng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cây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đó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trong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đất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hay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trong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nước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</a:t>
            </a:r>
          </a:p>
          <a:p>
            <a:pPr marL="0" marR="0" lv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5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-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</a:t>
            </a:r>
            <a:r>
              <a:rPr lang="en-US" sz="45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ể</a:t>
            </a:r>
            <a:r>
              <a:rPr lang="en-US" sz="45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chậu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cây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thêm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đẹp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bạn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cần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làm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gì</a:t>
            </a:r>
            <a:r>
              <a:rPr lang="en-US" sz="4500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?</a:t>
            </a:r>
            <a:endParaRPr sz="4500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marR="0" lvl="0" indent="0" rtl="0">
              <a:spcBef>
                <a:spcPts val="200"/>
              </a:spcBef>
              <a:spcAft>
                <a:spcPts val="0"/>
              </a:spcAft>
              <a:buNone/>
            </a:pPr>
            <a:endParaRPr sz="4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684" y="540320"/>
            <a:ext cx="8215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VÀ VẬN DỤNG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5564748" y="1845559"/>
            <a:ext cx="568296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5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Thảo</a:t>
            </a:r>
            <a:r>
              <a:rPr lang="en-US" sz="45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luận</a:t>
            </a:r>
            <a:r>
              <a:rPr lang="en-US" sz="45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theo</a:t>
            </a:r>
            <a:r>
              <a:rPr lang="en-US" sz="45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500" dirty="0" err="1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nhóm</a:t>
            </a:r>
            <a:r>
              <a:rPr lang="en-US" sz="45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4 </a:t>
            </a:r>
            <a:endParaRPr lang="en-US" sz="45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3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E:\QUYNH\anh tai ve poiwer oint\chim 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5726" y="-298843"/>
            <a:ext cx="2159469" cy="2458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"/>
          <p:cNvCxnSpPr/>
          <p:nvPr/>
        </p:nvCxnSpPr>
        <p:spPr>
          <a:xfrm>
            <a:off x="9909777" y="328775"/>
            <a:ext cx="7802874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111" name="Google Shape;111;p2"/>
          <p:cNvCxnSpPr/>
          <p:nvPr/>
        </p:nvCxnSpPr>
        <p:spPr>
          <a:xfrm>
            <a:off x="17712648" y="328775"/>
            <a:ext cx="0" cy="380143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112" name="Google Shape;112;p2"/>
          <p:cNvCxnSpPr/>
          <p:nvPr/>
        </p:nvCxnSpPr>
        <p:spPr>
          <a:xfrm>
            <a:off x="496868" y="9822096"/>
            <a:ext cx="1265405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" name="Google Shape;113;p2"/>
          <p:cNvCxnSpPr/>
          <p:nvPr/>
        </p:nvCxnSpPr>
        <p:spPr>
          <a:xfrm>
            <a:off x="536180" y="3419063"/>
            <a:ext cx="0" cy="628678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sp>
        <p:nvSpPr>
          <p:cNvPr id="114" name="Google Shape;114;p2"/>
          <p:cNvSpPr/>
          <p:nvPr/>
        </p:nvSpPr>
        <p:spPr>
          <a:xfrm>
            <a:off x="1463039" y="2436886"/>
            <a:ext cx="14948297" cy="300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 </a:t>
            </a:r>
            <a:endParaRPr sz="60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hát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nhạc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hát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5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5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5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en-US" sz="5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46" y="-917170"/>
            <a:ext cx="3144567" cy="340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k-han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142" y="8245700"/>
            <a:ext cx="928688" cy="8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k-hana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2841" y="9002633"/>
            <a:ext cx="1593858" cy="89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 descr="k-han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76999" y="9114856"/>
            <a:ext cx="1593858" cy="8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 descr="k-han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1337" y="8952939"/>
            <a:ext cx="1593858" cy="86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 descr="k-han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8143" y="9033245"/>
            <a:ext cx="928688" cy="8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48262" y="7487834"/>
            <a:ext cx="2763492" cy="281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62271" y="7487834"/>
            <a:ext cx="2625729" cy="282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62757" y="50710"/>
            <a:ext cx="1132980" cy="116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7927" y="615825"/>
            <a:ext cx="2282104" cy="93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224" y="450708"/>
            <a:ext cx="6310456" cy="21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504" y="288965"/>
            <a:ext cx="2348605" cy="95729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7"/>
          <p:cNvSpPr/>
          <p:nvPr/>
        </p:nvSpPr>
        <p:spPr>
          <a:xfrm>
            <a:off x="914400" y="349139"/>
            <a:ext cx="1601031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chinch </a:t>
            </a:r>
            <a:endParaRPr sz="4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Lựa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chọn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đích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thiết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4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40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4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3)</a:t>
            </a:r>
            <a:endParaRPr dirty="0"/>
          </a:p>
        </p:txBody>
      </p:sp>
      <p:sp>
        <p:nvSpPr>
          <p:cNvPr id="522" name="Google Shape;522;p27"/>
          <p:cNvSpPr/>
          <p:nvPr/>
        </p:nvSpPr>
        <p:spPr>
          <a:xfrm>
            <a:off x="814961" y="2604354"/>
            <a:ext cx="16858211" cy="1616134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…………                                   </a:t>
            </a: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 học tập số 3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Ý TƯỞNG THIẾT KẾ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hãy trả lời câu hỏi sau bằng cách viết hoặc vẽ.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27"/>
          <p:cNvSpPr/>
          <p:nvPr/>
        </p:nvSpPr>
        <p:spPr>
          <a:xfrm>
            <a:off x="798022" y="4610099"/>
            <a:ext cx="4039982" cy="5548687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Để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trồng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cây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xanh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trong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đồ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vật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tái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chế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cần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những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dirty="0" err="1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gì</a:t>
            </a:r>
            <a:r>
              <a:rPr lang="en-US" sz="40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</a:t>
            </a:r>
            <a:endParaRPr sz="4000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524" name="Google Shape;524;p27"/>
          <p:cNvSpPr/>
          <p:nvPr/>
        </p:nvSpPr>
        <p:spPr>
          <a:xfrm>
            <a:off x="5299681" y="4610100"/>
            <a:ext cx="12356552" cy="5676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12;p17"/>
          <p:cNvSpPr/>
          <p:nvPr/>
        </p:nvSpPr>
        <p:spPr>
          <a:xfrm>
            <a:off x="12343552" y="557971"/>
            <a:ext cx="3284375" cy="112354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8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298529" y="3349482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11600" y="8495343"/>
            <a:ext cx="1504242" cy="113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18" y="7785204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058" y="8724900"/>
            <a:ext cx="1752601" cy="99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8"/>
          <p:cNvSpPr txBox="1"/>
          <p:nvPr/>
        </p:nvSpPr>
        <p:spPr>
          <a:xfrm>
            <a:off x="1203450" y="1025652"/>
            <a:ext cx="16184100" cy="480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dirty="0"/>
          </a:p>
          <a:p>
            <a:pPr marL="570303" marR="0" lvl="0" indent="-5703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-"/>
            </a:pP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endParaRPr sz="6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(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25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60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60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34" name="Google Shape;534;p28"/>
          <p:cNvCxnSpPr/>
          <p:nvPr/>
        </p:nvCxnSpPr>
        <p:spPr>
          <a:xfrm>
            <a:off x="17712648" y="328775"/>
            <a:ext cx="0" cy="380143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10331" y="-862078"/>
            <a:ext cx="2705836" cy="252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 descr="E:\QUYNH\anh tai ve poiwer oint\chim 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80757" y="-522797"/>
            <a:ext cx="2159469" cy="245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44801" y="7785204"/>
            <a:ext cx="2571042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1203439" y="402142"/>
            <a:ext cx="1430033" cy="1464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"/>
          <p:cNvSpPr/>
          <p:nvPr/>
        </p:nvSpPr>
        <p:spPr>
          <a:xfrm>
            <a:off x="598526" y="1569443"/>
            <a:ext cx="17287138" cy="1356637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r>
              <a:rPr lang="en-US" sz="3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rằng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4" name="Google Shape;544;p29"/>
          <p:cNvGraphicFramePr/>
          <p:nvPr>
            <p:extLst>
              <p:ext uri="{D42A27DB-BD31-4B8C-83A1-F6EECF244321}">
                <p14:modId xmlns:p14="http://schemas.microsoft.com/office/powerpoint/2010/main" val="1805629209"/>
              </p:ext>
            </p:extLst>
          </p:nvPr>
        </p:nvGraphicFramePr>
        <p:xfrm>
          <a:off x="598526" y="2946110"/>
          <a:ext cx="17287138" cy="6050040"/>
        </p:xfrm>
        <a:graphic>
          <a:graphicData uri="http://schemas.openxmlformats.org/drawingml/2006/table">
            <a:tbl>
              <a:tblPr firstRow="1" firstCol="1" bandRow="1">
                <a:noFill/>
                <a:tableStyleId>{8801BADF-1632-4799-B6D7-4D86812E47CC}</a:tableStyleId>
              </a:tblPr>
              <a:tblGrid>
                <a:gridCol w="1208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32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4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7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145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424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STT</a:t>
                      </a:r>
                      <a:endParaRPr sz="3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36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tiêu</a:t>
                      </a:r>
                      <a:r>
                        <a:rPr lang="en-US" sz="36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chí</a:t>
                      </a:r>
                      <a:endParaRPr sz="3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Tốt</a:t>
                      </a:r>
                      <a:endParaRPr sz="3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Đạt</a:t>
                      </a:r>
                      <a:endParaRPr sz="3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Cần</a:t>
                      </a:r>
                      <a:r>
                        <a:rPr lang="en-US" sz="36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điều</a:t>
                      </a:r>
                      <a:r>
                        <a:rPr lang="en-US" sz="36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chỉnh</a:t>
                      </a:r>
                      <a:endParaRPr sz="3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2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360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</a:pP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Chậu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đồ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tái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chế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thấm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dạng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tròn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</a:t>
                      </a:r>
                      <a: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vuông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,…,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gọn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nhẹ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dễ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sử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dụng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an </a:t>
                      </a:r>
                      <a:r>
                        <a:rPr lang="en-US" sz="3600" b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toàn</a:t>
                      </a:r>
                      <a:r>
                        <a:rPr lang="en-US" sz="3600" b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lang="en-US" sz="3600" b="0" dirty="0"/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r>
                        <a:rPr lang="en-US" sz="4000" u="none" strike="noStrike" cap="none" dirty="0" smtClean="0">
                          <a:solidFill>
                            <a:schemeClr val="dk1"/>
                          </a:solidFill>
                        </a:rPr>
                        <a:t>…………………..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 smtClean="0">
                          <a:solidFill>
                            <a:schemeClr val="dk1"/>
                          </a:solidFill>
                        </a:rPr>
                        <a:t>……………………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3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360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Times New Roman"/>
                        <a:buNone/>
                        <a:tabLst/>
                        <a:defRPr/>
                      </a:pP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Đất tơi, xốp, lượng đất cách miệng chậu </a:t>
                      </a:r>
                      <a:r>
                        <a:rPr lang="en-US" sz="36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từ</a:t>
                      </a:r>
                      <a:r>
                        <a:rPr lang="en-US" sz="3600" b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vi-VN" sz="3600" b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đến </a:t>
                      </a: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cm.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r>
                        <a:rPr lang="en-US" sz="4000" u="none" strike="noStrike" cap="none" dirty="0" smtClean="0">
                          <a:solidFill>
                            <a:schemeClr val="dk1"/>
                          </a:solidFill>
                        </a:rPr>
                        <a:t>…………………...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1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360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Kích thước của cây phù hợp với kích thước của chậu.</a:t>
                      </a:r>
                      <a:endParaRPr lang="vi-VN" sz="3600" b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r>
                        <a:rPr lang="en-US" sz="4000" u="none" strike="noStrike" cap="none" dirty="0" smtClean="0">
                          <a:solidFill>
                            <a:schemeClr val="dk1"/>
                          </a:solidFill>
                        </a:rPr>
                        <a:t>……………………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7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360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 thức trang trí chậu đẹp mắt, ngộ nghĩnh.</a:t>
                      </a:r>
                      <a:endParaRPr lang="vi-VN" sz="3600" b="0" dirty="0"/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…………………….</a:t>
                      </a:r>
                      <a:endParaRPr sz="4000" b="0" i="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36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360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6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Chậu cây sử dụng được lâu dài.</a:t>
                      </a:r>
                      <a:endParaRPr lang="vi-VN" sz="3600" b="0" dirty="0" smtClean="0"/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r>
                        <a:rPr lang="en-US" sz="4000" u="none" strike="noStrike" cap="none" dirty="0" smtClean="0">
                          <a:solidFill>
                            <a:schemeClr val="dk1"/>
                          </a:solidFill>
                        </a:rPr>
                        <a:t>…………………..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45" name="Google Shape;545;p29"/>
          <p:cNvSpPr txBox="1"/>
          <p:nvPr/>
        </p:nvSpPr>
        <p:spPr>
          <a:xfrm>
            <a:off x="598526" y="349125"/>
            <a:ext cx="17556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  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hành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“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Trồng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tái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chế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” (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)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  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nhớ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phiếu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giá</a:t>
            </a:r>
            <a:endParaRPr sz="3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5" name="Google Shape;412;p17"/>
          <p:cNvSpPr/>
          <p:nvPr/>
        </p:nvSpPr>
        <p:spPr>
          <a:xfrm>
            <a:off x="14955426" y="369155"/>
            <a:ext cx="3068229" cy="1200288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1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78" y="-431210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44675">
            <a:off x="15933221" y="161488"/>
            <a:ext cx="2598470" cy="146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1"/>
          <p:cNvPicPr preferRelativeResize="0"/>
          <p:nvPr/>
        </p:nvPicPr>
        <p:blipFill rotWithShape="1">
          <a:blip r:embed="rId5">
            <a:alphaModFix/>
          </a:blip>
          <a:srcRect l="14420" r="20485"/>
          <a:stretch/>
        </p:blipFill>
        <p:spPr>
          <a:xfrm>
            <a:off x="-243555" y="5204779"/>
            <a:ext cx="2831854" cy="484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800" y="-431210"/>
            <a:ext cx="17929497" cy="733941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1"/>
          <p:cNvSpPr txBox="1"/>
          <p:nvPr/>
        </p:nvSpPr>
        <p:spPr>
          <a:xfrm>
            <a:off x="2209800" y="1991837"/>
            <a:ext cx="14826055" cy="341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>
                <a:solidFill>
                  <a:srgbClr val="DC3C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Trưng bày và giới thiệu sản phẩm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7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Nếu được làm lại, em sẽ thay đổi những gì trên sản phẩm?</a:t>
            </a:r>
            <a:endParaRPr/>
          </a:p>
        </p:txBody>
      </p:sp>
      <p:pic>
        <p:nvPicPr>
          <p:cNvPr id="561" name="Google Shape;56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99435" y="-723900"/>
            <a:ext cx="2705836" cy="2528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31"/>
          <p:cNvGrpSpPr/>
          <p:nvPr/>
        </p:nvGrpSpPr>
        <p:grpSpPr>
          <a:xfrm>
            <a:off x="14935200" y="5905500"/>
            <a:ext cx="3163733" cy="3859300"/>
            <a:chOff x="6368425" y="3177488"/>
            <a:chExt cx="2372800" cy="1808625"/>
          </a:xfrm>
        </p:grpSpPr>
        <p:sp>
          <p:nvSpPr>
            <p:cNvPr id="563" name="Google Shape;563;p3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6" name="Google Shape;566;p31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67" name="Google Shape;567;p31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568" name="Google Shape;568;p31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69" name="Google Shape;569;p31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570" name="Google Shape;570;p31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71" name="Google Shape;571;p31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572" name="Google Shape;572;p31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3" name="Google Shape;573;p31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4" name="Google Shape;574;p31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31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6" name="Google Shape;576;p31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7" name="Google Shape;577;p31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8" name="Google Shape;578;p31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9" name="Google Shape;579;p31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0" name="Google Shape;580;p31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31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2" name="Google Shape;582;p31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3" name="Google Shape;583;p31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31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5" name="Google Shape;585;p31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6" name="Google Shape;586;p31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7" name="Google Shape;587;p31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8" name="Google Shape;588;p31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9" name="Google Shape;589;p31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31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1" name="Google Shape;591;p31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2" name="Google Shape;592;p31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3" name="Google Shape;593;p31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594" name="Google Shape;594;p3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62757" y="50710"/>
            <a:ext cx="1132980" cy="116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7927" y="615825"/>
            <a:ext cx="2282104" cy="93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224" y="450708"/>
            <a:ext cx="6310456" cy="21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504" y="288965"/>
            <a:ext cx="2348605" cy="95729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2"/>
          <p:cNvSpPr/>
          <p:nvPr/>
        </p:nvSpPr>
        <p:spPr>
          <a:xfrm>
            <a:off x="831273" y="465516"/>
            <a:ext cx="16858223" cy="500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Tuyên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nhí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60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7200" algn="just" rtl="0">
              <a:spcBef>
                <a:spcPts val="340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luận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nhất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xung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thiết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tuyên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4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dirty="0"/>
          </a:p>
          <a:p>
            <a:pPr marL="0" marR="0" lvl="0" indent="45720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HS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thuyết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935442" y="5485173"/>
            <a:ext cx="16974589" cy="8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4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463;p20" descr="49526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7543800"/>
            <a:ext cx="35814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3;p20" descr="49526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83156" y="7543800"/>
            <a:ext cx="3581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>
            <a:off x="1441764" y="1925281"/>
            <a:ext cx="15404472" cy="7912838"/>
          </a:xfrm>
          <a:prstGeom prst="cloud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338" y="8471779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46236" y="8550565"/>
            <a:ext cx="1687150" cy="128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40995" y="0"/>
            <a:ext cx="2167172" cy="19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8"/>
          <p:cNvSpPr/>
          <p:nvPr/>
        </p:nvSpPr>
        <p:spPr>
          <a:xfrm>
            <a:off x="304338" y="2310569"/>
            <a:ext cx="17645409" cy="7832621"/>
          </a:xfrm>
          <a:prstGeom prst="rect">
            <a:avLst/>
          </a:prstGeom>
          <a:solidFill>
            <a:srgbClr val="66FFFF">
              <a:alpha val="17647"/>
            </a:srgbClr>
          </a:solidFill>
          <a:ln>
            <a:noFill/>
          </a:ln>
          <a:effectLst>
            <a:outerShdw blurRad="50800" dist="50800" dir="5400000" algn="ctr" rotWithShape="0">
              <a:srgbClr val="66FFFF">
                <a:alpha val="8627"/>
              </a:srgbClr>
            </a:outerShdw>
          </a:effectLst>
        </p:spPr>
        <p:txBody>
          <a:bodyPr spcFirstLastPara="1" wrap="square" lIns="91175" tIns="45575" rIns="91175" bIns="455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</a:t>
            </a:r>
            <a:endParaRPr lang="vi-VN" sz="54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r>
              <a:rPr lang="en-US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endParaRPr dirty="0"/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thấm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3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     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vuông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,…,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gọn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nhẹ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dễ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an </a:t>
            </a:r>
            <a:r>
              <a:rPr lang="en-US" sz="3600" dirty="0" err="1"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3600" dirty="0"/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2.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Đất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tơi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xốp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đất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miệng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3cm </a:t>
            </a:r>
            <a:r>
              <a:rPr lang="en-US" sz="3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cm.</a:t>
            </a:r>
            <a:endParaRPr sz="3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3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Kích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kích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4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đẹp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mắt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ngộ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dirty="0"/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en-US" sz="3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vi-VN" sz="3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en-US" sz="3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726177" y="956264"/>
            <a:ext cx="16293206" cy="6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 GIÁ ( HS ĐỐI CHIẾU TIÊU CHÍ ĐỂ ĐÁNH GIÁ SẢN PHẨM )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7783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3"/>
          <p:cNvSpPr/>
          <p:nvPr/>
        </p:nvSpPr>
        <p:spPr>
          <a:xfrm>
            <a:off x="501650" y="2679701"/>
            <a:ext cx="17284700" cy="4343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FF"/>
                </a:solidFill>
                <a:latin typeface="Times New Roman"/>
              </a:rPr>
              <a:t>Kính chúc quý thầy cô sức khỏe , hạnh phúc !</a:t>
            </a:r>
          </a:p>
        </p:txBody>
      </p:sp>
      <p:pic>
        <p:nvPicPr>
          <p:cNvPr id="613" name="Google Shape;613;p33" descr="49526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129" y="7479792"/>
            <a:ext cx="4714874" cy="277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3" descr="blumen-pflanzen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26867"/>
            <a:ext cx="4419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3" descr="WhitecornerFlow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7323" y="7823201"/>
            <a:ext cx="3286126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3" descr="WhitecornerFlow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44753" y="7931152"/>
            <a:ext cx="3286126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3" descr="WhitecornerFlow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" y="-107950"/>
            <a:ext cx="3286126" cy="24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3" descr="WhitecornerFlow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44753" y="1"/>
            <a:ext cx="3286126" cy="2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-11867"/>
            <a:ext cx="12954000" cy="102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/>
          <p:nvPr/>
        </p:nvSpPr>
        <p:spPr>
          <a:xfrm>
            <a:off x="6890902" y="1735592"/>
            <a:ext cx="39346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en-US" sz="7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endParaRPr sz="7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1225100" y="3691090"/>
            <a:ext cx="11658600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hát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</p:txBody>
      </p:sp>
      <p:sp>
        <p:nvSpPr>
          <p:cNvPr id="134" name="Google Shape;134;p4"/>
          <p:cNvSpPr txBox="1"/>
          <p:nvPr/>
        </p:nvSpPr>
        <p:spPr>
          <a:xfrm>
            <a:off x="907733" y="4567344"/>
            <a:ext cx="1714196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lợi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5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5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5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5" name="Google Shape;135;p4"/>
          <p:cNvGrpSpPr/>
          <p:nvPr/>
        </p:nvGrpSpPr>
        <p:grpSpPr>
          <a:xfrm>
            <a:off x="208833" y="6210300"/>
            <a:ext cx="3163733" cy="3783100"/>
            <a:chOff x="6368425" y="3177488"/>
            <a:chExt cx="2372800" cy="1808625"/>
          </a:xfrm>
        </p:grpSpPr>
        <p:sp>
          <p:nvSpPr>
            <p:cNvPr id="136" name="Google Shape;136;p4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9" name="Google Shape;139;p4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40" name="Google Shape;140;p4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41" name="Google Shape;141;p4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2" name="Google Shape;142;p4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43" name="Google Shape;143;p4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44" name="Google Shape;144;p4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45" name="Google Shape;145;p4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6" name="Google Shape;146;p4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7" name="Google Shape;147;p4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8" name="Google Shape;148;p4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9" name="Google Shape;149;p4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0" name="Google Shape;150;p4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1" name="Google Shape;151;p4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2" name="Google Shape;152;p4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3" name="Google Shape;153;p4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4" name="Google Shape;154;p4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5" name="Google Shape;155;p4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4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4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8" name="Google Shape;158;p4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9" name="Google Shape;159;p4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0" name="Google Shape;160;p4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161;p4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2" name="Google Shape;162;p4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3" name="Google Shape;163;p4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4" name="Google Shape;164;p4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5" name="Google Shape;165;p4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6" name="Google Shape;166;p4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167" name="Google Shape;167;p4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0" name="Google Shape;170;p4" descr="Cách vẽ hoa hoạt hình mới nhất 2021 - Vẽ.v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25600" y="6015692"/>
            <a:ext cx="4495800" cy="421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 descr="Hình ảnh Mặt Trời đẹp nhất (ảnh chụp, 3D, hình vẽ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34" y="145473"/>
            <a:ext cx="2151132" cy="159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9;p2" descr="E:\QUYNH\anh tai ve poiwer oint\chim 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34944" y="-191344"/>
            <a:ext cx="2159469" cy="245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818147" y="862035"/>
            <a:ext cx="16555453" cy="252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6553" tIns="68309" rIns="136553" bIns="68309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Thứ</a:t>
            </a:r>
            <a:r>
              <a:rPr lang="en-US" sz="5400" kern="1200" dirty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….. </a:t>
            </a:r>
            <a:r>
              <a:rPr lang="en-US" sz="5400" kern="1200" dirty="0" err="1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ngày</a:t>
            </a:r>
            <a:r>
              <a:rPr lang="en-US" sz="5400" kern="1200" dirty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…… </a:t>
            </a:r>
            <a:r>
              <a:rPr lang="en-US" sz="5400" kern="1200" dirty="0" err="1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tháng</a:t>
            </a:r>
            <a:r>
              <a:rPr lang="en-US" sz="5400" kern="1200" dirty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…… </a:t>
            </a:r>
            <a:r>
              <a:rPr lang="en-US" sz="5400" kern="1200" dirty="0" err="1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năm</a:t>
            </a:r>
            <a:r>
              <a:rPr lang="en-US" sz="5400" kern="1200" dirty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2023…..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5400" kern="1200" dirty="0" err="1" smtClean="0">
                <a:solidFill>
                  <a:srgbClr val="FFFF00"/>
                </a:solidFill>
                <a:latin typeface="HP001 5 hàng 1 ô ly" pitchFamily="34" charset="-93"/>
                <a:ea typeface="+mn-ea"/>
              </a:rPr>
              <a:t>Bài</a:t>
            </a:r>
            <a:r>
              <a:rPr lang="en-US" sz="5400" kern="1200" dirty="0" smtClean="0">
                <a:solidFill>
                  <a:srgbClr val="FFFF00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00"/>
                </a:solidFill>
                <a:latin typeface="HP001 5 hàng 1 ô ly" pitchFamily="34" charset="-93"/>
                <a:ea typeface="+mn-ea"/>
              </a:rPr>
              <a:t>học</a:t>
            </a:r>
            <a:r>
              <a:rPr lang="en-US" sz="5400" kern="1200" dirty="0" smtClean="0">
                <a:solidFill>
                  <a:srgbClr val="FFFF00"/>
                </a:solidFill>
                <a:latin typeface="HP001 5 hàng 1 ô ly" pitchFamily="34" charset="-93"/>
                <a:ea typeface="+mn-ea"/>
              </a:rPr>
              <a:t> Stem</a:t>
            </a:r>
            <a:endParaRPr lang="en-US" sz="5400" kern="1200" dirty="0">
              <a:solidFill>
                <a:srgbClr val="FFFF00"/>
              </a:solidFill>
              <a:latin typeface="HP001 5 hàng 1 ô ly" pitchFamily="34" charset="-93"/>
              <a:ea typeface="+mn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29027" y="3424238"/>
            <a:ext cx="12177713" cy="12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53" tIns="68309" rIns="136553" bIns="68309">
            <a:spAutoFit/>
          </a:bodyPr>
          <a:lstStyle/>
          <a:p>
            <a:pPr defTabSz="68269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Trồng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cây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xanh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trong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đồ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vật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tái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 </a:t>
            </a:r>
            <a:r>
              <a:rPr lang="en-US" sz="5400" kern="1200" dirty="0" err="1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chế</a:t>
            </a:r>
            <a:r>
              <a:rPr lang="en-US" sz="5400" kern="1200" dirty="0" smtClean="0">
                <a:solidFill>
                  <a:srgbClr val="FFFFFF"/>
                </a:solidFill>
                <a:latin typeface="HP001 5 hàng 1 ô ly" pitchFamily="34" charset="-93"/>
                <a:ea typeface="+mn-ea"/>
              </a:rPr>
              <a:t>. </a:t>
            </a:r>
            <a:endParaRPr lang="en-US" sz="5400" kern="1200" dirty="0">
              <a:solidFill>
                <a:srgbClr val="FFFFFF"/>
              </a:solidFill>
              <a:latin typeface="HP001 5 hàng 1 ô ly" pitchFamily="34" charset="-9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5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876929" y="-2880826"/>
            <a:ext cx="20710568" cy="1906151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/>
          <p:nvPr/>
        </p:nvSpPr>
        <p:spPr>
          <a:xfrm>
            <a:off x="1808078" y="1937555"/>
            <a:ext cx="9933071" cy="7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75" tIns="68325" rIns="136575" bIns="6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 descr="C:\Users\TUYET LNH\Desktop\H%E1%BB%99p b%C3%BAt b%E1%BA%B1ng x%E1%BB%91p.webp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 descr="C:\Users\TUYET LNH\Desktop\H%E1%BB%99p b%C3%BAt b%E1%BA%B1ng x%E1%BB%91p.webp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 descr="C:\Users\TUYET LNH\Desktop\H%E1%BB%99p b%C3%BAt b%E1%BA%B1ng x%E1%BB%91p.webp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2383766" y="73778"/>
            <a:ext cx="14630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endParaRPr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126" y="879614"/>
            <a:ext cx="5082097" cy="448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5629" y="879615"/>
            <a:ext cx="5638800" cy="448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41148" y="852837"/>
            <a:ext cx="6089652" cy="450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C:\Users\Administrator\Desktop\z3976697808589_f7fab12a7f35f06e03ad22a34eba121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7400" y="5404689"/>
            <a:ext cx="5638800" cy="461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C:\Users\Administrator\Desktop\z3976697817789_9188031abada417e3d45859bd750235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7718" y="5404689"/>
            <a:ext cx="5134882" cy="461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 descr="C:\Users\Administrator\Desktop\z3976697778427_fae830cf7f83cc73ef136bbef846e37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741149" y="5404688"/>
            <a:ext cx="6089651" cy="461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7;p5" descr="C:\Users\Administrator\Desktop\z3976697817789_9188031abada417e3d45859bd750235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118" y="5557089"/>
            <a:ext cx="5134882" cy="461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5651" y="-5264976"/>
            <a:ext cx="18132425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0828" y="8582890"/>
            <a:ext cx="1891894" cy="150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575" y="8416636"/>
            <a:ext cx="1839480" cy="167221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6305679" y="794616"/>
            <a:ext cx="5276721" cy="11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DC3C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Chia </a:t>
            </a:r>
            <a:r>
              <a:rPr lang="en-US" sz="7200" b="1" dirty="0" err="1">
                <a:solidFill>
                  <a:srgbClr val="DC3C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endParaRPr sz="7200" b="1" dirty="0">
              <a:solidFill>
                <a:srgbClr val="DC3C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914401" y="2028574"/>
            <a:ext cx="15773400" cy="9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54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1808078" y="1937555"/>
            <a:ext cx="9933071" cy="7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75" tIns="68325" rIns="136575" bIns="6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762001" y="4597641"/>
            <a:ext cx="16611600" cy="102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75" tIns="68400" rIns="136775" bIns="684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thấy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thường</a:t>
            </a:r>
            <a:r>
              <a:rPr lang="en-US" sz="5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lang="en-US" sz="5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</a:t>
            </a:r>
            <a:r>
              <a:rPr lang="en-US" sz="5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đâu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</p:txBody>
      </p:sp>
      <p:sp>
        <p:nvSpPr>
          <p:cNvPr id="200" name="Google Shape;200;p6" descr="C:\Users\TUYET LNH\Desktop\H%E1%BB%99p b%C3%BAt b%E1%BA%B1ng x%E1%BB%91p.webp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20828" y="235914"/>
            <a:ext cx="1891894" cy="164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9;p6"/>
          <p:cNvSpPr/>
          <p:nvPr/>
        </p:nvSpPr>
        <p:spPr>
          <a:xfrm>
            <a:off x="866424" y="3238491"/>
            <a:ext cx="11423112" cy="102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75" tIns="68400" rIns="136775" bIns="684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5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5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5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đâu</a:t>
            </a:r>
            <a:r>
              <a:rPr lang="en-US" sz="5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</p:txBody>
      </p:sp>
      <p:pic>
        <p:nvPicPr>
          <p:cNvPr id="13" name="Google Shape;171;p4" descr="Hình ảnh Mặt Trời đẹp nhất (ảnh chụp, 3D, hình vẽ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4" y="146871"/>
            <a:ext cx="1991881" cy="124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>
            <a:off x="1441764" y="2195447"/>
            <a:ext cx="15404472" cy="7912838"/>
          </a:xfrm>
          <a:prstGeom prst="cloud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338" y="8471779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46237" y="8605498"/>
            <a:ext cx="1441764" cy="150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6376" y="41565"/>
            <a:ext cx="1707317" cy="116378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8"/>
          <p:cNvSpPr/>
          <p:nvPr/>
        </p:nvSpPr>
        <p:spPr>
          <a:xfrm>
            <a:off x="498765" y="2265151"/>
            <a:ext cx="16646235" cy="8686701"/>
          </a:xfrm>
          <a:prstGeom prst="rect">
            <a:avLst/>
          </a:prstGeom>
          <a:solidFill>
            <a:srgbClr val="66FFFF">
              <a:alpha val="17647"/>
            </a:srgbClr>
          </a:solidFill>
          <a:ln>
            <a:noFill/>
          </a:ln>
          <a:effectLst>
            <a:outerShdw blurRad="50800" dist="50800" dir="5400000" algn="ctr" rotWithShape="0">
              <a:srgbClr val="66FFFF">
                <a:alpha val="8627"/>
              </a:srgbClr>
            </a:outerShdw>
          </a:effectLst>
        </p:spPr>
        <p:txBody>
          <a:bodyPr spcFirstLastPara="1" wrap="square" lIns="91175" tIns="45575" rIns="91175" bIns="455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</a:t>
            </a:r>
            <a:endParaRPr lang="vi-VN" sz="54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</a:t>
            </a:r>
            <a:r>
              <a:rPr lang="en-US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endParaRPr dirty="0"/>
          </a:p>
          <a:p>
            <a:pPr lvl="0">
              <a:spcBef>
                <a:spcPts val="80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5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1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thấm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4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         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tròn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vuông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,…,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gọn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nhẹ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dễ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an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2.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tơi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xốp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miệng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3cm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4cm.</a:t>
            </a:r>
            <a:endParaRPr sz="4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3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Kích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kích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4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đẹp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mắt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ngộ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000" dirty="0"/>
          </a:p>
          <a:p>
            <a:pPr marL="0" marR="0" lvl="0" indent="0" algn="l" rtl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en-US" sz="4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Chậu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0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8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5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266322" y="918556"/>
            <a:ext cx="16802222" cy="86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Trồng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5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cần</a:t>
            </a:r>
            <a:r>
              <a:rPr lang="en-US" sz="5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5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r>
              <a:rPr lang="en-US" sz="5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5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5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5000" dirty="0"/>
          </a:p>
        </p:txBody>
      </p:sp>
      <p:pic>
        <p:nvPicPr>
          <p:cNvPr id="8" name="Google Shape;171;p4" descr="Hình ảnh Mặt Trời đẹp nhất (ảnh chụp, 3D, hình vẽ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67018" y="-166255"/>
            <a:ext cx="1866368" cy="151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/>
          <p:nvPr/>
        </p:nvSpPr>
        <p:spPr>
          <a:xfrm>
            <a:off x="-152399" y="7505700"/>
            <a:ext cx="18592800" cy="2781300"/>
          </a:xfrm>
          <a:prstGeom prst="rect">
            <a:avLst/>
          </a:prstGeom>
          <a:solidFill>
            <a:srgbClr val="1D71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4" y="6591300"/>
            <a:ext cx="6467476" cy="364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847" y="6591300"/>
            <a:ext cx="9251153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 txBox="1"/>
          <p:nvPr/>
        </p:nvSpPr>
        <p:spPr>
          <a:xfrm>
            <a:off x="6477000" y="1908601"/>
            <a:ext cx="5791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Bài học STEM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4625577" y="973543"/>
            <a:ext cx="114526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 Thứ … ngày …..  tháng …. năm 2022</a:t>
            </a:r>
            <a:endParaRPr/>
          </a:p>
        </p:txBody>
      </p:sp>
      <p:sp>
        <p:nvSpPr>
          <p:cNvPr id="215" name="Google Shape;215;p7"/>
          <p:cNvSpPr txBox="1"/>
          <p:nvPr/>
        </p:nvSpPr>
        <p:spPr>
          <a:xfrm>
            <a:off x="3500204" y="2751194"/>
            <a:ext cx="1128759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Trồng cây xanh trong đồ vật tái chế</a:t>
            </a:r>
            <a:endParaRPr sz="6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Google Shape;171;p4" descr="Hình ảnh Mặt Trời đẹp nhất (ảnh chụp, 3D, hình vẽ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67018" y="-166255"/>
            <a:ext cx="1866368" cy="151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3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24" y="3374"/>
            <a:ext cx="1272542" cy="1042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0389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1111</Words>
  <Application>Microsoft Office PowerPoint</Application>
  <PresentationFormat>Custom</PresentationFormat>
  <Paragraphs>168</Paragraphs>
  <Slides>26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 LNH</dc:creator>
  <cp:lastModifiedBy>21AK22</cp:lastModifiedBy>
  <cp:revision>113</cp:revision>
  <dcterms:created xsi:type="dcterms:W3CDTF">2006-08-16T00:00:00Z</dcterms:created>
  <dcterms:modified xsi:type="dcterms:W3CDTF">2024-08-01T08:26:16Z</dcterms:modified>
</cp:coreProperties>
</file>