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2470" y="307086"/>
            <a:ext cx="3406775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71C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01/08/2024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01/08/2024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01/08/2024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01/08/2024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01/08/2024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809625"/>
          </a:xfrm>
          <a:custGeom>
            <a:avLst/>
            <a:gdLst/>
            <a:ahLst/>
            <a:cxnLst/>
            <a:rect l="l" t="t" r="r" b="b"/>
            <a:pathLst>
              <a:path w="9144000" h="809625">
                <a:moveTo>
                  <a:pt x="9137589" y="0"/>
                </a:moveTo>
                <a:lnTo>
                  <a:pt x="6408" y="0"/>
                </a:lnTo>
                <a:lnTo>
                  <a:pt x="0" y="39750"/>
                </a:lnTo>
                <a:lnTo>
                  <a:pt x="0" y="655574"/>
                </a:lnTo>
                <a:lnTo>
                  <a:pt x="7850" y="704269"/>
                </a:lnTo>
                <a:lnTo>
                  <a:pt x="29710" y="746558"/>
                </a:lnTo>
                <a:lnTo>
                  <a:pt x="63044" y="779904"/>
                </a:lnTo>
                <a:lnTo>
                  <a:pt x="105315" y="801772"/>
                </a:lnTo>
                <a:lnTo>
                  <a:pt x="153987" y="809625"/>
                </a:lnTo>
                <a:lnTo>
                  <a:pt x="8989949" y="809625"/>
                </a:lnTo>
                <a:lnTo>
                  <a:pt x="9038644" y="801772"/>
                </a:lnTo>
                <a:lnTo>
                  <a:pt x="9080933" y="779904"/>
                </a:lnTo>
                <a:lnTo>
                  <a:pt x="9114279" y="746558"/>
                </a:lnTo>
                <a:lnTo>
                  <a:pt x="9136147" y="704269"/>
                </a:lnTo>
                <a:lnTo>
                  <a:pt x="9144000" y="655574"/>
                </a:lnTo>
                <a:lnTo>
                  <a:pt x="9144000" y="39750"/>
                </a:lnTo>
                <a:lnTo>
                  <a:pt x="913758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4800" y="0"/>
            <a:ext cx="1162050" cy="10763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679" y="-132080"/>
            <a:ext cx="8067039" cy="73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032" y="933513"/>
            <a:ext cx="7964487" cy="339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71C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01/08/2024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guyenthilan.lnh@elc.v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130"/>
              </a:spcBef>
            </a:pPr>
            <a:r>
              <a:rPr sz="2000" dirty="0"/>
              <a:t>PHÒNG</a:t>
            </a:r>
            <a:r>
              <a:rPr sz="2000" spc="-50" dirty="0"/>
              <a:t> </a:t>
            </a:r>
            <a:r>
              <a:rPr sz="2000" dirty="0"/>
              <a:t>GIÁO</a:t>
            </a:r>
            <a:r>
              <a:rPr sz="2000" spc="-50" dirty="0"/>
              <a:t> </a:t>
            </a:r>
            <a:r>
              <a:rPr sz="2000" dirty="0"/>
              <a:t>DỤC</a:t>
            </a:r>
            <a:r>
              <a:rPr sz="2000" spc="-10" dirty="0"/>
              <a:t> </a:t>
            </a:r>
            <a:r>
              <a:rPr sz="2000" dirty="0"/>
              <a:t>VÀ</a:t>
            </a:r>
            <a:r>
              <a:rPr sz="2000" spc="-15" dirty="0"/>
              <a:t> </a:t>
            </a:r>
            <a:r>
              <a:rPr sz="2000" dirty="0"/>
              <a:t>ĐÀO</a:t>
            </a:r>
            <a:r>
              <a:rPr sz="2000" spc="-50" dirty="0"/>
              <a:t> </a:t>
            </a:r>
            <a:r>
              <a:rPr sz="2000" dirty="0"/>
              <a:t>TẠO</a:t>
            </a:r>
            <a:r>
              <a:rPr sz="2000" spc="25" dirty="0"/>
              <a:t> </a:t>
            </a:r>
            <a:r>
              <a:rPr sz="2000" dirty="0"/>
              <a:t>THÀNH</a:t>
            </a:r>
            <a:r>
              <a:rPr sz="2000" spc="-50" dirty="0"/>
              <a:t> </a:t>
            </a:r>
            <a:r>
              <a:rPr sz="2000" dirty="0"/>
              <a:t>PHỐ</a:t>
            </a:r>
            <a:r>
              <a:rPr sz="2000" spc="-55" dirty="0"/>
              <a:t> </a:t>
            </a:r>
            <a:r>
              <a:rPr sz="2000" dirty="0"/>
              <a:t>LÀO</a:t>
            </a:r>
            <a:r>
              <a:rPr sz="2000" spc="-50" dirty="0"/>
              <a:t> </a:t>
            </a:r>
            <a:r>
              <a:rPr sz="2000" spc="-25" dirty="0"/>
              <a:t>CAI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1566" y="762698"/>
            <a:ext cx="5958205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HỘI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THI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THIẾT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ÁN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STEM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CẤP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TỈNH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NĂM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2022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2023,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CẤP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TIỂU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3791" y="2118746"/>
            <a:ext cx="5259705" cy="13144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lang="en-US"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                     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BÀI</a:t>
            </a:r>
            <a:r>
              <a:rPr sz="155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sz="155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STEM:</a:t>
            </a:r>
            <a:r>
              <a:rPr sz="155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XÉ</a:t>
            </a:r>
            <a:r>
              <a:rPr sz="155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DÁN</a:t>
            </a:r>
            <a:r>
              <a:rPr sz="1550" b="1" spc="1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CÂY</a:t>
            </a:r>
            <a:endParaRPr sz="1550" dirty="0">
              <a:latin typeface="Times New Roman"/>
              <a:cs typeface="Times New Roman"/>
            </a:endParaRPr>
          </a:p>
          <a:p>
            <a:pPr marL="1410970">
              <a:lnSpc>
                <a:spcPct val="100000"/>
              </a:lnSpc>
              <a:spcBef>
                <a:spcPts val="320"/>
              </a:spcBef>
            </a:pP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Môn:</a:t>
            </a:r>
            <a:r>
              <a:rPr sz="155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TN-XH</a:t>
            </a:r>
            <a:r>
              <a:rPr sz="1550" b="1" spc="1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–</a:t>
            </a:r>
            <a:r>
              <a:rPr sz="155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Lớp</a:t>
            </a:r>
            <a:r>
              <a:rPr sz="1550" b="1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endParaRPr sz="1550" dirty="0">
              <a:latin typeface="Times New Roman"/>
              <a:cs typeface="Times New Roman"/>
            </a:endParaRPr>
          </a:p>
          <a:p>
            <a:pPr marL="1553845" marR="225425" indent="-511809">
              <a:lnSpc>
                <a:spcPct val="100899"/>
              </a:lnSpc>
              <a:spcBef>
                <a:spcPts val="80"/>
              </a:spcBef>
            </a:pP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Họ</a:t>
            </a:r>
            <a:r>
              <a:rPr sz="155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và</a:t>
            </a:r>
            <a:r>
              <a:rPr sz="155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tên</a:t>
            </a:r>
            <a:r>
              <a:rPr sz="155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nhóm</a:t>
            </a:r>
            <a:r>
              <a:rPr sz="1550" b="1" spc="1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GV</a:t>
            </a:r>
            <a:r>
              <a:rPr sz="155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thiết</a:t>
            </a:r>
            <a:r>
              <a:rPr sz="155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kế:</a:t>
            </a:r>
            <a:r>
              <a:rPr sz="1550" b="1" spc="1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Nguyễn</a:t>
            </a:r>
            <a:r>
              <a:rPr sz="155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Thị</a:t>
            </a:r>
            <a:r>
              <a:rPr sz="155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Lan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Email:</a:t>
            </a:r>
            <a:r>
              <a:rPr sz="1550" b="1" spc="1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nguyenthilan.lnh@elc.vn</a:t>
            </a:r>
            <a:endParaRPr sz="1550" dirty="0">
              <a:latin typeface="Times New Roman"/>
              <a:cs typeface="Times New Roman"/>
            </a:endParaRPr>
          </a:p>
          <a:p>
            <a:pPr marL="770255">
              <a:lnSpc>
                <a:spcPct val="100000"/>
              </a:lnSpc>
              <a:spcBef>
                <a:spcPts val="90"/>
              </a:spcBef>
            </a:pP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Trường:</a:t>
            </a:r>
            <a:r>
              <a:rPr sz="1550" b="1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Tiểu</a:t>
            </a:r>
            <a:r>
              <a:rPr sz="155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sz="155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Lê</a:t>
            </a:r>
            <a:r>
              <a:rPr sz="1550" b="1" spc="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Ngọc</a:t>
            </a:r>
            <a:r>
              <a:rPr sz="1550" b="1" spc="11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Hân-</a:t>
            </a:r>
            <a:r>
              <a:rPr sz="1550" b="1" spc="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Thành</a:t>
            </a:r>
            <a:r>
              <a:rPr sz="155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sz="155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CC"/>
                </a:solidFill>
                <a:latin typeface="Times New Roman"/>
                <a:cs typeface="Times New Roman"/>
              </a:rPr>
              <a:t>lào</a:t>
            </a:r>
            <a:r>
              <a:rPr sz="155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Cai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345" rIns="0" bIns="0" rtlCol="0">
            <a:spAutoFit/>
          </a:bodyPr>
          <a:lstStyle/>
          <a:p>
            <a:pPr marL="1453515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FFFF00"/>
                </a:solidFill>
              </a:rPr>
              <a:t>CÁC</a:t>
            </a:r>
            <a:r>
              <a:rPr sz="3200" spc="-5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BỘ</a:t>
            </a:r>
            <a:r>
              <a:rPr sz="3200" spc="-6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PHẬN</a:t>
            </a:r>
            <a:r>
              <a:rPr sz="3200" spc="-25" dirty="0">
                <a:solidFill>
                  <a:srgbClr val="FFFF00"/>
                </a:solidFill>
              </a:rPr>
              <a:t> </a:t>
            </a:r>
            <a:r>
              <a:rPr sz="3200" spc="-10" dirty="0">
                <a:solidFill>
                  <a:srgbClr val="FFFF00"/>
                </a:solidFill>
              </a:rPr>
              <a:t>CỦA</a:t>
            </a:r>
            <a:r>
              <a:rPr sz="3200" spc="-225" dirty="0">
                <a:solidFill>
                  <a:srgbClr val="FFFF00"/>
                </a:solidFill>
              </a:rPr>
              <a:t> </a:t>
            </a:r>
            <a:r>
              <a:rPr sz="3200" spc="-25" dirty="0">
                <a:solidFill>
                  <a:srgbClr val="FFFF00"/>
                </a:solidFill>
              </a:rPr>
              <a:t>CÂY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219700" y="876300"/>
            <a:ext cx="3924300" cy="4133850"/>
            <a:chOff x="5219700" y="876300"/>
            <a:chExt cx="3924300" cy="4133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9700" y="876300"/>
              <a:ext cx="3924300" cy="388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5" y="4657725"/>
              <a:ext cx="3190875" cy="3524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2095" y="980693"/>
            <a:ext cx="5401945" cy="37274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dirty="0">
                <a:latin typeface="Carlito"/>
                <a:cs typeface="Carlito"/>
              </a:rPr>
              <a:t>QUAN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SÁT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HÌNH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VÀ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TRẢ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LỜI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CÂU</a:t>
            </a:r>
            <a:r>
              <a:rPr sz="2000" b="1" spc="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HỎI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THEO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NHÓM</a:t>
            </a:r>
            <a:endParaRPr sz="2000">
              <a:latin typeface="Carlito"/>
              <a:cs typeface="Carlito"/>
            </a:endParaRPr>
          </a:p>
          <a:p>
            <a:pPr marL="12700" marR="429259">
              <a:lnSpc>
                <a:spcPct val="100000"/>
              </a:lnSpc>
              <a:spcBef>
                <a:spcPts val="1540"/>
              </a:spcBef>
            </a:pPr>
            <a:r>
              <a:rPr sz="2000" dirty="0">
                <a:latin typeface="Arial"/>
                <a:cs typeface="Arial"/>
              </a:rPr>
              <a:t>+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Cây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có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những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bộ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phận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nào?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(Cây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rau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cải, </a:t>
            </a:r>
            <a:r>
              <a:rPr sz="2000" i="1" dirty="0">
                <a:latin typeface="Arial"/>
                <a:cs typeface="Arial"/>
              </a:rPr>
              <a:t>cây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quất,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cây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lục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bình,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cây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bàng)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i="1" dirty="0">
                <a:latin typeface="Arial"/>
                <a:cs typeface="Arial"/>
              </a:rPr>
              <a:t>+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So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sánh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sự</a:t>
            </a:r>
            <a:r>
              <a:rPr sz="2000" i="1" spc="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giống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và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khác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nhau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giữa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các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spc="-20" dirty="0">
                <a:latin typeface="Arial"/>
                <a:cs typeface="Arial"/>
              </a:rPr>
              <a:t>cây.</a:t>
            </a:r>
            <a:endParaRPr sz="2000">
              <a:latin typeface="Arial"/>
              <a:cs typeface="Arial"/>
            </a:endParaRPr>
          </a:p>
          <a:p>
            <a:pPr marL="86360" marR="488950" indent="153035">
              <a:lnSpc>
                <a:spcPct val="100000"/>
              </a:lnSpc>
              <a:spcBef>
                <a:spcPts val="1135"/>
              </a:spcBef>
              <a:buChar char="-"/>
              <a:tabLst>
                <a:tab pos="239395" algn="l"/>
              </a:tabLst>
            </a:pPr>
            <a:r>
              <a:rPr sz="2000" dirty="0">
                <a:latin typeface="Arial"/>
                <a:cs typeface="Arial"/>
              </a:rPr>
              <a:t>Giống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nhau: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cây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có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đủ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bộ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phận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(rễ, </a:t>
            </a:r>
            <a:r>
              <a:rPr sz="2000" dirty="0">
                <a:latin typeface="Arial"/>
                <a:cs typeface="Arial"/>
              </a:rPr>
              <a:t>thân,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lá,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hoa,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quả)</a:t>
            </a:r>
            <a:endParaRPr sz="2000">
              <a:latin typeface="Arial"/>
              <a:cs typeface="Arial"/>
            </a:endParaRPr>
          </a:p>
          <a:p>
            <a:pPr marL="86360" marR="613410" indent="153035">
              <a:lnSpc>
                <a:spcPct val="100000"/>
              </a:lnSpc>
              <a:spcBef>
                <a:spcPts val="10"/>
              </a:spcBef>
              <a:buChar char="-"/>
              <a:tabLst>
                <a:tab pos="239395" algn="l"/>
              </a:tabLst>
            </a:pPr>
            <a:r>
              <a:rPr sz="2000" dirty="0">
                <a:latin typeface="Arial"/>
                <a:cs typeface="Arial"/>
              </a:rPr>
              <a:t>Khác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nhau: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Cây bàng, cây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quất thân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gỗ, </a:t>
            </a:r>
            <a:r>
              <a:rPr sz="2000" dirty="0">
                <a:latin typeface="Arial"/>
                <a:cs typeface="Arial"/>
              </a:rPr>
              <a:t>cây rau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cải, cây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lục bình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thân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thảo, </a:t>
            </a:r>
            <a:r>
              <a:rPr sz="2000" spc="-20" dirty="0">
                <a:latin typeface="Arial"/>
                <a:cs typeface="Arial"/>
              </a:rPr>
              <a:t>hình </a:t>
            </a:r>
            <a:r>
              <a:rPr sz="2000" dirty="0">
                <a:latin typeface="Arial"/>
                <a:cs typeface="Arial"/>
              </a:rPr>
              <a:t>dáng,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kích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thước.</a:t>
            </a:r>
            <a:endParaRPr sz="2000">
              <a:latin typeface="Arial"/>
              <a:cs typeface="Arial"/>
            </a:endParaRPr>
          </a:p>
          <a:p>
            <a:pPr marL="239395" indent="-153035">
              <a:lnSpc>
                <a:spcPct val="100000"/>
              </a:lnSpc>
              <a:spcBef>
                <a:spcPts val="10"/>
              </a:spcBef>
              <a:buChar char="-"/>
              <a:tabLst>
                <a:tab pos="239395" algn="l"/>
              </a:tabLst>
            </a:pPr>
            <a:r>
              <a:rPr sz="2000" dirty="0">
                <a:latin typeface="Arial"/>
                <a:cs typeface="Arial"/>
              </a:rPr>
              <a:t>Đại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diện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nhóm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báo</a:t>
            </a:r>
            <a:r>
              <a:rPr sz="2000" spc="-20" dirty="0">
                <a:latin typeface="Arial"/>
                <a:cs typeface="Arial"/>
              </a:rPr>
              <a:t> cáo.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351" rIns="0" bIns="0" rtlCol="0">
            <a:spAutoFit/>
          </a:bodyPr>
          <a:lstStyle/>
          <a:p>
            <a:pPr marL="1726564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FFFF00"/>
                </a:solidFill>
              </a:rPr>
              <a:t>CÁC</a:t>
            </a:r>
            <a:r>
              <a:rPr sz="3200" spc="-6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BỘ</a:t>
            </a:r>
            <a:r>
              <a:rPr sz="3200" spc="-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PHẬN</a:t>
            </a:r>
            <a:r>
              <a:rPr sz="3200" spc="-60" dirty="0">
                <a:solidFill>
                  <a:srgbClr val="FFFF00"/>
                </a:solidFill>
              </a:rPr>
              <a:t> </a:t>
            </a:r>
            <a:r>
              <a:rPr sz="3200" spc="-10" dirty="0">
                <a:solidFill>
                  <a:srgbClr val="FFFF00"/>
                </a:solidFill>
              </a:rPr>
              <a:t>CỦA</a:t>
            </a:r>
            <a:r>
              <a:rPr sz="3200" spc="-215" dirty="0">
                <a:solidFill>
                  <a:srgbClr val="FFFF00"/>
                </a:solidFill>
              </a:rPr>
              <a:t> </a:t>
            </a:r>
            <a:r>
              <a:rPr sz="3200" spc="-25" dirty="0">
                <a:solidFill>
                  <a:srgbClr val="FFFF00"/>
                </a:solidFill>
              </a:rPr>
              <a:t>CÂY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20534" y="1440433"/>
            <a:ext cx="7911465" cy="371475"/>
          </a:xfrm>
          <a:custGeom>
            <a:avLst/>
            <a:gdLst/>
            <a:ahLst/>
            <a:cxnLst/>
            <a:rect l="l" t="t" r="r" b="b"/>
            <a:pathLst>
              <a:path w="7911465" h="371475">
                <a:moveTo>
                  <a:pt x="7911071" y="0"/>
                </a:moveTo>
                <a:lnTo>
                  <a:pt x="0" y="0"/>
                </a:lnTo>
                <a:lnTo>
                  <a:pt x="0" y="371475"/>
                </a:lnTo>
                <a:lnTo>
                  <a:pt x="7911071" y="371475"/>
                </a:lnTo>
                <a:lnTo>
                  <a:pt x="79110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880" y="1420749"/>
            <a:ext cx="80949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2880" algn="l"/>
              </a:tabLst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Mỗi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loại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 cây</a:t>
            </a:r>
            <a:r>
              <a:rPr sz="2400" spc="-9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thường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r>
              <a:rPr sz="2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các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bộ</a:t>
            </a:r>
            <a:r>
              <a:rPr sz="2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phận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như</a:t>
            </a:r>
            <a:r>
              <a:rPr sz="240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rễ,</a:t>
            </a:r>
            <a:r>
              <a:rPr sz="24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thân,</a:t>
            </a:r>
            <a:r>
              <a:rPr sz="24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lá,</a:t>
            </a:r>
            <a:r>
              <a:rPr sz="24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hoa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và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quả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534" y="1811908"/>
            <a:ext cx="8115300" cy="3098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440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tuy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nhiên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một</a:t>
            </a:r>
            <a:r>
              <a:rPr sz="2400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số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chỉ</a:t>
            </a:r>
            <a:r>
              <a:rPr sz="24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hoa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nhưng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không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quả.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Các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cây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còn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534" y="2121471"/>
            <a:ext cx="4653915" cy="3479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655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khác</a:t>
            </a:r>
            <a:r>
              <a:rPr sz="2400" spc="-9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nhau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về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kích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thước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và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hình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dáng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799"/>
            <a:ext cx="9143999" cy="40766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679" y="-132080"/>
            <a:ext cx="786257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00"/>
                </a:solidFill>
              </a:rPr>
              <a:t>Đặt</a:t>
            </a:r>
            <a:r>
              <a:rPr sz="2400" spc="1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thẻ</a:t>
            </a:r>
            <a:r>
              <a:rPr sz="2400" spc="-3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tên</a:t>
            </a:r>
            <a:r>
              <a:rPr sz="2400" spc="-1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các</a:t>
            </a:r>
            <a:r>
              <a:rPr sz="2400" spc="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bộ</a:t>
            </a:r>
            <a:r>
              <a:rPr sz="2400" spc="-1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phận</a:t>
            </a:r>
            <a:r>
              <a:rPr sz="2400" spc="-1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của cây</a:t>
            </a:r>
            <a:r>
              <a:rPr sz="2400" spc="1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vào</a:t>
            </a:r>
            <a:r>
              <a:rPr sz="2400" spc="-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vị</a:t>
            </a:r>
            <a:r>
              <a:rPr sz="2400" spc="-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trí</a:t>
            </a:r>
            <a:r>
              <a:rPr sz="2400" spc="-1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phù</a:t>
            </a:r>
            <a:r>
              <a:rPr sz="2400" spc="-3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hợp</a:t>
            </a:r>
            <a:r>
              <a:rPr sz="2400" spc="-3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trên</a:t>
            </a:r>
            <a:r>
              <a:rPr sz="2400" spc="5" dirty="0">
                <a:solidFill>
                  <a:srgbClr val="FFFF00"/>
                </a:solidFill>
              </a:rPr>
              <a:t> </a:t>
            </a:r>
            <a:r>
              <a:rPr sz="2400" spc="-20" dirty="0">
                <a:solidFill>
                  <a:srgbClr val="FFFF00"/>
                </a:solidFill>
              </a:rPr>
              <a:t>hình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687954" y="230505"/>
            <a:ext cx="34493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nhóm.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8675" y="1152525"/>
            <a:ext cx="7296150" cy="285750"/>
            <a:chOff x="828675" y="1152525"/>
            <a:chExt cx="7296150" cy="2857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75" y="1152525"/>
              <a:ext cx="1314450" cy="257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3625" y="1162050"/>
              <a:ext cx="1314450" cy="2762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1181100"/>
              <a:ext cx="1314450" cy="257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375" y="1152525"/>
              <a:ext cx="1314450" cy="285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351" rIns="0" bIns="0" rtlCol="0">
            <a:spAutoFit/>
          </a:bodyPr>
          <a:lstStyle/>
          <a:p>
            <a:pPr marL="117602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Đặc</a:t>
            </a:r>
            <a:r>
              <a:rPr sz="32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điểm</a:t>
            </a:r>
            <a:r>
              <a:rPr sz="320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bên</a:t>
            </a:r>
            <a:r>
              <a:rPr sz="3200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ngoài</a:t>
            </a:r>
            <a:r>
              <a:rPr sz="32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của</a:t>
            </a:r>
            <a:r>
              <a:rPr sz="32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Arial"/>
                <a:cs typeface="Arial"/>
              </a:rPr>
              <a:t>cây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032" y="1100836"/>
            <a:ext cx="5596890" cy="136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88925" algn="l"/>
              </a:tabLst>
            </a:pP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Nói</a:t>
            </a:r>
            <a:r>
              <a:rPr sz="2100" spc="-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tên</a:t>
            </a:r>
            <a:r>
              <a:rPr sz="21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cây</a:t>
            </a:r>
            <a:r>
              <a:rPr sz="2100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mình</a:t>
            </a:r>
            <a:r>
              <a:rPr sz="21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mang</a:t>
            </a:r>
            <a:r>
              <a:rPr sz="2100" spc="-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đến.(làm</a:t>
            </a:r>
            <a:r>
              <a:rPr sz="210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việc</a:t>
            </a:r>
            <a:r>
              <a:rPr sz="2100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cá</a:t>
            </a:r>
            <a:r>
              <a:rPr sz="2100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006FC0"/>
                </a:solidFill>
                <a:latin typeface="Carlito"/>
                <a:cs typeface="Carlito"/>
              </a:rPr>
              <a:t>nhân)</a:t>
            </a:r>
            <a:endParaRPr sz="210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Nêu</a:t>
            </a:r>
            <a:r>
              <a:rPr sz="2100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đặc</a:t>
            </a:r>
            <a:r>
              <a:rPr sz="2100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điểm</a:t>
            </a:r>
            <a:r>
              <a:rPr sz="21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nổi</a:t>
            </a:r>
            <a:r>
              <a:rPr sz="210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bật</a:t>
            </a:r>
            <a:r>
              <a:rPr sz="2100" spc="-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bên</a:t>
            </a:r>
            <a:r>
              <a:rPr sz="2100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ngoài</a:t>
            </a:r>
            <a:r>
              <a:rPr sz="210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của</a:t>
            </a:r>
            <a:r>
              <a:rPr sz="21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spc="-55" dirty="0">
                <a:solidFill>
                  <a:srgbClr val="006FC0"/>
                </a:solidFill>
                <a:latin typeface="Carlito"/>
                <a:cs typeface="Carlito"/>
              </a:rPr>
              <a:t>cây.</a:t>
            </a:r>
            <a:r>
              <a:rPr sz="2100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(nhóm</a:t>
            </a:r>
            <a:r>
              <a:rPr sz="21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006FC0"/>
                </a:solidFill>
                <a:latin typeface="Carlito"/>
                <a:cs typeface="Carlito"/>
              </a:rPr>
              <a:t>6)</a:t>
            </a:r>
            <a:endParaRPr sz="210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Đại</a:t>
            </a:r>
            <a:r>
              <a:rPr sz="21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diện</a:t>
            </a:r>
            <a:r>
              <a:rPr sz="2100" spc="-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1,</a:t>
            </a:r>
            <a:r>
              <a:rPr sz="2100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2</a:t>
            </a:r>
            <a:r>
              <a:rPr sz="210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nhóm</a:t>
            </a:r>
            <a:r>
              <a:rPr sz="21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nêu</a:t>
            </a:r>
            <a:r>
              <a:rPr sz="2100" spc="-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006FC0"/>
                </a:solidFill>
                <a:latin typeface="Carlito"/>
                <a:cs typeface="Carlito"/>
              </a:rPr>
              <a:t>trước</a:t>
            </a:r>
            <a:r>
              <a:rPr sz="21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006FC0"/>
                </a:solidFill>
                <a:latin typeface="Carlito"/>
                <a:cs typeface="Carlito"/>
              </a:rPr>
              <a:t>lớp.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805" y="2804922"/>
            <a:ext cx="7905750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hình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dạng,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màu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sắc,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độ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lớn,</a:t>
            </a:r>
            <a:r>
              <a:rPr sz="2400" spc="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…</a:t>
            </a:r>
            <a:r>
              <a:rPr sz="24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khác</a:t>
            </a:r>
            <a:r>
              <a:rPr sz="240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nhau.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r>
              <a:rPr sz="24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thường</a:t>
            </a:r>
            <a:r>
              <a:rPr sz="2400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805" y="3176397"/>
            <a:ext cx="4199255" cy="3619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0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các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bộ</a:t>
            </a:r>
            <a:r>
              <a:rPr sz="2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phận</a:t>
            </a:r>
            <a:r>
              <a:rPr sz="24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rễ,</a:t>
            </a:r>
            <a:r>
              <a:rPr sz="24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thân,</a:t>
            </a:r>
            <a:r>
              <a:rPr sz="24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lá,</a:t>
            </a:r>
            <a:r>
              <a:rPr sz="24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hoa,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quả.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725" y="857250"/>
            <a:ext cx="8201025" cy="4181475"/>
            <a:chOff x="466725" y="857250"/>
            <a:chExt cx="8201025" cy="4181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525" y="1181100"/>
              <a:ext cx="3105150" cy="2476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857250"/>
              <a:ext cx="3257550" cy="2505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900" y="2276475"/>
              <a:ext cx="3467100" cy="2105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4325" y="2028825"/>
              <a:ext cx="3476625" cy="1876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2375" y="2200275"/>
              <a:ext cx="2724150" cy="2838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100" y="1666875"/>
              <a:ext cx="3095625" cy="2352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0350" y="1085850"/>
              <a:ext cx="1285875" cy="1219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9975" y="2609850"/>
              <a:ext cx="1247775" cy="12763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4100" y="4105275"/>
              <a:ext cx="1285875" cy="933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725" y="3476625"/>
              <a:ext cx="1362075" cy="1219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900" y="1181100"/>
              <a:ext cx="1352550" cy="13525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802" rIns="0" bIns="0" rtlCol="0">
            <a:spAutoFit/>
          </a:bodyPr>
          <a:lstStyle/>
          <a:p>
            <a:pPr marL="278511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FFFF00"/>
                </a:solidFill>
              </a:rPr>
              <a:t>SƠ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ĐỒ</a:t>
            </a:r>
            <a:r>
              <a:rPr sz="3200" spc="-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TƯ</a:t>
            </a:r>
            <a:r>
              <a:rPr sz="3200" spc="-25" dirty="0">
                <a:solidFill>
                  <a:srgbClr val="FFFF00"/>
                </a:solidFill>
              </a:rPr>
              <a:t> DUY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097" rIns="0" bIns="0" rtlCol="0">
            <a:spAutoFit/>
          </a:bodyPr>
          <a:lstStyle/>
          <a:p>
            <a:pPr marL="3112770">
              <a:lnSpc>
                <a:spcPct val="100000"/>
              </a:lnSpc>
              <a:spcBef>
                <a:spcPts val="105"/>
              </a:spcBef>
            </a:pPr>
            <a:r>
              <a:rPr dirty="0"/>
              <a:t>VẬN</a:t>
            </a:r>
            <a:r>
              <a:rPr spc="-25" dirty="0"/>
              <a:t> </a:t>
            </a:r>
            <a:r>
              <a:rPr spc="-20" dirty="0"/>
              <a:t>ĐỘNG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9149"/>
            <a:ext cx="9143999" cy="43243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4629150"/>
            <a:ext cx="304800" cy="4000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marL="1200150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ĐỀ</a:t>
            </a:r>
            <a:r>
              <a:rPr sz="2750" spc="85" dirty="0"/>
              <a:t> </a:t>
            </a:r>
            <a:r>
              <a:rPr sz="2750" dirty="0"/>
              <a:t>XUẤT</a:t>
            </a:r>
            <a:r>
              <a:rPr sz="2750" spc="15" dirty="0"/>
              <a:t> </a:t>
            </a:r>
            <a:r>
              <a:rPr sz="2750" dirty="0"/>
              <a:t>VÀ</a:t>
            </a:r>
            <a:r>
              <a:rPr sz="2750" spc="90" dirty="0"/>
              <a:t> </a:t>
            </a:r>
            <a:r>
              <a:rPr sz="2750" dirty="0"/>
              <a:t>LỰA</a:t>
            </a:r>
            <a:r>
              <a:rPr sz="2750" spc="-80" dirty="0"/>
              <a:t> </a:t>
            </a:r>
            <a:r>
              <a:rPr sz="2750" dirty="0"/>
              <a:t>CHỌN</a:t>
            </a:r>
            <a:r>
              <a:rPr sz="2750" spc="95" dirty="0"/>
              <a:t> </a:t>
            </a:r>
            <a:r>
              <a:rPr sz="2750" dirty="0"/>
              <a:t>GIẢI</a:t>
            </a:r>
            <a:r>
              <a:rPr sz="2750" spc="114" dirty="0"/>
              <a:t> </a:t>
            </a:r>
            <a:r>
              <a:rPr sz="2750" spc="-20" dirty="0"/>
              <a:t>PHÁP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550227" y="884174"/>
            <a:ext cx="25476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rlito"/>
                <a:cs typeface="Carlito"/>
              </a:rPr>
              <a:t>HS</a:t>
            </a:r>
            <a:r>
              <a:rPr sz="2750" spc="95" dirty="0">
                <a:latin typeface="Carlito"/>
                <a:cs typeface="Carlito"/>
              </a:rPr>
              <a:t> </a:t>
            </a:r>
            <a:r>
              <a:rPr sz="2750" dirty="0">
                <a:latin typeface="Carlito"/>
                <a:cs typeface="Carlito"/>
              </a:rPr>
              <a:t>quan</a:t>
            </a:r>
            <a:r>
              <a:rPr sz="2750" spc="90" dirty="0">
                <a:latin typeface="Carlito"/>
                <a:cs typeface="Carlito"/>
              </a:rPr>
              <a:t> </a:t>
            </a:r>
            <a:r>
              <a:rPr sz="2750" dirty="0">
                <a:latin typeface="Carlito"/>
                <a:cs typeface="Carlito"/>
              </a:rPr>
              <a:t>sát</a:t>
            </a:r>
            <a:r>
              <a:rPr sz="2750" spc="25" dirty="0">
                <a:latin typeface="Carlito"/>
                <a:cs typeface="Carlito"/>
              </a:rPr>
              <a:t> </a:t>
            </a:r>
            <a:r>
              <a:rPr sz="2750" spc="-20" dirty="0">
                <a:latin typeface="Carlito"/>
                <a:cs typeface="Carlito"/>
              </a:rPr>
              <a:t>mẫu.</a:t>
            </a:r>
            <a:endParaRPr sz="275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5" y="1390649"/>
            <a:ext cx="6419850" cy="37528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2325" y="4248150"/>
              <a:ext cx="1933575" cy="485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2325" y="2057400"/>
              <a:ext cx="1933575" cy="485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1576" y="4831715"/>
            <a:ext cx="1587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097" y="807338"/>
            <a:ext cx="709612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675"/>
              </a:spcBef>
              <a:buChar char="-"/>
              <a:tabLst>
                <a:tab pos="189865" algn="l"/>
              </a:tabLst>
            </a:pP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Thực</a:t>
            </a:r>
            <a:r>
              <a:rPr sz="24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hành</a:t>
            </a:r>
            <a:r>
              <a:rPr sz="2400" b="1" spc="-4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làm:</a:t>
            </a:r>
            <a:r>
              <a:rPr sz="24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“XÉ</a:t>
            </a:r>
            <a:r>
              <a:rPr sz="2400" b="1" spc="-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DÁN</a:t>
            </a:r>
            <a:r>
              <a:rPr sz="2400" b="1" spc="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CÂY”</a:t>
            </a:r>
            <a:r>
              <a:rPr sz="2400" b="1" spc="-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(thời</a:t>
            </a:r>
            <a:r>
              <a:rPr sz="2400" b="1" spc="-4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gian</a:t>
            </a:r>
            <a:r>
              <a:rPr sz="2400" b="1" spc="-4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phút</a:t>
            </a:r>
            <a:r>
              <a:rPr sz="24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spcBef>
                <a:spcPts val="575"/>
              </a:spcBef>
              <a:buChar char="-"/>
              <a:tabLst>
                <a:tab pos="189865" algn="l"/>
              </a:tabLst>
            </a:pP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Sau</a:t>
            </a:r>
            <a:r>
              <a:rPr sz="2400" b="1" spc="-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khi</a:t>
            </a:r>
            <a:r>
              <a:rPr sz="2400" b="1" spc="-3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hoàn</a:t>
            </a:r>
            <a:r>
              <a:rPr sz="24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thành,</a:t>
            </a:r>
            <a:r>
              <a:rPr sz="2400" b="1" spc="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em</a:t>
            </a:r>
            <a:r>
              <a:rPr sz="2400" b="1" spc="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nhớ</a:t>
            </a:r>
            <a:r>
              <a:rPr sz="2400" b="1" spc="-2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tích</a:t>
            </a:r>
            <a:r>
              <a:rPr sz="2400" b="1" spc="-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vào phiếu</a:t>
            </a:r>
            <a:r>
              <a:rPr sz="2400" b="1" spc="-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đánh</a:t>
            </a:r>
            <a:r>
              <a:rPr sz="24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4536A"/>
                </a:solidFill>
                <a:latin typeface="Times New Roman"/>
                <a:cs typeface="Times New Roman"/>
              </a:rPr>
              <a:t>giá.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376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NÀO</a:t>
            </a:r>
            <a:r>
              <a:rPr sz="2700" spc="-15" dirty="0"/>
              <a:t> </a:t>
            </a:r>
            <a:r>
              <a:rPr sz="2700" dirty="0"/>
              <a:t>CHÚNG</a:t>
            </a:r>
            <a:r>
              <a:rPr sz="2700" spc="-10" dirty="0"/>
              <a:t> </a:t>
            </a:r>
            <a:r>
              <a:rPr sz="2700" dirty="0"/>
              <a:t>MÌNH CÙNG</a:t>
            </a:r>
            <a:r>
              <a:rPr sz="2700" spc="-15" dirty="0"/>
              <a:t> </a:t>
            </a:r>
            <a:r>
              <a:rPr sz="2700" dirty="0"/>
              <a:t>XÉ DÁN CÂY</a:t>
            </a:r>
            <a:r>
              <a:rPr sz="2700" spc="-75" dirty="0"/>
              <a:t> </a:t>
            </a:r>
            <a:r>
              <a:rPr sz="2700" spc="-25" dirty="0"/>
              <a:t>!!!</a:t>
            </a:r>
            <a:endParaRPr sz="27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8425" y="466725"/>
            <a:ext cx="2695575" cy="304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1714499"/>
            <a:ext cx="849630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45" y="932747"/>
            <a:ext cx="7880649" cy="31953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0160" y="2121217"/>
            <a:ext cx="45815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solidFill>
                  <a:srgbClr val="FF0000"/>
                </a:solidFill>
                <a:latin typeface="Times New Roman"/>
                <a:cs typeface="Times New Roman"/>
              </a:rPr>
              <a:t>Trưng</a:t>
            </a:r>
            <a:r>
              <a:rPr sz="39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imes New Roman"/>
                <a:cs typeface="Times New Roman"/>
              </a:rPr>
              <a:t>bày</a:t>
            </a:r>
            <a:r>
              <a:rPr sz="395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imes New Roman"/>
                <a:cs typeface="Times New Roman"/>
              </a:rPr>
              <a:t>sản</a:t>
            </a:r>
            <a:r>
              <a:rPr sz="39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phẩm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455420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XÉ</a:t>
            </a:r>
            <a:r>
              <a:rPr sz="2750" spc="70" dirty="0"/>
              <a:t> </a:t>
            </a:r>
            <a:r>
              <a:rPr sz="2750" dirty="0"/>
              <a:t>DÁN</a:t>
            </a:r>
            <a:r>
              <a:rPr sz="2750" spc="160" dirty="0"/>
              <a:t> </a:t>
            </a:r>
            <a:r>
              <a:rPr sz="2750" dirty="0"/>
              <a:t>MÔ</a:t>
            </a:r>
            <a:r>
              <a:rPr sz="2750" spc="75" dirty="0"/>
              <a:t> </a:t>
            </a:r>
            <a:r>
              <a:rPr sz="2750" dirty="0"/>
              <a:t>HÌNH</a:t>
            </a:r>
            <a:r>
              <a:rPr sz="2750" spc="75" dirty="0"/>
              <a:t> </a:t>
            </a:r>
            <a:r>
              <a:rPr sz="2750" dirty="0"/>
              <a:t>CỦA</a:t>
            </a:r>
            <a:r>
              <a:rPr sz="2750" spc="75" dirty="0"/>
              <a:t> </a:t>
            </a:r>
            <a:r>
              <a:rPr sz="2750" spc="-25" dirty="0"/>
              <a:t>CÂY</a:t>
            </a:r>
            <a:endParaRPr sz="2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682" rIns="0" bIns="0" rtlCol="0">
            <a:spAutoFit/>
          </a:bodyPr>
          <a:lstStyle/>
          <a:p>
            <a:pPr marL="2849245">
              <a:lnSpc>
                <a:spcPct val="100000"/>
              </a:lnSpc>
              <a:spcBef>
                <a:spcPts val="105"/>
              </a:spcBef>
            </a:pPr>
            <a:r>
              <a:rPr dirty="0"/>
              <a:t>XÉ</a:t>
            </a:r>
            <a:r>
              <a:rPr spc="-10" dirty="0"/>
              <a:t> </a:t>
            </a:r>
            <a:r>
              <a:rPr dirty="0"/>
              <a:t>DÁN</a:t>
            </a:r>
            <a:r>
              <a:rPr spc="-10" dirty="0"/>
              <a:t> </a:t>
            </a:r>
            <a:r>
              <a:rPr spc="-25" dirty="0"/>
              <a:t>CÂY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1576" y="4831715"/>
            <a:ext cx="1587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3715" marR="486409"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Tiêu</a:t>
            </a:r>
            <a:r>
              <a:rPr spc="5" dirty="0"/>
              <a:t> </a:t>
            </a:r>
            <a:r>
              <a:rPr dirty="0"/>
              <a:t>chí</a:t>
            </a:r>
            <a:r>
              <a:rPr spc="-20" dirty="0"/>
              <a:t> </a:t>
            </a:r>
            <a:r>
              <a:rPr dirty="0"/>
              <a:t>đánh</a:t>
            </a:r>
            <a:r>
              <a:rPr spc="-35" dirty="0"/>
              <a:t> </a:t>
            </a:r>
            <a:r>
              <a:rPr spc="-25" dirty="0"/>
              <a:t>giá</a:t>
            </a:r>
          </a:p>
          <a:p>
            <a:pPr marL="536575">
              <a:lnSpc>
                <a:spcPts val="2870"/>
              </a:lnSpc>
              <a:spcBef>
                <a:spcPts val="2350"/>
              </a:spcBef>
            </a:pPr>
            <a:r>
              <a:rPr sz="2400" b="0" dirty="0">
                <a:latin typeface="Carlito"/>
                <a:cs typeface="Carlito"/>
              </a:rPr>
              <a:t>+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Cây</a:t>
            </a:r>
            <a:r>
              <a:rPr sz="2400" b="0" spc="-6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được</a:t>
            </a:r>
            <a:r>
              <a:rPr sz="2400" b="0" spc="-7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làm</a:t>
            </a:r>
            <a:r>
              <a:rPr sz="2400" b="0" spc="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từ</a:t>
            </a:r>
            <a:r>
              <a:rPr sz="2400" b="0" spc="2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giấy</a:t>
            </a:r>
            <a:r>
              <a:rPr sz="2400" b="0" spc="-6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màu,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cây</a:t>
            </a:r>
            <a:r>
              <a:rPr sz="2400" b="0" spc="1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có</a:t>
            </a:r>
            <a:r>
              <a:rPr sz="2400" b="0" spc="-2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đầy</a:t>
            </a:r>
            <a:r>
              <a:rPr sz="2400" b="0" spc="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đủ</a:t>
            </a:r>
            <a:r>
              <a:rPr sz="2400" b="0" spc="-1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các</a:t>
            </a:r>
            <a:r>
              <a:rPr sz="2400" b="0" spc="1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bộ</a:t>
            </a:r>
            <a:r>
              <a:rPr sz="2400" b="0" spc="-2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phận</a:t>
            </a:r>
            <a:r>
              <a:rPr sz="2400" b="0" spc="-20" dirty="0">
                <a:latin typeface="Carlito"/>
                <a:cs typeface="Carlito"/>
              </a:rPr>
              <a:t> (Rễ,</a:t>
            </a:r>
            <a:endParaRPr sz="2400">
              <a:latin typeface="Carlito"/>
              <a:cs typeface="Carlito"/>
            </a:endParaRPr>
          </a:p>
          <a:p>
            <a:pPr marL="536575">
              <a:lnSpc>
                <a:spcPts val="2870"/>
              </a:lnSpc>
            </a:pPr>
            <a:r>
              <a:rPr sz="2400" b="0" dirty="0">
                <a:latin typeface="Carlito"/>
                <a:cs typeface="Carlito"/>
              </a:rPr>
              <a:t>thân,</a:t>
            </a:r>
            <a:r>
              <a:rPr sz="2400" b="0" spc="-6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cành, lá,</a:t>
            </a:r>
            <a:r>
              <a:rPr sz="2400" b="0" spc="-6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hoa, </a:t>
            </a:r>
            <a:r>
              <a:rPr sz="2400" b="0" spc="-20" dirty="0">
                <a:latin typeface="Carlito"/>
                <a:cs typeface="Carlito"/>
              </a:rPr>
              <a:t>quả).</a:t>
            </a:r>
            <a:endParaRPr sz="2400">
              <a:latin typeface="Carlito"/>
              <a:cs typeface="Carlito"/>
            </a:endParaRPr>
          </a:p>
          <a:p>
            <a:pPr marL="536575">
              <a:lnSpc>
                <a:spcPts val="2865"/>
              </a:lnSpc>
              <a:spcBef>
                <a:spcPts val="50"/>
              </a:spcBef>
            </a:pPr>
            <a:r>
              <a:rPr sz="2400" b="0" dirty="0">
                <a:latin typeface="Carlito"/>
                <a:cs typeface="Carlito"/>
              </a:rPr>
              <a:t>+</a:t>
            </a:r>
            <a:r>
              <a:rPr sz="2400" b="0" spc="-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Màu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sắc,</a:t>
            </a:r>
            <a:r>
              <a:rPr sz="2400" b="0" spc="-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hình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dáng</a:t>
            </a:r>
            <a:r>
              <a:rPr sz="2400" b="0" spc="3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của</a:t>
            </a:r>
            <a:r>
              <a:rPr sz="2400" b="0" spc="-6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lá:</a:t>
            </a:r>
            <a:r>
              <a:rPr sz="2400" b="0" spc="-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(xanh,</a:t>
            </a:r>
            <a:r>
              <a:rPr sz="2400" b="0" spc="-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vàng,</a:t>
            </a:r>
            <a:r>
              <a:rPr sz="2400" b="0" spc="-40" dirty="0">
                <a:latin typeface="Carlito"/>
                <a:cs typeface="Carlito"/>
              </a:rPr>
              <a:t> </a:t>
            </a:r>
            <a:r>
              <a:rPr sz="2400" b="0" spc="-20" dirty="0">
                <a:latin typeface="Carlito"/>
                <a:cs typeface="Carlito"/>
              </a:rPr>
              <a:t>đỏ…)</a:t>
            </a:r>
            <a:endParaRPr sz="2400">
              <a:latin typeface="Carlito"/>
              <a:cs typeface="Carlito"/>
            </a:endParaRPr>
          </a:p>
          <a:p>
            <a:pPr marL="536575">
              <a:lnSpc>
                <a:spcPts val="2865"/>
              </a:lnSpc>
            </a:pPr>
            <a:r>
              <a:rPr sz="2400" b="0" dirty="0">
                <a:latin typeface="Carlito"/>
                <a:cs typeface="Carlito"/>
              </a:rPr>
              <a:t>+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Màu</a:t>
            </a:r>
            <a:r>
              <a:rPr sz="2400" b="0" spc="-1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sắc</a:t>
            </a:r>
            <a:r>
              <a:rPr sz="2400" b="0" spc="-7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hình</a:t>
            </a:r>
            <a:r>
              <a:rPr sz="2400" b="0" spc="-1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dáng</a:t>
            </a:r>
            <a:r>
              <a:rPr sz="2400" b="0" spc="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của</a:t>
            </a:r>
            <a:r>
              <a:rPr sz="2400" b="0" spc="-5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quả</a:t>
            </a:r>
            <a:r>
              <a:rPr sz="2400" b="0" spc="1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(xanh,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đỏ,</a:t>
            </a:r>
            <a:r>
              <a:rPr sz="2400" b="0" spc="-30" dirty="0">
                <a:latin typeface="Carlito"/>
                <a:cs typeface="Carlito"/>
              </a:rPr>
              <a:t> </a:t>
            </a:r>
            <a:r>
              <a:rPr sz="2400" b="0" spc="-10" dirty="0">
                <a:latin typeface="Carlito"/>
                <a:cs typeface="Carlito"/>
              </a:rPr>
              <a:t>vàng..)</a:t>
            </a:r>
            <a:endParaRPr sz="2400">
              <a:latin typeface="Carlito"/>
              <a:cs typeface="Carlito"/>
            </a:endParaRPr>
          </a:p>
          <a:p>
            <a:pPr marL="536575">
              <a:lnSpc>
                <a:spcPct val="100000"/>
              </a:lnSpc>
              <a:spcBef>
                <a:spcPts val="50"/>
              </a:spcBef>
            </a:pPr>
            <a:r>
              <a:rPr sz="2400" b="0" dirty="0">
                <a:latin typeface="Carlito"/>
                <a:cs typeface="Carlito"/>
              </a:rPr>
              <a:t>+</a:t>
            </a:r>
            <a:r>
              <a:rPr sz="2400" b="0" spc="-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Trang</a:t>
            </a:r>
            <a:r>
              <a:rPr sz="2400" b="0" spc="-4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trí</a:t>
            </a:r>
            <a:r>
              <a:rPr sz="2400" b="0" spc="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màu</a:t>
            </a:r>
            <a:r>
              <a:rPr sz="2400" b="0" spc="-2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sắc</a:t>
            </a:r>
            <a:r>
              <a:rPr sz="2400" b="0" spc="-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phù</a:t>
            </a:r>
            <a:r>
              <a:rPr sz="2400" b="0" spc="-30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hợp,</a:t>
            </a:r>
            <a:r>
              <a:rPr sz="2400" b="0" spc="-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đẹp,</a:t>
            </a:r>
            <a:r>
              <a:rPr sz="2400" b="0" spc="-35" dirty="0">
                <a:latin typeface="Carlito"/>
                <a:cs typeface="Carlito"/>
              </a:rPr>
              <a:t> </a:t>
            </a:r>
            <a:r>
              <a:rPr sz="2400" b="0" dirty="0">
                <a:latin typeface="Carlito"/>
                <a:cs typeface="Carlito"/>
              </a:rPr>
              <a:t>sáng</a:t>
            </a:r>
            <a:r>
              <a:rPr sz="2400" b="0" spc="25" dirty="0">
                <a:latin typeface="Carlito"/>
                <a:cs typeface="Carlito"/>
              </a:rPr>
              <a:t> </a:t>
            </a:r>
            <a:r>
              <a:rPr sz="2400" b="0" spc="-20" dirty="0">
                <a:latin typeface="Carlito"/>
                <a:cs typeface="Carlito"/>
              </a:rPr>
              <a:t>tạo.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3819" y="1536001"/>
            <a:ext cx="544322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Xin</a:t>
            </a:r>
            <a:r>
              <a:rPr sz="45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chào</a:t>
            </a:r>
            <a:r>
              <a:rPr sz="45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và</a:t>
            </a:r>
            <a:r>
              <a:rPr sz="45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hẹn</a:t>
            </a:r>
            <a:r>
              <a:rPr sz="45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gặp</a:t>
            </a:r>
            <a:r>
              <a:rPr sz="45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spc="-25" dirty="0">
                <a:solidFill>
                  <a:srgbClr val="FF0000"/>
                </a:solidFill>
                <a:latin typeface="Carlito"/>
                <a:cs typeface="Carlito"/>
              </a:rPr>
              <a:t>lại</a:t>
            </a:r>
            <a:endParaRPr sz="4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70" rIns="0" bIns="0" rtlCol="0">
            <a:spAutoFit/>
          </a:bodyPr>
          <a:lstStyle/>
          <a:p>
            <a:pPr marL="2439035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TÌNH</a:t>
            </a:r>
            <a:r>
              <a:rPr sz="3200" spc="-60" dirty="0"/>
              <a:t> </a:t>
            </a:r>
            <a:r>
              <a:rPr sz="3200" spc="-10" dirty="0"/>
              <a:t>HUỐNG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525" y="809625"/>
            <a:ext cx="9029700" cy="4229100"/>
          </a:xfrm>
          <a:custGeom>
            <a:avLst/>
            <a:gdLst/>
            <a:ahLst/>
            <a:cxnLst/>
            <a:rect l="l" t="t" r="r" b="b"/>
            <a:pathLst>
              <a:path w="9029700" h="4229100">
                <a:moveTo>
                  <a:pt x="9029700" y="0"/>
                </a:moveTo>
                <a:lnTo>
                  <a:pt x="0" y="0"/>
                </a:lnTo>
                <a:lnTo>
                  <a:pt x="0" y="4229100"/>
                </a:lnTo>
                <a:lnTo>
                  <a:pt x="9029700" y="4229100"/>
                </a:lnTo>
                <a:lnTo>
                  <a:pt x="90297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5076" y="48317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246" y="3317113"/>
            <a:ext cx="6453505" cy="37147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0"/>
              </a:lnSpc>
              <a:tabLst>
                <a:tab pos="2806700" algn="l"/>
              </a:tabLst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Em</a:t>
            </a:r>
            <a:r>
              <a:rPr sz="2400" spc="-5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hãy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kể</a:t>
            </a:r>
            <a:r>
              <a:rPr sz="2400" spc="-4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tên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một</a:t>
            </a:r>
            <a:r>
              <a:rPr sz="2400" spc="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số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	cây</a:t>
            </a:r>
            <a:r>
              <a:rPr sz="2400" spc="-3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cối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xung</a:t>
            </a:r>
            <a:r>
              <a:rPr sz="2400" spc="-6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quanh</a:t>
            </a:r>
            <a:r>
              <a:rPr sz="2400" spc="-2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chúng</a:t>
            </a:r>
            <a:r>
              <a:rPr sz="2400" spc="-3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ta?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254" y="3982580"/>
            <a:ext cx="2716530" cy="37147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0"/>
              </a:lnSpc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Cây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xanh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có</a:t>
            </a:r>
            <a:r>
              <a:rPr sz="2400" spc="-5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lợi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ích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 gì?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254" y="1574419"/>
            <a:ext cx="5236210" cy="37147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35"/>
              </a:lnSpc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Trong</a:t>
            </a:r>
            <a:r>
              <a:rPr sz="2400" spc="-5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bài hát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cô</a:t>
            </a:r>
            <a:r>
              <a:rPr sz="2400" spc="-5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giáo</a:t>
            </a:r>
            <a:r>
              <a:rPr sz="2400" spc="-4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dạy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bạn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nhỏ</a:t>
            </a:r>
            <a:r>
              <a:rPr sz="2400" spc="-4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điều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gì?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146" y="1002538"/>
            <a:ext cx="4332605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5"/>
              </a:lnSpc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Bạn</a:t>
            </a:r>
            <a:r>
              <a:rPr sz="2400" spc="-4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nhỏ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trong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bài</a:t>
            </a:r>
            <a:r>
              <a:rPr sz="2400" spc="-1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hát</a:t>
            </a:r>
            <a:r>
              <a:rPr sz="2400" spc="-2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thích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làm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gì?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254" y="2295651"/>
            <a:ext cx="7425055" cy="371475"/>
          </a:xfrm>
          <a:prstGeom prst="rect">
            <a:avLst/>
          </a:prstGeom>
          <a:solidFill>
            <a:srgbClr val="E6E7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Nếu</a:t>
            </a:r>
            <a:r>
              <a:rPr sz="2400" spc="-4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không</a:t>
            </a:r>
            <a:r>
              <a:rPr sz="2400" spc="-5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có</a:t>
            </a:r>
            <a:r>
              <a:rPr sz="2400" spc="-4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cây</a:t>
            </a:r>
            <a:r>
              <a:rPr sz="2400" spc="-2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xanh</a:t>
            </a:r>
            <a:r>
              <a:rPr sz="2400" spc="-4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thì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môi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trường</a:t>
            </a:r>
            <a:r>
              <a:rPr sz="2400" spc="-5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sống</a:t>
            </a:r>
            <a:r>
              <a:rPr sz="2400" spc="-5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của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chúng</a:t>
            </a:r>
            <a:r>
              <a:rPr sz="2400" spc="-6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ta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sẽ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254" y="2667126"/>
            <a:ext cx="1676400" cy="371475"/>
          </a:xfrm>
          <a:prstGeom prst="rect">
            <a:avLst/>
          </a:prstGeom>
          <a:solidFill>
            <a:srgbClr val="E6E7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như</a:t>
            </a:r>
            <a:r>
              <a:rPr sz="2400" spc="-5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thế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4471C4"/>
                </a:solidFill>
                <a:latin typeface="Carlito"/>
                <a:cs typeface="Carlito"/>
              </a:rPr>
              <a:t>nào?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839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Lấy</a:t>
            </a:r>
            <a:r>
              <a:rPr sz="3200" spc="-35" dirty="0"/>
              <a:t> </a:t>
            </a:r>
            <a:r>
              <a:rPr sz="3200" dirty="0"/>
              <a:t>gỗ,</a:t>
            </a:r>
            <a:r>
              <a:rPr sz="3200" spc="-15" dirty="0"/>
              <a:t> </a:t>
            </a:r>
            <a:r>
              <a:rPr sz="3200" dirty="0"/>
              <a:t>cho</a:t>
            </a:r>
            <a:r>
              <a:rPr sz="3200" spc="-55" dirty="0"/>
              <a:t> </a:t>
            </a:r>
            <a:r>
              <a:rPr sz="3200" dirty="0"/>
              <a:t>bóng</a:t>
            </a:r>
            <a:r>
              <a:rPr sz="3200" spc="-45" dirty="0"/>
              <a:t> </a:t>
            </a:r>
            <a:r>
              <a:rPr sz="3200" dirty="0"/>
              <a:t>mát,</a:t>
            </a:r>
            <a:r>
              <a:rPr sz="3200" spc="-15" dirty="0"/>
              <a:t> </a:t>
            </a:r>
            <a:r>
              <a:rPr sz="3200" dirty="0"/>
              <a:t>làm</a:t>
            </a:r>
            <a:r>
              <a:rPr sz="3200" spc="-25" dirty="0"/>
              <a:t> </a:t>
            </a:r>
            <a:r>
              <a:rPr sz="3200" dirty="0"/>
              <a:t>cảnh,</a:t>
            </a:r>
            <a:r>
              <a:rPr sz="3200" spc="-15" dirty="0"/>
              <a:t> </a:t>
            </a:r>
            <a:r>
              <a:rPr sz="3200" dirty="0"/>
              <a:t>ăn</a:t>
            </a:r>
            <a:r>
              <a:rPr sz="3200" spc="-5" dirty="0"/>
              <a:t> </a:t>
            </a:r>
            <a:r>
              <a:rPr sz="3200" spc="-25" dirty="0"/>
              <a:t>quả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885825"/>
            <a:ext cx="9144000" cy="2914650"/>
            <a:chOff x="0" y="885825"/>
            <a:chExt cx="9144000" cy="2914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825"/>
              <a:ext cx="6400799" cy="2914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075" y="885825"/>
              <a:ext cx="2828925" cy="29146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0146" y="3896068"/>
            <a:ext cx="8247380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xanh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rất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nhiều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ích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lợi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với con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người</a:t>
            </a:r>
            <a:r>
              <a:rPr sz="24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và</a:t>
            </a:r>
            <a:r>
              <a:rPr sz="24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môi trường,</a:t>
            </a:r>
            <a:r>
              <a:rPr sz="24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nếu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146" y="4267543"/>
            <a:ext cx="8460105" cy="3619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xanh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bị</a:t>
            </a:r>
            <a:r>
              <a:rPr sz="24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con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người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tàn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phá</a:t>
            </a:r>
            <a:r>
              <a:rPr sz="24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thì</a:t>
            </a:r>
            <a:r>
              <a:rPr sz="24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điều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gì</a:t>
            </a:r>
            <a:r>
              <a:rPr sz="24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sẽ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xảy ra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đối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với</a:t>
            </a:r>
            <a:r>
              <a:rPr sz="24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cuộc sống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của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146" y="4629493"/>
            <a:ext cx="1157605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chúng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ta.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066289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Chặt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phá</a:t>
            </a:r>
            <a:r>
              <a:rPr sz="32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rừng</a:t>
            </a:r>
            <a:r>
              <a:rPr sz="3200" spc="-12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gây</a:t>
            </a:r>
            <a:r>
              <a:rPr sz="3200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lũ</a:t>
            </a: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Carlito"/>
                <a:cs typeface="Carlito"/>
              </a:rPr>
              <a:t>lụt</a:t>
            </a:r>
            <a:endParaRPr sz="32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0574"/>
            <a:ext cx="9143999" cy="4352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843898"/>
            <a:ext cx="7186930" cy="262191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675"/>
              </a:spcBef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Qua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xem</a:t>
            </a:r>
            <a:r>
              <a:rPr sz="2400" spc="-7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video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ai</a:t>
            </a:r>
            <a:r>
              <a:rPr sz="2400" spc="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là</a:t>
            </a:r>
            <a:r>
              <a:rPr sz="2400" spc="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người</a:t>
            </a:r>
            <a:r>
              <a:rPr sz="2400" spc="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chặt</a:t>
            </a:r>
            <a:r>
              <a:rPr sz="2400" spc="-9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phá</a:t>
            </a:r>
            <a:r>
              <a:rPr sz="2400" spc="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rừng?</a:t>
            </a:r>
            <a:endParaRPr sz="2400">
              <a:latin typeface="Carlito"/>
              <a:cs typeface="Carlito"/>
            </a:endParaRPr>
          </a:p>
          <a:p>
            <a:pPr marL="76200">
              <a:lnSpc>
                <a:spcPts val="2870"/>
              </a:lnSpc>
              <a:spcBef>
                <a:spcPts val="1575"/>
              </a:spcBef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Những</a:t>
            </a:r>
            <a:r>
              <a:rPr sz="2400" spc="-5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việc</a:t>
            </a:r>
            <a:r>
              <a:rPr sz="2400" spc="-7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làm,</a:t>
            </a:r>
            <a:r>
              <a:rPr sz="2400" spc="-4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hành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vi của người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chặt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phá</a:t>
            </a:r>
            <a:r>
              <a:rPr sz="2400" spc="-7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rừng</a:t>
            </a:r>
            <a:r>
              <a:rPr sz="2400" spc="-5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bừa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bãi</a:t>
            </a:r>
            <a:endParaRPr sz="2400">
              <a:latin typeface="Carlito"/>
              <a:cs typeface="Carlito"/>
            </a:endParaRPr>
          </a:p>
          <a:p>
            <a:pPr marL="76200">
              <a:lnSpc>
                <a:spcPts val="2870"/>
              </a:lnSpc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được</a:t>
            </a:r>
            <a:r>
              <a:rPr sz="2400" spc="-6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gọi</a:t>
            </a:r>
            <a:r>
              <a:rPr sz="2400" spc="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là</a:t>
            </a:r>
            <a:r>
              <a:rPr sz="2400" spc="-5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gì?</a:t>
            </a:r>
            <a:endParaRPr sz="2400">
              <a:latin typeface="Carlito"/>
              <a:cs typeface="Carlito"/>
            </a:endParaRPr>
          </a:p>
          <a:p>
            <a:pPr marL="76200">
              <a:lnSpc>
                <a:spcPct val="100000"/>
              </a:lnSpc>
              <a:spcBef>
                <a:spcPts val="1485"/>
              </a:spcBef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Khi</a:t>
            </a:r>
            <a:r>
              <a:rPr sz="2400" spc="-6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rừng</a:t>
            </a:r>
            <a:r>
              <a:rPr sz="2400" spc="3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bị</a:t>
            </a:r>
            <a:r>
              <a:rPr sz="2400" spc="1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chặt</a:t>
            </a:r>
            <a:r>
              <a:rPr sz="2400" spc="-8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phá</a:t>
            </a:r>
            <a:r>
              <a:rPr sz="2400" spc="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điều</a:t>
            </a:r>
            <a:r>
              <a:rPr sz="2400" spc="-1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gì</a:t>
            </a:r>
            <a:r>
              <a:rPr sz="2400" spc="-6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sẽ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xảy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ra?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Để</a:t>
            </a:r>
            <a:r>
              <a:rPr sz="2400" spc="-4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bảo</a:t>
            </a:r>
            <a:r>
              <a:rPr sz="2400" spc="-4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vệ</a:t>
            </a:r>
            <a:r>
              <a:rPr sz="2400" spc="-3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rừng</a:t>
            </a:r>
            <a:r>
              <a:rPr sz="2400" spc="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chúng</a:t>
            </a:r>
            <a:r>
              <a:rPr sz="2400" spc="-4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ta</a:t>
            </a:r>
            <a:r>
              <a:rPr sz="2400" spc="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cần</a:t>
            </a:r>
            <a:r>
              <a:rPr sz="2400" spc="-3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phải</a:t>
            </a:r>
            <a:r>
              <a:rPr sz="2400" spc="-7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71C4"/>
                </a:solidFill>
                <a:latin typeface="Carlito"/>
                <a:cs typeface="Carlito"/>
              </a:rPr>
              <a:t>làm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471C4"/>
                </a:solidFill>
                <a:latin typeface="Carlito"/>
                <a:cs typeface="Carlito"/>
              </a:rPr>
              <a:t>gì?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640" y="3636136"/>
            <a:ext cx="7854950" cy="37147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0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xanh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có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rất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nhiều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lợi</a:t>
            </a:r>
            <a:r>
              <a:rPr sz="24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ích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với</a:t>
            </a:r>
            <a:r>
              <a:rPr sz="24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con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người,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bài</a:t>
            </a:r>
            <a:r>
              <a:rPr sz="24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học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hôm</a:t>
            </a:r>
            <a:r>
              <a:rPr sz="240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nay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cô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4007561"/>
            <a:ext cx="7482205" cy="36195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trò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mình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cùng</a:t>
            </a:r>
            <a:r>
              <a:rPr sz="2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nhau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tìm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hiểu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về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các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bộ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phận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của</a:t>
            </a:r>
            <a:r>
              <a:rPr sz="24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cây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và</a:t>
            </a:r>
            <a:r>
              <a:rPr sz="24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thực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" y="4369511"/>
            <a:ext cx="2084705" cy="37147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hành</a:t>
            </a:r>
            <a:r>
              <a:rPr sz="24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xé</a:t>
            </a:r>
            <a:r>
              <a:rPr sz="2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dán</a:t>
            </a:r>
            <a:r>
              <a:rPr sz="24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cây.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6E4"/>
                </a:solidFill>
              </a:rPr>
              <a:t>BÀI</a:t>
            </a:r>
            <a:r>
              <a:rPr spc="-15" dirty="0">
                <a:solidFill>
                  <a:srgbClr val="0066E4"/>
                </a:solidFill>
              </a:rPr>
              <a:t> </a:t>
            </a:r>
            <a:r>
              <a:rPr dirty="0">
                <a:solidFill>
                  <a:srgbClr val="0066E4"/>
                </a:solidFill>
              </a:rPr>
              <a:t>HỌC</a:t>
            </a:r>
            <a:r>
              <a:rPr spc="-35" dirty="0">
                <a:solidFill>
                  <a:srgbClr val="0066E4"/>
                </a:solidFill>
              </a:rPr>
              <a:t> </a:t>
            </a:r>
            <a:r>
              <a:rPr spc="-20" dirty="0">
                <a:solidFill>
                  <a:srgbClr val="0066E4"/>
                </a:solidFill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3829" y="1184275"/>
            <a:ext cx="3510915" cy="701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b="1" dirty="0">
                <a:solidFill>
                  <a:srgbClr val="0066E4"/>
                </a:solidFill>
                <a:latin typeface="Times New Roman"/>
                <a:cs typeface="Times New Roman"/>
              </a:rPr>
              <a:t>XÉ</a:t>
            </a:r>
            <a:r>
              <a:rPr sz="4400" b="1" spc="-50" dirty="0">
                <a:solidFill>
                  <a:srgbClr val="0066E4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66E4"/>
                </a:solidFill>
                <a:latin typeface="Times New Roman"/>
                <a:cs typeface="Times New Roman"/>
              </a:rPr>
              <a:t>DÁN</a:t>
            </a:r>
            <a:r>
              <a:rPr sz="4400" b="1" spc="-65" dirty="0">
                <a:solidFill>
                  <a:srgbClr val="0066E4"/>
                </a:solidFill>
                <a:latin typeface="Times New Roman"/>
                <a:cs typeface="Times New Roman"/>
              </a:rPr>
              <a:t> </a:t>
            </a:r>
            <a:r>
              <a:rPr sz="4400" b="1" spc="-25" dirty="0">
                <a:solidFill>
                  <a:srgbClr val="0066E4"/>
                </a:solidFill>
                <a:latin typeface="Times New Roman"/>
                <a:cs typeface="Times New Roman"/>
              </a:rPr>
              <a:t>CÂY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1257300"/>
            <a:ext cx="6496050" cy="3543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3601" y="309625"/>
            <a:ext cx="5295900" cy="42862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>
                <a:latin typeface="Carlito"/>
                <a:cs typeface="Carlito"/>
              </a:rPr>
              <a:t>Quan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sát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mẫu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762" rIns="0" bIns="0" rtlCol="0">
            <a:spAutoFit/>
          </a:bodyPr>
          <a:lstStyle/>
          <a:p>
            <a:pPr marL="2655570">
              <a:lnSpc>
                <a:spcPct val="100000"/>
              </a:lnSpc>
              <a:spcBef>
                <a:spcPts val="105"/>
              </a:spcBef>
            </a:pPr>
            <a:r>
              <a:rPr dirty="0"/>
              <a:t>GIAO</a:t>
            </a:r>
            <a:r>
              <a:rPr spc="-45" dirty="0"/>
              <a:t> </a:t>
            </a:r>
            <a:r>
              <a:rPr dirty="0"/>
              <a:t>NHIỆM</a:t>
            </a:r>
            <a:r>
              <a:rPr spc="-110" dirty="0"/>
              <a:t> </a:t>
            </a:r>
            <a:r>
              <a:rPr spc="-25" dirty="0"/>
              <a:t>VỤ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30"/>
              </a:spcBef>
            </a:pPr>
            <a:r>
              <a:rPr sz="2750" b="0" dirty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750" b="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sz="2750" b="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FF0000"/>
                </a:solidFill>
                <a:latin typeface="Times New Roman"/>
                <a:cs typeface="Times New Roman"/>
              </a:rPr>
              <a:t>đưa</a:t>
            </a:r>
            <a:r>
              <a:rPr sz="2750" b="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2750" b="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FF0000"/>
                </a:solidFill>
                <a:latin typeface="Times New Roman"/>
                <a:cs typeface="Times New Roman"/>
              </a:rPr>
              <a:t>tiêu</a:t>
            </a:r>
            <a:r>
              <a:rPr sz="2750" b="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spc="-25" dirty="0">
                <a:solidFill>
                  <a:srgbClr val="FF0000"/>
                </a:solidFill>
                <a:latin typeface="Times New Roman"/>
                <a:cs typeface="Times New Roman"/>
              </a:rPr>
              <a:t>chí</a:t>
            </a:r>
            <a:endParaRPr sz="2750">
              <a:latin typeface="Times New Roman"/>
              <a:cs typeface="Times New Roman"/>
            </a:endParaRPr>
          </a:p>
          <a:p>
            <a:pPr marL="299720" marR="5080">
              <a:lnSpc>
                <a:spcPct val="122900"/>
              </a:lnSpc>
              <a:spcBef>
                <a:spcPts val="2550"/>
              </a:spcBef>
            </a:pP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2750" b="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Cây</a:t>
            </a:r>
            <a:r>
              <a:rPr sz="2750" b="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được</a:t>
            </a:r>
            <a:r>
              <a:rPr sz="2750" b="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làm</a:t>
            </a:r>
            <a:r>
              <a:rPr sz="2750" b="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từ</a:t>
            </a:r>
            <a:r>
              <a:rPr sz="2750" b="0" spc="3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giấy</a:t>
            </a:r>
            <a:r>
              <a:rPr sz="2750" b="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màu,</a:t>
            </a:r>
            <a:r>
              <a:rPr sz="2750" b="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cây</a:t>
            </a:r>
            <a:r>
              <a:rPr sz="2750" b="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có</a:t>
            </a:r>
            <a:r>
              <a:rPr sz="2750" b="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đầy</a:t>
            </a:r>
            <a:r>
              <a:rPr sz="2750" b="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đủ</a:t>
            </a:r>
            <a:r>
              <a:rPr sz="2750" b="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các</a:t>
            </a:r>
            <a:r>
              <a:rPr sz="2750" b="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bộ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phận</a:t>
            </a:r>
            <a:r>
              <a:rPr sz="2750" b="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(Rễ,</a:t>
            </a:r>
            <a:r>
              <a:rPr sz="2750" b="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thân,</a:t>
            </a:r>
            <a:r>
              <a:rPr sz="2750" b="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cành,</a:t>
            </a:r>
            <a:r>
              <a:rPr sz="2750" b="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lá,</a:t>
            </a:r>
            <a:r>
              <a:rPr sz="2750" b="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hoa,</a:t>
            </a:r>
            <a:r>
              <a:rPr sz="2750" b="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spc="-10" dirty="0">
                <a:solidFill>
                  <a:srgbClr val="006FC0"/>
                </a:solidFill>
                <a:latin typeface="Times New Roman"/>
                <a:cs typeface="Times New Roman"/>
              </a:rPr>
              <a:t>quả).</a:t>
            </a:r>
            <a:endParaRPr sz="275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  <a:spcBef>
                <a:spcPts val="760"/>
              </a:spcBef>
            </a:pP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2750" b="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Màu</a:t>
            </a:r>
            <a:r>
              <a:rPr sz="2750" b="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sắc,</a:t>
            </a:r>
            <a:r>
              <a:rPr sz="2750" b="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hình</a:t>
            </a:r>
            <a:r>
              <a:rPr sz="2750" b="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dáng</a:t>
            </a:r>
            <a:r>
              <a:rPr sz="2750" b="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của</a:t>
            </a:r>
            <a:r>
              <a:rPr sz="2750" b="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lá:</a:t>
            </a:r>
            <a:r>
              <a:rPr sz="2750" b="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(xanh,</a:t>
            </a:r>
            <a:r>
              <a:rPr sz="2750" b="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vàng,</a:t>
            </a:r>
            <a:r>
              <a:rPr sz="2750" b="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spc="-20" dirty="0">
                <a:solidFill>
                  <a:srgbClr val="006FC0"/>
                </a:solidFill>
                <a:latin typeface="Times New Roman"/>
                <a:cs typeface="Times New Roman"/>
              </a:rPr>
              <a:t>đỏ…)</a:t>
            </a:r>
            <a:endParaRPr sz="275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  <a:spcBef>
                <a:spcPts val="760"/>
              </a:spcBef>
            </a:pP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2750" b="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Màu</a:t>
            </a:r>
            <a:r>
              <a:rPr sz="2750" b="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sắc</a:t>
            </a:r>
            <a:r>
              <a:rPr sz="2750" b="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hình</a:t>
            </a:r>
            <a:r>
              <a:rPr sz="2750" b="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dáng</a:t>
            </a:r>
            <a:r>
              <a:rPr sz="2750" b="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của</a:t>
            </a:r>
            <a:r>
              <a:rPr sz="2750" b="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quả</a:t>
            </a:r>
            <a:r>
              <a:rPr sz="2750" b="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(xanh,</a:t>
            </a:r>
            <a:r>
              <a:rPr sz="2750" b="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đỏ,</a:t>
            </a:r>
            <a:r>
              <a:rPr sz="2750" b="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spc="-10" dirty="0">
                <a:solidFill>
                  <a:srgbClr val="006FC0"/>
                </a:solidFill>
                <a:latin typeface="Times New Roman"/>
                <a:cs typeface="Times New Roman"/>
              </a:rPr>
              <a:t>vàng..)</a:t>
            </a:r>
            <a:endParaRPr sz="275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  <a:spcBef>
                <a:spcPts val="680"/>
              </a:spcBef>
            </a:pP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+ Trang</a:t>
            </a:r>
            <a:r>
              <a:rPr sz="2750" b="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trí</a:t>
            </a:r>
            <a:r>
              <a:rPr sz="2750" b="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màu</a:t>
            </a:r>
            <a:r>
              <a:rPr sz="2750" b="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sắc</a:t>
            </a:r>
            <a:r>
              <a:rPr sz="2750" b="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phù</a:t>
            </a:r>
            <a:r>
              <a:rPr sz="2750" b="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hợp,</a:t>
            </a:r>
            <a:r>
              <a:rPr sz="2750" b="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đẹp,</a:t>
            </a:r>
            <a:r>
              <a:rPr sz="2750" b="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6FC0"/>
                </a:solidFill>
                <a:latin typeface="Times New Roman"/>
                <a:cs typeface="Times New Roman"/>
              </a:rPr>
              <a:t>sáng</a:t>
            </a:r>
            <a:r>
              <a:rPr sz="2750" b="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0" spc="-20" dirty="0">
                <a:solidFill>
                  <a:srgbClr val="006FC0"/>
                </a:solidFill>
                <a:latin typeface="Times New Roman"/>
                <a:cs typeface="Times New Roman"/>
              </a:rPr>
              <a:t>tạo.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5076" y="48317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" y="971550"/>
            <a:ext cx="571500" cy="971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On-screen Show (16:9)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Carlito</vt:lpstr>
      <vt:lpstr>Times New Roman</vt:lpstr>
      <vt:lpstr>Office Theme</vt:lpstr>
      <vt:lpstr>PHÒNG GIÁO DỤC VÀ ĐÀO TẠO THÀNH PHỐ LÀO CAI</vt:lpstr>
      <vt:lpstr>PowerPoint Presentation</vt:lpstr>
      <vt:lpstr>TÌNH HUỐNG</vt:lpstr>
      <vt:lpstr>Lấy gỗ, cho bóng mát, làm cảnh, ăn quả</vt:lpstr>
      <vt:lpstr>Chặt phá rừng gây lũ lụt</vt:lpstr>
      <vt:lpstr>PowerPoint Presentation</vt:lpstr>
      <vt:lpstr>BÀI HỌC STEM</vt:lpstr>
      <vt:lpstr>Quan sát mẫu</vt:lpstr>
      <vt:lpstr>GIAO NHIỆM VỤ</vt:lpstr>
      <vt:lpstr>CÁC BỘ PHẬN CỦA CÂY</vt:lpstr>
      <vt:lpstr>CÁC BỘ PHẬN CỦA CÂY</vt:lpstr>
      <vt:lpstr>Đặt thẻ tên các bộ phận của cây vào vị trí phù hợp trên hình</vt:lpstr>
      <vt:lpstr>Đặc điểm bên ngoài của cây</vt:lpstr>
      <vt:lpstr>SƠ ĐỒ TƯ DUY</vt:lpstr>
      <vt:lpstr>VẬN ĐỘNG</vt:lpstr>
      <vt:lpstr>ĐỀ XUẤT VÀ LỰA CHỌN GIẢI PHÁP</vt:lpstr>
      <vt:lpstr>PowerPoint Presentation</vt:lpstr>
      <vt:lpstr>NÀO CHÚNG MÌNH CÙNG XÉ DÁN CÂY !!!</vt:lpstr>
      <vt:lpstr>XÉ DÁN MÔ HÌNH CỦA CÂY</vt:lpstr>
      <vt:lpstr>XÉ DÁN CÂY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Windows</cp:lastModifiedBy>
  <cp:revision>1</cp:revision>
  <dcterms:created xsi:type="dcterms:W3CDTF">2024-08-01T13:32:02Z</dcterms:created>
  <dcterms:modified xsi:type="dcterms:W3CDTF">2024-08-01T13:32:52Z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LastSaved">
    <vt:filetime>2024-08-01T00:00:00Z</vt:filetime>
  </property>
  <property fmtid="{D5CDD505-2E9C-101B-9397-08002B2CF9AE}" pid="4" name="Producer">
    <vt:lpwstr>3-Heights(TM) PDF Security Shell 4.8.25.2 (http://www.pdf-tools.com)</vt:lpwstr>
  </property>
</Properties>
</file>