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03" r:id="rId2"/>
    <p:sldId id="257" r:id="rId3"/>
    <p:sldId id="289" r:id="rId4"/>
    <p:sldId id="302" r:id="rId5"/>
    <p:sldId id="260" r:id="rId6"/>
    <p:sldId id="290" r:id="rId7"/>
    <p:sldId id="277" r:id="rId8"/>
    <p:sldId id="299" r:id="rId9"/>
    <p:sldId id="300" r:id="rId10"/>
    <p:sldId id="301" r:id="rId11"/>
    <p:sldId id="279" r:id="rId12"/>
    <p:sldId id="291" r:id="rId13"/>
    <p:sldId id="292" r:id="rId14"/>
    <p:sldId id="293" r:id="rId15"/>
    <p:sldId id="294" r:id="rId16"/>
    <p:sldId id="295" r:id="rId17"/>
    <p:sldId id="281" r:id="rId18"/>
    <p:sldId id="296" r:id="rId19"/>
    <p:sldId id="297" r:id="rId20"/>
    <p:sldId id="298" r:id="rId21"/>
    <p:sldId id="286"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34" autoAdjust="0"/>
  </p:normalViewPr>
  <p:slideViewPr>
    <p:cSldViewPr snapToGrid="0">
      <p:cViewPr>
        <p:scale>
          <a:sx n="81" d="100"/>
          <a:sy n="81" d="100"/>
        </p:scale>
        <p:origin x="-22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8/1/2024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74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8/1/2024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8"/>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8"/>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4"/>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4"/>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4"/>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60" y="4492094"/>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087575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par>
                                <p:cTn id="11" presetID="18" presetClass="entr" presetSubtype="12"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750"/>
                                        <p:tgtEl>
                                          <p:spTgt spid="16"/>
                                        </p:tgtEl>
                                      </p:cBhvr>
                                    </p:animEffect>
                                  </p:childTnLst>
                                </p:cTn>
                              </p:par>
                              <p:par>
                                <p:cTn id="14" presetID="2" presetClass="entr" presetSubtype="3"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1+#ppt_w/2"/>
                                          </p:val>
                                        </p:tav>
                                        <p:tav tm="100000">
                                          <p:val>
                                            <p:strVal val="#ppt_x"/>
                                          </p:val>
                                        </p:tav>
                                      </p:tavLst>
                                    </p:anim>
                                    <p:anim calcmode="lin" valueType="num">
                                      <p:cBhvr additive="base">
                                        <p:cTn id="17" dur="125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250" fill="hold"/>
                                        <p:tgtEl>
                                          <p:spTgt spid="10"/>
                                        </p:tgtEl>
                                        <p:attrNameLst>
                                          <p:attrName>ppt_x</p:attrName>
                                        </p:attrNameLst>
                                      </p:cBhvr>
                                      <p:tavLst>
                                        <p:tav tm="0">
                                          <p:val>
                                            <p:strVal val="1+#ppt_w/2"/>
                                          </p:val>
                                        </p:tav>
                                        <p:tav tm="100000">
                                          <p:val>
                                            <p:strVal val="#ppt_x"/>
                                          </p:val>
                                        </p:tav>
                                      </p:tavLst>
                                    </p:anim>
                                    <p:anim calcmode="lin" valueType="num">
                                      <p:cBhvr additive="base">
                                        <p:cTn id="21" dur="1250" fill="hold"/>
                                        <p:tgtEl>
                                          <p:spTgt spid="10"/>
                                        </p:tgtEl>
                                        <p:attrNameLst>
                                          <p:attrName>ppt_y</p:attrName>
                                        </p:attrNameLst>
                                      </p:cBhvr>
                                      <p:tavLst>
                                        <p:tav tm="0">
                                          <p:val>
                                            <p:strVal val="#ppt_y"/>
                                          </p:val>
                                        </p:tav>
                                        <p:tav tm="100000">
                                          <p:val>
                                            <p:strVal val="#ppt_y"/>
                                          </p:val>
                                        </p:tav>
                                      </p:tavLst>
                                    </p:anim>
                                  </p:childTnLst>
                                </p:cTn>
                              </p:par>
                              <p:par>
                                <p:cTn id="22" presetID="6" presetClass="emph" presetSubtype="0" repeatCount="indefinite" autoRev="1" fill="hold" nodeType="withEffect">
                                  <p:stCondLst>
                                    <p:cond delay="0"/>
                                  </p:stCondLst>
                                  <p:childTnLst>
                                    <p:animScale>
                                      <p:cBhvr>
                                        <p:cTn id="23" dur="750" fill="hold"/>
                                        <p:tgtEl>
                                          <p:spTgt spid="9"/>
                                        </p:tgtEl>
                                      </p:cBhvr>
                                      <p:by x="120000" y="120000"/>
                                    </p:animScale>
                                  </p:childTnLst>
                                </p:cTn>
                              </p:par>
                              <p:par>
                                <p:cTn id="24" presetID="6" presetClass="emph" presetSubtype="0" repeatCount="indefinite" autoRev="1" fill="hold" nodeType="withEffect">
                                  <p:stCondLst>
                                    <p:cond delay="0"/>
                                  </p:stCondLst>
                                  <p:childTnLst>
                                    <p:animScale>
                                      <p:cBhvr>
                                        <p:cTn id="25" dur="750" fill="hold"/>
                                        <p:tgtEl>
                                          <p:spTgt spid="10"/>
                                        </p:tgtEl>
                                      </p:cBhvr>
                                      <p:by x="120000" y="120000"/>
                                    </p:animScale>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45" dur="2500" fill="hold"/>
                                        <p:tgtEl>
                                          <p:spTgt spid="7"/>
                                        </p:tgtEl>
                                        <p:attrNameLst>
                                          <p:attrName>ppt_x</p:attrName>
                                          <p:attrName>ppt_y</p:attrName>
                                        </p:attrNameLst>
                                      </p:cBhvr>
                                      <p:rCtr x="45573" y="39468"/>
                                    </p:animMotion>
                                  </p:childTnLst>
                                </p:cTn>
                              </p:par>
                              <p:par>
                                <p:cTn id="46"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47" dur="3500" fill="hold"/>
                                        <p:tgtEl>
                                          <p:spTgt spid="5"/>
                                        </p:tgtEl>
                                        <p:attrNameLst>
                                          <p:attrName>ppt_x</p:attrName>
                                          <p:attrName>ppt_y</p:attrName>
                                        </p:attrNameLst>
                                      </p:cBhvr>
                                      <p:rCtr x="53984" y="40579"/>
                                    </p:animMotion>
                                  </p:childTnLst>
                                </p:cTn>
                              </p:par>
                              <p:par>
                                <p:cTn id="48" presetID="8" presetClass="emph" presetSubtype="0" repeatCount="indefinite" autoRev="1" fill="hold" nodeType="withEffect">
                                  <p:stCondLst>
                                    <p:cond delay="500"/>
                                  </p:stCondLst>
                                  <p:childTnLst>
                                    <p:animRot by="10800000">
                                      <p:cBhvr>
                                        <p:cTn id="49" dur="1750" fill="hold"/>
                                        <p:tgtEl>
                                          <p:spTgt spid="5"/>
                                        </p:tgtEl>
                                        <p:attrNameLst>
                                          <p:attrName>r</p:attrName>
                                        </p:attrNameLst>
                                      </p:cBhvr>
                                    </p:animRot>
                                  </p:childTnLst>
                                </p:cTn>
                              </p:par>
                              <p:par>
                                <p:cTn id="50"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51" dur="2500" fill="hold"/>
                                        <p:tgtEl>
                                          <p:spTgt spid="32"/>
                                        </p:tgtEl>
                                        <p:attrNameLst>
                                          <p:attrName>ppt_x</p:attrName>
                                          <p:attrName>ppt_y</p:attrName>
                                        </p:attrNameLst>
                                      </p:cBhvr>
                                      <p:rCtr x="26745" y="36690"/>
                                    </p:animMotion>
                                  </p:childTnLst>
                                </p:cTn>
                              </p:par>
                              <p:par>
                                <p:cTn id="52"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53" dur="3500" fill="hold"/>
                                        <p:tgtEl>
                                          <p:spTgt spid="6"/>
                                        </p:tgtEl>
                                        <p:attrNameLst>
                                          <p:attrName>ppt_x</p:attrName>
                                          <p:attrName>ppt_y</p:attrName>
                                        </p:attrNameLst>
                                      </p:cBhvr>
                                      <p:rCtr x="51836" y="48796"/>
                                    </p:animMotion>
                                  </p:childTnLst>
                                </p:cTn>
                              </p:par>
                              <p:par>
                                <p:cTn id="54" presetID="8" presetClass="emph" presetSubtype="0" repeatCount="indefinite" autoRev="1" fill="hold" nodeType="withEffect">
                                  <p:stCondLst>
                                    <p:cond delay="500"/>
                                  </p:stCondLst>
                                  <p:childTnLst>
                                    <p:animRot by="10800000">
                                      <p:cBhvr>
                                        <p:cTn id="55" dur="1750" fill="hold"/>
                                        <p:tgtEl>
                                          <p:spTgt spid="6"/>
                                        </p:tgtEl>
                                        <p:attrNameLst>
                                          <p:attrName>r</p:attrName>
                                        </p:attrNameLst>
                                      </p:cBhvr>
                                    </p:animRot>
                                  </p:childTnLst>
                                </p:cTn>
                              </p:par>
                              <p:par>
                                <p:cTn id="56"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57" dur="2500" fill="hold"/>
                                        <p:tgtEl>
                                          <p:spTgt spid="8"/>
                                        </p:tgtEl>
                                        <p:attrNameLst>
                                          <p:attrName>ppt_x</p:attrName>
                                          <p:attrName>ppt_y</p:attrName>
                                        </p:attrNameLst>
                                      </p:cBhvr>
                                      <p:rCtr x="12318" y="34537"/>
                                    </p:animMotion>
                                  </p:childTnLst>
                                </p:cTn>
                              </p:par>
                              <p:par>
                                <p:cTn id="58" presetID="8" presetClass="emph" presetSubtype="0" repeatCount="indefinite" autoRev="1" fill="hold" nodeType="withEffect">
                                  <p:stCondLst>
                                    <p:cond delay="1250"/>
                                  </p:stCondLst>
                                  <p:childTnLst>
                                    <p:animRot by="10800000">
                                      <p:cBhvr>
                                        <p:cTn id="59" dur="1250" fill="hold"/>
                                        <p:tgtEl>
                                          <p:spTgt spid="8"/>
                                        </p:tgtEl>
                                        <p:attrNameLst>
                                          <p:attrName>r</p:attrName>
                                        </p:attrNameLst>
                                      </p:cBhvr>
                                    </p:animRot>
                                  </p:childTnLst>
                                </p:cTn>
                              </p:par>
                              <p:par>
                                <p:cTn id="60"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61"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8/1/2024</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png"/><Relationship Id="rId11" Type="http://schemas.microsoft.com/office/2007/relationships/hdphoto" Target="../media/hdphoto1.wdp"/><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4" name="图片 11">
            <a:extLst>
              <a:ext uri="{FF2B5EF4-FFF2-40B4-BE49-F238E27FC236}">
                <a16:creationId xmlns:a16="http://schemas.microsoft.com/office/drawing/2014/main" xmlns="" id="{C29E0075-C273-42FB-9579-89F1EE949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171" y="-65946"/>
            <a:ext cx="755320" cy="774990"/>
          </a:xfrm>
          <a:prstGeom prst="rect">
            <a:avLst/>
          </a:prstGeom>
        </p:spPr>
      </p:pic>
      <p:pic>
        <p:nvPicPr>
          <p:cNvPr id="3" name="图片 15">
            <a:extLst>
              <a:ext uri="{FF2B5EF4-FFF2-40B4-BE49-F238E27FC236}">
                <a16:creationId xmlns:a16="http://schemas.microsoft.com/office/drawing/2014/main" xmlns="" id="{E84ACB11-CCEC-46D9-8841-4C78A5A34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8618" y="410551"/>
            <a:ext cx="1521403" cy="620123"/>
          </a:xfrm>
          <a:prstGeom prst="rect">
            <a:avLst/>
          </a:prstGeom>
        </p:spPr>
      </p:pic>
      <p:pic>
        <p:nvPicPr>
          <p:cNvPr id="5" name="图片 13">
            <a:extLst>
              <a:ext uri="{FF2B5EF4-FFF2-40B4-BE49-F238E27FC236}">
                <a16:creationId xmlns:a16="http://schemas.microsoft.com/office/drawing/2014/main" xmlns="" id="{9B2516C2-8FB3-458D-B420-89346BCDA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149" y="100967"/>
            <a:ext cx="4206971" cy="1428575"/>
          </a:xfrm>
          <a:prstGeom prst="rect">
            <a:avLst/>
          </a:prstGeom>
        </p:spPr>
      </p:pic>
      <p:pic>
        <p:nvPicPr>
          <p:cNvPr id="6" name="图片 15">
            <a:extLst>
              <a:ext uri="{FF2B5EF4-FFF2-40B4-BE49-F238E27FC236}">
                <a16:creationId xmlns:a16="http://schemas.microsoft.com/office/drawing/2014/main" xmlns="" id="{C04E789C-918E-447A-AEFD-B99C20BF8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03" y="192644"/>
            <a:ext cx="1565737" cy="638194"/>
          </a:xfrm>
          <a:prstGeom prst="rect">
            <a:avLst/>
          </a:prstGeom>
        </p:spPr>
      </p:pic>
      <p:sp>
        <p:nvSpPr>
          <p:cNvPr id="7" name="TextBox 6">
            <a:extLst>
              <a:ext uri="{FF2B5EF4-FFF2-40B4-BE49-F238E27FC236}">
                <a16:creationId xmlns:a16="http://schemas.microsoft.com/office/drawing/2014/main" xmlns="" id="{80D970B5-DDEA-416D-B6E8-D4AACE7FAC1E}"/>
              </a:ext>
            </a:extLst>
          </p:cNvPr>
          <p:cNvSpPr txBox="1"/>
          <p:nvPr/>
        </p:nvSpPr>
        <p:spPr>
          <a:xfrm>
            <a:off x="77586" y="1551709"/>
            <a:ext cx="11917769" cy="3729220"/>
          </a:xfrm>
          <a:prstGeom prst="rect">
            <a:avLst/>
          </a:prstGeom>
          <a:noFill/>
        </p:spPr>
        <p:txBody>
          <a:bodyPr wrap="square" lIns="60954" tIns="30477" rIns="60954" bIns="30477" rtlCol="0">
            <a:spAutoFit/>
          </a:bodyPr>
          <a:lstStyle/>
          <a:p>
            <a:pPr algn="ct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8466" marR="25397" algn="ctr">
              <a:spcBef>
                <a:spcPts val="400"/>
              </a:spcBef>
            </a:pPr>
            <a:r>
              <a:rPr lang="en-US" sz="4800" b="1" dirty="0" smtClean="0">
                <a:solidFill>
                  <a:srgbClr val="0000CC"/>
                </a:solidFill>
                <a:latin typeface="Times New Roman" panose="02020603050405020304" pitchFamily="18" charset="0"/>
                <a:cs typeface="Times New Roman" panose="02020603050405020304" pitchFamily="18" charset="0"/>
              </a:rPr>
              <a:t>ĐẠO ĐỨC :GIỮ LỜI HỨA – TIẾT 3</a:t>
            </a:r>
            <a:endParaRPr lang="vi-VN" sz="4800" dirty="0">
              <a:solidFill>
                <a:srgbClr val="0000CC"/>
              </a:solidFill>
              <a:latin typeface="Times New Roman"/>
              <a:ea typeface="Calibri"/>
              <a:cs typeface="Times New Roman"/>
            </a:endParaRPr>
          </a:p>
          <a:p>
            <a:pPr algn="ct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Họ</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giáo</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viên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Lâm</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a:t>
            </a:r>
            <a:r>
              <a:rPr lang="en-US" sz="4800" b="1" dirty="0" err="1" smtClean="0">
                <a:solidFill>
                  <a:srgbClr val="0000CC"/>
                </a:solidFill>
                <a:latin typeface="Times New Roman" panose="02020603050405020304" pitchFamily="18" charset="0"/>
                <a:cs typeface="Times New Roman" panose="02020603050405020304" pitchFamily="18" charset="0"/>
              </a:rPr>
              <a:t>hị</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Thơ</a:t>
            </a:r>
            <a:r>
              <a:rPr lang="en-US" sz="4800" b="1" dirty="0" smtClean="0">
                <a:solidFill>
                  <a:srgbClr val="0000CC"/>
                </a:solidFill>
                <a:latin typeface="Times New Roman" panose="02020603050405020304" pitchFamily="18" charset="0"/>
                <a:cs typeface="Times New Roman" panose="02020603050405020304" pitchFamily="18" charset="0"/>
              </a:rPr>
              <a:t>  </a:t>
            </a:r>
            <a:endParaRPr lang="en-US" sz="4800" b="1" dirty="0">
              <a:solidFill>
                <a:srgbClr val="0000CC"/>
              </a:solidFill>
              <a:latin typeface="Times New Roman" panose="02020603050405020304" pitchFamily="18" charset="0"/>
              <a:cs typeface="Times New Roman" panose="02020603050405020304" pitchFamily="18" charset="0"/>
            </a:endParaRPr>
          </a:p>
          <a:p>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Dạy</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lớp</a:t>
            </a:r>
            <a:r>
              <a:rPr lang="en-US" sz="4800" b="1" dirty="0" smtClean="0">
                <a:solidFill>
                  <a:srgbClr val="0000CC"/>
                </a:solidFill>
                <a:latin typeface="Times New Roman" panose="02020603050405020304" pitchFamily="18" charset="0"/>
                <a:cs typeface="Times New Roman" panose="02020603050405020304" pitchFamily="18" charset="0"/>
              </a:rPr>
              <a:t> : 3A6 </a:t>
            </a:r>
            <a:endParaRPr lang="en-US" sz="4800" dirty="0">
              <a:solidFill>
                <a:srgbClr val="0000CC"/>
              </a:solidFill>
              <a:latin typeface="Times New Roman" panose="02020603050405020304" pitchFamily="18" charset="0"/>
              <a:cs typeface="Times New Roman" panose="02020603050405020304" pitchFamily="18" charset="0"/>
            </a:endParaRPr>
          </a:p>
          <a:p>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Trường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Tiểu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học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Lê</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Ngọc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Hân</a:t>
            </a:r>
            <a:endParaRPr lang="en-US" sz="4800" dirty="0">
              <a:solidFill>
                <a:srgbClr val="0000CC"/>
              </a:solidFill>
              <a:latin typeface="Times New Roman" panose="02020603050405020304" pitchFamily="18" charset="0"/>
              <a:cs typeface="Times New Roman" panose="02020603050405020304" pitchFamily="18" charset="0"/>
            </a:endParaRPr>
          </a:p>
          <a:p>
            <a:endParaRPr lang="en-US" sz="1900" dirty="0">
              <a:solidFill>
                <a:srgbClr val="0000CC"/>
              </a:solidFill>
            </a:endParaRPr>
          </a:p>
        </p:txBody>
      </p:sp>
      <p:sp>
        <p:nvSpPr>
          <p:cNvPr id="8" name="TextBox 7">
            <a:extLst>
              <a:ext uri="{FF2B5EF4-FFF2-40B4-BE49-F238E27FC236}">
                <a16:creationId xmlns:a16="http://schemas.microsoft.com/office/drawing/2014/main" xmlns="" id="{DC12EE6D-3F23-4B1E-90D3-55CD29E0A941}"/>
              </a:ext>
            </a:extLst>
          </p:cNvPr>
          <p:cNvSpPr txBox="1"/>
          <p:nvPr/>
        </p:nvSpPr>
        <p:spPr>
          <a:xfrm>
            <a:off x="2192593" y="629853"/>
            <a:ext cx="8337755" cy="430887"/>
          </a:xfrm>
          <a:prstGeom prst="rect">
            <a:avLst/>
          </a:prstGeom>
          <a:noFill/>
        </p:spPr>
        <p:txBody>
          <a:bodyPr wrap="square" lIns="60954" tIns="30477" rIns="60954" bIns="30477" rtlCol="0">
            <a:spAutoFit/>
          </a:bodyPr>
          <a:lstStyle/>
          <a:p>
            <a:pPr algn="ctr"/>
            <a:r>
              <a:rPr lang="en-US" sz="2400" b="1" dirty="0" smtClean="0">
                <a:solidFill>
                  <a:srgbClr val="0000CC"/>
                </a:solidFill>
                <a:latin typeface="Times New Roman" panose="02020603050405020304" pitchFamily="18" charset="0"/>
                <a:cs typeface="Times New Roman" panose="02020603050405020304" pitchFamily="18" charset="0"/>
              </a:rPr>
              <a:t>PHÒNG GIÁO </a:t>
            </a:r>
            <a:r>
              <a:rPr lang="en-US" sz="2400" b="1" dirty="0">
                <a:solidFill>
                  <a:srgbClr val="0000CC"/>
                </a:solidFill>
                <a:latin typeface="Times New Roman" panose="02020603050405020304" pitchFamily="18" charset="0"/>
                <a:cs typeface="Times New Roman" panose="02020603050405020304" pitchFamily="18" charset="0"/>
              </a:rPr>
              <a:t>DỤC VÀ ĐÀO TẠO </a:t>
            </a:r>
            <a:r>
              <a:rPr lang="en-US" sz="2400" b="1" dirty="0" smtClean="0">
                <a:solidFill>
                  <a:srgbClr val="0000CC"/>
                </a:solidFill>
                <a:latin typeface="Times New Roman" panose="02020603050405020304" pitchFamily="18" charset="0"/>
                <a:cs typeface="Times New Roman" panose="02020603050405020304" pitchFamily="18" charset="0"/>
              </a:rPr>
              <a:t>TP </a:t>
            </a:r>
            <a:r>
              <a:rPr lang="en-US" sz="2400" b="1" dirty="0">
                <a:solidFill>
                  <a:srgbClr val="0000CC"/>
                </a:solidFill>
                <a:latin typeface="Times New Roman" panose="02020603050405020304" pitchFamily="18" charset="0"/>
                <a:cs typeface="Times New Roman" panose="02020603050405020304" pitchFamily="18" charset="0"/>
              </a:rPr>
              <a:t>LÀO CAI</a:t>
            </a:r>
          </a:p>
        </p:txBody>
      </p:sp>
    </p:spTree>
    <p:extLst>
      <p:ext uri="{BB962C8B-B14F-4D97-AF65-F5344CB8AC3E}">
        <p14:creationId xmlns:p14="http://schemas.microsoft.com/office/powerpoint/2010/main" val="3359576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53" presetClass="entr" presetSubtype="16"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818356"/>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Hà</a:t>
            </a:r>
            <a:r>
              <a:rPr lang="vi-VN" sz="3000" b="1" dirty="0">
                <a:solidFill>
                  <a:schemeClr val="tx2"/>
                </a:solidFill>
                <a:latin typeface="Times New Roman" panose="02020603050405020304" pitchFamily="18" charset="0"/>
                <a:cs typeface="Times New Roman" panose="02020603050405020304" pitchFamily="18"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34" y="35588"/>
            <a:ext cx="5367647" cy="57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 xmlns:a16="http://schemas.microsoft.com/office/drawing/2014/main" id="{9207380E-C064-4B47-9768-9871BADC2E1A}"/>
              </a:ext>
            </a:extLst>
          </p:cNvPr>
          <p:cNvPicPr>
            <a:picLocks noChangeAspect="1"/>
          </p:cNvPicPr>
          <p:nvPr/>
        </p:nvPicPr>
        <p:blipFill>
          <a:blip r:embed="rId2"/>
          <a:stretch>
            <a:fillRect/>
          </a:stretch>
        </p:blipFill>
        <p:spPr>
          <a:xfrm>
            <a:off x="-12278" y="1304859"/>
            <a:ext cx="6545812" cy="5553141"/>
          </a:xfrm>
          <a:prstGeom prst="rect">
            <a:avLst/>
          </a:prstGeom>
        </p:spPr>
      </p:pic>
      <p:cxnSp>
        <p:nvCxnSpPr>
          <p:cNvPr id="6" name="Đường nối Thẳng 5">
            <a:extLst>
              <a:ext uri="{FF2B5EF4-FFF2-40B4-BE49-F238E27FC236}">
                <a16:creationId xmlns=""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 xmlns:a16="http://schemas.microsoft.com/office/drawing/2014/main" id="{B7897F0D-27D3-4D2A-80C5-10885FDE7CD3}"/>
              </a:ext>
            </a:extLst>
          </p:cNvPr>
          <p:cNvPicPr>
            <a:picLocks noChangeAspect="1"/>
          </p:cNvPicPr>
          <p:nvPr/>
        </p:nvPicPr>
        <p:blipFill>
          <a:blip r:embed="rId3"/>
          <a:stretch>
            <a:fillRect/>
          </a:stretch>
        </p:blipFill>
        <p:spPr>
          <a:xfrm>
            <a:off x="6725266" y="2362254"/>
            <a:ext cx="5437231" cy="3438350"/>
          </a:xfrm>
          <a:prstGeom prst="rect">
            <a:avLst/>
          </a:prstGeom>
        </p:spPr>
      </p:pic>
      <p:sp>
        <p:nvSpPr>
          <p:cNvPr id="8" name="Hộp Văn bản 7">
            <a:extLst>
              <a:ext uri="{FF2B5EF4-FFF2-40B4-BE49-F238E27FC236}">
                <a16:creationId xmlns="" xmlns:a16="http://schemas.microsoft.com/office/drawing/2014/main" id="{6A655990-BD36-F027-3362-198338A15B1B}"/>
              </a:ext>
            </a:extLst>
          </p:cNvPr>
          <p:cNvSpPr txBox="1"/>
          <p:nvPr/>
        </p:nvSpPr>
        <p:spPr>
          <a:xfrm>
            <a:off x="3436373" y="553998"/>
            <a:ext cx="6194322" cy="1020985"/>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Bong bóng Ý nghĩ: Hình đám mây 10">
            <a:extLst>
              <a:ext uri="{FF2B5EF4-FFF2-40B4-BE49-F238E27FC236}">
                <a16:creationId xmlns="" xmlns:a16="http://schemas.microsoft.com/office/drawing/2014/main" id="{CF3B9EC2-3C36-4E7E-7C77-A7E3C4409649}"/>
              </a:ext>
            </a:extLst>
          </p:cNvPr>
          <p:cNvSpPr/>
          <p:nvPr/>
        </p:nvSpPr>
        <p:spPr>
          <a:xfrm>
            <a:off x="9155055" y="521597"/>
            <a:ext cx="2850131" cy="1277705"/>
          </a:xfrm>
          <a:prstGeom prst="cloudCallout">
            <a:avLst>
              <a:gd name="adj1" fmla="val -108627"/>
              <a:gd name="adj2" fmla="val -253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2"/>
                </a:solidFill>
                <a:effectLst/>
                <a:latin typeface="Times New Roman" panose="02020603050405020304" pitchFamily="18" charset="0"/>
                <a:ea typeface="Times New Roman" panose="02020603050405020304" pitchFamily="18" charset="0"/>
              </a:rPr>
              <a:t>Thảo</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luận</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nhóm</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đôi</a:t>
            </a:r>
            <a:endParaRPr lang="en-US" sz="2400" b="1" dirty="0">
              <a:solidFill>
                <a:schemeClr val="tx2"/>
              </a:solidFill>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 xmlns:a16="http://schemas.microsoft.com/office/drawing/2014/main"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 xmlns:a16="http://schemas.microsoft.com/office/drawing/2014/main"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 xmlns:a16="http://schemas.microsoft.com/office/drawing/2014/main"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 xmlns:a16="http://schemas.microsoft.com/office/drawing/2014/main"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 xmlns:a16="http://schemas.microsoft.com/office/drawing/2014/main" id="{7714C8EA-0937-42F2-53F4-6F8BEA8ED4FA}"/>
              </a:ext>
            </a:extLst>
          </p:cNvPr>
          <p:cNvPicPr>
            <a:picLocks noChangeAspect="1"/>
          </p:cNvPicPr>
          <p:nvPr/>
        </p:nvPicPr>
        <p:blipFill>
          <a:blip r:embed="rId2"/>
          <a:stretch>
            <a:fillRect/>
          </a:stretch>
        </p:blipFill>
        <p:spPr>
          <a:xfrm>
            <a:off x="457199" y="599347"/>
            <a:ext cx="10825317" cy="5179528"/>
          </a:xfrm>
          <a:prstGeom prst="rect">
            <a:avLst/>
          </a:prstGeom>
        </p:spPr>
      </p:pic>
      <p:sp>
        <p:nvSpPr>
          <p:cNvPr id="12" name="Hộp Văn bản 11">
            <a:extLst>
              <a:ext uri="{FF2B5EF4-FFF2-40B4-BE49-F238E27FC236}">
                <a16:creationId xmlns="" xmlns:a16="http://schemas.microsoft.com/office/drawing/2014/main" id="{EAB81C37-9C2A-7DEC-049C-1FC804F13B34}"/>
              </a:ext>
            </a:extLst>
          </p:cNvPr>
          <p:cNvSpPr txBox="1"/>
          <p:nvPr/>
        </p:nvSpPr>
        <p:spPr>
          <a:xfrm>
            <a:off x="-1" y="5778875"/>
            <a:ext cx="12192001"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Tranh 2: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nữ chưa giữ lời hứa, vì bạn đã hứa giữ thước cẩn thận nhưng vẫn làm gãy.</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6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 xmlns:a16="http://schemas.microsoft.com/office/drawing/2014/main" id="{25947918-EB0E-CA45-9648-9CF2D3749EEA}"/>
              </a:ext>
            </a:extLst>
          </p:cNvPr>
          <p:cNvPicPr>
            <a:picLocks noChangeAspect="1"/>
          </p:cNvPicPr>
          <p:nvPr/>
        </p:nvPicPr>
        <p:blipFill>
          <a:blip r:embed="rId2"/>
          <a:stretch>
            <a:fillRect/>
          </a:stretch>
        </p:blipFill>
        <p:spPr>
          <a:xfrm>
            <a:off x="442451" y="621622"/>
            <a:ext cx="11031794" cy="5614755"/>
          </a:xfrm>
          <a:prstGeom prst="rect">
            <a:avLst/>
          </a:prstGeom>
        </p:spPr>
      </p:pic>
      <p:sp>
        <p:nvSpPr>
          <p:cNvPr id="10" name="Hộp Văn bản 9">
            <a:extLst>
              <a:ext uri="{FF2B5EF4-FFF2-40B4-BE49-F238E27FC236}">
                <a16:creationId xmlns="" xmlns:a16="http://schemas.microsoft.com/office/drawing/2014/main"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3: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nam không giữ lời hứa, vì đã hẹn sang nhà bạn học nhóm nhưng lại không sang.</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2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 xmlns:a16="http://schemas.microsoft.com/office/drawing/2014/main"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 xmlns:a16="http://schemas.microsoft.com/office/drawing/2014/main"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4: </a:t>
            </a:r>
            <a:r>
              <a:rPr lang="nl-NL" sz="3000" b="1" dirty="0">
                <a:solidFill>
                  <a:schemeClr val="tx2"/>
                </a:solidFill>
                <a:effectLst/>
                <a:latin typeface="Times New Roman" panose="02020603050405020304" pitchFamily="18" charset="0"/>
                <a:ea typeface="Times New Roman" panose="02020603050405020304" pitchFamily="18" charset="0"/>
              </a:rPr>
              <a:t>Chị chưa giữ lời hứa với em, vì chị đã hứa với em may váy cho búp bê giúp em nhưng lại không làm mà đi chơi với các bạn.</a:t>
            </a:r>
            <a:endParaRPr lang="en-US" sz="3000" b="1" dirty="0">
              <a:solidFill>
                <a:schemeClr val="tx2"/>
              </a:solidFill>
            </a:endParaRPr>
          </a:p>
        </p:txBody>
      </p:sp>
    </p:spTree>
    <p:extLst>
      <p:ext uri="{BB962C8B-B14F-4D97-AF65-F5344CB8AC3E}">
        <p14:creationId xmlns:p14="http://schemas.microsoft.com/office/powerpoint/2010/main" val="398581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 xmlns:a16="http://schemas.microsoft.com/office/drawing/2014/main"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 xmlns:a16="http://schemas.microsoft.com/office/drawing/2014/main"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 xmlns:a16="http://schemas.microsoft.com/office/drawing/2014/main" id="{8AD841C6-B86D-5448-7411-5D72AF5B3856}"/>
              </a:ext>
            </a:extLst>
          </p:cNvPr>
          <p:cNvSpPr txBox="1"/>
          <p:nvPr/>
        </p:nvSpPr>
        <p:spPr>
          <a:xfrm>
            <a:off x="7150515" y="4234375"/>
            <a:ext cx="5011982" cy="1604414"/>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cậy</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17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 xmlns:a16="http://schemas.microsoft.com/office/drawing/2014/main"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 xmlns:a16="http://schemas.microsoft.com/office/drawing/2014/main" id="{3F488FD9-1E2B-D538-6606-01A4076B1EC0}"/>
              </a:ext>
            </a:extLst>
          </p:cNvPr>
          <p:cNvSpPr txBox="1"/>
          <p:nvPr/>
        </p:nvSpPr>
        <p:spPr>
          <a:xfrm>
            <a:off x="0" y="553998"/>
            <a:ext cx="12194458" cy="1087349"/>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2000"/>
              </a:lnSpc>
              <a:spcBef>
                <a:spcPts val="0"/>
              </a:spcBef>
              <a:spcAft>
                <a:spcPts val="0"/>
              </a:spcAft>
            </a:pPr>
            <a:r>
              <a:rPr 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 xmlns:a16="http://schemas.microsoft.com/office/drawing/2014/main" id="{E5CDA504-F093-AC1D-F600-69210D020010}"/>
              </a:ext>
            </a:extLst>
          </p:cNvPr>
          <p:cNvPicPr>
            <a:picLocks noChangeAspect="1"/>
          </p:cNvPicPr>
          <p:nvPr/>
        </p:nvPicPr>
        <p:blipFill>
          <a:blip r:embed="rId2"/>
          <a:stretch>
            <a:fillRect/>
          </a:stretch>
        </p:blipFill>
        <p:spPr>
          <a:xfrm>
            <a:off x="589935" y="553998"/>
            <a:ext cx="11341509" cy="5374854"/>
          </a:xfrm>
          <a:prstGeom prst="rect">
            <a:avLst/>
          </a:prstGeom>
        </p:spPr>
      </p:pic>
      <p:sp>
        <p:nvSpPr>
          <p:cNvPr id="7" name="Hộp Văn bản 6">
            <a:extLst>
              <a:ext uri="{FF2B5EF4-FFF2-40B4-BE49-F238E27FC236}">
                <a16:creationId xmlns=""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1: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Hồng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nhờ</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gửi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quà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sinh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nhật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Lan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ở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sưu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tầm</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tranh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ảnh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bài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học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ngày</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mai.</a:t>
            </a:r>
          </a:p>
        </p:txBody>
      </p:sp>
    </p:spTree>
    <p:extLst>
      <p:ext uri="{BB962C8B-B14F-4D97-AF65-F5344CB8AC3E}">
        <p14:creationId xmlns:p14="http://schemas.microsoft.com/office/powerpoint/2010/main" val="4358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2: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gọi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điện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thoại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giải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thích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lí</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do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xin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lỗi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không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tham gia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cùng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p:txBody>
      </p:sp>
      <p:pic>
        <p:nvPicPr>
          <p:cNvPr id="4" name="Hình ảnh 3">
            <a:extLst>
              <a:ext uri="{FF2B5EF4-FFF2-40B4-BE49-F238E27FC236}">
                <a16:creationId xmlns="" xmlns:a16="http://schemas.microsoft.com/office/drawing/2014/main" id="{75FC2EA0-AE50-65EE-3781-EB90B68FD8AE}"/>
              </a:ext>
            </a:extLst>
          </p:cNvPr>
          <p:cNvPicPr>
            <a:picLocks noChangeAspect="1"/>
          </p:cNvPicPr>
          <p:nvPr/>
        </p:nvPicPr>
        <p:blipFill>
          <a:blip r:embed="rId2"/>
          <a:stretch>
            <a:fillRect/>
          </a:stretch>
        </p:blipFill>
        <p:spPr>
          <a:xfrm>
            <a:off x="781665" y="651347"/>
            <a:ext cx="10294374" cy="5071027"/>
          </a:xfrm>
          <a:prstGeom prst="rect">
            <a:avLst/>
          </a:prstGeom>
        </p:spPr>
      </p:pic>
    </p:spTree>
    <p:extLst>
      <p:ext uri="{BB962C8B-B14F-4D97-AF65-F5344CB8AC3E}">
        <p14:creationId xmlns:p14="http://schemas.microsoft.com/office/powerpoint/2010/main" val="155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 xmlns:a16="http://schemas.microsoft.com/office/drawing/2014/main" id="{E38361C5-A86B-4EE8-AD24-E51BBB9EA148}"/>
              </a:ext>
            </a:extLst>
          </p:cNvPr>
          <p:cNvSpPr txBox="1"/>
          <p:nvPr/>
        </p:nvSpPr>
        <p:spPr>
          <a:xfrm>
            <a:off x="4660491" y="2505670"/>
            <a:ext cx="6548284" cy="923330"/>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3: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tự</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nhắc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nhở</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bản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thân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rằng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ăn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buổi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tối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sâu răng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cất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hộp</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đi.</a:t>
            </a:r>
          </a:p>
        </p:txBody>
      </p:sp>
      <p:pic>
        <p:nvPicPr>
          <p:cNvPr id="4" name="Hình ảnh 3">
            <a:extLst>
              <a:ext uri="{FF2B5EF4-FFF2-40B4-BE49-F238E27FC236}">
                <a16:creationId xmlns="" xmlns:a16="http://schemas.microsoft.com/office/drawing/2014/main" id="{083D900D-711E-26E2-0309-8EBA07AA4128}"/>
              </a:ext>
            </a:extLst>
          </p:cNvPr>
          <p:cNvPicPr>
            <a:picLocks noChangeAspect="1"/>
          </p:cNvPicPr>
          <p:nvPr/>
        </p:nvPicPr>
        <p:blipFill>
          <a:blip r:embed="rId2"/>
          <a:stretch>
            <a:fillRect/>
          </a:stretch>
        </p:blipFill>
        <p:spPr>
          <a:xfrm>
            <a:off x="2000251" y="716664"/>
            <a:ext cx="8618588" cy="5123704"/>
          </a:xfrm>
          <a:prstGeom prst="rect">
            <a:avLst/>
          </a:prstGeom>
        </p:spPr>
      </p:pic>
    </p:spTree>
    <p:extLst>
      <p:ext uri="{BB962C8B-B14F-4D97-AF65-F5344CB8AC3E}">
        <p14:creationId xmlns:p14="http://schemas.microsoft.com/office/powerpoint/2010/main" val="971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 xmlns:a16="http://schemas.microsoft.com/office/drawing/2014/main" id="{18525877-BE80-4ED6-9559-7A1A5397A057}"/>
              </a:ext>
            </a:extLst>
          </p:cNvPr>
          <p:cNvSpPr txBox="1"/>
          <p:nvPr/>
        </p:nvSpPr>
        <p:spPr>
          <a:xfrm>
            <a:off x="4365523" y="260153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70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8F662A1D-6F51-47E9-891F-B1578C9FC897}"/>
              </a:ext>
            </a:extLst>
          </p:cNvPr>
          <p:cNvSpPr txBox="1"/>
          <p:nvPr/>
        </p:nvSpPr>
        <p:spPr>
          <a:xfrm>
            <a:off x="0" y="0"/>
            <a:ext cx="12192000" cy="147732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1. Chia </a:t>
            </a:r>
            <a:r>
              <a:rPr lang="vi-VN" sz="3000" b="1" dirty="0" err="1">
                <a:solidFill>
                  <a:schemeClr val="tx2"/>
                </a:solidFill>
                <a:effectLst/>
                <a:latin typeface="Times New Roman" panose="02020603050405020304" pitchFamily="18" charset="0"/>
                <a:cs typeface="Times New Roman" panose="02020603050405020304" pitchFamily="18" charset="0"/>
              </a:rPr>
              <a:t>sẻ</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những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điều</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người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khác</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đó</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mình</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cảm</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thấy</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được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 xmlns:a16="http://schemas.microsoft.com/office/drawing/2014/main" id="{A75D73E7-D13E-48B9-90F2-8C93BCD02F0C}"/>
              </a:ext>
            </a:extLst>
          </p:cNvPr>
          <p:cNvSpPr txBox="1"/>
          <p:nvPr/>
        </p:nvSpPr>
        <p:spPr>
          <a:xfrm>
            <a:off x="-2460" y="1434942"/>
            <a:ext cx="12194460" cy="55399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2. Sưu tầm một số câu chuyện về tấm gương biết giữ lời hứa?</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 xmlns:a16="http://schemas.microsoft.com/office/drawing/2014/main" id="{5E83AA75-EC37-4018-A753-4A561737DE6E}"/>
              </a:ext>
            </a:extLst>
          </p:cNvPr>
          <p:cNvPicPr>
            <a:picLocks noChangeAspect="1"/>
          </p:cNvPicPr>
          <p:nvPr/>
        </p:nvPicPr>
        <p:blipFill>
          <a:blip r:embed="rId2"/>
          <a:stretch>
            <a:fillRect/>
          </a:stretch>
        </p:blipFill>
        <p:spPr>
          <a:xfrm>
            <a:off x="2992583" y="1877746"/>
            <a:ext cx="5720276" cy="2932262"/>
          </a:xfrm>
          <a:prstGeom prst="rect">
            <a:avLst/>
          </a:prstGeom>
        </p:spPr>
      </p:pic>
      <p:sp>
        <p:nvSpPr>
          <p:cNvPr id="9" name="Hộp Văn bản 8">
            <a:extLst>
              <a:ext uri="{FF2B5EF4-FFF2-40B4-BE49-F238E27FC236}">
                <a16:creationId xmlns="" xmlns:a16="http://schemas.microsoft.com/office/drawing/2014/main" id="{AD73E6EC-E520-41AE-9015-3A543C19C11D}"/>
              </a:ext>
            </a:extLst>
          </p:cNvPr>
          <p:cNvSpPr txBox="1"/>
          <p:nvPr/>
        </p:nvSpPr>
        <p:spPr>
          <a:xfrm>
            <a:off x="0" y="4791121"/>
            <a:ext cx="12192000" cy="553998"/>
          </a:xfrm>
          <a:prstGeom prst="rect">
            <a:avLst/>
          </a:prstGeom>
          <a:noFill/>
        </p:spPr>
        <p:txBody>
          <a:bodyPr wrap="square">
            <a:spAutoFit/>
          </a:bodyPr>
          <a:lstStyle/>
          <a:p>
            <a:r>
              <a:rPr lang="en-US" sz="3000" b="1" dirty="0" err="1">
                <a:solidFill>
                  <a:schemeClr val="tx2"/>
                </a:solidFill>
                <a:effectLst/>
                <a:latin typeface="Times New Roman" panose="02020603050405020304" pitchFamily="18" charset="0"/>
                <a:cs typeface="Times New Roman" panose="02020603050405020304" pitchFamily="18" charset="0"/>
              </a:rPr>
              <a:t>Câu</a:t>
            </a:r>
            <a:r>
              <a:rPr lang="en-US" sz="3000" b="1" dirty="0">
                <a:solidFill>
                  <a:schemeClr val="tx2"/>
                </a:solidFill>
                <a:effectLst/>
                <a:latin typeface="Times New Roman" panose="02020603050405020304" pitchFamily="18" charset="0"/>
                <a:cs typeface="Times New Roman" panose="02020603050405020304" pitchFamily="18" charset="0"/>
              </a:rPr>
              <a:t> 3. </a:t>
            </a:r>
            <a:r>
              <a:rPr lang="en-US" sz="3000" b="1" dirty="0" err="1">
                <a:solidFill>
                  <a:schemeClr val="tx2"/>
                </a:solidFill>
                <a:effectLst/>
                <a:latin typeface="Times New Roman" panose="02020603050405020304" pitchFamily="18" charset="0"/>
                <a:cs typeface="Times New Roman" panose="02020603050405020304" pitchFamily="18" charset="0"/>
              </a:rPr>
              <a:t>Thực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hiện</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giữ</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lời</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hứa</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cuộc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sống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hàng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ngày</a:t>
            </a:r>
            <a:r>
              <a:rPr lang="en-US"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60" y="5848720"/>
            <a:ext cx="12192000" cy="1015663"/>
          </a:xfrm>
          <a:prstGeom prst="rect">
            <a:avLst/>
          </a:prstGeom>
        </p:spPr>
        <p:txBody>
          <a:bodyPr wrap="square">
            <a:spAutoFit/>
          </a:bodyPr>
          <a:lstStyle/>
          <a:p>
            <a:r>
              <a:rPr lang="nl-NL" sz="3000" b="1" dirty="0">
                <a:solidFill>
                  <a:srgbClr val="FF0000"/>
                </a:solidFill>
                <a:latin typeface="Times New Roman" panose="02020603050405020304" pitchFamily="18" charset="0"/>
                <a:ea typeface="Times New Roman" panose="02020603050405020304" pitchFamily="18" charset="0"/>
              </a:rPr>
              <a:t>* </a:t>
            </a:r>
            <a:r>
              <a:rPr lang="nl-NL" sz="3000" b="1" u="sng" dirty="0">
                <a:solidFill>
                  <a:srgbClr val="FF0000"/>
                </a:solidFill>
                <a:latin typeface="Times New Roman" panose="02020603050405020304" pitchFamily="18" charset="0"/>
                <a:ea typeface="Times New Roman" panose="02020603050405020304" pitchFamily="18" charset="0"/>
              </a:rPr>
              <a:t>Dặn dò</a:t>
            </a:r>
            <a:r>
              <a:rPr lang="nl-NL" sz="3000" b="1" dirty="0">
                <a:solidFill>
                  <a:srgbClr val="FF0000"/>
                </a:solidFill>
                <a:latin typeface="Times New Roman" panose="02020603050405020304" pitchFamily="18" charset="0"/>
                <a:ea typeface="Times New Roman" panose="02020603050405020304" pitchFamily="18" charset="0"/>
              </a:rPr>
              <a:t>: Thực hiện giữ lời hứa trong cuộc sống hàng ngày. Chuẩn bị cho chủ đề “Tích cực hoàn thành nhiệm vụ”.</a:t>
            </a:r>
            <a:endParaRPr lang="en-US" sz="3000" b="1" dirty="0">
              <a:solidFill>
                <a:srgbClr val="FF0000"/>
              </a:solidFill>
            </a:endParaRPr>
          </a:p>
        </p:txBody>
      </p:sp>
      <p:sp>
        <p:nvSpPr>
          <p:cNvPr id="4" name="TextBox 3"/>
          <p:cNvSpPr txBox="1"/>
          <p:nvPr/>
        </p:nvSpPr>
        <p:spPr>
          <a:xfrm>
            <a:off x="-2460" y="5297619"/>
            <a:ext cx="1218954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từng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đã</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chỉ</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có</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thể</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được</a:t>
            </a:r>
            <a:r>
              <a:rPr lang="en-US" sz="3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580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4"/>
          <p:cNvPicPr preferRelativeResize="0"/>
          <p:nvPr/>
        </p:nvPicPr>
        <p:blipFill rotWithShape="1">
          <a:blip r:embed="rId3">
            <a:alphaModFix/>
          </a:blip>
          <a:srcRect/>
          <a:stretch/>
        </p:blipFill>
        <p:spPr>
          <a:xfrm>
            <a:off x="0" y="41966"/>
            <a:ext cx="12192000" cy="6774068"/>
          </a:xfrm>
          <a:prstGeom prst="rect">
            <a:avLst/>
          </a:prstGeom>
          <a:noFill/>
          <a:ln>
            <a:noFill/>
          </a:ln>
        </p:spPr>
      </p:pic>
      <p:sp>
        <p:nvSpPr>
          <p:cNvPr id="593" name="Google Shape;593;p24"/>
          <p:cNvSpPr txBox="1"/>
          <p:nvPr/>
        </p:nvSpPr>
        <p:spPr>
          <a:xfrm>
            <a:off x="622859" y="1888255"/>
            <a:ext cx="1094628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54BAC6"/>
                </a:solidFill>
                <a:latin typeface="Times New Roman" panose="02020603050405020304" pitchFamily="18" charset="0"/>
                <a:ea typeface="Arial"/>
                <a:cs typeface="Times New Roman" panose="02020603050405020304" pitchFamily="18" charset="0"/>
                <a:sym typeface="Arial"/>
              </a:rPr>
              <a:t>CHÀO TẠM BIỆT CÁC BẠN NHỎ</a:t>
            </a:r>
            <a:endParaRPr sz="5400" b="1">
              <a:solidFill>
                <a:srgbClr val="54BAC6"/>
              </a:solidFill>
              <a:latin typeface="Times New Roman" panose="02020603050405020304" pitchFamily="18" charset="0"/>
              <a:ea typeface="Arial"/>
              <a:cs typeface="Times New Roman" panose="02020603050405020304" pitchFamily="18" charset="0"/>
              <a:sym typeface="Arial"/>
            </a:endParaRPr>
          </a:p>
        </p:txBody>
      </p:sp>
      <p:sp>
        <p:nvSpPr>
          <p:cNvPr id="595" name="Google Shape;595;p24"/>
          <p:cNvSpPr txBox="1"/>
          <p:nvPr/>
        </p:nvSpPr>
        <p:spPr>
          <a:xfrm>
            <a:off x="3451237" y="3314657"/>
            <a:ext cx="54457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Arial"/>
                <a:ea typeface="Arial"/>
                <a:cs typeface="Arial"/>
                <a:sym typeface="Arial"/>
              </a:rPr>
              <a:t>卡/通/教/育/类/模/板</a:t>
            </a:r>
            <a:endParaRPr sz="2400">
              <a:solidFill>
                <a:schemeClr val="lt1"/>
              </a:solidFill>
              <a:latin typeface="Arial"/>
              <a:ea typeface="Arial"/>
              <a:cs typeface="Arial"/>
              <a:sym typeface="Arial"/>
            </a:endParaRPr>
          </a:p>
        </p:txBody>
      </p:sp>
      <p:pic>
        <p:nvPicPr>
          <p:cNvPr id="603" name="Google Shape;603;p24"/>
          <p:cNvPicPr preferRelativeResize="0"/>
          <p:nvPr/>
        </p:nvPicPr>
        <p:blipFill rotWithShape="1">
          <a:blip r:embed="rId4">
            <a:alphaModFix/>
          </a:blip>
          <a:srcRect/>
          <a:stretch/>
        </p:blipFill>
        <p:spPr>
          <a:xfrm>
            <a:off x="-598752" y="2567621"/>
            <a:ext cx="5066215" cy="5066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750"/>
                                        <p:tgtEl>
                                          <p:spTgt spid="5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fade">
                                      <p:cBhvr>
                                        <p:cTn id="11" dur="500"/>
                                        <p:tgtEl>
                                          <p:spTgt spid="59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95"/>
                                        </p:tgtEl>
                                        <p:attrNameLst>
                                          <p:attrName>style.visibility</p:attrName>
                                        </p:attrNameLst>
                                      </p:cBhvr>
                                      <p:to>
                                        <p:strVal val="visible"/>
                                      </p:to>
                                    </p:set>
                                    <p:animEffect transition="in" filter="fade">
                                      <p:cBhvr>
                                        <p:cTn id="15" dur="25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 xmlns:a16="http://schemas.microsoft.com/office/drawing/2014/main" id="{3D792679-7C7A-7181-3336-E3B603D2C47D}"/>
              </a:ext>
            </a:extLst>
          </p:cNvPr>
          <p:cNvSpPr txBox="1"/>
          <p:nvPr/>
        </p:nvSpPr>
        <p:spPr>
          <a:xfrm>
            <a:off x="0" y="978258"/>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 xmlns:a16="http://schemas.microsoft.com/office/drawing/2014/main" id="{60C1FF4B-AEC4-3E08-CB15-06D1C3CCE376}"/>
              </a:ext>
            </a:extLst>
          </p:cNvPr>
          <p:cNvSpPr txBox="1"/>
          <p:nvPr/>
        </p:nvSpPr>
        <p:spPr>
          <a:xfrm>
            <a:off x="0" y="1736011"/>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345395" y="-39604"/>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rtlCol="0" anchor="ctr"/>
          <a:lstStyle/>
          <a:p>
            <a:pPr algn="ctr" defTabSz="457167">
              <a:defRPr/>
            </a:pPr>
            <a:endParaRPr lang="zh-CN" altLang="en-US">
              <a:solidFill>
                <a:srgbClr val="FFFFFF"/>
              </a:solidFill>
              <a:latin typeface="Arial"/>
              <a:ea typeface="微软雅黑"/>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8"/>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7"/>
            <a:ext cx="2185920" cy="1890119"/>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70"/>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4"/>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6"/>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4"/>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5"/>
            <a:ext cx="1158195" cy="1630532"/>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5"/>
            <a:ext cx="1158195" cy="1630532"/>
          </a:xfrm>
          <a:prstGeom prst="rect">
            <a:avLst/>
          </a:prstGeom>
        </p:spPr>
      </p:pic>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9" y="4130231"/>
            <a:ext cx="1767329" cy="2262067"/>
          </a:xfrm>
          <a:prstGeom prst="rect">
            <a:avLst/>
          </a:prstGeom>
        </p:spPr>
      </p:pic>
      <p:sp>
        <p:nvSpPr>
          <p:cNvPr id="32" name="Google Shape;304;p20"/>
          <p:cNvSpPr txBox="1">
            <a:spLocks/>
          </p:cNvSpPr>
          <p:nvPr/>
        </p:nvSpPr>
        <p:spPr>
          <a:xfrm>
            <a:off x="1351281" y="2245362"/>
            <a:ext cx="10342879" cy="887966"/>
          </a:xfrm>
          <a:prstGeom prst="rect">
            <a:avLst/>
          </a:prstGeom>
          <a:noFill/>
          <a:ln>
            <a:noFill/>
          </a:ln>
        </p:spPr>
        <p:txBody>
          <a:bodyPr spcFirstLastPara="1" wrap="square" lIns="121891" tIns="121891" rIns="121891" bIns="121891"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333">
              <a:defRPr/>
            </a:pPr>
            <a:r>
              <a:rPr lang="en-US" sz="4400" kern="0" dirty="0" err="1">
                <a:latin typeface="HP001 4 hang 1 ô ly" panose="020B0603050302020204" pitchFamily="34" charset="0"/>
                <a:cs typeface="Calibri" panose="020F0502020204030204" pitchFamily="34" charset="0"/>
              </a:rPr>
              <a:t>Thứ</a:t>
            </a:r>
            <a:r>
              <a:rPr lang="en-US" sz="4400" kern="0">
                <a:latin typeface="HP001 4 hang 1 ô ly" panose="020B0603050302020204" pitchFamily="34" charset="0"/>
                <a:cs typeface="Calibri" panose="020F0502020204030204" pitchFamily="34" charset="0"/>
              </a:rPr>
              <a:t> </a:t>
            </a:r>
            <a:r>
              <a:rPr lang="en-US" sz="4400" kern="0" smtClean="0">
                <a:latin typeface="HP001 4 hang 1 ô ly" panose="020B0603050302020204" pitchFamily="34" charset="0"/>
                <a:cs typeface="Calibri" panose="020F0502020204030204" pitchFamily="34" charset="0"/>
              </a:rPr>
              <a:t>Ba,ngày26 </a:t>
            </a:r>
            <a:r>
              <a:rPr lang="en-US" sz="4400" kern="0">
                <a:latin typeface="HP001 4 hang 1 ô ly" panose="020B0603050302020204" pitchFamily="34" charset="0"/>
                <a:cs typeface="Calibri" panose="020F0502020204030204" pitchFamily="34" charset="0"/>
              </a:rPr>
              <a:t>tháng12 </a:t>
            </a:r>
            <a:r>
              <a:rPr lang="en-US" sz="4400" kern="0" smtClean="0">
                <a:latin typeface="HP001 4 hang 1 ô ly" panose="020B0603050302020204" pitchFamily="34" charset="0"/>
                <a:cs typeface="Calibri" panose="020F0502020204030204" pitchFamily="34" charset="0"/>
              </a:rPr>
              <a:t>năm2023</a:t>
            </a:r>
            <a:endParaRPr lang="en-US" sz="4400" kern="0" dirty="0">
              <a:latin typeface="HP001 4 hang 1 ô ly" panose="020B0603050302020204" pitchFamily="34" charset="0"/>
              <a:cs typeface="Calibri" panose="020F0502020204030204" pitchFamily="34" charset="0"/>
            </a:endParaRPr>
          </a:p>
          <a:p>
            <a:pPr defTabSz="914333">
              <a:defRPr/>
            </a:pPr>
            <a:r>
              <a:rPr lang="en-US" sz="4400" kern="0" dirty="0" err="1">
                <a:latin typeface="HP001 4 hang 1 ô ly" panose="020B0603050302020204" pitchFamily="34" charset="0"/>
                <a:cs typeface="Calibri" panose="020F0502020204030204" pitchFamily="34" charset="0"/>
              </a:rPr>
              <a:t>Đạo</a:t>
            </a:r>
            <a:r>
              <a:rPr lang="en-US" sz="4400" kern="0" dirty="0">
                <a:latin typeface="HP001 4 hang 1 ô ly" panose="020B0603050302020204" pitchFamily="34" charset="0"/>
                <a:cs typeface="Calibri" panose="020F0502020204030204" pitchFamily="34" charset="0"/>
              </a:rPr>
              <a:t> </a:t>
            </a:r>
            <a:r>
              <a:rPr lang="en-US" sz="4400" kern="0" dirty="0" err="1">
                <a:latin typeface="HP001 4 hang 1 ô ly" panose="020B0603050302020204" pitchFamily="34" charset="0"/>
                <a:cs typeface="Calibri" panose="020F0502020204030204" pitchFamily="34" charset="0"/>
              </a:rPr>
              <a:t>đức</a:t>
            </a:r>
            <a:r>
              <a:rPr lang="en-US" sz="4400" kern="0" dirty="0">
                <a:latin typeface="HP001 4 hang 1 ô ly" panose="020B0603050302020204" pitchFamily="34" charset="0"/>
                <a:cs typeface="Calibri" panose="020F0502020204030204" pitchFamily="34" charset="0"/>
              </a:rPr>
              <a:t>    </a:t>
            </a:r>
          </a:p>
          <a:p>
            <a:pPr defTabSz="914333">
              <a:defRPr/>
            </a:pPr>
            <a:r>
              <a:rPr lang="en-US" sz="4400" kern="0" dirty="0" err="1" smtClean="0">
                <a:latin typeface="HP001 4 hang 1 ô ly" panose="020B0603050302020204" pitchFamily="34" charset="0"/>
                <a:cs typeface="Calibri" panose="020F0502020204030204" pitchFamily="34" charset="0"/>
              </a:rPr>
              <a:t>Giữ</a:t>
            </a:r>
            <a:r>
              <a:rPr lang="en-US" sz="4400" kern="0" dirty="0" smtClean="0">
                <a:latin typeface="HP001 4 hang 1 ô ly" panose="020B0603050302020204" pitchFamily="34" charset="0"/>
                <a:cs typeface="Calibri" panose="020F0502020204030204" pitchFamily="34" charset="0"/>
              </a:rPr>
              <a:t> </a:t>
            </a:r>
            <a:r>
              <a:rPr lang="en-US" sz="4400" kern="0" dirty="0" err="1" smtClean="0">
                <a:latin typeface="HP001 4 hang 1 ô ly" panose="020B0603050302020204" pitchFamily="34" charset="0"/>
                <a:cs typeface="Calibri" panose="020F0502020204030204" pitchFamily="34" charset="0"/>
              </a:rPr>
              <a:t>lời</a:t>
            </a:r>
            <a:r>
              <a:rPr lang="en-US" sz="4400" kern="0" dirty="0" smtClean="0">
                <a:latin typeface="HP001 4 hang 1 ô ly" panose="020B0603050302020204" pitchFamily="34" charset="0"/>
                <a:cs typeface="Calibri" panose="020F0502020204030204" pitchFamily="34" charset="0"/>
              </a:rPr>
              <a:t> </a:t>
            </a:r>
            <a:r>
              <a:rPr lang="en-US" sz="4400" kern="0" dirty="0" err="1" smtClean="0">
                <a:latin typeface="HP001 4 hang 1 ô ly" panose="020B0603050302020204" pitchFamily="34" charset="0"/>
                <a:cs typeface="Calibri" panose="020F0502020204030204" pitchFamily="34" charset="0"/>
              </a:rPr>
              <a:t>hứa</a:t>
            </a:r>
            <a:r>
              <a:rPr lang="en-US" sz="4400" kern="0" dirty="0" smtClean="0">
                <a:latin typeface="HP001 4 hang 1 ô ly" panose="020B0603050302020204" pitchFamily="34" charset="0"/>
                <a:cs typeface="Calibri" panose="020F0502020204030204" pitchFamily="34" charset="0"/>
              </a:rPr>
              <a:t> (</a:t>
            </a:r>
            <a:r>
              <a:rPr lang="en-US" sz="4400" kern="0" dirty="0" err="1" smtClean="0">
                <a:latin typeface="HP001 4 hang 1 ô ly" panose="020B0603050302020204" pitchFamily="34" charset="0"/>
                <a:cs typeface="Calibri" panose="020F0502020204030204" pitchFamily="34" charset="0"/>
              </a:rPr>
              <a:t>tiết</a:t>
            </a:r>
            <a:r>
              <a:rPr lang="en-US" sz="4400" kern="0" dirty="0" smtClean="0">
                <a:latin typeface="HP001 4 hang 1 ô ly" panose="020B0603050302020204" pitchFamily="34" charset="0"/>
                <a:cs typeface="Calibri" panose="020F0502020204030204" pitchFamily="34" charset="0"/>
              </a:rPr>
              <a:t> 3)     </a:t>
            </a:r>
            <a:endParaRPr lang="en-US" sz="4400" kern="0" dirty="0">
              <a:latin typeface="HP001 4 hang 1 ô ly" panose="020B0603050302020204" pitchFamily="34" charset="0"/>
              <a:cs typeface="Calibri" panose="020F0502020204030204" pitchFamily="34" charset="0"/>
            </a:endParaRPr>
          </a:p>
        </p:txBody>
      </p:sp>
    </p:spTree>
    <p:extLst>
      <p:ext uri="{BB962C8B-B14F-4D97-AF65-F5344CB8AC3E}">
        <p14:creationId xmlns:p14="http://schemas.microsoft.com/office/powerpoint/2010/main" val="3151995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 xmlns:a16="http://schemas.microsoft.com/office/drawing/2014/main" id="{18525877-BE80-4ED6-9559-7A1A5397A057}"/>
              </a:ext>
            </a:extLst>
          </p:cNvPr>
          <p:cNvSpPr txBox="1"/>
          <p:nvPr/>
        </p:nvSpPr>
        <p:spPr>
          <a:xfrm>
            <a:off x="4439263" y="249829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018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45BD3B74-EF3A-4648-9647-F6BB69AAC158}"/>
              </a:ext>
            </a:extLst>
          </p:cNvPr>
          <p:cNvSpPr txBox="1"/>
          <p:nvPr/>
        </p:nvSpPr>
        <p:spPr>
          <a:xfrm>
            <a:off x="-121669" y="0"/>
            <a:ext cx="12908523"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1</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ý </a:t>
            </a:r>
            <a:r>
              <a:rPr lang="vi-VN" sz="3000" b="1" dirty="0" err="1">
                <a:solidFill>
                  <a:schemeClr val="tx2"/>
                </a:solidFill>
                <a:effectLst/>
                <a:latin typeface="Times New Roman" panose="02020603050405020304" pitchFamily="18" charset="0"/>
                <a:cs typeface="Times New Roman" panose="02020603050405020304" pitchFamily="18" charset="0"/>
              </a:rPr>
              <a:t>kiến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 </a:t>
            </a:r>
            <a:r>
              <a:rPr lang="vi-VN" sz="3000" b="1" dirty="0" err="1">
                <a:solidFill>
                  <a:schemeClr val="tx2"/>
                </a:solidFill>
                <a:effectLst/>
                <a:latin typeface="Times New Roman" panose="02020603050405020304" pitchFamily="18" charset="0"/>
                <a:cs typeface="Times New Roman" panose="02020603050405020304" pitchFamily="18" charset="0"/>
              </a:rPr>
              <a:t>Vì</a:t>
            </a:r>
            <a:r>
              <a:rPr lang="vi-VN" sz="3000" b="1" dirty="0">
                <a:solidFill>
                  <a:schemeClr val="tx2"/>
                </a:solidFill>
                <a:effectLst/>
                <a:latin typeface="Times New Roman" panose="02020603050405020304" pitchFamily="18" charset="0"/>
                <a:cs typeface="Times New Roman" panose="02020603050405020304" pitchFamily="18" charset="0"/>
              </a:rPr>
              <a:t> sao?</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 xmlns:a16="http://schemas.microsoft.com/office/drawing/2014/main" id="{BEF8BEA5-FEE7-45BB-A2A9-E00275C79530}"/>
              </a:ext>
            </a:extLst>
          </p:cNvPr>
          <p:cNvPicPr>
            <a:picLocks noChangeAspect="1"/>
          </p:cNvPicPr>
          <p:nvPr/>
        </p:nvPicPr>
        <p:blipFill>
          <a:blip r:embed="rId2"/>
          <a:stretch>
            <a:fillRect/>
          </a:stretch>
        </p:blipFill>
        <p:spPr>
          <a:xfrm>
            <a:off x="14743" y="523571"/>
            <a:ext cx="9176757" cy="3030789"/>
          </a:xfrm>
          <a:prstGeom prst="rect">
            <a:avLst/>
          </a:prstGeom>
        </p:spPr>
      </p:pic>
      <p:pic>
        <p:nvPicPr>
          <p:cNvPr id="5" name="Hình ảnh 4">
            <a:extLst>
              <a:ext uri="{FF2B5EF4-FFF2-40B4-BE49-F238E27FC236}">
                <a16:creationId xmlns="" xmlns:a16="http://schemas.microsoft.com/office/drawing/2014/main"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 xmlns:a16="http://schemas.microsoft.com/office/drawing/2014/main" id="{0BA55815-9395-4705-9CC5-AF25E96709CF}"/>
              </a:ext>
            </a:extLst>
          </p:cNvPr>
          <p:cNvCxnSpPr>
            <a:cxnSpLocks/>
          </p:cNvCxnSpPr>
          <p:nvPr/>
        </p:nvCxnSpPr>
        <p:spPr>
          <a:xfrm>
            <a:off x="1710815" y="478335"/>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 xmlns:a16="http://schemas.microsoft.com/office/drawing/2014/main" id="{08D4B3C5-0064-40A7-A2C4-04C5CA9D1EE1}"/>
              </a:ext>
            </a:extLst>
          </p:cNvPr>
          <p:cNvCxnSpPr/>
          <p:nvPr/>
        </p:nvCxnSpPr>
        <p:spPr>
          <a:xfrm>
            <a:off x="4188544" y="478335"/>
            <a:ext cx="25957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 xmlns:a16="http://schemas.microsoft.com/office/drawing/2014/main" id="{08D4B3C5-0064-40A7-A2C4-04C5CA9D1EE1}"/>
              </a:ext>
            </a:extLst>
          </p:cNvPr>
          <p:cNvCxnSpPr/>
          <p:nvPr/>
        </p:nvCxnSpPr>
        <p:spPr>
          <a:xfrm>
            <a:off x="11032179" y="476071"/>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Bong bóng Ý nghĩ: Hình đám mây 10">
            <a:extLst>
              <a:ext uri="{FF2B5EF4-FFF2-40B4-BE49-F238E27FC236}">
                <a16:creationId xmlns="" xmlns:a16="http://schemas.microsoft.com/office/drawing/2014/main" id="{CF3B9EC2-3C36-4E7E-7C77-A7E3C4409649}"/>
              </a:ext>
            </a:extLst>
          </p:cNvPr>
          <p:cNvSpPr/>
          <p:nvPr/>
        </p:nvSpPr>
        <p:spPr>
          <a:xfrm>
            <a:off x="9155055" y="521597"/>
            <a:ext cx="2850131" cy="1277705"/>
          </a:xfrm>
          <a:prstGeom prst="cloudCallout">
            <a:avLst>
              <a:gd name="adj1" fmla="val -71544"/>
              <a:gd name="adj2" fmla="val 648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chemeClr val="tx2"/>
                </a:solidFill>
                <a:effectLst/>
                <a:latin typeface="Times New Roman" panose="02020603050405020304" pitchFamily="18" charset="0"/>
                <a:ea typeface="Times New Roman" panose="02020603050405020304" pitchFamily="18" charset="0"/>
              </a:rPr>
              <a:t>Thảo</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luận</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nhóm</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đôi</a:t>
            </a:r>
            <a:endParaRPr lang="en-US" sz="2800" b="1" dirty="0">
              <a:solidFill>
                <a:schemeClr val="tx2"/>
              </a:solidFill>
            </a:endParaRPr>
          </a:p>
        </p:txBody>
      </p: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97" y="0"/>
            <a:ext cx="8467106" cy="5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39606"/>
            <a:ext cx="12191999" cy="2400657"/>
          </a:xfrm>
          <a:prstGeom prst="rect">
            <a:avLst/>
          </a:prstGeom>
        </p:spPr>
        <p:txBody>
          <a:bodyPr wrap="square">
            <a:spAutoFit/>
          </a:bodyPr>
          <a:lstStyle/>
          <a:p>
            <a:pPr algn="just"/>
            <a:r>
              <a:rPr lang="en-US" sz="3000" b="1" dirty="0" err="1">
                <a:solidFill>
                  <a:schemeClr val="tx2"/>
                </a:solidFill>
                <a:latin typeface="Times New Roman" panose="02020603050405020304" pitchFamily="18" charset="0"/>
                <a:cs typeface="Times New Roman" panose="02020603050405020304" pitchFamily="18" charset="0"/>
              </a:rPr>
              <a:t>Em</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đồng</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tình</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với</a:t>
            </a:r>
            <a:r>
              <a:rPr lang="en-US" sz="3000" b="1" dirty="0">
                <a:solidFill>
                  <a:schemeClr val="tx2"/>
                </a:solidFill>
                <a:latin typeface="Times New Roman" panose="02020603050405020304" pitchFamily="18" charset="0"/>
                <a:cs typeface="Times New Roman" panose="02020603050405020304" pitchFamily="18" charset="0"/>
              </a:rPr>
              <a:t> ý </a:t>
            </a:r>
            <a:r>
              <a:rPr lang="en-US" sz="3000" b="1" dirty="0" err="1">
                <a:solidFill>
                  <a:schemeClr val="tx2"/>
                </a:solidFill>
                <a:latin typeface="Times New Roman" panose="02020603050405020304" pitchFamily="18" charset="0"/>
                <a:cs typeface="Times New Roman" panose="02020603050405020304" pitchFamily="18" charset="0"/>
              </a:rPr>
              <a:t>kiến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của</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bạn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Tuấn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vì</a:t>
            </a:r>
            <a:r>
              <a:rPr lang="en-US" sz="3000" b="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38356"/>
            <a:ext cx="12191999" cy="1938992"/>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b="1" dirty="0">
              <a:solidFill>
                <a:schemeClr val="tx2"/>
              </a:solidFill>
              <a:latin typeface="Times New Roman" panose="02020603050405020304" pitchFamily="18" charset="0"/>
              <a:cs typeface="Times New Roman" panose="02020603050405020304" pitchFamily="18" charset="0"/>
            </a:endParaRPr>
          </a:p>
          <a:p>
            <a:r>
              <a:rPr lang="en-US" sz="3000" b="1" dirty="0">
                <a:solidFill>
                  <a:schemeClr val="tx2"/>
                </a:solidFill>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11"/>
            <a:ext cx="5130140" cy="54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 y="5842112"/>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Kiên</a:t>
            </a:r>
            <a:r>
              <a:rPr lang="vi-VN" sz="3000" b="1" dirty="0">
                <a:solidFill>
                  <a:schemeClr val="tx2"/>
                </a:solidFill>
                <a:latin typeface="Times New Roman" panose="02020603050405020304" pitchFamily="18" charset="0"/>
                <a:cs typeface="Times New Roman" panose="02020603050405020304" pitchFamily="18"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688" y="9058"/>
            <a:ext cx="6095347" cy="5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447</TotalTime>
  <Words>617</Words>
  <Application>Microsoft Office PowerPoint</Application>
  <PresentationFormat>Custom</PresentationFormat>
  <Paragraphs>55</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Windows User</cp:lastModifiedBy>
  <cp:revision>118</cp:revision>
  <dcterms:created xsi:type="dcterms:W3CDTF">2022-06-05T13:43:08Z</dcterms:created>
  <dcterms:modified xsi:type="dcterms:W3CDTF">2024-08-01T08:00:20Z</dcterms:modified>
</cp:coreProperties>
</file>