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79" r:id="rId2"/>
    <p:sldId id="256" r:id="rId3"/>
    <p:sldId id="257" r:id="rId4"/>
    <p:sldId id="273" r:id="rId5"/>
    <p:sldId id="259" r:id="rId6"/>
    <p:sldId id="258" r:id="rId7"/>
    <p:sldId id="260" r:id="rId8"/>
    <p:sldId id="261" r:id="rId9"/>
    <p:sldId id="276" r:id="rId10"/>
    <p:sldId id="263" r:id="rId11"/>
    <p:sldId id="264" r:id="rId12"/>
    <p:sldId id="266" r:id="rId13"/>
    <p:sldId id="275" r:id="rId14"/>
    <p:sldId id="278" r:id="rId15"/>
    <p:sldId id="277" r:id="rId16"/>
    <p:sldId id="274" r:id="rId17"/>
    <p:sldId id="262" r:id="rId18"/>
    <p:sldId id="269" r:id="rId19"/>
    <p:sldId id="271" r:id="rId20"/>
    <p:sldId id="272" r:id="rId2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r8fATfFo+VdU8sl6hXphv3ViB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230" y="29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8316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84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551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4482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44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99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2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95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588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25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29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09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897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931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95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10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30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uithichung.lnh@elc.v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890" y="944779"/>
            <a:ext cx="1250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THÀNH PHỐ LÀO CAI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226" y="1904679"/>
            <a:ext cx="17771806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DẠY GIỎI CẤP THÀNH PHỐ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– 2023, CẤP TIỂU HỌC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8100">
              <a:spcBef>
                <a:spcPts val="600"/>
              </a:spcBef>
              <a:spcAft>
                <a:spcPts val="0"/>
              </a:spcAft>
            </a:pP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5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STEM:  </a:t>
            </a:r>
            <a:r>
              <a:rPr lang="en-US" sz="5400" b="1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THÙNG RÁC THÂN THIỆN</a:t>
            </a:r>
            <a:endParaRPr lang="vi-VN" sz="5400"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Tự nhiên và Xã hội; </a:t>
            </a:r>
            <a:r>
              <a:rPr 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Họ và tên giáo viên</a:t>
            </a:r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Vùi Thị Chung</a:t>
            </a:r>
            <a:endParaRPr lang="en-US" sz="4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Email: </a:t>
            </a:r>
            <a:r>
              <a:rPr lang="en-US" sz="4400" b="1" u="sng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vuithichung.lnh@elc.vn</a:t>
            </a:r>
            <a:endParaRPr lang="en-US" sz="4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Trường: Tiểu học Lê Ngọc Hân- Thành phố </a:t>
            </a:r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 </a:t>
            </a:r>
            <a:r>
              <a:rPr 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endParaRPr lang="en-US" sz="44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solidFill>
                <a:srgbClr val="0000CC"/>
              </a:solidFill>
            </a:endParaRPr>
          </a:p>
        </p:txBody>
      </p:sp>
      <p:pic>
        <p:nvPicPr>
          <p:cNvPr id="4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55744" y="8028313"/>
            <a:ext cx="2199038" cy="219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939" y="474272"/>
            <a:ext cx="2706435" cy="238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;p1">
            <a:extLst>
              <a:ext uri="{FF2B5EF4-FFF2-40B4-BE49-F238E27FC236}">
                <a16:creationId xmlns:a16="http://schemas.microsoft.com/office/drawing/2014/main" id="{AC8B37CA-B3E5-4FAC-908E-EAB295A8B9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91879">
            <a:off x="-205890" y="7784218"/>
            <a:ext cx="2783024" cy="278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393889">
            <a:off x="15419910" y="1067037"/>
            <a:ext cx="2783024" cy="2783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0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44675">
            <a:off x="16604748" y="293810"/>
            <a:ext cx="2598469" cy="14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5823062" y="5149703"/>
            <a:ext cx="66418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Dọn dẹp vệ sinh khu phố</a:t>
            </a:r>
            <a:endParaRPr/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435" y="5143499"/>
            <a:ext cx="3082201" cy="516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/>
          <p:cNvPicPr preferRelativeResize="0"/>
          <p:nvPr/>
        </p:nvPicPr>
        <p:blipFill rotWithShape="1">
          <a:blip r:embed="rId8">
            <a:alphaModFix/>
          </a:blip>
          <a:srcRect l="9269" t="76956" r="5452"/>
          <a:stretch/>
        </p:blipFill>
        <p:spPr>
          <a:xfrm>
            <a:off x="3163841" y="537963"/>
            <a:ext cx="11960318" cy="43619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3CBC75-7AD8-4769-B008-C4C1BB95BD90}"/>
              </a:ext>
            </a:extLst>
          </p:cNvPr>
          <p:cNvSpPr/>
          <p:nvPr/>
        </p:nvSpPr>
        <p:spPr>
          <a:xfrm>
            <a:off x="2844991" y="5953875"/>
            <a:ext cx="149672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Trong các công việc em đã kể trên, thì em đã làm được những việc nào?</a:t>
            </a:r>
            <a:endParaRPr lang="vi-VN" sz="4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1430D2-7461-4E93-BD67-06F5D80F8DEA}"/>
              </a:ext>
            </a:extLst>
          </p:cNvPr>
          <p:cNvSpPr/>
          <p:nvPr/>
        </p:nvSpPr>
        <p:spPr>
          <a:xfrm>
            <a:off x="1562795" y="8861371"/>
            <a:ext cx="16318875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Vậy tại sao phải giữ gìn vệ sinh xung quanh nhà ở?</a:t>
            </a:r>
            <a:endParaRPr lang="vi-VN" sz="4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FDC63-C441-4080-8F12-2F242C53855D}"/>
              </a:ext>
            </a:extLst>
          </p:cNvPr>
          <p:cNvSpPr/>
          <p:nvPr/>
        </p:nvSpPr>
        <p:spPr>
          <a:xfrm>
            <a:off x="2643448" y="7631087"/>
            <a:ext cx="154876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và các thành viên trong gia đình đã làm gì để giữ vệ sinh xung quanh nhà ở?</a:t>
            </a:r>
            <a:endParaRPr lang="vi-VN" sz="4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5933204" y="161471"/>
            <a:ext cx="2598469" cy="14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 txBox="1"/>
          <p:nvPr/>
        </p:nvSpPr>
        <p:spPr>
          <a:xfrm>
            <a:off x="9409609" y="2121033"/>
            <a:ext cx="8483877" cy="597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 sát hình sau và trả lời câu hỏi: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to Sans Symbols"/>
              <a:buChar char="⮚"/>
            </a:pPr>
            <a:r>
              <a:rPr lang="en-US" sz="3500">
                <a:solidFill>
                  <a:schemeClr val="dk1"/>
                </a:solidFill>
              </a:rPr>
              <a:t>E</a:t>
            </a:r>
            <a:r>
              <a:rPr lang="en-US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có nhận xét gì về việc giữ vệ sinh xung quanh của ngôi nhà 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to Sans Symbols"/>
              <a:buChar char="⮚"/>
            </a:pPr>
            <a:r>
              <a:rPr lang="en-US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Nếu là gia đình em, em sẽ làm gì để giữ gìn vệ sinh xung quanh nhà ở?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to Sans Symbols"/>
              <a:buChar char="⮚"/>
            </a:pPr>
            <a:r>
              <a:rPr lang="en-US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Vì sao cần phải giữ vệ sinh xung quanh nhà ở?</a:t>
            </a:r>
            <a:endParaRPr/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5715" y="2176226"/>
            <a:ext cx="7696200" cy="625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/>
          <p:nvPr/>
        </p:nvSpPr>
        <p:spPr>
          <a:xfrm>
            <a:off x="4724400" y="632923"/>
            <a:ext cx="981289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</a:rPr>
              <a:t>b</a:t>
            </a: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Sự cần thiết của giữ vệ sinh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44675">
            <a:off x="15933204" y="161471"/>
            <a:ext cx="2598469" cy="14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/>
          <p:nvPr/>
        </p:nvSpPr>
        <p:spPr>
          <a:xfrm>
            <a:off x="1402081" y="2654429"/>
            <a:ext cx="1582896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Char char="⮚"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bệnh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nhiễm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B18E6-0838-4399-A8AD-3FD2AD1F4721}"/>
              </a:ext>
            </a:extLst>
          </p:cNvPr>
          <p:cNvSpPr/>
          <p:nvPr/>
        </p:nvSpPr>
        <p:spPr>
          <a:xfrm>
            <a:off x="2032000" y="963839"/>
            <a:ext cx="14589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Việc giữ gìn vệ sinh xung quanh nhà có cần thiết không?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B76A5F-46A6-4AF6-9D96-23B5540295D6}"/>
              </a:ext>
            </a:extLst>
          </p:cNvPr>
          <p:cNvSpPr/>
          <p:nvPr/>
        </p:nvSpPr>
        <p:spPr>
          <a:xfrm>
            <a:off x="1330036" y="7880468"/>
            <a:ext cx="15901005" cy="224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 đã làm gì để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thức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giữ gìn vệ sinh xung quanh nhà ở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74080">
            <a:off x="-2157793" y="7544156"/>
            <a:ext cx="4102864" cy="435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978211"/>
            <a:ext cx="1704512" cy="17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62849" y="568581"/>
            <a:ext cx="2811838" cy="92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08724" y="9258300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83586" y="532555"/>
            <a:ext cx="2167171" cy="191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8190B2-33A8-494A-A7A7-02EE86EB6C4D}"/>
              </a:ext>
            </a:extLst>
          </p:cNvPr>
          <p:cNvSpPr/>
          <p:nvPr/>
        </p:nvSpPr>
        <p:spPr>
          <a:xfrm>
            <a:off x="776377" y="1492829"/>
            <a:ext cx="16735246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27FB8-DB6D-4222-BC31-7032837FD504}"/>
              </a:ext>
            </a:extLst>
          </p:cNvPr>
          <p:cNvSpPr/>
          <p:nvPr/>
        </p:nvSpPr>
        <p:spPr>
          <a:xfrm>
            <a:off x="776377" y="2725256"/>
            <a:ext cx="16735246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+ Rác được phân làm mấy loại? Đó là những loại nào ?</a:t>
            </a:r>
            <a:endParaRPr lang="vi-VN" sz="4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0F7C10-2E3D-44A7-A2D2-7F5A59DB4A9C}"/>
              </a:ext>
            </a:extLst>
          </p:cNvPr>
          <p:cNvSpPr/>
          <p:nvPr/>
        </p:nvSpPr>
        <p:spPr>
          <a:xfrm>
            <a:off x="776377" y="4139046"/>
            <a:ext cx="16735246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Vậy thùng rác có ít nhất mấy ngăn?</a:t>
            </a:r>
            <a:endParaRPr lang="vi-VN" sz="4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87E2AD-EBFD-46B5-89D0-5CB7BB1E2CC9}"/>
              </a:ext>
            </a:extLst>
          </p:cNvPr>
          <p:cNvSpPr/>
          <p:nvPr/>
        </p:nvSpPr>
        <p:spPr>
          <a:xfrm>
            <a:off x="1621766" y="5520896"/>
            <a:ext cx="16361896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dirty="0"/>
          </a:p>
        </p:txBody>
      </p:sp>
      <p:pic>
        <p:nvPicPr>
          <p:cNvPr id="1026" name="Picture 2" descr="936.jpg">
            <a:extLst>
              <a:ext uri="{FF2B5EF4-FFF2-40B4-BE49-F238E27FC236}">
                <a16:creationId xmlns:a16="http://schemas.microsoft.com/office/drawing/2014/main" id="{4DE34C08-079A-43FE-92A7-0BAD0B79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21" y="243840"/>
            <a:ext cx="12222480" cy="97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ột số mẫu thùng rác nhựa phổ biến nhất">
            <a:extLst>
              <a:ext uri="{FF2B5EF4-FFF2-40B4-BE49-F238E27FC236}">
                <a16:creationId xmlns:a16="http://schemas.microsoft.com/office/drawing/2014/main" id="{153D1C64-1FF6-4A83-A6F8-831BC4F6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3" y="457201"/>
            <a:ext cx="17340343" cy="102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3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08EBCAC0-9AC4-4300-8E9F-91411E75AD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360" y="341405"/>
            <a:ext cx="17080000" cy="90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2CC2819-1835-49B1-89D7-16714557AF22}"/>
              </a:ext>
            </a:extLst>
          </p:cNvPr>
          <p:cNvSpPr/>
          <p:nvPr/>
        </p:nvSpPr>
        <p:spPr>
          <a:xfrm>
            <a:off x="304338" y="2195447"/>
            <a:ext cx="17679324" cy="79128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74080">
            <a:off x="-2157793" y="7544156"/>
            <a:ext cx="4102864" cy="435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978211"/>
            <a:ext cx="1704512" cy="17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62849" y="568581"/>
            <a:ext cx="2811838" cy="92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08724" y="9258300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83586" y="532555"/>
            <a:ext cx="2167171" cy="191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CD6EE-3F9E-4AC2-A5E0-2B46957335DF}"/>
              </a:ext>
            </a:extLst>
          </p:cNvPr>
          <p:cNvSpPr/>
          <p:nvPr/>
        </p:nvSpPr>
        <p:spPr>
          <a:xfrm>
            <a:off x="1862051" y="2992596"/>
            <a:ext cx="15278793" cy="5663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  <a:defRPr/>
            </a:pPr>
            <a:r>
              <a:rPr lang="en-US" alt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vi-VN" sz="5400"/>
              <a:t>1.Thùng đựng được rác; thùng có dạng hình khối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vi-VN" sz="5400"/>
              <a:t>2. Gọn, nhẹ, dễ sử dụng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vi-VN" sz="5400"/>
              <a:t>3. Dùng được nhiều lần;</a:t>
            </a:r>
            <a:r>
              <a:rPr lang="en-US" sz="5400"/>
              <a:t> không thấm nước</a:t>
            </a:r>
            <a:endParaRPr lang="vi-VN" sz="5400"/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vi-VN" sz="5400"/>
              <a:t>4. Hình thức trang trí đẹp mắt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6BD6AF-189E-4C50-BB1E-A01FC3F725F4}"/>
              </a:ext>
            </a:extLst>
          </p:cNvPr>
          <p:cNvSpPr/>
          <p:nvPr/>
        </p:nvSpPr>
        <p:spPr>
          <a:xfrm>
            <a:off x="2078179" y="758793"/>
            <a:ext cx="14347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800" b="1">
                <a:solidFill>
                  <a:schemeClr val="tx1"/>
                </a:solidFill>
                <a:latin typeface="Times New Roman" panose="02020603050405020304" pitchFamily="18" charset="0"/>
              </a:rPr>
              <a:t>HĐ 3. THỰC HÀNH- VẬN DỤNG</a:t>
            </a:r>
          </a:p>
          <a:p>
            <a:pPr>
              <a:spcBef>
                <a:spcPct val="0"/>
              </a:spcBef>
            </a:pPr>
            <a:r>
              <a:rPr lang="en-US" altLang="vi-VN" sz="4800" b="1">
                <a:solidFill>
                  <a:schemeClr val="tx1"/>
                </a:solidFill>
                <a:latin typeface="Times New Roman" panose="02020603050405020304" pitchFamily="18" charset="0"/>
              </a:rPr>
              <a:t>- Thùng rác tiện lợi cần những tiêu chí nào?</a:t>
            </a:r>
          </a:p>
        </p:txBody>
      </p:sp>
    </p:spTree>
    <p:extLst>
      <p:ext uri="{BB962C8B-B14F-4D97-AF65-F5344CB8AC3E}">
        <p14:creationId xmlns:p14="http://schemas.microsoft.com/office/powerpoint/2010/main" val="14734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6604748" y="293810"/>
            <a:ext cx="2598469" cy="14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2283" y="8953500"/>
            <a:ext cx="1172970" cy="117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8474" y="160530"/>
            <a:ext cx="1172970" cy="11729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32DBB0-CA45-41BC-ABA6-4AEB2673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284" y="1949566"/>
            <a:ext cx="15113478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altLang="vi-VN" sz="6600">
                <a:solidFill>
                  <a:srgbClr val="002060"/>
                </a:solidFill>
                <a:latin typeface="Times New Roman" panose="02020603050405020304" pitchFamily="18" charset="0"/>
              </a:rPr>
              <a:t>Thực </a:t>
            </a:r>
            <a:r>
              <a:rPr lang="en-US" altLang="vi-VN" sz="6600" err="1">
                <a:solidFill>
                  <a:srgbClr val="00206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6600">
                <a:solidFill>
                  <a:srgbClr val="002060"/>
                </a:solidFill>
                <a:latin typeface="Times New Roman" panose="02020603050405020304" pitchFamily="18" charset="0"/>
              </a:rPr>
              <a:t> làm thùng rác tiện lợi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vi-VN" sz="6600">
                <a:solidFill>
                  <a:srgbClr val="002060"/>
                </a:solidFill>
                <a:latin typeface="Times New Roman" panose="02020603050405020304" pitchFamily="18" charset="0"/>
              </a:rPr>
              <a:t>          (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25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vi-VN" sz="660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phiếu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vi-VN" sz="660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vi-VN" sz="6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4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5933204" y="161471"/>
            <a:ext cx="2598469" cy="14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 rotWithShape="1">
          <a:blip r:embed="rId8">
            <a:alphaModFix/>
          </a:blip>
          <a:srcRect l="14420" r="20486"/>
          <a:stretch/>
        </p:blipFill>
        <p:spPr>
          <a:xfrm>
            <a:off x="-1078567" y="2172649"/>
            <a:ext cx="5195767" cy="798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40839" y="-1285008"/>
            <a:ext cx="16305621" cy="97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780986" y="5521234"/>
            <a:ext cx="3447522" cy="459404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76CAFD-76AF-4FA4-879C-E13268C1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254" y="1984077"/>
            <a:ext cx="1154235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4. Trưng bày và giới thiệu sản phẩm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Nếu được làm lại, em sẽ thay đổi điều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A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6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-106361" y="9345956"/>
            <a:ext cx="18954468" cy="6323211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"/>
          <p:cNvSpPr/>
          <p:nvPr/>
        </p:nvSpPr>
        <p:spPr>
          <a:xfrm>
            <a:off x="10668001" y="2885510"/>
            <a:ext cx="4726011" cy="4985087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DDD9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"/>
          <p:cNvSpPr/>
          <p:nvPr/>
        </p:nvSpPr>
        <p:spPr>
          <a:xfrm>
            <a:off x="2610479" y="2885508"/>
            <a:ext cx="4726010" cy="4985087"/>
          </a:xfrm>
          <a:custGeom>
            <a:avLst/>
            <a:gdLst/>
            <a:ahLst/>
            <a:cxnLst/>
            <a:rect l="l" t="t" r="r" b="b"/>
            <a:pathLst>
              <a:path w="3314565" h="715449" extrusionOk="0">
                <a:moveTo>
                  <a:pt x="3190105" y="715449"/>
                </a:moveTo>
                <a:lnTo>
                  <a:pt x="124460" y="715449"/>
                </a:lnTo>
                <a:cubicBezTo>
                  <a:pt x="55880" y="715449"/>
                  <a:pt x="0" y="659569"/>
                  <a:pt x="0" y="5909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190105" y="0"/>
                </a:lnTo>
                <a:cubicBezTo>
                  <a:pt x="3258685" y="0"/>
                  <a:pt x="3314565" y="55880"/>
                  <a:pt x="3314565" y="124460"/>
                </a:cubicBezTo>
                <a:lnTo>
                  <a:pt x="3314565" y="590989"/>
                </a:lnTo>
                <a:cubicBezTo>
                  <a:pt x="3314565" y="659569"/>
                  <a:pt x="3258685" y="715449"/>
                  <a:pt x="3190105" y="715449"/>
                </a:cubicBezTo>
                <a:close/>
              </a:path>
            </a:pathLst>
          </a:custGeom>
          <a:solidFill>
            <a:srgbClr val="ADD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"/>
          <p:cNvSpPr txBox="1"/>
          <p:nvPr/>
        </p:nvSpPr>
        <p:spPr>
          <a:xfrm>
            <a:off x="5615741" y="531214"/>
            <a:ext cx="8159811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231F20"/>
                </a:solidFill>
              </a:rPr>
              <a:t>HĐ5. ĐÁNH GIÁ </a:t>
            </a:r>
            <a:endParaRPr/>
          </a:p>
        </p:txBody>
      </p:sp>
      <p:pic>
        <p:nvPicPr>
          <p:cNvPr id="304" name="Google Shape;30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42755">
            <a:off x="15606969" y="-2273564"/>
            <a:ext cx="4102864" cy="435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83488" y="273063"/>
            <a:ext cx="1704512" cy="17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07598" y="1144328"/>
            <a:ext cx="2811838" cy="92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99519" y="6646406"/>
            <a:ext cx="2199038" cy="219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34183" y="8180023"/>
            <a:ext cx="2083909" cy="18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2829477" y="4809921"/>
            <a:ext cx="4288013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Hoàn thiện sản phẩm</a:t>
            </a:r>
            <a:endParaRPr/>
          </a:p>
        </p:txBody>
      </p:sp>
      <p:sp>
        <p:nvSpPr>
          <p:cNvPr id="310" name="Google Shape;310;p16"/>
          <p:cNvSpPr txBox="1"/>
          <p:nvPr/>
        </p:nvSpPr>
        <p:spPr>
          <a:xfrm>
            <a:off x="10574223" y="4750396"/>
            <a:ext cx="4845765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Chuẩn bị </a:t>
            </a:r>
            <a:r>
              <a:rPr lang="en-US" sz="5000">
                <a:solidFill>
                  <a:schemeClr val="dk1"/>
                </a:solidFill>
              </a:rPr>
              <a:t>bài sau</a:t>
            </a:r>
            <a:endParaRPr sz="5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3884" y="312300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315936" y="312300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10692" y="6732593"/>
            <a:ext cx="3952095" cy="3858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A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0"/>
            <a:ext cx="1839436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8260" y="320711"/>
            <a:ext cx="2199038" cy="219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5726" y="479527"/>
            <a:ext cx="2706435" cy="238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86205">
            <a:off x="15867788" y="7379915"/>
            <a:ext cx="2783024" cy="27830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363288" y="1947559"/>
            <a:ext cx="15916434" cy="637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vi-VN" sz="138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the teachers to our class</a:t>
            </a: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3292" y="7990309"/>
            <a:ext cx="4114800" cy="222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2256" y="7923082"/>
            <a:ext cx="1297951" cy="242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">
            <a:extLst>
              <a:ext uri="{FF2B5EF4-FFF2-40B4-BE49-F238E27FC236}">
                <a16:creationId xmlns:a16="http://schemas.microsoft.com/office/drawing/2014/main" id="{AC8B37CA-B3E5-4FAC-908E-EAB295A8B9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91879">
            <a:off x="-205890" y="7784218"/>
            <a:ext cx="2783024" cy="278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7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-558243"/>
            <a:ext cx="18394361" cy="1906151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7"/>
          <p:cNvSpPr/>
          <p:nvPr/>
        </p:nvSpPr>
        <p:spPr>
          <a:xfrm>
            <a:off x="3957894" y="3056255"/>
            <a:ext cx="13039369" cy="4688409"/>
          </a:xfrm>
          <a:custGeom>
            <a:avLst/>
            <a:gdLst/>
            <a:ahLst/>
            <a:cxnLst/>
            <a:rect l="l" t="t" r="r" b="b"/>
            <a:pathLst>
              <a:path w="11503330" h="1191905" extrusionOk="0">
                <a:moveTo>
                  <a:pt x="10564431" y="1180718"/>
                </a:moveTo>
                <a:cubicBezTo>
                  <a:pt x="10564431" y="1180718"/>
                  <a:pt x="10144678" y="1191905"/>
                  <a:pt x="9682094" y="1189284"/>
                </a:cubicBezTo>
                <a:cubicBezTo>
                  <a:pt x="3755729" y="1187121"/>
                  <a:pt x="1057073" y="1179297"/>
                  <a:pt x="1057073" y="1179297"/>
                </a:cubicBezTo>
                <a:cubicBezTo>
                  <a:pt x="812931" y="1170463"/>
                  <a:pt x="565145" y="1153481"/>
                  <a:pt x="398404" y="1095304"/>
                </a:cubicBezTo>
                <a:cubicBezTo>
                  <a:pt x="120505" y="998342"/>
                  <a:pt x="0" y="820814"/>
                  <a:pt x="0" y="590657"/>
                </a:cubicBezTo>
                <a:lnTo>
                  <a:pt x="0" y="590655"/>
                </a:lnTo>
                <a:cubicBezTo>
                  <a:pt x="8536" y="440430"/>
                  <a:pt x="34263" y="311302"/>
                  <a:pt x="140291" y="225758"/>
                </a:cubicBezTo>
                <a:cubicBezTo>
                  <a:pt x="342602" y="62530"/>
                  <a:pt x="736658" y="7673"/>
                  <a:pt x="1155311" y="7673"/>
                </a:cubicBezTo>
                <a:cubicBezTo>
                  <a:pt x="1155311" y="7673"/>
                  <a:pt x="1551711" y="15681"/>
                  <a:pt x="7873021" y="7673"/>
                </a:cubicBezTo>
                <a:cubicBezTo>
                  <a:pt x="9925752" y="0"/>
                  <a:pt x="10389679" y="7673"/>
                  <a:pt x="10389679" y="7673"/>
                </a:cubicBezTo>
                <a:cubicBezTo>
                  <a:pt x="10757987" y="15152"/>
                  <a:pt x="11121299" y="84484"/>
                  <a:pt x="11319039" y="207066"/>
                </a:cubicBezTo>
                <a:cubicBezTo>
                  <a:pt x="11470056" y="300683"/>
                  <a:pt x="11503330" y="425358"/>
                  <a:pt x="11494190" y="590657"/>
                </a:cubicBezTo>
                <a:lnTo>
                  <a:pt x="11494190" y="590658"/>
                </a:lnTo>
                <a:cubicBezTo>
                  <a:pt x="11494191" y="938779"/>
                  <a:pt x="11211194" y="1152877"/>
                  <a:pt x="10564431" y="1180718"/>
                </a:cubicBezTo>
                <a:close/>
              </a:path>
            </a:pathLst>
          </a:custGeom>
          <a:solidFill>
            <a:srgbClr val="FABC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 txBox="1"/>
          <p:nvPr/>
        </p:nvSpPr>
        <p:spPr>
          <a:xfrm>
            <a:off x="3560913" y="3446448"/>
            <a:ext cx="13833329" cy="368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HẸN GẶP LẠI CÁC EM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VÀO TIẾT HỌC KẾ TIẾP!</a:t>
            </a:r>
            <a:endParaRPr/>
          </a:p>
        </p:txBody>
      </p:sp>
      <p:pic>
        <p:nvPicPr>
          <p:cNvPr id="321" name="Google Shape;3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490" y="4047503"/>
            <a:ext cx="3212063" cy="33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75501" y="8535185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180914">
            <a:off x="1042495" y="-149318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01684" y="7515769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44675">
            <a:off x="15457001" y="1117385"/>
            <a:ext cx="3604597" cy="2031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83674" y="7662636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180914">
            <a:off x="1426200" y="-262712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281" y="7663631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44675">
            <a:off x="14965171" y="858371"/>
            <a:ext cx="2598469" cy="14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5887787" y="734410"/>
            <a:ext cx="6947066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dk1"/>
                </a:solidFill>
              </a:rPr>
              <a:t> </a:t>
            </a:r>
            <a:r>
              <a:rPr lang="en-US" sz="5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 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082993" y="2922600"/>
            <a:ext cx="6056378" cy="560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8583" y="5108145"/>
            <a:ext cx="3502135" cy="341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00644" y="6385379"/>
            <a:ext cx="2683686" cy="2731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3;p2">
            <a:extLst>
              <a:ext uri="{FF2B5EF4-FFF2-40B4-BE49-F238E27FC236}">
                <a16:creationId xmlns:a16="http://schemas.microsoft.com/office/drawing/2014/main" id="{87CC8147-004C-452E-903C-EFBC941931E3}"/>
              </a:ext>
            </a:extLst>
          </p:cNvPr>
          <p:cNvSpPr txBox="1"/>
          <p:nvPr/>
        </p:nvSpPr>
        <p:spPr>
          <a:xfrm>
            <a:off x="5837911" y="1968739"/>
            <a:ext cx="6947066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chemeClr val="dk1"/>
                </a:solidFill>
              </a:rPr>
              <a:t>HĐ 1. TRẢI NGHIỆM</a:t>
            </a:r>
            <a:r>
              <a:rPr lang="en-US" sz="5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ch">
            <a:hlinkClick r:id="" action="ppaction://media"/>
            <a:extLst>
              <a:ext uri="{FF2B5EF4-FFF2-40B4-BE49-F238E27FC236}">
                <a16:creationId xmlns:a16="http://schemas.microsoft.com/office/drawing/2014/main" id="{BB87F01C-77EF-4D59-81B7-28DBAB040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36"/>
            <a:ext cx="18287922" cy="86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874080">
            <a:off x="-2157793" y="7544156"/>
            <a:ext cx="4102864" cy="435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978211"/>
            <a:ext cx="1704512" cy="17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62849" y="568581"/>
            <a:ext cx="2811838" cy="92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08724" y="9258300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83586" y="532555"/>
            <a:ext cx="2167171" cy="191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D31791-F84D-471A-83D6-CCF28C5F9B58}"/>
              </a:ext>
            </a:extLst>
          </p:cNvPr>
          <p:cNvSpPr/>
          <p:nvPr/>
        </p:nvSpPr>
        <p:spPr>
          <a:xfrm>
            <a:off x="804672" y="1270186"/>
            <a:ext cx="16715232" cy="488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Bạn thấy ngôi nhà đã gọn gàng, sạch sẽ chưa?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Bạn nhỏ vứt những gì ra nhà?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Bạn có nhận xét gì về hành động của bạn nhỏ?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Vậy để ngôi nhà gọn gàng, sạch sẽ bạn cần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A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106361" y="271351"/>
            <a:ext cx="18394361" cy="1007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117598">
            <a:off x="311774" y="-262932"/>
            <a:ext cx="1926969" cy="221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272466">
            <a:off x="14469537" y="8246367"/>
            <a:ext cx="3969413" cy="129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24420" y="0"/>
            <a:ext cx="2199038" cy="219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;p1">
            <a:extLst>
              <a:ext uri="{FF2B5EF4-FFF2-40B4-BE49-F238E27FC236}">
                <a16:creationId xmlns:a16="http://schemas.microsoft.com/office/drawing/2014/main" id="{8E9B26BF-CF85-4E69-99BB-50F2A7BD000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29968" y="2976399"/>
            <a:ext cx="4773527" cy="7310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30F2C0-FCC2-4CE5-92EB-0F9288736B25}"/>
              </a:ext>
            </a:extLst>
          </p:cNvPr>
          <p:cNvSpPr/>
          <p:nvPr/>
        </p:nvSpPr>
        <p:spPr>
          <a:xfrm>
            <a:off x="2464136" y="886505"/>
            <a:ext cx="1424191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5400" b="1" dirty="0" err="1">
                <a:latin typeface="HP001 4 hang 1 ô ly" panose="020B0603050302020204" pitchFamily="34" charset="0"/>
              </a:rPr>
              <a:t>Thứ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 </a:t>
            </a:r>
            <a:r>
              <a:rPr lang="en-US" altLang="vi-VN" sz="5400" b="1" dirty="0" smtClean="0">
                <a:latin typeface="HP001 4 hang 1 ô ly" panose="020B0603050302020204" pitchFamily="34" charset="0"/>
              </a:rPr>
              <a:t>  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ngày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</a:t>
            </a:r>
            <a:r>
              <a:rPr lang="en-US" altLang="vi-VN" sz="5400" b="1" dirty="0" smtClean="0">
                <a:latin typeface="HP001 4 hang 1 ô ly" panose="020B0603050302020204" pitchFamily="34" charset="0"/>
              </a:rPr>
              <a:t>  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tháng</a:t>
            </a:r>
            <a:r>
              <a:rPr lang="en-US" altLang="vi-VN" sz="5400" b="1">
                <a:latin typeface="HP001 4 hang 1 ô ly" panose="020B0603050302020204" pitchFamily="34" charset="0"/>
              </a:rPr>
              <a:t> </a:t>
            </a:r>
            <a:r>
              <a:rPr lang="en-US" altLang="vi-VN" sz="5400" b="1" smtClean="0">
                <a:latin typeface="HP001 4 hang 1 ô ly" panose="020B0603050302020204" pitchFamily="34" charset="0"/>
              </a:rPr>
              <a:t>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năm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2022</a:t>
            </a:r>
          </a:p>
          <a:p>
            <a:pPr algn="ctr">
              <a:spcBef>
                <a:spcPct val="0"/>
              </a:spcBef>
            </a:pPr>
            <a:endParaRPr lang="en-US" altLang="vi-VN" sz="4800" b="1" dirty="0">
              <a:latin typeface="HP001 4 hang 1 ô ly" panose="020B06030503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vi-VN" sz="5400" b="1" u="sng" dirty="0" err="1">
                <a:latin typeface="HP001 4 hang 1 ô ly" panose="020B0603050302020204" pitchFamily="34" charset="0"/>
              </a:rPr>
              <a:t>Bài</a:t>
            </a:r>
            <a:r>
              <a:rPr lang="en-US" altLang="vi-VN" sz="5400" b="1" u="sng" dirty="0">
                <a:latin typeface="HP001 4 hang 1 ô ly" panose="020B0603050302020204" pitchFamily="34" charset="0"/>
              </a:rPr>
              <a:t> </a:t>
            </a:r>
            <a:r>
              <a:rPr lang="en-US" altLang="vi-VN" sz="5400" b="1" u="sng" dirty="0" err="1">
                <a:latin typeface="HP001 4 hang 1 ô ly" panose="020B0603050302020204" pitchFamily="34" charset="0"/>
              </a:rPr>
              <a:t>học</a:t>
            </a:r>
            <a:r>
              <a:rPr lang="en-US" altLang="vi-VN" sz="5400" b="1" u="sng" dirty="0">
                <a:latin typeface="HP001 4 hang 1 ô ly" panose="020B0603050302020204" pitchFamily="34" charset="0"/>
              </a:rPr>
              <a:t> Stem</a:t>
            </a:r>
          </a:p>
          <a:p>
            <a:pPr algn="ctr">
              <a:spcBef>
                <a:spcPct val="0"/>
              </a:spcBef>
            </a:pPr>
            <a:endParaRPr lang="en-US" altLang="vi-VN" sz="4800" b="1" u="sng" dirty="0">
              <a:latin typeface="HP001 4 hang 1 ô ly" panose="020B06030503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vi-VN" sz="5400" b="1" dirty="0" err="1">
                <a:latin typeface="HP001 4 hang 1 ô ly" panose="020B0603050302020204" pitchFamily="34" charset="0"/>
              </a:rPr>
              <a:t>Làm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thùng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rác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thân</a:t>
            </a:r>
            <a:r>
              <a:rPr lang="en-US" altLang="vi-VN" sz="5400" b="1" dirty="0">
                <a:latin typeface="HP001 4 hang 1 ô ly" panose="020B0603050302020204" pitchFamily="34" charset="0"/>
              </a:rPr>
              <a:t> </a:t>
            </a:r>
            <a:r>
              <a:rPr lang="en-US" altLang="vi-VN" sz="5400" b="1" dirty="0" err="1">
                <a:latin typeface="HP001 4 hang 1 ô ly" panose="020B0603050302020204" pitchFamily="34" charset="0"/>
              </a:rPr>
              <a:t>thiện</a:t>
            </a:r>
            <a:endParaRPr lang="en-US" altLang="vi-VN" b="1" dirty="0">
              <a:latin typeface="HP001 4 hang 1 ô ly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6604748" y="293810"/>
            <a:ext cx="2598469" cy="14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1662542" y="515398"/>
            <a:ext cx="15440487" cy="164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</a:rPr>
              <a:t>HĐ 2. KHÁM PHÁ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</a:rPr>
              <a:t> a</a:t>
            </a: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Một số việc làm giữ vệ sinh xung quanh nhà ở</a:t>
            </a:r>
            <a:endParaRPr sz="5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8">
            <a:alphaModFix/>
          </a:blip>
          <a:srcRect l="11874" t="9947" r="9703" b="57800"/>
          <a:stretch/>
        </p:blipFill>
        <p:spPr>
          <a:xfrm>
            <a:off x="1972009" y="3042716"/>
            <a:ext cx="6720973" cy="474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8">
            <a:alphaModFix/>
          </a:blip>
          <a:srcRect l="9253" t="41509" r="6174" b="24882"/>
          <a:stretch/>
        </p:blipFill>
        <p:spPr>
          <a:xfrm>
            <a:off x="9514123" y="3097520"/>
            <a:ext cx="6720973" cy="458933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 txBox="1"/>
          <p:nvPr/>
        </p:nvSpPr>
        <p:spPr>
          <a:xfrm>
            <a:off x="1159903" y="2179420"/>
            <a:ext cx="151495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Quan sát hình ảnh trong SGK và thực hiện yêu cầu:</a:t>
            </a:r>
            <a:endParaRPr/>
          </a:p>
        </p:txBody>
      </p:sp>
      <p:sp>
        <p:nvSpPr>
          <p:cNvPr id="160" name="Google Shape;160;p5"/>
          <p:cNvSpPr txBox="1"/>
          <p:nvPr/>
        </p:nvSpPr>
        <p:spPr>
          <a:xfrm>
            <a:off x="4007052" y="7869138"/>
            <a:ext cx="10694053" cy="190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Những người trong các hình đang làm gì? 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Những việc làm đó có tác dụng gì?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6604748" y="293810"/>
            <a:ext cx="2598469" cy="14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8">
            <a:alphaModFix/>
          </a:blip>
          <a:srcRect l="11874" t="9947" r="47595" b="57800"/>
          <a:stretch/>
        </p:blipFill>
        <p:spPr>
          <a:xfrm>
            <a:off x="1740839" y="1130644"/>
            <a:ext cx="5584524" cy="763577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2553442" y="8787277"/>
            <a:ext cx="39593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Quét sân nhà</a:t>
            </a:r>
            <a:endParaRPr/>
          </a:p>
        </p:txBody>
      </p:sp>
      <p:sp>
        <p:nvSpPr>
          <p:cNvPr id="172" name="Google Shape;172;p6"/>
          <p:cNvSpPr txBox="1"/>
          <p:nvPr/>
        </p:nvSpPr>
        <p:spPr>
          <a:xfrm>
            <a:off x="11148399" y="8787277"/>
            <a:ext cx="43383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Cắt tỉa cành cây</a:t>
            </a:r>
            <a:endParaRPr/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8">
            <a:alphaModFix/>
          </a:blip>
          <a:srcRect l="51662" t="9947" r="9703" b="57800"/>
          <a:stretch/>
        </p:blipFill>
        <p:spPr>
          <a:xfrm>
            <a:off x="10588273" y="1181142"/>
            <a:ext cx="5302600" cy="760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7288" y="8210556"/>
            <a:ext cx="1172970" cy="117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1362" y="205352"/>
            <a:ext cx="1172970" cy="117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33038" y="282386"/>
            <a:ext cx="1172970" cy="1172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D8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 amt="24000"/>
          </a:blip>
          <a:srcRect/>
          <a:stretch/>
        </p:blipFill>
        <p:spPr>
          <a:xfrm>
            <a:off x="-53180" y="-431209"/>
            <a:ext cx="18394361" cy="1906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3674" y="9099548"/>
            <a:ext cx="2274938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80914">
            <a:off x="366688" y="-518081"/>
            <a:ext cx="997208" cy="29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4572" y="7402375"/>
            <a:ext cx="2342783" cy="23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4675">
            <a:off x="16604748" y="293810"/>
            <a:ext cx="2598469" cy="146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/>
          <p:nvPr/>
        </p:nvSpPr>
        <p:spPr>
          <a:xfrm>
            <a:off x="1929440" y="8599557"/>
            <a:ext cx="58629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Bóc tờ rơi, quảng cáo</a:t>
            </a:r>
            <a:endParaRPr/>
          </a:p>
        </p:txBody>
      </p:sp>
      <p:sp>
        <p:nvSpPr>
          <p:cNvPr id="187" name="Google Shape;187;p7"/>
          <p:cNvSpPr txBox="1"/>
          <p:nvPr/>
        </p:nvSpPr>
        <p:spPr>
          <a:xfrm>
            <a:off x="10823968" y="8599557"/>
            <a:ext cx="5009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Cọ rửa chuồng lợn</a:t>
            </a:r>
            <a:endParaRPr/>
          </a:p>
        </p:txBody>
      </p:sp>
      <p:pic>
        <p:nvPicPr>
          <p:cNvPr id="188" name="Google Shape;188;p7"/>
          <p:cNvPicPr preferRelativeResize="0"/>
          <p:nvPr/>
        </p:nvPicPr>
        <p:blipFill rotWithShape="1">
          <a:blip r:embed="rId8">
            <a:alphaModFix/>
          </a:blip>
          <a:srcRect l="9254" t="41509" r="48732" b="24882"/>
          <a:stretch/>
        </p:blipFill>
        <p:spPr>
          <a:xfrm>
            <a:off x="2386241" y="1333500"/>
            <a:ext cx="4949397" cy="680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7"/>
          <p:cNvPicPr preferRelativeResize="0"/>
          <p:nvPr/>
        </p:nvPicPr>
        <p:blipFill rotWithShape="1">
          <a:blip r:embed="rId8">
            <a:alphaModFix/>
          </a:blip>
          <a:srcRect l="51680" t="42429" r="8343" b="24882"/>
          <a:stretch/>
        </p:blipFill>
        <p:spPr>
          <a:xfrm>
            <a:off x="10813082" y="1333500"/>
            <a:ext cx="5009012" cy="70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2283" y="8953500"/>
            <a:ext cx="1172970" cy="117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8474" y="160530"/>
            <a:ext cx="1172970" cy="1172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0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554</Words>
  <Application>Microsoft Office PowerPoint</Application>
  <PresentationFormat>Custom</PresentationFormat>
  <Paragraphs>66</Paragraphs>
  <Slides>20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HP001 4 hang 1 ô ly</vt:lpstr>
      <vt:lpstr>Noto Sans Symbols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WDAGUtilityAccount</cp:lastModifiedBy>
  <cp:revision>25</cp:revision>
  <dcterms:created xsi:type="dcterms:W3CDTF">2006-08-16T00:00:00Z</dcterms:created>
  <dcterms:modified xsi:type="dcterms:W3CDTF">2022-11-21T02:56:47Z</dcterms:modified>
</cp:coreProperties>
</file>