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2"/>
  </p:notesMasterIdLst>
  <p:handoutMasterIdLst>
    <p:handoutMasterId r:id="rId13"/>
  </p:handoutMasterIdLst>
  <p:sldIdLst>
    <p:sldId id="601" r:id="rId2"/>
    <p:sldId id="602" r:id="rId3"/>
    <p:sldId id="597" r:id="rId4"/>
    <p:sldId id="599" r:id="rId5"/>
    <p:sldId id="598" r:id="rId6"/>
    <p:sldId id="594" r:id="rId7"/>
    <p:sldId id="591" r:id="rId8"/>
    <p:sldId id="588" r:id="rId9"/>
    <p:sldId id="590" r:id="rId10"/>
    <p:sldId id="600" r:id="rId11"/>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03" autoAdjust="0"/>
    <p:restoredTop sz="88364" autoAdjust="0"/>
  </p:normalViewPr>
  <p:slideViewPr>
    <p:cSldViewPr snapToGrid="0">
      <p:cViewPr varScale="1">
        <p:scale>
          <a:sx n="65" d="100"/>
          <a:sy n="65" d="100"/>
        </p:scale>
        <p:origin x="894" y="66"/>
      </p:cViewPr>
      <p:guideLst>
        <p:guide orient="horz" pos="2160"/>
        <p:guide pos="384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5A4CF4-0B80-4974-A7FD-60D6937FCF77}" type="datetime10">
              <a:rPr lang="en-US" smtClean="0"/>
              <a:t>09:16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C31066-49ED-44AA-B333-5E74F1267AF0}" type="slidenum">
              <a:rPr lang="en-US" smtClean="0"/>
              <a:t>‹#›</a:t>
            </a:fld>
            <a:endParaRPr lang="en-US"/>
          </a:p>
        </p:txBody>
      </p:sp>
    </p:spTree>
    <p:extLst>
      <p:ext uri="{BB962C8B-B14F-4D97-AF65-F5344CB8AC3E}">
        <p14:creationId xmlns:p14="http://schemas.microsoft.com/office/powerpoint/2010/main" val="394457675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D939BE7-2947-4EA1-A72F-D6BCEFFA1CAF}" type="datetime10">
              <a:rPr lang="en-US" smtClean="0"/>
              <a:t>09:16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81AA0ED-2F8F-4F8B-800C-65D28421ACD1}" type="slidenum">
              <a:rPr lang="en-US"/>
              <a:pPr>
                <a:defRPr/>
              </a:pPr>
              <a:t>‹#›</a:t>
            </a:fld>
            <a:endParaRPr lang="en-US"/>
          </a:p>
        </p:txBody>
      </p:sp>
    </p:spTree>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209" name="Slide Image Placeholder 1"/>
          <p:cNvSpPr>
            <a:spLocks noGrp="1" noRot="1" noChangeAspect="1"/>
          </p:cNvSpPr>
          <p:nvPr>
            <p:ph type="sldImg"/>
          </p:nvPr>
        </p:nvSpPr>
        <p:spPr bwMode="auto">
          <a:noFill/>
          <a:ln>
            <a:solidFill>
              <a:srgbClr val="000000"/>
            </a:solidFill>
            <a:miter lim="800000"/>
            <a:headEnd/>
            <a:tailEnd/>
          </a:ln>
        </p:spPr>
      </p:sp>
      <p:sp>
        <p:nvSpPr>
          <p:cNvPr id="4782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4782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B93AAF-784B-471E-B8DD-93131AEA8B28}" type="slidenum">
              <a:rPr lang="en-US">
                <a:cs typeface="Arial" charset="0"/>
              </a:rPr>
              <a:pPr fontAlgn="base">
                <a:spcBef>
                  <a:spcPct val="0"/>
                </a:spcBef>
                <a:spcAft>
                  <a:spcPct val="0"/>
                </a:spcAft>
              </a:pPr>
              <a:t>5</a:t>
            </a:fld>
            <a:endParaRPr lang="en-US">
              <a:cs typeface="Arial" charset="0"/>
            </a:endParaRPr>
          </a:p>
        </p:txBody>
      </p:sp>
      <p:sp>
        <p:nvSpPr>
          <p:cNvPr id="2" name="Date Placeholder 1"/>
          <p:cNvSpPr>
            <a:spLocks noGrp="1"/>
          </p:cNvSpPr>
          <p:nvPr>
            <p:ph type="dt" idx="10"/>
          </p:nvPr>
        </p:nvSpPr>
        <p:spPr/>
        <p:txBody>
          <a:bodyPr/>
          <a:lstStyle/>
          <a:p>
            <a:pPr>
              <a:defRPr/>
            </a:pPr>
            <a:fld id="{BC25F9C7-FF4B-45CA-9323-95DE4D8E58C6}" type="datetime10">
              <a:rPr lang="en-US" smtClean="0"/>
              <a:t>09:16</a:t>
            </a:fld>
            <a:endParaRPr lang="en-US"/>
          </a:p>
        </p:txBody>
      </p:sp>
    </p:spTree>
    <p:extLst>
      <p:ext uri="{BB962C8B-B14F-4D97-AF65-F5344CB8AC3E}">
        <p14:creationId xmlns:p14="http://schemas.microsoft.com/office/powerpoint/2010/main" val="1090965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3" name="Slide Image Placeholder 1"/>
          <p:cNvSpPr>
            <a:spLocks noGrp="1" noRot="1" noChangeAspect="1"/>
          </p:cNvSpPr>
          <p:nvPr>
            <p:ph type="sldImg"/>
          </p:nvPr>
        </p:nvSpPr>
        <p:spPr bwMode="auto">
          <a:noFill/>
          <a:ln>
            <a:solidFill>
              <a:srgbClr val="000000"/>
            </a:solidFill>
            <a:miter lim="800000"/>
            <a:headEnd/>
            <a:tailEnd/>
          </a:ln>
        </p:spPr>
      </p:sp>
      <p:sp>
        <p:nvSpPr>
          <p:cNvPr id="4843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vi-VN" smtClean="0">
              <a:latin typeface="Calibri" pitchFamily="34" charset="0"/>
            </a:endParaRPr>
          </a:p>
        </p:txBody>
      </p:sp>
      <p:sp>
        <p:nvSpPr>
          <p:cNvPr id="4843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B0035C-A56A-4888-8985-50C2D0AA490B}" type="slidenum">
              <a:rPr lang="en-US">
                <a:solidFill>
                  <a:srgbClr val="000000"/>
                </a:solidFill>
                <a:cs typeface="Arial" charset="0"/>
              </a:rPr>
              <a:pPr fontAlgn="base">
                <a:spcBef>
                  <a:spcPct val="0"/>
                </a:spcBef>
                <a:spcAft>
                  <a:spcPct val="0"/>
                </a:spcAft>
              </a:pPr>
              <a:t>8</a:t>
            </a:fld>
            <a:endParaRPr lang="en-US">
              <a:solidFill>
                <a:srgbClr val="000000"/>
              </a:solidFill>
              <a:cs typeface="Arial" charset="0"/>
            </a:endParaRPr>
          </a:p>
        </p:txBody>
      </p:sp>
      <p:sp>
        <p:nvSpPr>
          <p:cNvPr id="2" name="Date Placeholder 1"/>
          <p:cNvSpPr>
            <a:spLocks noGrp="1"/>
          </p:cNvSpPr>
          <p:nvPr>
            <p:ph type="dt" idx="10"/>
          </p:nvPr>
        </p:nvSpPr>
        <p:spPr/>
        <p:txBody>
          <a:bodyPr/>
          <a:lstStyle/>
          <a:p>
            <a:pPr>
              <a:defRPr/>
            </a:pPr>
            <a:fld id="{850A718A-51F8-4CD2-B50F-258927606B8D}" type="datetime10">
              <a:rPr lang="en-US" smtClean="0"/>
              <a:t>09:16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E88989A-1827-4BD8-99C7-38815BA67963}" type="datetimeFigureOut">
              <a:rPr lang="en-US"/>
              <a:pPr>
                <a:defRPr/>
              </a:pPr>
              <a:t>9/23/2024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C2817A-7063-462E-A2C8-9407E95DAD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913F32-44A5-47FF-89DD-2B48933CBB7D}" type="datetimeFigureOut">
              <a:rPr lang="en-US"/>
              <a:pPr>
                <a:defRPr/>
              </a:pPr>
              <a:t>9/23/2024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7DCA163-1999-4AB3-AEEF-E595675E53B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51CE2FE-650F-49AB-BCC4-0BB1AB3B786B}" type="datetimeFigureOut">
              <a:rPr lang="en-US"/>
              <a:pPr>
                <a:defRPr/>
              </a:pPr>
              <a:t>9/23/2024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B3A659-DED1-4D65-A262-AC8E4A2A14C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66D10AE-8F10-44BA-879F-033B9BAC4154}" type="datetimeFigureOut">
              <a:rPr lang="en-US"/>
              <a:pPr>
                <a:defRPr/>
              </a:pPr>
              <a:t>9/23/2024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D6EEFC8-500C-4C91-97DD-144D1ACB2DA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fld id="{ED2D3AC4-421F-4853-BF19-E7690C3E129B}" type="datetimeFigureOut">
              <a:rPr lang="en-US"/>
              <a:pPr>
                <a:defRPr/>
              </a:pPr>
              <a:t>9/23/2024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D83D42-7E75-417A-B305-416B6E44830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8FDD8E10-C306-44CC-BE7B-D9234232D385}" type="datetimeFigureOut">
              <a:rPr lang="en-US"/>
              <a:pPr>
                <a:defRPr/>
              </a:pPr>
              <a:t>9/23/2024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180EDF6-4979-4B59-8B6C-9E1815124A4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C973E2C3-10B5-483A-9AFA-C159E0E32D95}" type="datetimeFigureOut">
              <a:rPr lang="en-US"/>
              <a:pPr>
                <a:defRPr/>
              </a:pPr>
              <a:t>9/23/2024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DF1B13-6B96-4C92-BA45-CCE0B457A4F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639D509F-F506-4042-B766-A6D296571D72}" type="datetimeFigureOut">
              <a:rPr lang="en-US"/>
              <a:pPr>
                <a:defRPr/>
              </a:pPr>
              <a:t>9/23/2024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C718B48-D37D-4549-9880-59E1648D6D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5F1BB1D-DC88-45EB-8F0C-FD872C0231CB}" type="datetimeFigureOut">
              <a:rPr lang="en-US"/>
              <a:pPr>
                <a:defRPr/>
              </a:pPr>
              <a:t>9/23/2024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210828-16CD-4292-B94C-F45BB947C81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6BF7441C-FD1B-4438-A4A1-E903699D56EC}" type="datetimeFigureOut">
              <a:rPr lang="en-US"/>
              <a:pPr>
                <a:defRPr/>
              </a:pPr>
              <a:t>9/23/2024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91409A-81D6-4D63-BFCD-985D7DA6E9E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3"/>
          <p:cNvSpPr>
            <a:spLocks noGrp="1"/>
          </p:cNvSpPr>
          <p:nvPr>
            <p:ph type="dt" sz="half" idx="10"/>
          </p:nvPr>
        </p:nvSpPr>
        <p:spPr/>
        <p:txBody>
          <a:bodyPr/>
          <a:lstStyle>
            <a:lvl1pPr>
              <a:defRPr/>
            </a:lvl1pPr>
          </a:lstStyle>
          <a:p>
            <a:pPr>
              <a:defRPr/>
            </a:pPr>
            <a:fld id="{1DA71E15-A575-4496-B4ED-391F399F7B6D}" type="datetimeFigureOut">
              <a:rPr lang="en-US"/>
              <a:pPr>
                <a:defRPr/>
              </a:pPr>
              <a:t>9/23/2024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93AC49A-5750-4AC1-AC67-52C1D0D87FD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246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46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prstClr val="black">
                    <a:tint val="75000"/>
                  </a:prstClr>
                </a:solidFill>
                <a:latin typeface="+mn-lt"/>
                <a:cs typeface="+mn-cs"/>
              </a:defRPr>
            </a:lvl1pPr>
          </a:lstStyle>
          <a:p>
            <a:pPr>
              <a:defRPr/>
            </a:pPr>
            <a:fld id="{3423B2FD-DEE2-4557-8318-5317EB36B5A8}" type="datetimeFigureOut">
              <a:rPr lang="en-US"/>
              <a:pPr>
                <a:defRPr/>
              </a:pPr>
              <a:t>9/23/2024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spcBef>
                <a:spcPts val="0"/>
              </a:spcBef>
              <a:spcAft>
                <a:spcPts val="0"/>
              </a:spcAft>
              <a:defRPr sz="1200" smtClean="0">
                <a:solidFill>
                  <a:prstClr val="black">
                    <a:tint val="75000"/>
                  </a:prstClr>
                </a:solidFill>
                <a:latin typeface="+mn-lt"/>
                <a:cs typeface="+mn-cs"/>
              </a:defRPr>
            </a:lvl1pPr>
          </a:lstStyle>
          <a:p>
            <a:pPr>
              <a:defRPr/>
            </a:pPr>
            <a:fld id="{83649A23-5963-444D-82A8-D5A8989DB5C5}"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62" r:id="rId1"/>
    <p:sldLayoutId id="2147483861" r:id="rId2"/>
    <p:sldLayoutId id="2147483860" r:id="rId3"/>
    <p:sldLayoutId id="2147483859" r:id="rId4"/>
    <p:sldLayoutId id="2147483858" r:id="rId5"/>
    <p:sldLayoutId id="2147483857" r:id="rId6"/>
    <p:sldLayoutId id="2147483856" r:id="rId7"/>
    <p:sldLayoutId id="2147483855" r:id="rId8"/>
    <p:sldLayoutId id="2147483854" r:id="rId9"/>
    <p:sldLayoutId id="2147483853" r:id="rId10"/>
    <p:sldLayoutId id="2147483852"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a:defRPr>
      </a:lvl2pPr>
      <a:lvl3pPr algn="l" rtl="0" fontAlgn="base">
        <a:lnSpc>
          <a:spcPct val="90000"/>
        </a:lnSpc>
        <a:spcBef>
          <a:spcPct val="0"/>
        </a:spcBef>
        <a:spcAft>
          <a:spcPct val="0"/>
        </a:spcAft>
        <a:defRPr sz="4400">
          <a:solidFill>
            <a:schemeClr val="tx1"/>
          </a:solidFill>
          <a:latin typeface="Calibri Light"/>
        </a:defRPr>
      </a:lvl3pPr>
      <a:lvl4pPr algn="l" rtl="0" fontAlgn="base">
        <a:lnSpc>
          <a:spcPct val="90000"/>
        </a:lnSpc>
        <a:spcBef>
          <a:spcPct val="0"/>
        </a:spcBef>
        <a:spcAft>
          <a:spcPct val="0"/>
        </a:spcAft>
        <a:defRPr sz="4400">
          <a:solidFill>
            <a:schemeClr val="tx1"/>
          </a:solidFill>
          <a:latin typeface="Calibri Light"/>
        </a:defRPr>
      </a:lvl4pPr>
      <a:lvl5pPr algn="l" rtl="0" fontAlgn="base">
        <a:lnSpc>
          <a:spcPct val="90000"/>
        </a:lnSpc>
        <a:spcBef>
          <a:spcPct val="0"/>
        </a:spcBef>
        <a:spcAft>
          <a:spcPct val="0"/>
        </a:spcAft>
        <a:defRPr sz="4400">
          <a:solidFill>
            <a:schemeClr val="tx1"/>
          </a:solidFill>
          <a:latin typeface="Calibri Light"/>
        </a:defRPr>
      </a:lvl5pPr>
      <a:lvl6pPr marL="457200" algn="l" rtl="0" fontAlgn="base">
        <a:lnSpc>
          <a:spcPct val="90000"/>
        </a:lnSpc>
        <a:spcBef>
          <a:spcPct val="0"/>
        </a:spcBef>
        <a:spcAft>
          <a:spcPct val="0"/>
        </a:spcAft>
        <a:defRPr sz="4400">
          <a:solidFill>
            <a:schemeClr val="tx1"/>
          </a:solidFill>
          <a:latin typeface="Calibri Light"/>
        </a:defRPr>
      </a:lvl6pPr>
      <a:lvl7pPr marL="914400" algn="l" rtl="0" fontAlgn="base">
        <a:lnSpc>
          <a:spcPct val="90000"/>
        </a:lnSpc>
        <a:spcBef>
          <a:spcPct val="0"/>
        </a:spcBef>
        <a:spcAft>
          <a:spcPct val="0"/>
        </a:spcAft>
        <a:defRPr sz="4400">
          <a:solidFill>
            <a:schemeClr val="tx1"/>
          </a:solidFill>
          <a:latin typeface="Calibri Light"/>
        </a:defRPr>
      </a:lvl7pPr>
      <a:lvl8pPr marL="1371600" algn="l" rtl="0" fontAlgn="base">
        <a:lnSpc>
          <a:spcPct val="90000"/>
        </a:lnSpc>
        <a:spcBef>
          <a:spcPct val="0"/>
        </a:spcBef>
        <a:spcAft>
          <a:spcPct val="0"/>
        </a:spcAft>
        <a:defRPr sz="4400">
          <a:solidFill>
            <a:schemeClr val="tx1"/>
          </a:solidFill>
          <a:latin typeface="Calibri Light"/>
        </a:defRPr>
      </a:lvl8pPr>
      <a:lvl9pPr marL="1828800" algn="l" rtl="0" fontAlgn="base">
        <a:lnSpc>
          <a:spcPct val="90000"/>
        </a:lnSpc>
        <a:spcBef>
          <a:spcPct val="0"/>
        </a:spcBef>
        <a:spcAft>
          <a:spcPct val="0"/>
        </a:spcAft>
        <a:defRPr sz="4400">
          <a:solidFill>
            <a:schemeClr val="tx1"/>
          </a:solidFill>
          <a:latin typeface="Calibri Light"/>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a:t>
            </a:r>
            <a:r>
              <a:rPr lang="en-US" dirty="0" err="1" smtClean="0"/>
              <a:t>Kể</a:t>
            </a:r>
            <a:r>
              <a:rPr lang="en-US" dirty="0" smtClean="0"/>
              <a:t> </a:t>
            </a:r>
            <a:r>
              <a:rPr lang="en-US" dirty="0" err="1" smtClean="0"/>
              <a:t>tên</a:t>
            </a:r>
            <a:r>
              <a:rPr lang="en-US" dirty="0" smtClean="0"/>
              <a:t> </a:t>
            </a:r>
            <a:r>
              <a:rPr lang="en-US" dirty="0" err="1" smtClean="0"/>
              <a:t>các</a:t>
            </a:r>
            <a:r>
              <a:rPr lang="en-US" dirty="0" smtClean="0"/>
              <a:t> </a:t>
            </a:r>
            <a:r>
              <a:rPr lang="en-US" dirty="0" err="1" smtClean="0"/>
              <a:t>biện</a:t>
            </a:r>
            <a:r>
              <a:rPr lang="en-US" dirty="0" smtClean="0"/>
              <a:t> </a:t>
            </a:r>
            <a:r>
              <a:rPr lang="en-US" dirty="0" err="1" smtClean="0"/>
              <a:t>pháp</a:t>
            </a:r>
            <a:r>
              <a:rPr lang="en-US" dirty="0" smtClean="0"/>
              <a:t> </a:t>
            </a:r>
            <a:r>
              <a:rPr lang="en-US" dirty="0" err="1" smtClean="0"/>
              <a:t>tu</a:t>
            </a:r>
            <a:r>
              <a:rPr lang="en-US" dirty="0" smtClean="0"/>
              <a:t> </a:t>
            </a:r>
            <a:r>
              <a:rPr lang="en-US" dirty="0" err="1" smtClean="0"/>
              <a:t>từ</a:t>
            </a:r>
            <a:r>
              <a:rPr lang="en-US" dirty="0" smtClean="0"/>
              <a:t> </a:t>
            </a:r>
            <a:r>
              <a:rPr lang="en-US" dirty="0" err="1" smtClean="0"/>
              <a:t>đã</a:t>
            </a:r>
            <a:r>
              <a:rPr lang="en-US" dirty="0" smtClean="0"/>
              <a:t> </a:t>
            </a:r>
            <a:r>
              <a:rPr lang="en-US" dirty="0" err="1" smtClean="0"/>
              <a:t>học</a:t>
            </a:r>
            <a:r>
              <a:rPr lang="en-US" dirty="0" smtClean="0"/>
              <a:t> ở </a:t>
            </a:r>
            <a:r>
              <a:rPr lang="en-US" dirty="0" err="1" smtClean="0"/>
              <a:t>tiểu</a:t>
            </a:r>
            <a:r>
              <a:rPr lang="en-US" dirty="0" smtClean="0"/>
              <a:t> </a:t>
            </a:r>
            <a:r>
              <a:rPr lang="en-US" dirty="0" err="1" smtClean="0"/>
              <a:t>học</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sz="4000" dirty="0" smtClean="0">
                <a:latin typeface="Times New Roman" panose="02020603050405020304" pitchFamily="18" charset="0"/>
                <a:cs typeface="Times New Roman" panose="02020603050405020304" pitchFamily="18" charset="0"/>
              </a:rPr>
              <a:t>- So </a:t>
            </a:r>
            <a:r>
              <a:rPr lang="en-US" sz="4000" dirty="0" err="1" smtClean="0">
                <a:latin typeface="Times New Roman" panose="02020603050405020304" pitchFamily="18" charset="0"/>
                <a:cs typeface="Times New Roman" panose="02020603050405020304" pitchFamily="18" charset="0"/>
              </a:rPr>
              <a:t>sánh</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nhân</a:t>
            </a:r>
            <a:r>
              <a:rPr lang="en-US" sz="4000" dirty="0" smtClean="0">
                <a:latin typeface="Times New Roman" panose="02020603050405020304" pitchFamily="18" charset="0"/>
                <a:cs typeface="Times New Roman" panose="02020603050405020304" pitchFamily="18" charset="0"/>
              </a:rPr>
              <a:t> </a:t>
            </a:r>
            <a:r>
              <a:rPr lang="en-US" sz="4000" dirty="0" err="1" smtClean="0">
                <a:latin typeface="Times New Roman" panose="02020603050405020304" pitchFamily="18" charset="0"/>
                <a:cs typeface="Times New Roman" panose="02020603050405020304" pitchFamily="18" charset="0"/>
              </a:rPr>
              <a:t>hoá</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9662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5489985"/>
          </a:xfrm>
        </p:spPr>
        <p:txBody>
          <a:bodyPr/>
          <a:lstStyle/>
          <a:p>
            <a:r>
              <a:rPr lang="en-US" b="1" dirty="0" smtClean="0"/>
              <a:t>                     </a:t>
            </a:r>
            <a:r>
              <a:rPr lang="vi-VN" b="1" dirty="0" smtClean="0"/>
              <a:t>Hướng </a:t>
            </a:r>
            <a:r>
              <a:rPr lang="vi-VN" b="1" dirty="0"/>
              <a:t>dẫn học </a:t>
            </a:r>
            <a:r>
              <a:rPr lang="en-US" b="1" dirty="0" err="1" smtClean="0"/>
              <a:t>bài</a:t>
            </a:r>
            <a:r>
              <a:rPr lang="en-US" b="1" dirty="0"/>
              <a:t/>
            </a:r>
            <a:br>
              <a:rPr lang="en-US" b="1" dirty="0"/>
            </a:br>
            <a:r>
              <a:rPr lang="vi-VN" dirty="0"/>
              <a:t>       </a:t>
            </a:r>
            <a:r>
              <a:rPr lang="vi-VN" dirty="0" smtClean="0"/>
              <a:t>- </a:t>
            </a:r>
            <a:r>
              <a:rPr lang="vi-VN" dirty="0"/>
              <a:t>Bài cũ: Học thuộc khái niệm: Nghĩa của từ; Biện pháp tu từ; Từ ghép và từ láy.</a:t>
            </a:r>
            <a:r>
              <a:rPr lang="en-US" dirty="0"/>
              <a:t/>
            </a:r>
            <a:br>
              <a:rPr lang="en-US" dirty="0"/>
            </a:br>
            <a:r>
              <a:rPr lang="en-US" dirty="0" smtClean="0"/>
              <a:t>	</a:t>
            </a:r>
            <a:r>
              <a:rPr lang="vi-VN" dirty="0" smtClean="0"/>
              <a:t>- </a:t>
            </a:r>
            <a:r>
              <a:rPr lang="vi-VN" dirty="0"/>
              <a:t>Bài mới: Đọc văn bản “Bắt nạt” trả lời câu hỏi </a:t>
            </a:r>
            <a:r>
              <a:rPr lang="vi-VN" u="sng" dirty="0"/>
              <a:t>SGK/tr.28 vào vở chuẩn bị bài</a:t>
            </a:r>
            <a:r>
              <a:rPr lang="en-US" dirty="0"/>
              <a:t/>
            </a:r>
            <a:br>
              <a:rPr lang="en-US" dirty="0"/>
            </a:br>
            <a:endParaRPr lang="en-US" dirty="0"/>
          </a:p>
        </p:txBody>
      </p:sp>
    </p:spTree>
    <p:extLst>
      <p:ext uri="{BB962C8B-B14F-4D97-AF65-F5344CB8AC3E}">
        <p14:creationId xmlns:p14="http://schemas.microsoft.com/office/powerpoint/2010/main" val="2451294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latin typeface="Times New Roman" panose="02020603050405020304" pitchFamily="18" charset="0"/>
                <a:cs typeface="Times New Roman" panose="02020603050405020304" pitchFamily="18" charset="0"/>
              </a:rPr>
              <a:t>Tiết</a:t>
            </a:r>
            <a:r>
              <a:rPr lang="en-US" b="1" dirty="0" smtClean="0">
                <a:latin typeface="Times New Roman" panose="02020603050405020304" pitchFamily="18" charset="0"/>
                <a:cs typeface="Times New Roman" panose="02020603050405020304" pitchFamily="18" charset="0"/>
              </a:rPr>
              <a:t> 7: </a:t>
            </a:r>
            <a:r>
              <a:rPr lang="en-US" b="1" dirty="0" err="1" smtClean="0">
                <a:latin typeface="Times New Roman" panose="02020603050405020304" pitchFamily="18" charset="0"/>
                <a:cs typeface="Times New Roman" panose="02020603050405020304" pitchFamily="18" charset="0"/>
              </a:rPr>
              <a:t>Thực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hành</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tiếng</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Việt</a:t>
            </a:r>
            <a:r>
              <a:rPr lang="en-US" b="1" dirty="0" smtClean="0">
                <a:latin typeface="Times New Roman" panose="02020603050405020304" pitchFamily="18" charset="0"/>
                <a:cs typeface="Times New Roman" panose="02020603050405020304" pitchFamily="18" charset="0"/>
              </a:rPr>
              <a:t> </a:t>
            </a:r>
            <a:br>
              <a:rPr lang="en-US" b="1" dirty="0" smtClean="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Các</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biện</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pháp</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tu</a:t>
            </a:r>
            <a:r>
              <a:rPr lang="en-US" b="1" dirty="0" smtClean="0">
                <a:latin typeface="Times New Roman" panose="02020603050405020304" pitchFamily="18" charset="0"/>
                <a:cs typeface="Times New Roman" panose="02020603050405020304" pitchFamily="18" charset="0"/>
              </a:rPr>
              <a:t> </a:t>
            </a:r>
            <a:r>
              <a:rPr lang="en-US" b="1" dirty="0" err="1" smtClean="0">
                <a:latin typeface="Times New Roman" panose="02020603050405020304" pitchFamily="18" charset="0"/>
                <a:cs typeface="Times New Roman" panose="02020603050405020304" pitchFamily="18" charset="0"/>
              </a:rPr>
              <a:t>từ</a:t>
            </a:r>
            <a:r>
              <a:rPr lang="en-US" b="1" dirty="0" smtClean="0">
                <a:latin typeface="Times New Roman" panose="02020603050405020304" pitchFamily="18" charset="0"/>
                <a:cs typeface="Times New Roman" panose="02020603050405020304" pitchFamily="18" charset="0"/>
              </a:rPr>
              <a:t>)</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876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219" y="221225"/>
            <a:ext cx="9615949" cy="2639961"/>
          </a:xfrm>
        </p:spPr>
        <p:txBody>
          <a:bodyPr/>
          <a:lstStyle/>
          <a:p>
            <a:r>
              <a:rPr lang="vi-VN" sz="3200" b="1" dirty="0"/>
              <a:t>Cách 1:</a:t>
            </a:r>
            <a:r>
              <a:rPr lang="vi-VN" sz="3200" dirty="0"/>
              <a:t> Cái chàng Dế Choắt, người gầy gò và cao lêu nghêu. </a:t>
            </a:r>
            <a:r>
              <a:rPr lang="en-US" sz="3200" dirty="0"/>
              <a:t/>
            </a:r>
            <a:br>
              <a:rPr lang="en-US" sz="3200" dirty="0"/>
            </a:br>
            <a:r>
              <a:rPr lang="vi-VN" sz="3200" b="1" dirty="0"/>
              <a:t>Cách 2:</a:t>
            </a:r>
            <a:r>
              <a:rPr lang="vi-VN" sz="3200" dirty="0"/>
              <a:t> Cái chàng Dế Choắt, người gầy gò và cao lêu nghêu như một gã nghiện thuốc phiện.</a:t>
            </a:r>
            <a:r>
              <a:rPr lang="en-US" sz="3200" dirty="0"/>
              <a:t/>
            </a:r>
            <a:br>
              <a:rPr lang="en-US" sz="3200" dirty="0"/>
            </a:br>
            <a:r>
              <a:rPr lang="vi-VN" sz="3200" b="1" dirty="0"/>
              <a:t>H: So sánh hai cách diễn đạt sau, em thấy cách nào hay hơn? Vì sao?</a:t>
            </a:r>
            <a:r>
              <a:rPr lang="en-US" sz="3200" dirty="0"/>
              <a:t/>
            </a:r>
            <a:br>
              <a:rPr lang="en-US" sz="3200" dirty="0"/>
            </a:br>
            <a:endParaRPr lang="en-US" sz="3200" dirty="0"/>
          </a:p>
        </p:txBody>
      </p:sp>
      <p:sp>
        <p:nvSpPr>
          <p:cNvPr id="3" name="Content Placeholder 2"/>
          <p:cNvSpPr>
            <a:spLocks noGrp="1"/>
          </p:cNvSpPr>
          <p:nvPr>
            <p:ph idx="1"/>
          </p:nvPr>
        </p:nvSpPr>
        <p:spPr>
          <a:xfrm>
            <a:off x="501446" y="2861186"/>
            <a:ext cx="9601200" cy="3094550"/>
          </a:xfrm>
        </p:spPr>
        <p:txBody>
          <a:bodyPr/>
          <a:lstStyle/>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Cách</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diễn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 2 hay </a:t>
            </a:r>
            <a:r>
              <a:rPr lang="en-US" sz="3200" dirty="0" err="1">
                <a:latin typeface="Times New Roman" panose="02020603050405020304" pitchFamily="18" charset="0"/>
                <a:cs typeface="Times New Roman" panose="02020603050405020304" pitchFamily="18" charset="0"/>
              </a:rPr>
              <a:t>hơn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vì</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ảnh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Choắt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cụ</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sinh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động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vẻ</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yếu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đuối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sống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thời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thấy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được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cái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nhìn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coi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thường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lùng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của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Mèn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về</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Dế</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Choắt</a:t>
            </a:r>
            <a:r>
              <a:rPr lang="en-US" sz="32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136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2. </a:t>
            </a:r>
            <a:r>
              <a:rPr lang="en-US" b="1" dirty="0" err="1"/>
              <a:t>Kết</a:t>
            </a:r>
            <a:r>
              <a:rPr lang="en-US" b="1" dirty="0"/>
              <a:t> </a:t>
            </a:r>
            <a:r>
              <a:rPr lang="en-US" b="1" dirty="0" err="1"/>
              <a:t>luận</a:t>
            </a:r>
            <a:r>
              <a:rPr lang="en-US" dirty="0"/>
              <a:t/>
            </a:r>
            <a:br>
              <a:rPr lang="en-US" dirty="0"/>
            </a:br>
            <a:endParaRPr lang="en-US" dirty="0"/>
          </a:p>
        </p:txBody>
      </p:sp>
      <p:sp>
        <p:nvSpPr>
          <p:cNvPr id="3" name="Content Placeholder 2"/>
          <p:cNvSpPr>
            <a:spLocks noGrp="1"/>
          </p:cNvSpPr>
          <p:nvPr>
            <p:ph idx="1"/>
          </p:nvPr>
        </p:nvSpPr>
        <p:spPr>
          <a:xfrm>
            <a:off x="838200" y="1027906"/>
            <a:ext cx="9057968" cy="2084004"/>
          </a:xfrm>
        </p:spPr>
        <p:txBody>
          <a:bodyPr/>
          <a:lstStyle/>
          <a:p>
            <a:pPr marL="0" indent="0">
              <a:buNone/>
            </a:pPr>
            <a:r>
              <a:rPr lang="en-US" sz="3200" dirty="0" smtClean="0">
                <a:latin typeface="Times New Roman" panose="02020603050405020304" pitchFamily="18" charset="0"/>
                <a:cs typeface="Times New Roman" panose="02020603050405020304" pitchFamily="18" charset="0"/>
              </a:rPr>
              <a:t>- </a:t>
            </a:r>
            <a:r>
              <a:rPr lang="en-US" sz="3200" dirty="0">
                <a:latin typeface="Times New Roman" panose="02020603050405020304" pitchFamily="18" charset="0"/>
                <a:cs typeface="Times New Roman" panose="02020603050405020304" pitchFamily="18" charset="0"/>
              </a:rPr>
              <a:t>So </a:t>
            </a:r>
            <a:r>
              <a:rPr lang="en-US" sz="3200" dirty="0" err="1">
                <a:latin typeface="Times New Roman" panose="02020603050405020304" pitchFamily="18" charset="0"/>
                <a:cs typeface="Times New Roman" panose="02020603050405020304" pitchFamily="18" charset="0"/>
              </a:rPr>
              <a:t>sánh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đối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chiếu</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này</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với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vật</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hiện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tượng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khác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dựa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trên</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những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tương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đồng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để</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làm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tăng</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sức</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hình</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gợi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cảm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cho</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sự</a:t>
            </a:r>
            <a:r>
              <a:rPr lang="en-US" sz="3200" dirty="0">
                <a:latin typeface="Times New Roman" panose="02020603050405020304" pitchFamily="18" charset="0"/>
                <a:cs typeface="Times New Roman" panose="02020603050405020304" pitchFamily="18" charset="0"/>
              </a:rPr>
              <a:t> </a:t>
            </a:r>
            <a:r>
              <a:rPr lang="en-US" sz="3200" dirty="0" err="1" smtClean="0">
                <a:latin typeface="Times New Roman" panose="02020603050405020304" pitchFamily="18" charset="0"/>
                <a:cs typeface="Times New Roman" panose="02020603050405020304" pitchFamily="18" charset="0"/>
              </a:rPr>
              <a:t>diễn</a:t>
            </a:r>
            <a:r>
              <a:rPr lang="en-US" sz="3200" dirty="0" smtClean="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đạt</a:t>
            </a:r>
            <a:r>
              <a:rPr lang="en-US" sz="32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1809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6"/>
          <p:cNvSpPr>
            <a:spLocks noChangeArrowheads="1"/>
          </p:cNvSpPr>
          <p:nvPr/>
        </p:nvSpPr>
        <p:spPr bwMode="auto">
          <a:xfrm>
            <a:off x="182563" y="685800"/>
            <a:ext cx="10966450" cy="954088"/>
          </a:xfrm>
          <a:prstGeom prst="rect">
            <a:avLst/>
          </a:prstGeom>
          <a:noFill/>
          <a:ln w="9525">
            <a:noFill/>
            <a:miter lim="800000"/>
            <a:headEnd/>
            <a:tailEnd/>
          </a:ln>
        </p:spPr>
        <p:txBody>
          <a:bodyPr>
            <a:spAutoFit/>
          </a:bodyPr>
          <a:lstStyle/>
          <a:p>
            <a:pPr algn="just"/>
            <a:r>
              <a:rPr lang="en-US" sz="2800" b="1" dirty="0" err="1">
                <a:solidFill>
                  <a:srgbClr val="000000"/>
                </a:solidFill>
                <a:latin typeface="Times New Roman" pitchFamily="18" charset="0"/>
                <a:cs typeface="Calibri" pitchFamily="34" charset="0"/>
              </a:rPr>
              <a:t>Bài</a:t>
            </a:r>
            <a:r>
              <a:rPr lang="en-US" sz="2800" b="1" dirty="0">
                <a:solidFill>
                  <a:srgbClr val="000000"/>
                </a:solidFill>
                <a:latin typeface="Times New Roman" pitchFamily="18" charset="0"/>
                <a:cs typeface="Calibri" pitchFamily="34" charset="0"/>
              </a:rPr>
              <a:t> 1 SGK </a:t>
            </a:r>
            <a:r>
              <a:rPr lang="en-US" sz="2800" b="1" dirty="0" err="1">
                <a:solidFill>
                  <a:srgbClr val="000000"/>
                </a:solidFill>
                <a:latin typeface="Times New Roman" pitchFamily="18" charset="0"/>
                <a:cs typeface="Calibri" pitchFamily="34" charset="0"/>
              </a:rPr>
              <a:t>trang</a:t>
            </a:r>
            <a:r>
              <a:rPr lang="en-US" sz="2800" b="1" dirty="0">
                <a:solidFill>
                  <a:srgbClr val="000000"/>
                </a:solidFill>
                <a:latin typeface="Times New Roman" pitchFamily="18" charset="0"/>
                <a:cs typeface="Calibri" pitchFamily="34" charset="0"/>
              </a:rPr>
              <a:t> 26: </a:t>
            </a:r>
            <a:r>
              <a:rPr lang="en-US" sz="2800" b="1" dirty="0" err="1">
                <a:solidFill>
                  <a:srgbClr val="000000"/>
                </a:solidFill>
                <a:latin typeface="Times New Roman" pitchFamily="18" charset="0"/>
                <a:cs typeface="Calibri" pitchFamily="34" charset="0"/>
              </a:rPr>
              <a:t>Tìm</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và</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giải</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thích</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nghĩa</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một</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sô</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từ</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có</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mô</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hình</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cấu</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tạo</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như</a:t>
            </a:r>
            <a:r>
              <a:rPr lang="en-US" sz="2800" b="1" dirty="0">
                <a:solidFill>
                  <a:srgbClr val="000000"/>
                </a:solidFill>
                <a:latin typeface="Times New Roman" pitchFamily="18" charset="0"/>
                <a:cs typeface="Calibri" pitchFamily="34" charset="0"/>
              </a:rPr>
              <a:t> </a:t>
            </a:r>
            <a:r>
              <a:rPr lang="en-US" sz="2800" b="1" dirty="0" err="1">
                <a:solidFill>
                  <a:srgbClr val="000000"/>
                </a:solidFill>
                <a:latin typeface="Times New Roman" pitchFamily="18" charset="0"/>
                <a:cs typeface="Calibri" pitchFamily="34" charset="0"/>
              </a:rPr>
              <a:t>từ</a:t>
            </a:r>
            <a:r>
              <a:rPr lang="en-US" sz="2800" b="1" dirty="0">
                <a:solidFill>
                  <a:srgbClr val="000000"/>
                </a:solidFill>
                <a:latin typeface="Times New Roman" pitchFamily="18" charset="0"/>
                <a:cs typeface="Calibri" pitchFamily="34" charset="0"/>
              </a:rPr>
              <a:t> </a:t>
            </a:r>
            <a:r>
              <a:rPr lang="en-US" sz="2800" b="1" dirty="0" err="1">
                <a:solidFill>
                  <a:srgbClr val="FF0000"/>
                </a:solidFill>
                <a:latin typeface="Times New Roman" pitchFamily="18" charset="0"/>
                <a:cs typeface="Calibri" pitchFamily="34" charset="0"/>
              </a:rPr>
              <a:t>cảm</a:t>
            </a:r>
            <a:r>
              <a:rPr lang="en-US" sz="2800" b="1" dirty="0">
                <a:solidFill>
                  <a:srgbClr val="FF0000"/>
                </a:solidFill>
                <a:latin typeface="Times New Roman" pitchFamily="18" charset="0"/>
                <a:cs typeface="Calibri" pitchFamily="34" charset="0"/>
              </a:rPr>
              <a:t> </a:t>
            </a:r>
            <a:r>
              <a:rPr lang="en-US" sz="2800" b="1" dirty="0" err="1">
                <a:solidFill>
                  <a:srgbClr val="FF0000"/>
                </a:solidFill>
                <a:latin typeface="Times New Roman" pitchFamily="18" charset="0"/>
                <a:cs typeface="Calibri" pitchFamily="34" charset="0"/>
              </a:rPr>
              <a:t>hóa</a:t>
            </a:r>
            <a:r>
              <a:rPr lang="en-US" sz="2800" b="1" dirty="0">
                <a:solidFill>
                  <a:srgbClr val="FF0000"/>
                </a:solidFill>
                <a:latin typeface="Times New Roman" pitchFamily="18" charset="0"/>
                <a:cs typeface="Calibri" pitchFamily="34" charset="0"/>
              </a:rPr>
              <a:t>: </a:t>
            </a:r>
            <a:endParaRPr lang="en-US" sz="2800" dirty="0">
              <a:solidFill>
                <a:srgbClr val="FF0000"/>
              </a:solidFill>
              <a:latin typeface="Times New Roman" pitchFamily="18" charset="0"/>
              <a:cs typeface="Calibri" pitchFamily="34" charset="0"/>
            </a:endParaRPr>
          </a:p>
        </p:txBody>
      </p:sp>
      <p:sp>
        <p:nvSpPr>
          <p:cNvPr id="2" name="Rectangle 1"/>
          <p:cNvSpPr>
            <a:spLocks noChangeArrowheads="1"/>
          </p:cNvSpPr>
          <p:nvPr/>
        </p:nvSpPr>
        <p:spPr bwMode="auto">
          <a:xfrm>
            <a:off x="304800" y="1685925"/>
            <a:ext cx="10721975" cy="954088"/>
          </a:xfrm>
          <a:prstGeom prst="rect">
            <a:avLst/>
          </a:prstGeom>
          <a:noFill/>
          <a:ln w="9525">
            <a:noFill/>
            <a:miter lim="800000"/>
            <a:headEnd/>
            <a:tailEnd/>
          </a:ln>
        </p:spPr>
        <p:txBody>
          <a:bodyPr>
            <a:spAutoFit/>
          </a:bodyPr>
          <a:lstStyle/>
          <a:p>
            <a:pPr marL="457200" indent="-457200" algn="just">
              <a:buFont typeface="Wingdings" pitchFamily="2" charset="2"/>
              <a:buChar char="v"/>
            </a:pPr>
            <a:r>
              <a:rPr lang="vi-VN" sz="2800" dirty="0">
                <a:solidFill>
                  <a:srgbClr val="000000"/>
                </a:solidFill>
                <a:latin typeface="Times New Roman" pitchFamily="18" charset="0"/>
                <a:cs typeface="Calibri" pitchFamily="34" charset="0"/>
              </a:rPr>
              <a:t>Từ có yếu tố </a:t>
            </a:r>
            <a:r>
              <a:rPr lang="vi-VN" sz="2800" b="1" i="1" dirty="0">
                <a:solidFill>
                  <a:srgbClr val="000000"/>
                </a:solidFill>
                <a:latin typeface="Times New Roman" pitchFamily="18" charset="0"/>
                <a:cs typeface="Calibri" pitchFamily="34" charset="0"/>
              </a:rPr>
              <a:t>hóa</a:t>
            </a:r>
            <a:r>
              <a:rPr lang="vi-VN" sz="2800" dirty="0">
                <a:solidFill>
                  <a:srgbClr val="000000"/>
                </a:solidFill>
                <a:latin typeface="Times New Roman" pitchFamily="18" charset="0"/>
                <a:cs typeface="Calibri" pitchFamily="34" charset="0"/>
              </a:rPr>
              <a:t> được hiểu theo nghĩa là "trở thành, làm cho trở thành hay làm cho tính chất mà trước đó chưa có":</a:t>
            </a:r>
            <a:endParaRPr lang="en-US" sz="2800" dirty="0">
              <a:latin typeface="Times New Roman" pitchFamily="18" charset="0"/>
              <a:cs typeface="Calibri" pitchFamily="34" charset="0"/>
            </a:endParaRPr>
          </a:p>
        </p:txBody>
      </p:sp>
      <p:sp>
        <p:nvSpPr>
          <p:cNvPr id="3" name="Rectangle 2"/>
          <p:cNvSpPr>
            <a:spLocks noChangeArrowheads="1"/>
          </p:cNvSpPr>
          <p:nvPr/>
        </p:nvSpPr>
        <p:spPr bwMode="auto">
          <a:xfrm>
            <a:off x="157163" y="2687638"/>
            <a:ext cx="11464925" cy="954087"/>
          </a:xfrm>
          <a:prstGeom prst="rect">
            <a:avLst/>
          </a:prstGeom>
          <a:noFill/>
          <a:ln w="9525">
            <a:noFill/>
            <a:miter lim="800000"/>
            <a:headEnd/>
            <a:tailEnd/>
          </a:ln>
        </p:spPr>
        <p:txBody>
          <a:bodyPr>
            <a:spAutoFit/>
          </a:bodyPr>
          <a:lstStyle/>
          <a:p>
            <a:pPr marL="457200" indent="-457200" algn="just">
              <a:buFont typeface="Wingdings" pitchFamily="2" charset="2"/>
              <a:buChar char="Ø"/>
            </a:pPr>
            <a:r>
              <a:rPr lang="en-US" sz="2800" dirty="0" smtClean="0">
                <a:solidFill>
                  <a:srgbClr val="000000"/>
                </a:solidFill>
                <a:latin typeface="Times New Roman" pitchFamily="18" charset="0"/>
                <a:cs typeface="Calibri" pitchFamily="34" charset="0"/>
              </a:rPr>
              <a:t>Một số từ có yếu tố hóa</a:t>
            </a:r>
            <a:r>
              <a:rPr lang="en-US" sz="2800" dirty="0">
                <a:solidFill>
                  <a:srgbClr val="000000"/>
                </a:solidFill>
                <a:latin typeface="Times New Roman" pitchFamily="18" charset="0"/>
                <a:cs typeface="Calibri" pitchFamily="34" charset="0"/>
              </a:rPr>
              <a:t>: </a:t>
            </a:r>
            <a:r>
              <a:rPr lang="en-US" sz="2800" b="1" dirty="0">
                <a:solidFill>
                  <a:srgbClr val="000000"/>
                </a:solidFill>
                <a:latin typeface="Times New Roman" pitchFamily="18" charset="0"/>
                <a:cs typeface="Calibri" pitchFamily="34" charset="0"/>
              </a:rPr>
              <a:t>tha hóa, xã hội hóa, nhân cách hóa, đồng hóa, trẻ hóa, hiện đại hóa, công nghiệp hóa,...</a:t>
            </a:r>
            <a:endParaRPr lang="en-US" sz="2800" dirty="0">
              <a:latin typeface="Times New Roman" pitchFamily="18" charset="0"/>
              <a:cs typeface="Calibri" pitchFamily="34" charset="0"/>
            </a:endParaRPr>
          </a:p>
        </p:txBody>
      </p:sp>
      <p:sp>
        <p:nvSpPr>
          <p:cNvPr id="4" name="Rectangle 3"/>
          <p:cNvSpPr>
            <a:spLocks noChangeArrowheads="1"/>
          </p:cNvSpPr>
          <p:nvPr/>
        </p:nvSpPr>
        <p:spPr bwMode="auto">
          <a:xfrm>
            <a:off x="408655" y="3641725"/>
            <a:ext cx="9192546" cy="2677656"/>
          </a:xfrm>
          <a:prstGeom prst="rect">
            <a:avLst/>
          </a:prstGeom>
          <a:noFill/>
          <a:ln w="9525">
            <a:noFill/>
            <a:miter lim="800000"/>
            <a:headEnd/>
            <a:tailEnd/>
          </a:ln>
        </p:spPr>
        <p:txBody>
          <a:bodyPr wrap="square">
            <a:spAutoFit/>
          </a:bodyPr>
          <a:lstStyle/>
          <a:p>
            <a:pPr algn="just"/>
            <a:r>
              <a:rPr lang="en-US" sz="2800" dirty="0">
                <a:solidFill>
                  <a:srgbClr val="000000"/>
                </a:solidFill>
                <a:latin typeface="Times New Roman" pitchFamily="18" charset="0"/>
                <a:cs typeface="Calibri" pitchFamily="34" charset="0"/>
              </a:rPr>
              <a:t>- </a:t>
            </a:r>
            <a:r>
              <a:rPr lang="en-US" sz="2800" b="1" i="1" dirty="0">
                <a:solidFill>
                  <a:srgbClr val="000000"/>
                </a:solidFill>
                <a:latin typeface="Times New Roman" pitchFamily="18" charset="0"/>
                <a:cs typeface="Calibri" pitchFamily="34" charset="0"/>
              </a:rPr>
              <a:t>Tha hóa:</a:t>
            </a:r>
            <a:r>
              <a:rPr lang="en-US" sz="2800" dirty="0">
                <a:solidFill>
                  <a:srgbClr val="000000"/>
                </a:solidFill>
                <a:latin typeface="Times New Roman" pitchFamily="18" charset="0"/>
                <a:cs typeface="Calibri" pitchFamily="34" charset="0"/>
              </a:rPr>
              <a:t> biến thành cái khác, mang đặc điểm trái ngược với bản chất vốn có.</a:t>
            </a:r>
            <a:endParaRPr lang="en-US" sz="2800" dirty="0">
              <a:latin typeface="Times New Roman" pitchFamily="18" charset="0"/>
              <a:cs typeface="Calibri" pitchFamily="34" charset="0"/>
            </a:endParaRPr>
          </a:p>
          <a:p>
            <a:pPr algn="just"/>
            <a:r>
              <a:rPr lang="en-US" sz="2800" dirty="0">
                <a:solidFill>
                  <a:srgbClr val="000000"/>
                </a:solidFill>
                <a:latin typeface="Times New Roman" pitchFamily="18" charset="0"/>
                <a:cs typeface="Calibri" pitchFamily="34" charset="0"/>
              </a:rPr>
              <a:t>- </a:t>
            </a:r>
            <a:r>
              <a:rPr lang="en-US" sz="2800" b="1" i="1" dirty="0">
                <a:solidFill>
                  <a:srgbClr val="000000"/>
                </a:solidFill>
                <a:latin typeface="Times New Roman" pitchFamily="18" charset="0"/>
                <a:cs typeface="Calibri" pitchFamily="34" charset="0"/>
              </a:rPr>
              <a:t>Nhân cách hóa:</a:t>
            </a:r>
            <a:r>
              <a:rPr lang="en-US" sz="2800" dirty="0">
                <a:solidFill>
                  <a:srgbClr val="000000"/>
                </a:solidFill>
                <a:latin typeface="Times New Roman" pitchFamily="18" charset="0"/>
                <a:cs typeface="Calibri" pitchFamily="34" charset="0"/>
              </a:rPr>
              <a:t> gán cho loài vật hoặc vật vô tri hình dáng, tính cách như con người  (một biện pháp tu từ).</a:t>
            </a:r>
            <a:endParaRPr lang="en-US" sz="2800" dirty="0">
              <a:latin typeface="Times New Roman" pitchFamily="18" charset="0"/>
              <a:cs typeface="Calibri" pitchFamily="34" charset="0"/>
            </a:endParaRPr>
          </a:p>
          <a:p>
            <a:pPr algn="just"/>
            <a:r>
              <a:rPr lang="en-US" sz="2800" dirty="0">
                <a:solidFill>
                  <a:srgbClr val="000000"/>
                </a:solidFill>
                <a:latin typeface="Times New Roman" pitchFamily="18" charset="0"/>
                <a:cs typeface="Calibri" pitchFamily="34" charset="0"/>
              </a:rPr>
              <a:t>- </a:t>
            </a:r>
            <a:r>
              <a:rPr lang="en-US" sz="2800" b="1" i="1" dirty="0">
                <a:solidFill>
                  <a:srgbClr val="000000"/>
                </a:solidFill>
                <a:latin typeface="Times New Roman" pitchFamily="18" charset="0"/>
                <a:cs typeface="Calibri" pitchFamily="34" charset="0"/>
              </a:rPr>
              <a:t>Công nghiệp hóa</a:t>
            </a:r>
            <a:r>
              <a:rPr lang="en-US" sz="2800" b="1" dirty="0">
                <a:solidFill>
                  <a:srgbClr val="000000"/>
                </a:solidFill>
                <a:latin typeface="Times New Roman" pitchFamily="18" charset="0"/>
                <a:cs typeface="Calibri" pitchFamily="34" charset="0"/>
              </a:rPr>
              <a:t>: </a:t>
            </a:r>
            <a:r>
              <a:rPr lang="en-US" sz="2800" dirty="0">
                <a:solidFill>
                  <a:srgbClr val="000000"/>
                </a:solidFill>
                <a:latin typeface="Times New Roman" pitchFamily="18" charset="0"/>
                <a:cs typeface="Calibri" pitchFamily="34" charset="0"/>
              </a:rPr>
              <a:t>là quá trình phát triển nâng cao tỉ trọng của ngành công nghiêp của một vùng hay một quốc gia.</a:t>
            </a:r>
            <a:endParaRPr lang="en-US" sz="2800" dirty="0">
              <a:latin typeface="Times New Roman" pitchFamily="18" charset="0"/>
              <a:cs typeface="Calibri" pitchFamily="34" charset="0"/>
            </a:endParaRPr>
          </a:p>
        </p:txBody>
      </p:sp>
    </p:spTree>
    <p:extLst>
      <p:ext uri="{BB962C8B-B14F-4D97-AF65-F5344CB8AC3E}">
        <p14:creationId xmlns:p14="http://schemas.microsoft.com/office/powerpoint/2010/main" val="2985142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Effect transition="in" filter="fade">
                                      <p:cBhvr>
                                        <p:cTn id="21" dur="1000"/>
                                        <p:tgtEl>
                                          <p:spTgt spid="4">
                                            <p:txEl>
                                              <p:pRg st="0" end="0"/>
                                            </p:txEl>
                                          </p:spTgt>
                                        </p:tgtEl>
                                      </p:cBhvr>
                                    </p:animEffect>
                                    <p:anim calcmode="lin" valueType="num">
                                      <p:cBhvr>
                                        <p:cTn id="22"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1" end="1"/>
                                            </p:txEl>
                                          </p:spTgt>
                                        </p:tgtEl>
                                        <p:attrNameLst>
                                          <p:attrName>style.visibility</p:attrName>
                                        </p:attrNameLst>
                                      </p:cBhvr>
                                      <p:to>
                                        <p:strVal val="visible"/>
                                      </p:to>
                                    </p:set>
                                    <p:animEffect transition="in" filter="fade">
                                      <p:cBhvr>
                                        <p:cTn id="28" dur="1000"/>
                                        <p:tgtEl>
                                          <p:spTgt spid="4">
                                            <p:txEl>
                                              <p:pRg st="1" end="1"/>
                                            </p:txEl>
                                          </p:spTgt>
                                        </p:tgtEl>
                                      </p:cBhvr>
                                    </p:animEffect>
                                    <p:anim calcmode="lin" valueType="num">
                                      <p:cBhvr>
                                        <p:cTn id="29"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2" end="2"/>
                                            </p:txEl>
                                          </p:spTgt>
                                        </p:tgtEl>
                                        <p:attrNameLst>
                                          <p:attrName>style.visibility</p:attrName>
                                        </p:attrNameLst>
                                      </p:cBhvr>
                                      <p:to>
                                        <p:strVal val="visible"/>
                                      </p:to>
                                    </p:set>
                                    <p:animEffect transition="in" filter="fade">
                                      <p:cBhvr>
                                        <p:cTn id="35" dur="1000"/>
                                        <p:tgtEl>
                                          <p:spTgt spid="4">
                                            <p:txEl>
                                              <p:pRg st="2" end="2"/>
                                            </p:txEl>
                                          </p:spTgt>
                                        </p:tgtEl>
                                      </p:cBhvr>
                                    </p:animEffect>
                                    <p:anim calcmode="lin" valueType="num">
                                      <p:cBhvr>
                                        <p:cTn id="36"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213" y="280219"/>
            <a:ext cx="11014588" cy="1961536"/>
          </a:xfrm>
        </p:spPr>
        <p:txBody>
          <a:bodyPr/>
          <a:lstStyle/>
          <a:p>
            <a:r>
              <a:rPr lang="vi-VN" b="1" dirty="0" smtClean="0"/>
              <a:t>Bài </a:t>
            </a:r>
            <a:r>
              <a:rPr lang="vi-VN" b="1" dirty="0"/>
              <a:t>tập 2/Tr.26</a:t>
            </a:r>
            <a:r>
              <a:rPr lang="en-US" dirty="0"/>
              <a:t/>
            </a:r>
            <a:br>
              <a:rPr lang="en-US" dirty="0"/>
            </a:br>
            <a:r>
              <a:rPr lang="en-US" dirty="0"/>
              <a:t> </a:t>
            </a:r>
            <a:br>
              <a:rPr lang="en-US" dirty="0"/>
            </a:br>
            <a:endParaRPr lang="en-US" dirty="0"/>
          </a:p>
        </p:txBody>
      </p:sp>
      <p:sp>
        <p:nvSpPr>
          <p:cNvPr id="3" name="Content Placeholder 2"/>
          <p:cNvSpPr>
            <a:spLocks noGrp="1"/>
          </p:cNvSpPr>
          <p:nvPr>
            <p:ph idx="1"/>
          </p:nvPr>
        </p:nvSpPr>
        <p:spPr>
          <a:xfrm>
            <a:off x="339212" y="1191445"/>
            <a:ext cx="11014587" cy="2407161"/>
          </a:xfrm>
        </p:spPr>
        <p:txBody>
          <a:bodyPr/>
          <a:lstStyle/>
          <a:p>
            <a:pPr marL="0" indent="0">
              <a:buNone/>
            </a:pPr>
            <a:r>
              <a:rPr lang="en-US" b="1" dirty="0" err="1" smtClean="0"/>
              <a:t>Ví</a:t>
            </a:r>
            <a:r>
              <a:rPr lang="en-US" b="1" dirty="0" smtClean="0"/>
              <a:t> </a:t>
            </a:r>
            <a:r>
              <a:rPr lang="en-US" b="1" dirty="0" err="1"/>
              <a:t>dụ</a:t>
            </a:r>
            <a:r>
              <a:rPr lang="en-US" b="1" dirty="0"/>
              <a:t>:</a:t>
            </a:r>
            <a:endParaRPr lang="en-US" dirty="0"/>
          </a:p>
          <a:p>
            <a:pPr marL="0" indent="0">
              <a:buNone/>
            </a:pPr>
            <a:r>
              <a:rPr lang="en-US" dirty="0"/>
              <a:t>- </a:t>
            </a:r>
            <a:r>
              <a:rPr lang="en-US" dirty="0" err="1"/>
              <a:t>Cuộc</a:t>
            </a:r>
            <a:r>
              <a:rPr lang="en-US" dirty="0"/>
              <a:t> </a:t>
            </a:r>
            <a:r>
              <a:rPr lang="en-US" dirty="0" err="1"/>
              <a:t>sống</a:t>
            </a:r>
            <a:r>
              <a:rPr lang="en-US" dirty="0"/>
              <a:t> </a:t>
            </a:r>
            <a:r>
              <a:rPr lang="en-US" dirty="0" err="1"/>
              <a:t>của</a:t>
            </a:r>
            <a:r>
              <a:rPr lang="en-US" dirty="0"/>
              <a:t> </a:t>
            </a:r>
            <a:r>
              <a:rPr lang="en-US" dirty="0" err="1"/>
              <a:t>tôi</a:t>
            </a:r>
            <a:r>
              <a:rPr lang="en-US" dirty="0"/>
              <a:t> </a:t>
            </a:r>
            <a:r>
              <a:rPr lang="en-US" dirty="0" err="1"/>
              <a:t>không</a:t>
            </a:r>
            <a:r>
              <a:rPr lang="en-US" dirty="0"/>
              <a:t> </a:t>
            </a:r>
            <a:r>
              <a:rPr lang="en-US" dirty="0" err="1"/>
              <a:t>hề</a:t>
            </a:r>
            <a:r>
              <a:rPr lang="en-US" dirty="0"/>
              <a:t> </a:t>
            </a:r>
            <a:r>
              <a:rPr lang="en-US" i="1" dirty="0" err="1"/>
              <a:t>đơn</a:t>
            </a:r>
            <a:r>
              <a:rPr lang="en-US" i="1" dirty="0"/>
              <a:t> </a:t>
            </a:r>
            <a:r>
              <a:rPr lang="en-US" i="1" dirty="0" err="1"/>
              <a:t>điệu</a:t>
            </a:r>
            <a:r>
              <a:rPr lang="en-US" dirty="0"/>
              <a:t> </a:t>
            </a:r>
            <a:r>
              <a:rPr lang="en-US" dirty="0" err="1"/>
              <a:t>chút</a:t>
            </a:r>
            <a:r>
              <a:rPr lang="en-US" dirty="0"/>
              <a:t> </a:t>
            </a:r>
            <a:r>
              <a:rPr lang="en-US" dirty="0" err="1"/>
              <a:t>nào</a:t>
            </a:r>
            <a:r>
              <a:rPr lang="en-US" dirty="0"/>
              <a:t>.</a:t>
            </a:r>
          </a:p>
          <a:p>
            <a:pPr marL="0" indent="0">
              <a:buNone/>
            </a:pPr>
            <a:r>
              <a:rPr lang="en-US" dirty="0"/>
              <a:t>- </a:t>
            </a:r>
            <a:r>
              <a:rPr lang="en-US" dirty="0" err="1"/>
              <a:t>Tôi</a:t>
            </a:r>
            <a:r>
              <a:rPr lang="en-US" dirty="0"/>
              <a:t> </a:t>
            </a:r>
            <a:r>
              <a:rPr lang="en-US" dirty="0" err="1"/>
              <a:t>rất</a:t>
            </a:r>
            <a:r>
              <a:rPr lang="en-US" dirty="0"/>
              <a:t> </a:t>
            </a:r>
            <a:r>
              <a:rPr lang="en-US" i="1" dirty="0" err="1"/>
              <a:t>kiên</a:t>
            </a:r>
            <a:r>
              <a:rPr lang="en-US" i="1" dirty="0"/>
              <a:t> </a:t>
            </a:r>
            <a:r>
              <a:rPr lang="en-US" i="1" dirty="0" err="1"/>
              <a:t>nhẫn</a:t>
            </a:r>
            <a:r>
              <a:rPr lang="en-US" dirty="0"/>
              <a:t> </a:t>
            </a:r>
            <a:r>
              <a:rPr lang="en-US" dirty="0" err="1"/>
              <a:t>mỗi</a:t>
            </a:r>
            <a:r>
              <a:rPr lang="en-US" dirty="0"/>
              <a:t> </a:t>
            </a:r>
            <a:r>
              <a:rPr lang="en-US" dirty="0" err="1"/>
              <a:t>khi</a:t>
            </a:r>
            <a:r>
              <a:rPr lang="en-US" dirty="0"/>
              <a:t> </a:t>
            </a:r>
            <a:r>
              <a:rPr lang="en-US" dirty="0" err="1"/>
              <a:t>làm</a:t>
            </a:r>
            <a:r>
              <a:rPr lang="en-US" dirty="0"/>
              <a:t> </a:t>
            </a:r>
            <a:r>
              <a:rPr lang="en-US" dirty="0" err="1"/>
              <a:t>bài</a:t>
            </a:r>
            <a:r>
              <a:rPr lang="en-US" dirty="0"/>
              <a:t> </a:t>
            </a:r>
            <a:r>
              <a:rPr lang="en-US" dirty="0" err="1"/>
              <a:t>tập</a:t>
            </a:r>
            <a:r>
              <a:rPr lang="en-US" dirty="0"/>
              <a:t>.</a:t>
            </a:r>
          </a:p>
          <a:p>
            <a:pPr marL="0" indent="0">
              <a:buNone/>
            </a:pPr>
            <a:r>
              <a:rPr lang="en-US" dirty="0"/>
              <a:t>- </a:t>
            </a:r>
            <a:r>
              <a:rPr lang="en-US" dirty="0" err="1"/>
              <a:t>Điều</a:t>
            </a:r>
            <a:r>
              <a:rPr lang="en-US" dirty="0"/>
              <a:t> </a:t>
            </a:r>
            <a:r>
              <a:rPr lang="en-US" i="1" dirty="0" err="1"/>
              <a:t>cốt</a:t>
            </a:r>
            <a:r>
              <a:rPr lang="en-US" i="1" dirty="0"/>
              <a:t> </a:t>
            </a:r>
            <a:r>
              <a:rPr lang="en-US" i="1" dirty="0" err="1"/>
              <a:t>lõi</a:t>
            </a:r>
            <a:r>
              <a:rPr lang="en-US" dirty="0"/>
              <a:t> </a:t>
            </a:r>
            <a:r>
              <a:rPr lang="en-US" dirty="0" err="1"/>
              <a:t>của</a:t>
            </a:r>
            <a:r>
              <a:rPr lang="en-US" dirty="0"/>
              <a:t> </a:t>
            </a:r>
            <a:r>
              <a:rPr lang="en-US" dirty="0" err="1"/>
              <a:t>tình</a:t>
            </a:r>
            <a:r>
              <a:rPr lang="en-US" dirty="0"/>
              <a:t> </a:t>
            </a:r>
            <a:r>
              <a:rPr lang="en-US" dirty="0" err="1"/>
              <a:t>bạn</a:t>
            </a:r>
            <a:r>
              <a:rPr lang="en-US" dirty="0"/>
              <a:t> </a:t>
            </a:r>
            <a:r>
              <a:rPr lang="en-US" dirty="0" err="1"/>
              <a:t>là</a:t>
            </a:r>
            <a:r>
              <a:rPr lang="en-US" dirty="0"/>
              <a:t> </a:t>
            </a:r>
            <a:r>
              <a:rPr lang="en-US" dirty="0" err="1"/>
              <a:t>trân</a:t>
            </a:r>
            <a:r>
              <a:rPr lang="en-US" dirty="0"/>
              <a:t> </a:t>
            </a:r>
            <a:r>
              <a:rPr lang="en-US" dirty="0" err="1"/>
              <a:t>trọng</a:t>
            </a:r>
            <a:r>
              <a:rPr lang="en-US" dirty="0"/>
              <a:t> </a:t>
            </a:r>
            <a:r>
              <a:rPr lang="en-US" dirty="0" err="1"/>
              <a:t>và</a:t>
            </a:r>
            <a:r>
              <a:rPr lang="en-US" dirty="0"/>
              <a:t> </a:t>
            </a:r>
            <a:r>
              <a:rPr lang="en-US" dirty="0" err="1"/>
              <a:t>yêu</a:t>
            </a:r>
            <a:r>
              <a:rPr lang="en-US" dirty="0"/>
              <a:t> </a:t>
            </a:r>
            <a:r>
              <a:rPr lang="en-US" dirty="0" err="1" smtClean="0"/>
              <a:t>thương</a:t>
            </a:r>
            <a:r>
              <a:rPr lang="en-US" dirty="0" smtClean="0"/>
              <a:t>, </a:t>
            </a:r>
            <a:r>
              <a:rPr lang="en-US" dirty="0" err="1"/>
              <a:t>giúp</a:t>
            </a:r>
            <a:r>
              <a:rPr lang="en-US" dirty="0"/>
              <a:t> </a:t>
            </a:r>
            <a:r>
              <a:rPr lang="en-US" dirty="0" err="1"/>
              <a:t>đỡ</a:t>
            </a:r>
            <a:r>
              <a:rPr lang="en-US" dirty="0"/>
              <a:t> </a:t>
            </a:r>
            <a:r>
              <a:rPr lang="en-US" dirty="0" err="1"/>
              <a:t>nhau</a:t>
            </a:r>
            <a:r>
              <a:rPr lang="en-US" dirty="0"/>
              <a:t>.</a:t>
            </a:r>
          </a:p>
        </p:txBody>
      </p:sp>
    </p:spTree>
    <p:extLst>
      <p:ext uri="{BB962C8B-B14F-4D97-AF65-F5344CB8AC3E}">
        <p14:creationId xmlns:p14="http://schemas.microsoft.com/office/powerpoint/2010/main" val="389597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589936" y="1322614"/>
            <a:ext cx="8672052" cy="4915954"/>
            <a:chOff x="427704" y="1011798"/>
            <a:chExt cx="10146881" cy="4227761"/>
          </a:xfrm>
        </p:grpSpPr>
        <p:sp>
          <p:nvSpPr>
            <p:cNvPr id="5" name="Freeform 4"/>
            <p:cNvSpPr/>
            <p:nvPr/>
          </p:nvSpPr>
          <p:spPr>
            <a:xfrm>
              <a:off x="2921564" y="2752970"/>
              <a:ext cx="588938" cy="1268011"/>
            </a:xfrm>
            <a:custGeom>
              <a:avLst/>
              <a:gdLst/>
              <a:ahLst/>
              <a:cxnLst/>
              <a:rect l="0" t="0" r="0" b="0"/>
              <a:pathLst>
                <a:path>
                  <a:moveTo>
                    <a:pt x="0" y="0"/>
                  </a:moveTo>
                  <a:lnTo>
                    <a:pt x="294506" y="0"/>
                  </a:lnTo>
                  <a:lnTo>
                    <a:pt x="294506" y="1267953"/>
                  </a:lnTo>
                  <a:lnTo>
                    <a:pt x="589013" y="1267953"/>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6" name="Freeform 5"/>
            <p:cNvSpPr/>
            <p:nvPr/>
          </p:nvSpPr>
          <p:spPr>
            <a:xfrm>
              <a:off x="2921564" y="2706946"/>
              <a:ext cx="588938" cy="92046"/>
            </a:xfrm>
            <a:custGeom>
              <a:avLst/>
              <a:gdLst/>
              <a:ahLst/>
              <a:cxnLst/>
              <a:rect l="0" t="0" r="0" b="0"/>
              <a:pathLst>
                <a:path>
                  <a:moveTo>
                    <a:pt x="0" y="45737"/>
                  </a:moveTo>
                  <a:lnTo>
                    <a:pt x="294506" y="45737"/>
                  </a:lnTo>
                  <a:lnTo>
                    <a:pt x="294506" y="45720"/>
                  </a:lnTo>
                  <a:lnTo>
                    <a:pt x="589013" y="4572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7"/>
            <p:cNvSpPr/>
            <p:nvPr/>
          </p:nvSpPr>
          <p:spPr>
            <a:xfrm>
              <a:off x="2921564" y="1835685"/>
              <a:ext cx="42833" cy="917285"/>
            </a:xfrm>
            <a:custGeom>
              <a:avLst/>
              <a:gdLst/>
              <a:ahLst/>
              <a:cxnLst/>
              <a:rect l="0" t="0" r="0" b="0"/>
              <a:pathLst>
                <a:path>
                  <a:moveTo>
                    <a:pt x="0" y="917482"/>
                  </a:moveTo>
                  <a:lnTo>
                    <a:pt x="283109" y="917482"/>
                  </a:lnTo>
                  <a:lnTo>
                    <a:pt x="283109" y="0"/>
                  </a:lnTo>
                  <a:lnTo>
                    <a:pt x="577616" y="0"/>
                  </a:lnTo>
                </a:path>
              </a:pathLst>
            </a:custGeom>
            <a:noFill/>
          </p:spPr>
          <p:style>
            <a:lnRef idx="2">
              <a:schemeClr val="accent1">
                <a:shade val="6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9"/>
            <p:cNvSpPr/>
            <p:nvPr/>
          </p:nvSpPr>
          <p:spPr>
            <a:xfrm>
              <a:off x="427704" y="2258860"/>
              <a:ext cx="2493884" cy="988618"/>
            </a:xfrm>
            <a:custGeom>
              <a:avLst/>
              <a:gdLst>
                <a:gd name="connsiteX0" fmla="*/ 0 w 2493884"/>
                <a:gd name="connsiteY0" fmla="*/ 0 h 988618"/>
                <a:gd name="connsiteX1" fmla="*/ 2493884 w 2493884"/>
                <a:gd name="connsiteY1" fmla="*/ 0 h 988618"/>
                <a:gd name="connsiteX2" fmla="*/ 2493884 w 2493884"/>
                <a:gd name="connsiteY2" fmla="*/ 988618 h 988618"/>
                <a:gd name="connsiteX3" fmla="*/ 0 w 2493884"/>
                <a:gd name="connsiteY3" fmla="*/ 988618 h 988618"/>
                <a:gd name="connsiteX4" fmla="*/ 0 w 2493884"/>
                <a:gd name="connsiteY4" fmla="*/ 0 h 9886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93884" h="988618">
                  <a:moveTo>
                    <a:pt x="0" y="0"/>
                  </a:moveTo>
                  <a:lnTo>
                    <a:pt x="2493884" y="0"/>
                  </a:lnTo>
                  <a:lnTo>
                    <a:pt x="2493884" y="988618"/>
                  </a:lnTo>
                  <a:lnTo>
                    <a:pt x="0" y="988618"/>
                  </a:lnTo>
                  <a:lnTo>
                    <a:pt x="0" y="0"/>
                  </a:lnTo>
                  <a:close/>
                </a:path>
              </a:pathLst>
            </a:custGeom>
            <a:solidFill>
              <a:schemeClr val="accent6">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rgbClr r="0" g="0" b="0"/>
            </a:effectRef>
            <a:fontRef idx="minor">
              <a:schemeClr val="lt1"/>
            </a:fontRef>
          </p:style>
          <p:txBody>
            <a:bodyPr lIns="17780" tIns="17780" rIns="17780" bIns="17780" spcCol="1270" anchor="ctr"/>
            <a:lstStyle/>
            <a:p>
              <a:pPr defTabSz="1244600" fontAlgn="auto">
                <a:lnSpc>
                  <a:spcPct val="90000"/>
                </a:lnSpc>
                <a:spcAft>
                  <a:spcPct val="35000"/>
                </a:spcAft>
                <a:defRPr/>
              </a:pPr>
              <a:r>
                <a:rPr lang="en-US" sz="2800" b="1" dirty="0" smtClean="0">
                  <a:latin typeface="Times New Roman" panose="02020603050405020304" pitchFamily="18" charset="0"/>
                  <a:cs typeface="Times New Roman" panose="02020603050405020304" pitchFamily="18" charset="0"/>
                </a:rPr>
                <a:t>Bài 3 (SGK – 26)</a:t>
              </a:r>
              <a:endParaRPr lang="en-US" sz="2800" dirty="0">
                <a:latin typeface="Times New Roman" panose="02020603050405020304" pitchFamily="18" charset="0"/>
                <a:cs typeface="Times New Roman" panose="02020603050405020304" pitchFamily="18" charset="0"/>
              </a:endParaRPr>
            </a:p>
          </p:txBody>
        </p:sp>
        <p:sp>
          <p:nvSpPr>
            <p:cNvPr id="12" name="Freeform 11"/>
            <p:cNvSpPr/>
            <p:nvPr/>
          </p:nvSpPr>
          <p:spPr>
            <a:xfrm>
              <a:off x="3499390" y="1011798"/>
              <a:ext cx="7063983" cy="1223014"/>
            </a:xfrm>
            <a:custGeom>
              <a:avLst/>
              <a:gdLst>
                <a:gd name="connsiteX0" fmla="*/ 0 w 7063983"/>
                <a:gd name="connsiteY0" fmla="*/ 0 h 898246"/>
                <a:gd name="connsiteX1" fmla="*/ 7063983 w 7063983"/>
                <a:gd name="connsiteY1" fmla="*/ 0 h 898246"/>
                <a:gd name="connsiteX2" fmla="*/ 7063983 w 7063983"/>
                <a:gd name="connsiteY2" fmla="*/ 898246 h 898246"/>
                <a:gd name="connsiteX3" fmla="*/ 0 w 7063983"/>
                <a:gd name="connsiteY3" fmla="*/ 898246 h 898246"/>
                <a:gd name="connsiteX4" fmla="*/ 0 w 7063983"/>
                <a:gd name="connsiteY4" fmla="*/ 0 h 89824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63983" h="898246">
                  <a:moveTo>
                    <a:pt x="0" y="0"/>
                  </a:moveTo>
                  <a:lnTo>
                    <a:pt x="7063983" y="0"/>
                  </a:lnTo>
                  <a:lnTo>
                    <a:pt x="7063983" y="898246"/>
                  </a:lnTo>
                  <a:lnTo>
                    <a:pt x="0" y="898246"/>
                  </a:lnTo>
                  <a:lnTo>
                    <a:pt x="0" y="0"/>
                  </a:lnTo>
                  <a:close/>
                </a:path>
              </a:pathLst>
            </a:custGeom>
            <a:solidFill>
              <a:schemeClr val="accent4">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rgbClr r="0" g="0" b="0"/>
            </a:effectRef>
            <a:fontRef idx="minor">
              <a:schemeClr val="lt1"/>
            </a:fontRef>
          </p:style>
          <p:txBody>
            <a:bodyPr lIns="15240" tIns="15240" rIns="15240" bIns="15240" spcCol="1270" anchor="ctr"/>
            <a:lstStyle/>
            <a:p>
              <a:pPr algn="just" defTabSz="1066800" fontAlgn="auto">
                <a:lnSpc>
                  <a:spcPct val="90000"/>
                </a:lnSpc>
                <a:spcAft>
                  <a:spcPct val="35000"/>
                </a:spcAft>
                <a:defRPr/>
              </a:pPr>
              <a:r>
                <a:rPr lang="en-US" sz="2800" dirty="0">
                  <a:latin typeface="Times New Roman" panose="02020603050405020304" pitchFamily="18" charset="0"/>
                  <a:cs typeface="Times New Roman" panose="02020603050405020304" pitchFamily="18" charset="0"/>
                </a:rPr>
                <a:t>Phép so sánh: tiếng bước chân của hoàng tử bé với </a:t>
              </a:r>
              <a:r>
                <a:rPr lang="en-US" sz="2800" dirty="0" err="1">
                  <a:latin typeface="Times New Roman" panose="02020603050405020304" pitchFamily="18" charset="0"/>
                  <a:cs typeface="Times New Roman" panose="02020603050405020304" pitchFamily="18" charset="0"/>
                </a:rPr>
                <a:t>tiếng</a:t>
              </a:r>
              <a:r>
                <a:rPr lang="en-US" sz="2800" dirty="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nhạc</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13" name="Freeform 12"/>
            <p:cNvSpPr/>
            <p:nvPr/>
          </p:nvSpPr>
          <p:spPr>
            <a:xfrm>
              <a:off x="3510602" y="3164285"/>
              <a:ext cx="7063983" cy="2075274"/>
            </a:xfrm>
            <a:custGeom>
              <a:avLst/>
              <a:gdLst>
                <a:gd name="connsiteX0" fmla="*/ 0 w 7063983"/>
                <a:gd name="connsiteY0" fmla="*/ 0 h 1713673"/>
                <a:gd name="connsiteX1" fmla="*/ 7063983 w 7063983"/>
                <a:gd name="connsiteY1" fmla="*/ 0 h 1713673"/>
                <a:gd name="connsiteX2" fmla="*/ 7063983 w 7063983"/>
                <a:gd name="connsiteY2" fmla="*/ 1713673 h 1713673"/>
                <a:gd name="connsiteX3" fmla="*/ 0 w 7063983"/>
                <a:gd name="connsiteY3" fmla="*/ 1713673 h 1713673"/>
                <a:gd name="connsiteX4" fmla="*/ 0 w 7063983"/>
                <a:gd name="connsiteY4" fmla="*/ 0 h 171367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63983" h="1713673">
                  <a:moveTo>
                    <a:pt x="0" y="0"/>
                  </a:moveTo>
                  <a:lnTo>
                    <a:pt x="7063983" y="0"/>
                  </a:lnTo>
                  <a:lnTo>
                    <a:pt x="7063983" y="1713673"/>
                  </a:lnTo>
                  <a:lnTo>
                    <a:pt x="0" y="1713673"/>
                  </a:lnTo>
                  <a:lnTo>
                    <a:pt x="0" y="0"/>
                  </a:lnTo>
                  <a:close/>
                </a:path>
              </a:pathLst>
            </a:custGeom>
            <a:solidFill>
              <a:schemeClr val="accent4">
                <a:lumMod val="5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rgbClr r="0" g="0" b="0"/>
            </a:lnRef>
            <a:fillRef idx="1">
              <a:scrgbClr r="0" g="0" b="0"/>
            </a:fillRef>
            <a:effectRef idx="0">
              <a:scrgbClr r="0" g="0" b="0"/>
            </a:effectRef>
            <a:fontRef idx="minor">
              <a:schemeClr val="lt1"/>
            </a:fontRef>
          </p:style>
          <p:txBody>
            <a:bodyPr lIns="15240" tIns="15240" rIns="15240" bIns="15240" spcCol="1270" anchor="ctr"/>
            <a:lstStyle/>
            <a:p>
              <a:pPr algn="just" defTabSz="1066800" fontAlgn="auto">
                <a:lnSpc>
                  <a:spcPct val="90000"/>
                </a:lnSpc>
                <a:spcAft>
                  <a:spcPct val="35000"/>
                </a:spcAft>
                <a:defRPr/>
              </a:pPr>
              <a:r>
                <a:rPr lang="en-US" sz="2800" b="1" dirty="0" err="1">
                  <a:solidFill>
                    <a:srgbClr val="FFFF00"/>
                  </a:solidFill>
                  <a:latin typeface="Times New Roman" panose="02020603050405020304" pitchFamily="18" charset="0"/>
                  <a:cs typeface="Times New Roman" panose="02020603050405020304" pitchFamily="18" charset="0"/>
                </a:rPr>
                <a:t>Tác</a:t>
              </a:r>
              <a:r>
                <a:rPr lang="en-US" sz="2800" b="1" dirty="0">
                  <a:solidFill>
                    <a:srgbClr val="FFFF00"/>
                  </a:solidFill>
                  <a:latin typeface="Times New Roman" panose="02020603050405020304" pitchFamily="18" charset="0"/>
                  <a:cs typeface="Times New Roman" panose="02020603050405020304" pitchFamily="18" charset="0"/>
                </a:rPr>
                <a:t> </a:t>
              </a:r>
              <a:r>
                <a:rPr lang="en-US" sz="2800" b="1" dirty="0" err="1">
                  <a:solidFill>
                    <a:srgbClr val="FFFF00"/>
                  </a:solidFill>
                  <a:latin typeface="Times New Roman" panose="02020603050405020304" pitchFamily="18" charset="0"/>
                  <a:cs typeface="Times New Roman" panose="02020603050405020304" pitchFamily="18" charset="0"/>
                </a:rPr>
                <a:t>dụng</a:t>
              </a:r>
              <a:r>
                <a:rPr lang="en-US" sz="2800" b="1" dirty="0">
                  <a:solidFill>
                    <a:srgbClr val="FFFF00"/>
                  </a:solidFill>
                  <a:latin typeface="Times New Roman" panose="02020603050405020304" pitchFamily="18" charset="0"/>
                  <a:cs typeface="Times New Roman" panose="02020603050405020304" pitchFamily="18" charset="0"/>
                </a:rPr>
                <a:t>:</a:t>
              </a:r>
              <a:r>
                <a:rPr lang="en-US" sz="2800" dirty="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cho</a:t>
              </a:r>
              <a:r>
                <a:rPr lang="en-US" sz="2800" dirty="0" smtClean="0">
                  <a:solidFill>
                    <a:srgbClr val="FFFF00"/>
                  </a:solidFill>
                  <a:latin typeface="Times New Roman" panose="02020603050405020304" pitchFamily="18" charset="0"/>
                  <a:cs typeface="Times New Roman" panose="02020603050405020304" pitchFamily="18" charset="0"/>
                </a:rPr>
                <a:t> </a:t>
              </a:r>
              <a:r>
                <a:rPr lang="en-US" sz="2800" dirty="0" err="1" smtClean="0">
                  <a:solidFill>
                    <a:srgbClr val="FFFF00"/>
                  </a:solidFill>
                  <a:latin typeface="Times New Roman" panose="02020603050405020304" pitchFamily="18" charset="0"/>
                  <a:cs typeface="Times New Roman" panose="02020603050405020304" pitchFamily="18" charset="0"/>
                </a:rPr>
                <a:t>thấy</a:t>
              </a:r>
              <a:r>
                <a:rPr lang="en-US" sz="2800" smtClean="0">
                  <a:solidFill>
                    <a:srgbClr val="FFFF00"/>
                  </a:solidFill>
                  <a:latin typeface="Times New Roman" panose="02020603050405020304" pitchFamily="18" charset="0"/>
                  <a:cs typeface="Times New Roman" panose="02020603050405020304" pitchFamily="18" charset="0"/>
                </a:rPr>
                <a:t> </a:t>
              </a:r>
              <a:r>
                <a:rPr lang="en-US" sz="2800" smtClean="0">
                  <a:latin typeface="Times New Roman" panose="02020603050405020304" pitchFamily="18" charset="0"/>
                  <a:cs typeface="Times New Roman" panose="02020603050405020304" pitchFamily="18" charset="0"/>
                </a:rPr>
                <a:t>tiếng</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bước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chân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của</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hoàng</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tử</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bé</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gần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gũi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ấm</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áp</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quen</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thuộc</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với</a:t>
              </a:r>
              <a:r>
                <a:rPr lang="en-US" sz="2800" dirty="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cáo</a:t>
              </a:r>
              <a:r>
                <a:rPr lang="en-US" sz="2800" dirty="0">
                  <a:latin typeface="Times New Roman" panose="02020603050405020304" pitchFamily="18" charset="0"/>
                  <a:cs typeface="Times New Roman" panose="02020603050405020304" pitchFamily="18" charset="0"/>
                </a:rPr>
                <a:t>. </a:t>
              </a:r>
              <a:endParaRPr lang="en-US" sz="2800" dirty="0"/>
            </a:p>
          </p:txBody>
        </p:sp>
      </p:grpSp>
    </p:spTree>
    <p:extLst>
      <p:ext uri="{BB962C8B-B14F-4D97-AF65-F5344CB8AC3E}">
        <p14:creationId xmlns:p14="http://schemas.microsoft.com/office/powerpoint/2010/main" val="2940629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827267" y="1399304"/>
            <a:ext cx="10386654" cy="3108543"/>
          </a:xfrm>
          <a:prstGeom prst="rect">
            <a:avLst/>
          </a:prstGeom>
        </p:spPr>
        <p:txBody>
          <a:bodyPr wrap="square">
            <a:spAutoFit/>
          </a:bodyPr>
          <a:lstStyle/>
          <a:p>
            <a:pPr algn="just"/>
            <a:r>
              <a:rPr lang="en-US" sz="2800" dirty="0">
                <a:latin typeface="Times New Roman" panose="02020603050405020304" pitchFamily="18" charset="0"/>
                <a:cs typeface="Times New Roman" panose="02020603050405020304" pitchFamily="18" charset="0"/>
              </a:rPr>
              <a:t>Những lời thoại được lặp lại: </a:t>
            </a:r>
          </a:p>
          <a:p>
            <a:pPr algn="just"/>
            <a:r>
              <a:rPr lang="en-US" sz="2800" dirty="0">
                <a:latin typeface="Times New Roman" panose="02020603050405020304" pitchFamily="18" charset="0"/>
                <a:cs typeface="Times New Roman" panose="02020603050405020304" pitchFamily="18" charset="0"/>
              </a:rPr>
              <a:t>- Vĩnh biệt</a:t>
            </a:r>
          </a:p>
          <a:p>
            <a:pPr algn="just"/>
            <a:r>
              <a:rPr lang="en-US" sz="2800" dirty="0">
                <a:latin typeface="Times New Roman" panose="02020603050405020304" pitchFamily="18" charset="0"/>
                <a:cs typeface="Times New Roman" panose="02020603050405020304" pitchFamily="18" charset="0"/>
              </a:rPr>
              <a:t>- Điều cốt lõi vô hình trong mắt trần.</a:t>
            </a:r>
          </a:p>
          <a:p>
            <a:pPr algn="just"/>
            <a:r>
              <a:rPr lang="en-US" sz="2800" dirty="0">
                <a:latin typeface="Times New Roman" panose="02020603050405020304" pitchFamily="18" charset="0"/>
                <a:cs typeface="Times New Roman" panose="02020603050405020304" pitchFamily="18" charset="0"/>
              </a:rPr>
              <a:t>- Chính thời gian mà bạn bỏ ra cho bông hồng của bạn, bạn có trách nhiệm với bông hồng của bạn...</a:t>
            </a:r>
          </a:p>
          <a:p>
            <a:pPr algn="just"/>
            <a:r>
              <a:rPr lang="en-US" sz="2800" b="1" dirty="0">
                <a:solidFill>
                  <a:srgbClr val="FF0000"/>
                </a:solidFill>
                <a:latin typeface="Times New Roman" panose="02020603050405020304" pitchFamily="18" charset="0"/>
                <a:cs typeface="Times New Roman" panose="02020603050405020304" pitchFamily="18" charset="0"/>
              </a:rPr>
              <a:t>Tác dụng</a:t>
            </a:r>
            <a:r>
              <a:rPr lang="en-US" sz="2800" dirty="0">
                <a:solidFill>
                  <a:srgbClr val="FF0000"/>
                </a:solidFill>
                <a:latin typeface="Times New Roman" panose="02020603050405020304" pitchFamily="18" charset="0"/>
                <a:cs typeface="Times New Roman" panose="02020603050405020304" pitchFamily="18" charset="0"/>
              </a:rPr>
              <a:t>: nhấn mạnh nội dung câu nói, vừa tạo tính nhạc, chất thơ cho văn bản.</a:t>
            </a:r>
          </a:p>
        </p:txBody>
      </p:sp>
      <p:sp>
        <p:nvSpPr>
          <p:cNvPr id="483332" name="Rectangle 6"/>
          <p:cNvSpPr>
            <a:spLocks noChangeArrowheads="1"/>
          </p:cNvSpPr>
          <p:nvPr/>
        </p:nvSpPr>
        <p:spPr bwMode="auto">
          <a:xfrm>
            <a:off x="4392613" y="612775"/>
            <a:ext cx="3255962" cy="519113"/>
          </a:xfrm>
          <a:prstGeom prst="rect">
            <a:avLst/>
          </a:prstGeom>
          <a:noFill/>
          <a:ln w="9525">
            <a:noFill/>
            <a:miter lim="800000"/>
            <a:headEnd/>
            <a:tailEnd/>
          </a:ln>
        </p:spPr>
        <p:txBody>
          <a:bodyPr wrap="none">
            <a:spAutoFit/>
          </a:bodyPr>
          <a:lstStyle/>
          <a:p>
            <a:r>
              <a:rPr lang="en-US" sz="2800" b="1" dirty="0">
                <a:solidFill>
                  <a:srgbClr val="000000"/>
                </a:solidFill>
                <a:latin typeface="Times New Roman" pitchFamily="18" charset="0"/>
                <a:cs typeface="Times New Roman" pitchFamily="18" charset="0"/>
              </a:rPr>
              <a:t>Bài 4 SGK trang 26 </a:t>
            </a:r>
            <a:endParaRPr lang="en-US" sz="28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5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9">
                                            <p:txEl>
                                              <p:pRg st="1" end="1"/>
                                            </p:txEl>
                                          </p:spTgt>
                                        </p:tgtEl>
                                        <p:attrNameLst>
                                          <p:attrName>style.visibility</p:attrName>
                                        </p:attrNameLst>
                                      </p:cBhvr>
                                      <p:to>
                                        <p:strVal val="visible"/>
                                      </p:to>
                                    </p:set>
                                    <p:animEffect transition="in" filter="fade">
                                      <p:cBhvr>
                                        <p:cTn id="12" dur="1000"/>
                                        <p:tgtEl>
                                          <p:spTgt spid="9">
                                            <p:txEl>
                                              <p:pRg st="1" end="1"/>
                                            </p:txEl>
                                          </p:spTgt>
                                        </p:tgtEl>
                                      </p:cBhvr>
                                    </p:animEffect>
                                    <p:anim calcmode="lin" valueType="num">
                                      <p:cBhvr>
                                        <p:cTn id="13"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9">
                                            <p:txEl>
                                              <p:pRg st="3" end="3"/>
                                            </p:txEl>
                                          </p:spTgt>
                                        </p:tgtEl>
                                        <p:attrNameLst>
                                          <p:attrName>style.visibility</p:attrName>
                                        </p:attrNameLst>
                                      </p:cBhvr>
                                      <p:to>
                                        <p:strVal val="visible"/>
                                      </p:to>
                                    </p:set>
                                    <p:animEffect transition="in" filter="fade">
                                      <p:cBhvr>
                                        <p:cTn id="26" dur="1000"/>
                                        <p:tgtEl>
                                          <p:spTgt spid="9">
                                            <p:txEl>
                                              <p:pRg st="3" end="3"/>
                                            </p:txEl>
                                          </p:spTgt>
                                        </p:tgtEl>
                                      </p:cBhvr>
                                    </p:animEffect>
                                    <p:anim calcmode="lin" valueType="num">
                                      <p:cBhvr>
                                        <p:cTn id="2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fade">
                                      <p:cBhvr>
                                        <p:cTn id="33" dur="1000"/>
                                        <p:tgtEl>
                                          <p:spTgt spid="9">
                                            <p:txEl>
                                              <p:pRg st="4" end="4"/>
                                            </p:txEl>
                                          </p:spTgt>
                                        </p:tgtEl>
                                      </p:cBhvr>
                                    </p:animEffect>
                                    <p:anim calcmode="lin" valueType="num">
                                      <p:cBhvr>
                                        <p:cTn id="34"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ChangeArrowheads="1"/>
          </p:cNvSpPr>
          <p:nvPr/>
        </p:nvSpPr>
        <p:spPr bwMode="auto">
          <a:xfrm>
            <a:off x="309562" y="752048"/>
            <a:ext cx="11610295" cy="6555641"/>
          </a:xfrm>
          <a:prstGeom prst="rect">
            <a:avLst/>
          </a:prstGeom>
          <a:noFill/>
          <a:ln w="9525">
            <a:noFill/>
            <a:miter lim="800000"/>
            <a:headEnd/>
            <a:tailEnd/>
          </a:ln>
        </p:spPr>
        <p:txBody>
          <a:bodyPr wrap="square">
            <a:spAutoFit/>
          </a:bodyPr>
          <a:lstStyle/>
          <a:p>
            <a:r>
              <a:rPr lang="en-US" sz="2800" dirty="0" smtClean="0">
                <a:latin typeface="Times New Roman" pitchFamily="18" charset="0"/>
              </a:rPr>
              <a:t>         </a:t>
            </a:r>
            <a:r>
              <a:rPr lang="vi-VN" sz="2800" dirty="0" smtClean="0">
                <a:latin typeface="Times New Roman" pitchFamily="18" charset="0"/>
              </a:rPr>
              <a:t>Đoạn </a:t>
            </a:r>
            <a:r>
              <a:rPr lang="vi-VN" sz="2800" dirty="0">
                <a:latin typeface="Times New Roman" pitchFamily="18" charset="0"/>
              </a:rPr>
              <a:t>văn tham khảo : Cảm nhận về nhân vật hoàng tử bé trong VB </a:t>
            </a:r>
            <a:r>
              <a:rPr lang="vi-VN" sz="2800" i="1" dirty="0">
                <a:latin typeface="Times New Roman" pitchFamily="18" charset="0"/>
              </a:rPr>
              <a:t>Nếu cậu muốn có một người bạn</a:t>
            </a:r>
            <a:endParaRPr lang="vi-VN" sz="2800" dirty="0">
              <a:latin typeface="Times New Roman" pitchFamily="18" charset="0"/>
            </a:endParaRPr>
          </a:p>
          <a:p>
            <a:pPr algn="just"/>
            <a:r>
              <a:rPr lang="en-US" sz="2800" dirty="0" smtClean="0">
                <a:latin typeface="Times New Roman" pitchFamily="18" charset="0"/>
              </a:rPr>
              <a:t>       </a:t>
            </a:r>
            <a:r>
              <a:rPr lang="vi-VN" sz="2800" dirty="0" smtClean="0">
                <a:latin typeface="Times New Roman" pitchFamily="18" charset="0"/>
              </a:rPr>
              <a:t>(</a:t>
            </a:r>
            <a:r>
              <a:rPr lang="vi-VN" sz="2800" dirty="0">
                <a:latin typeface="Times New Roman" pitchFamily="18" charset="0"/>
              </a:rPr>
              <a:t>1)Nhân vật hoàng tử bé trong VB </a:t>
            </a:r>
            <a:r>
              <a:rPr lang="vi-VN" sz="2800" b="1" i="1" dirty="0">
                <a:latin typeface="Times New Roman" pitchFamily="18" charset="0"/>
              </a:rPr>
              <a:t>Nếu cậu muốn có một người bạn</a:t>
            </a:r>
            <a:r>
              <a:rPr lang="vi-VN" sz="2800" i="1" dirty="0">
                <a:latin typeface="Times New Roman" pitchFamily="18" charset="0"/>
              </a:rPr>
              <a:t> </a:t>
            </a:r>
            <a:r>
              <a:rPr lang="vi-VN" sz="2800" dirty="0">
                <a:latin typeface="Times New Roman" pitchFamily="18" charset="0"/>
              </a:rPr>
              <a:t>là một hình ảnh vô cùng đẹp đẽ và đáng yêu, có sức hấp dẫn đối với tuổi thơ. (2)Nhà văn đã tưởng tượng ra một cuộc gặp gỡ bất ngờ của hoàng tử bé và một con cáo trên Trái Đất. (3)Hai nhân vật đều chung tâm trạng </a:t>
            </a:r>
            <a:r>
              <a:rPr lang="vi-VN" sz="2800" b="1" i="1" dirty="0">
                <a:solidFill>
                  <a:schemeClr val="hlink"/>
                </a:solidFill>
                <a:latin typeface="Times New Roman" pitchFamily="18" charset="0"/>
              </a:rPr>
              <a:t>buồn bã</a:t>
            </a:r>
            <a:r>
              <a:rPr lang="vi-VN" sz="2800" dirty="0">
                <a:solidFill>
                  <a:schemeClr val="hlink"/>
                </a:solidFill>
                <a:latin typeface="Times New Roman" pitchFamily="18" charset="0"/>
              </a:rPr>
              <a:t>,</a:t>
            </a:r>
            <a:r>
              <a:rPr lang="vi-VN" sz="2800" dirty="0">
                <a:latin typeface="Times New Roman" pitchFamily="18" charset="0"/>
              </a:rPr>
              <a:t> </a:t>
            </a:r>
            <a:r>
              <a:rPr lang="vi-VN" sz="2800" b="1" dirty="0">
                <a:solidFill>
                  <a:schemeClr val="accent2"/>
                </a:solidFill>
                <a:latin typeface="Times New Roman" pitchFamily="18" charset="0"/>
              </a:rPr>
              <a:t>thất vọng, đau khổ</a:t>
            </a:r>
            <a:r>
              <a:rPr lang="vi-VN" sz="2800" dirty="0">
                <a:latin typeface="Times New Roman" pitchFamily="18" charset="0"/>
              </a:rPr>
              <a:t> gặp nhau, trò chuyện với nhau. (4)Những nét trong sáng, thân thiện của hoàng tử thể hiện ở thái độ chân thành khi đáp lại lời chào của cáo, lời khen Cáo </a:t>
            </a:r>
            <a:r>
              <a:rPr lang="vi-VN" sz="2800" i="1" dirty="0">
                <a:latin typeface="Times New Roman" pitchFamily="18" charset="0"/>
              </a:rPr>
              <a:t>“cậu thật dễ thương”</a:t>
            </a:r>
            <a:r>
              <a:rPr lang="vi-VN" sz="2800" dirty="0">
                <a:latin typeface="Times New Roman" pitchFamily="18" charset="0"/>
              </a:rPr>
              <a:t> và những lời đề nghị </a:t>
            </a:r>
            <a:r>
              <a:rPr lang="vi-VN" sz="2800" i="1" dirty="0">
                <a:latin typeface="Times New Roman" pitchFamily="18" charset="0"/>
              </a:rPr>
              <a:t>“cậu cảm hóa mình đi!”</a:t>
            </a:r>
            <a:r>
              <a:rPr lang="vi-VN" sz="2800" dirty="0">
                <a:latin typeface="Times New Roman" pitchFamily="18" charset="0"/>
              </a:rPr>
              <a:t>.(</a:t>
            </a:r>
            <a:r>
              <a:rPr lang="vi-VN" sz="2800" dirty="0" smtClean="0">
                <a:latin typeface="Times New Roman" pitchFamily="18" charset="0"/>
              </a:rPr>
              <a:t>5)Cứ </a:t>
            </a:r>
            <a:r>
              <a:rPr lang="vi-VN" sz="2800" dirty="0">
                <a:latin typeface="Times New Roman" pitchFamily="18" charset="0"/>
              </a:rPr>
              <a:t>thế, thế giới tâm hồn của hoàng tử được chiếu sáng từ những lời giải thích của cáo về từ “cảm hóa”. (5)Chia tay cáo, hoàng tử đã tìm được ý nghĩa của tình bạn, trách nhiệm với bông hồng duy nhất của mình, ý nghĩa của cuộc sống. (</a:t>
            </a:r>
            <a:r>
              <a:rPr lang="vi-VN" sz="2800" dirty="0" smtClean="0">
                <a:latin typeface="Times New Roman" pitchFamily="18" charset="0"/>
              </a:rPr>
              <a:t>7)Tình </a:t>
            </a:r>
            <a:r>
              <a:rPr lang="vi-VN" sz="2800" dirty="0">
                <a:latin typeface="Times New Roman" pitchFamily="18" charset="0"/>
              </a:rPr>
              <a:t>bạn trong sáng</a:t>
            </a:r>
            <a:r>
              <a:rPr lang="vi-VN" sz="2800" i="1" dirty="0">
                <a:latin typeface="Times New Roman" pitchFamily="18" charset="0"/>
              </a:rPr>
              <a:t>, </a:t>
            </a:r>
            <a:r>
              <a:rPr lang="vi-VN" sz="2800" b="1" i="1" dirty="0">
                <a:solidFill>
                  <a:schemeClr val="hlink"/>
                </a:solidFill>
                <a:latin typeface="Times New Roman" pitchFamily="18" charset="0"/>
              </a:rPr>
              <a:t>đẹp đẽ</a:t>
            </a:r>
            <a:r>
              <a:rPr lang="vi-VN" sz="2800" dirty="0">
                <a:latin typeface="Times New Roman" pitchFamily="18" charset="0"/>
              </a:rPr>
              <a:t> giữa hoàng tử bé và cáo gợi bao nhiêu ý nghĩa cho bạn đọc!</a:t>
            </a:r>
          </a:p>
          <a:p>
            <a:pPr algn="just"/>
            <a:r>
              <a:rPr lang="vi-VN" sz="2800" dirty="0">
                <a:latin typeface="Times New Roman" pitchFamily="18" charset="0"/>
              </a:rPr>
              <a:t> </a:t>
            </a:r>
            <a:endParaRPr lang="en-US" sz="2800" dirty="0">
              <a:latin typeface="Times New Roman" pitchFamily="18" charset="0"/>
            </a:endParaRPr>
          </a:p>
        </p:txBody>
      </p:sp>
      <p:sp>
        <p:nvSpPr>
          <p:cNvPr id="485380" name="Rectangle 7"/>
          <p:cNvSpPr>
            <a:spLocks noChangeArrowheads="1"/>
          </p:cNvSpPr>
          <p:nvPr/>
        </p:nvSpPr>
        <p:spPr bwMode="auto">
          <a:xfrm>
            <a:off x="309562" y="228828"/>
            <a:ext cx="4631147" cy="523220"/>
          </a:xfrm>
          <a:prstGeom prst="rect">
            <a:avLst/>
          </a:prstGeom>
          <a:noFill/>
          <a:ln w="9525">
            <a:noFill/>
            <a:miter lim="800000"/>
            <a:headEnd/>
            <a:tailEnd/>
          </a:ln>
        </p:spPr>
        <p:txBody>
          <a:bodyPr wrap="square">
            <a:spAutoFit/>
          </a:bodyPr>
          <a:lstStyle/>
          <a:p>
            <a:r>
              <a:rPr lang="en-US" sz="2800" b="1" dirty="0">
                <a:solidFill>
                  <a:srgbClr val="000000"/>
                </a:solidFill>
                <a:latin typeface="Times New Roman" pitchFamily="18" charset="0"/>
                <a:cs typeface="Times New Roman" pitchFamily="18" charset="0"/>
              </a:rPr>
              <a:t>Bài </a:t>
            </a:r>
            <a:r>
              <a:rPr lang="en-US" sz="2800" b="1" dirty="0" smtClean="0">
                <a:solidFill>
                  <a:srgbClr val="000000"/>
                </a:solidFill>
                <a:latin typeface="Times New Roman" pitchFamily="18" charset="0"/>
                <a:cs typeface="Times New Roman" pitchFamily="18" charset="0"/>
              </a:rPr>
              <a:t>5. </a:t>
            </a:r>
            <a:r>
              <a:rPr lang="en-US" sz="2800" b="1" dirty="0">
                <a:solidFill>
                  <a:srgbClr val="000000"/>
                </a:solidFill>
                <a:latin typeface="Times New Roman" pitchFamily="18" charset="0"/>
                <a:cs typeface="Times New Roman" pitchFamily="18" charset="0"/>
              </a:rPr>
              <a:t>SGK trang 26</a:t>
            </a:r>
            <a:endParaRPr lang="en-US" sz="2800" dirty="0">
              <a:solidFill>
                <a:srgbClr val="000000"/>
              </a:solidFill>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1000"/>
                                        <p:tgtEl>
                                          <p:spTgt spid="7">
                                            <p:txEl>
                                              <p:pRg st="1" end="1"/>
                                            </p:txEl>
                                          </p:spTgt>
                                        </p:tgtEl>
                                      </p:cBhvr>
                                    </p:animEffect>
                                    <p:anim calcmode="lin" valueType="num">
                                      <p:cBhvr>
                                        <p:cTn id="15"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1000"/>
                                        <p:tgtEl>
                                          <p:spTgt spid="7">
                                            <p:txEl>
                                              <p:pRg st="2" end="2"/>
                                            </p:txEl>
                                          </p:spTgt>
                                        </p:tgtEl>
                                      </p:cBhvr>
                                    </p:animEffect>
                                    <p:anim calcmode="lin" valueType="num">
                                      <p:cBhvr>
                                        <p:cTn id="22"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5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4256</TotalTime>
  <Words>660</Words>
  <Application>Microsoft Office PowerPoint</Application>
  <PresentationFormat>Widescreen</PresentationFormat>
  <Paragraphs>36</Paragraphs>
  <Slides>10</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 New Roman</vt:lpstr>
      <vt:lpstr>Wingdings</vt:lpstr>
      <vt:lpstr>15_Office Theme</vt:lpstr>
      <vt:lpstr>H: Kể tên các biện pháp tu từ đã học ở tiểu học?</vt:lpstr>
      <vt:lpstr>Tiết 7: Thực hành tiếng Việt  ( Các biện pháp tu từ)</vt:lpstr>
      <vt:lpstr>Cách 1: Cái chàng Dế Choắt, người gầy gò và cao lêu nghêu.  Cách 2: Cái chàng Dế Choắt, người gầy gò và cao lêu nghêu như một gã nghiện thuốc phiện. H: So sánh hai cách diễn đạt sau, em thấy cách nào hay hơn? Vì sao? </vt:lpstr>
      <vt:lpstr>2. Kết luận </vt:lpstr>
      <vt:lpstr>PowerPoint Presentation</vt:lpstr>
      <vt:lpstr>Bài tập 2/Tr.26   </vt:lpstr>
      <vt:lpstr>PowerPoint Presentation</vt:lpstr>
      <vt:lpstr>PowerPoint Presentation</vt:lpstr>
      <vt:lpstr>PowerPoint Presentation</vt:lpstr>
      <vt:lpstr>                     Hướng dẫn học bài        - Bài cũ: Học thuộc khái niệm: Nghĩa của từ; Biện pháp tu từ; Từ ghép và từ láy.  - Bài mới: Đọc văn bản “Bắt nạt” trả lời câu hỏi SGK/tr.28 vào vở chuẩn bị bài </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286</cp:revision>
  <cp:lastPrinted>2021-09-14T15:25:24Z</cp:lastPrinted>
  <dcterms:created xsi:type="dcterms:W3CDTF">2021-06-18T15:04:24Z</dcterms:created>
  <dcterms:modified xsi:type="dcterms:W3CDTF">2024-09-23T02:52:29Z</dcterms:modified>
</cp:coreProperties>
</file>