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60" r:id="rId5"/>
    <p:sldId id="261" r:id="rId6"/>
    <p:sldId id="263" r:id="rId7"/>
    <p:sldId id="262" r:id="rId8"/>
    <p:sldId id="264" r:id="rId9"/>
    <p:sldId id="265" r:id="rId10"/>
    <p:sldId id="267" r:id="rId11"/>
    <p:sldId id="268"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42B864-8E56-422D-980B-9A72A88D01F7}" type="slidenum">
              <a:rPr lang="en-US" smtClean="0"/>
              <a:t>‹#›</a:t>
            </a:fld>
            <a:endParaRPr lang="en-US"/>
          </a:p>
        </p:txBody>
      </p:sp>
    </p:spTree>
    <p:extLst>
      <p:ext uri="{BB962C8B-B14F-4D97-AF65-F5344CB8AC3E}">
        <p14:creationId xmlns:p14="http://schemas.microsoft.com/office/powerpoint/2010/main" val="243572896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A8942-CDC8-4F4D-8E45-6F10FD061E4C}" type="slidenum">
              <a:rPr lang="en-US" smtClean="0"/>
              <a:t>‹#›</a:t>
            </a:fld>
            <a:endParaRPr lang="en-US"/>
          </a:p>
        </p:txBody>
      </p:sp>
    </p:spTree>
    <p:extLst>
      <p:ext uri="{BB962C8B-B14F-4D97-AF65-F5344CB8AC3E}">
        <p14:creationId xmlns:p14="http://schemas.microsoft.com/office/powerpoint/2010/main" val="301787226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20C275-1081-4004-BAE1-8AE11884D1DB}" type="slidenum">
              <a:rPr lang="en-US">
                <a:solidFill>
                  <a:srgbClr val="000000"/>
                </a:solidFill>
                <a:cs typeface="Arial" charset="0"/>
              </a:rPr>
              <a:pPr fontAlgn="base">
                <a:spcBef>
                  <a:spcPct val="0"/>
                </a:spcBef>
                <a:spcAft>
                  <a:spcPct val="0"/>
                </a:spcAft>
              </a:pPr>
              <a:t>4</a:t>
            </a:fld>
            <a:endParaRPr lang="en-US">
              <a:solidFill>
                <a:srgbClr val="000000"/>
              </a:solidFill>
              <a:cs typeface="Arial"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2224706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4229" y="180022"/>
            <a:ext cx="5968773" cy="5724389"/>
          </a:xfrm>
          <a:prstGeom prst="rect">
            <a:avLst/>
          </a:prstGeom>
        </p:spPr>
      </p:pic>
      <p:sp>
        <p:nvSpPr>
          <p:cNvPr id="5" name="Rectangle 4"/>
          <p:cNvSpPr/>
          <p:nvPr/>
        </p:nvSpPr>
        <p:spPr>
          <a:xfrm>
            <a:off x="487680" y="1768066"/>
            <a:ext cx="5403668" cy="2308324"/>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 Là nhà văn lớn người Pháp;</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Ông là phi công nên hầu hết các </a:t>
            </a:r>
            <a:r>
              <a:rPr lang="en-US" sz="2400" dirty="0">
                <a:latin typeface="Times New Roman" panose="02020603050405020304" pitchFamily="18" charset="0"/>
                <a:cs typeface="Times New Roman" panose="02020603050405020304" pitchFamily="18" charset="0"/>
              </a:rPr>
              <a:t>sáng tác lấy đề tài, cảm hứng từ hững chuyến bay và cuộc sống của người phi công;</a:t>
            </a:r>
          </a:p>
          <a:p>
            <a:pPr algn="just"/>
            <a:r>
              <a:rPr lang="en-US" sz="2400" dirty="0">
                <a:latin typeface="Times New Roman" panose="02020603050405020304" pitchFamily="18" charset="0"/>
                <a:cs typeface="Times New Roman" panose="02020603050405020304" pitchFamily="18" charset="0"/>
              </a:rPr>
              <a:t>- Ngòi bút đậm chất trữ tình, trong trẻo, giàu cảm hứng lãng mạn.</a:t>
            </a:r>
          </a:p>
        </p:txBody>
      </p:sp>
      <p:sp>
        <p:nvSpPr>
          <p:cNvPr id="6" name="Rectangle 5"/>
          <p:cNvSpPr/>
          <p:nvPr/>
        </p:nvSpPr>
        <p:spPr>
          <a:xfrm>
            <a:off x="6736498" y="6105100"/>
            <a:ext cx="4884671" cy="369332"/>
          </a:xfrm>
          <a:prstGeom prst="rect">
            <a:avLst/>
          </a:prstGeom>
        </p:spPr>
        <p:txBody>
          <a:bodyPr wrap="none">
            <a:spAutoFit/>
          </a:bodyPr>
          <a:lstStyle/>
          <a:p>
            <a:pPr algn="ctr"/>
            <a:r>
              <a:rPr lang="vi-VN" dirty="0">
                <a:solidFill>
                  <a:srgbClr val="4A4A4A"/>
                </a:solidFill>
                <a:latin typeface="Muli"/>
              </a:rPr>
              <a:t>Ăng-toan đơ Xanh-tơ Ê-xu-pe-ri (1900 - 1944)</a:t>
            </a:r>
          </a:p>
        </p:txBody>
      </p:sp>
    </p:spTree>
    <p:extLst>
      <p:ext uri="{BB962C8B-B14F-4D97-AF65-F5344CB8AC3E}">
        <p14:creationId xmlns:p14="http://schemas.microsoft.com/office/powerpoint/2010/main" val="150287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4297" y="942593"/>
            <a:ext cx="10019211" cy="1200329"/>
          </a:xfrm>
          <a:prstGeom prst="rect">
            <a:avLst/>
          </a:prstGeom>
        </p:spPr>
        <p:txBody>
          <a:bodyPr wrap="square">
            <a:spAutoFit/>
          </a:bodyPr>
          <a:lstStyle/>
          <a:p>
            <a:pPr algn="just"/>
            <a:r>
              <a:rPr lang="en-US" sz="2400" b="1" dirty="0" smtClean="0">
                <a:latin typeface="Times New Roman" panose="02020603050405020304" pitchFamily="18" charset="0"/>
                <a:ea typeface="Times New Roman" panose="02020603050405020304" pitchFamily="18" charset="0"/>
              </a:rPr>
              <a:t>         H: Để </a:t>
            </a:r>
            <a:r>
              <a:rPr lang="en-US" sz="2400" b="1" dirty="0">
                <a:latin typeface="Times New Roman" panose="02020603050405020304" pitchFamily="18" charset="0"/>
                <a:ea typeface="Times New Roman" panose="02020603050405020304" pitchFamily="18" charset="0"/>
              </a:rPr>
              <a:t>viết được đoạn văn ngắn, em hãy xác định những yêu cầu cần về nội dung, hình thức của phần viết ngắn như thế </a:t>
            </a:r>
            <a:r>
              <a:rPr lang="en-US" sz="2400" b="1" dirty="0" smtClean="0">
                <a:latin typeface="Times New Roman" panose="02020603050405020304" pitchFamily="18" charset="0"/>
                <a:ea typeface="Times New Roman" panose="02020603050405020304" pitchFamily="18" charset="0"/>
              </a:rPr>
              <a:t>nào? Các </a:t>
            </a:r>
            <a:r>
              <a:rPr lang="en-US" sz="2400" b="1" dirty="0">
                <a:latin typeface="Times New Roman" panose="02020603050405020304" pitchFamily="18" charset="0"/>
                <a:ea typeface="Times New Roman" panose="02020603050405020304" pitchFamily="18" charset="0"/>
              </a:rPr>
              <a:t>bước cần tiến hành ra sao?</a:t>
            </a:r>
            <a:endParaRPr lang="en-US" sz="2400" b="1"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1724296" y="2496741"/>
            <a:ext cx="10019211" cy="3785652"/>
          </a:xfrm>
          <a:prstGeom prst="rect">
            <a:avLst/>
          </a:prstGeom>
        </p:spPr>
        <p:txBody>
          <a:bodyPr wrap="square">
            <a:spAutoFit/>
          </a:bodyPr>
          <a:lstStyle/>
          <a:p>
            <a:pPr algn="just"/>
            <a:r>
              <a:rPr lang="en-US" sz="2400" b="1" dirty="0" smtClean="0">
                <a:latin typeface="Times New Roman" panose="02020603050405020304" pitchFamily="18" charset="0"/>
                <a:ea typeface="Times New Roman" panose="02020603050405020304" pitchFamily="18" charset="0"/>
              </a:rPr>
              <a:t>1. </a:t>
            </a:r>
            <a:r>
              <a:rPr lang="en-US" sz="2400" b="1" dirty="0">
                <a:latin typeface="Times New Roman" panose="02020603050405020304" pitchFamily="18" charset="0"/>
                <a:ea typeface="Times New Roman" panose="02020603050405020304" pitchFamily="18" charset="0"/>
              </a:rPr>
              <a:t>Yêu </a:t>
            </a:r>
            <a:r>
              <a:rPr lang="en-US" sz="2400" b="1" dirty="0" smtClean="0">
                <a:latin typeface="Times New Roman" panose="02020603050405020304" pitchFamily="18" charset="0"/>
                <a:ea typeface="Times New Roman" panose="02020603050405020304" pitchFamily="18" charset="0"/>
              </a:rPr>
              <a:t>cầu</a:t>
            </a:r>
            <a:endParaRPr lang="en-US" sz="2400" dirty="0">
              <a:latin typeface="Times New Roman" panose="02020603050405020304" pitchFamily="18" charset="0"/>
              <a:ea typeface="Times New Roman" panose="02020603050405020304" pitchFamily="18" charset="0"/>
            </a:endParaRPr>
          </a:p>
          <a:p>
            <a:pPr algn="just"/>
            <a:r>
              <a:rPr lang="en-US" sz="2400" dirty="0">
                <a:latin typeface="Times New Roman" panose="02020603050405020304" pitchFamily="18" charset="0"/>
                <a:ea typeface="Times New Roman" panose="02020603050405020304" pitchFamily="18" charset="0"/>
              </a:rPr>
              <a:t>- Về nội dung: Miêu tả cảm xúc của nhân vật cáo sau khi từ biệt hoàng tử bé, thông qua trí tưởng tượng, học sinh sáng tạo tiếp văn bản.</a:t>
            </a:r>
          </a:p>
          <a:p>
            <a:pPr algn="just"/>
            <a:r>
              <a:rPr lang="en-US" sz="2400" dirty="0">
                <a:latin typeface="Times New Roman" panose="02020603050405020304" pitchFamily="18" charset="0"/>
                <a:ea typeface="Times New Roman" panose="02020603050405020304" pitchFamily="18" charset="0"/>
              </a:rPr>
              <a:t>- Đoạn văn giới hạn số câu: khoảng 5-7 câu</a:t>
            </a:r>
          </a:p>
          <a:p>
            <a:pPr algn="just"/>
            <a:r>
              <a:rPr lang="en-US" sz="2400" b="1" dirty="0" smtClean="0">
                <a:latin typeface="Times New Roman" panose="02020603050405020304" pitchFamily="18" charset="0"/>
                <a:ea typeface="Times New Roman" panose="02020603050405020304" pitchFamily="18" charset="0"/>
              </a:rPr>
              <a:t>2. </a:t>
            </a:r>
            <a:r>
              <a:rPr lang="en-US" sz="2400" b="1" dirty="0">
                <a:latin typeface="Times New Roman" panose="02020603050405020304" pitchFamily="18" charset="0"/>
                <a:ea typeface="Times New Roman" panose="02020603050405020304" pitchFamily="18" charset="0"/>
              </a:rPr>
              <a:t>Các bước tiến hành</a:t>
            </a:r>
            <a:endParaRPr lang="en-US" sz="2400" dirty="0">
              <a:latin typeface="Times New Roman" panose="02020603050405020304" pitchFamily="18" charset="0"/>
              <a:ea typeface="Times New Roman" panose="02020603050405020304" pitchFamily="18" charset="0"/>
            </a:endParaRPr>
          </a:p>
          <a:p>
            <a:pPr algn="just"/>
            <a:r>
              <a:rPr lang="en-US" sz="2400" b="1" dirty="0">
                <a:latin typeface="Times New Roman" panose="02020603050405020304" pitchFamily="18" charset="0"/>
                <a:ea typeface="Times New Roman" panose="02020603050405020304" pitchFamily="18" charset="0"/>
              </a:rPr>
              <a:t>- Bước 1:</a:t>
            </a:r>
            <a:r>
              <a:rPr lang="en-US" sz="2400" dirty="0">
                <a:latin typeface="Times New Roman" panose="02020603050405020304" pitchFamily="18" charset="0"/>
                <a:ea typeface="Times New Roman" panose="02020603050405020304" pitchFamily="18" charset="0"/>
              </a:rPr>
              <a:t> Hình dung, tưởng tượng bối cảnh sự việc: Cáo nhớ hoàng tử bé.</a:t>
            </a:r>
          </a:p>
          <a:p>
            <a:pPr algn="just"/>
            <a:r>
              <a:rPr lang="en-US" sz="2400" b="1" dirty="0">
                <a:latin typeface="Times New Roman" panose="02020603050405020304" pitchFamily="18" charset="0"/>
                <a:ea typeface="Times New Roman" panose="02020603050405020304" pitchFamily="18" charset="0"/>
              </a:rPr>
              <a:t>- Bước 2:</a:t>
            </a:r>
            <a:r>
              <a:rPr lang="en-US" sz="2400" dirty="0">
                <a:latin typeface="Times New Roman" panose="02020603050405020304" pitchFamily="18" charset="0"/>
                <a:ea typeface="Times New Roman" panose="02020603050405020304" pitchFamily="18" charset="0"/>
              </a:rPr>
              <a:t> Miêu tả cảm xúc của cáo thông qua: ý nghĩ về mái tóc, bước chân của hoàng tử bé. Cảm nhận được sự gần gũi ấm áp.</a:t>
            </a:r>
          </a:p>
          <a:p>
            <a:pPr algn="just"/>
            <a:r>
              <a:rPr lang="en-US" sz="2400" b="1" dirty="0">
                <a:latin typeface="Times New Roman" panose="02020603050405020304" pitchFamily="18" charset="0"/>
                <a:ea typeface="Times New Roman" panose="02020603050405020304" pitchFamily="18" charset="0"/>
              </a:rPr>
              <a:t>- Bước 3:</a:t>
            </a:r>
            <a:r>
              <a:rPr lang="en-US" sz="2400" dirty="0">
                <a:latin typeface="Times New Roman" panose="02020603050405020304" pitchFamily="18" charset="0"/>
                <a:ea typeface="Times New Roman" panose="02020603050405020304" pitchFamily="18" charset="0"/>
              </a:rPr>
              <a:t> Viết</a:t>
            </a:r>
          </a:p>
          <a:p>
            <a:pPr algn="just"/>
            <a:r>
              <a:rPr lang="en-US" sz="2400" b="1" dirty="0">
                <a:latin typeface="Times New Roman" panose="02020603050405020304" pitchFamily="18" charset="0"/>
                <a:ea typeface="Times New Roman" panose="02020603050405020304" pitchFamily="18" charset="0"/>
              </a:rPr>
              <a:t>- Bước 4:</a:t>
            </a:r>
            <a:r>
              <a:rPr lang="en-US" sz="2400" dirty="0">
                <a:latin typeface="Times New Roman" panose="02020603050405020304" pitchFamily="18" charset="0"/>
                <a:ea typeface="Times New Roman" panose="02020603050405020304" pitchFamily="18" charset="0"/>
              </a:rPr>
              <a:t> Đọc và kiểm tra lại, chia sẻ.</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789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857" y="1720840"/>
            <a:ext cx="9731829" cy="3416320"/>
          </a:xfrm>
          <a:prstGeom prst="rect">
            <a:avLst/>
          </a:prstGeom>
        </p:spPr>
        <p:txBody>
          <a:bodyPr wrap="square">
            <a:spAutoFit/>
          </a:bodyPr>
          <a:lstStyle/>
          <a:p>
            <a:pPr algn="just"/>
            <a:r>
              <a:rPr lang="en-US" sz="2400" smtClean="0">
                <a:latin typeface="Times New Roman" panose="02020603050405020304" pitchFamily="18" charset="0"/>
                <a:cs typeface="Times New Roman" panose="02020603050405020304" pitchFamily="18" charset="0"/>
              </a:rPr>
              <a:t>           </a:t>
            </a:r>
            <a:r>
              <a:rPr lang="vi-VN" sz="2400" smtClean="0">
                <a:latin typeface="Times New Roman" panose="02020603050405020304" pitchFamily="18" charset="0"/>
                <a:cs typeface="Times New Roman" panose="02020603050405020304" pitchFamily="18" charset="0"/>
              </a:rPr>
              <a:t>Sau </a:t>
            </a:r>
            <a:r>
              <a:rPr lang="vi-VN" sz="2400" dirty="0">
                <a:latin typeface="Times New Roman" panose="02020603050405020304" pitchFamily="18" charset="0"/>
                <a:cs typeface="Times New Roman" panose="02020603050405020304" pitchFamily="18" charset="0"/>
              </a:rPr>
              <a:t>khi hoàng tử bé rời đi, tôi đã phải xa người bạn mà mình yêu quý. Tuy chỉ là trong chốc lát, nhưng tôi thực sự rất thích cậu ấy bởi hoàng tử bé là một người bạn tuyệt vời. Đầu tiên, như đã dự đoán trước, tôi cảm thấy rất buồn. Và dĩ nhiên, tiếp đó chính là nỗi nhớ. Thật ngạc nhiên khi chúng tôi chỉ vừa cách xa nhau. Nhưng cũng không phải ngạc nhiên quá, bởi cậu ấy là người đầu tiên đã cảm hóa tôi ở thế giới nhàm chán này. Hoàng tử bé ra đi, để lại cho tôi niềm yêu thích với cánh đồng vàng óng ngoài kia. Đó chính là kỉ niệm của tình bạn đẹp đẽ nhưng ngắn ngủi giữa chúng tôi. Tôi tin chắc rằng, vào một ngày nào đó trong tương lai, chúng tôi sẽ gặp lại nhau.</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718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4"/>
          <p:cNvSpPr>
            <a:spLocks noChangeArrowheads="1"/>
          </p:cNvSpPr>
          <p:nvPr/>
        </p:nvSpPr>
        <p:spPr bwMode="auto">
          <a:xfrm>
            <a:off x="66674" y="182879"/>
            <a:ext cx="11885839" cy="6531429"/>
          </a:xfrm>
          <a:prstGeom prst="rect">
            <a:avLst/>
          </a:prstGeom>
          <a:noFill/>
          <a:ln w="9525">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6" name="Text Box 23"/>
          <p:cNvSpPr txBox="1">
            <a:spLocks noChangeArrowheads="1"/>
          </p:cNvSpPr>
          <p:nvPr/>
        </p:nvSpPr>
        <p:spPr bwMode="auto">
          <a:xfrm>
            <a:off x="1328737" y="266700"/>
            <a:ext cx="101927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Bài tập: Nhập vai nhân vật hoàng tử bé để ghi lại “nhật kí” về cuộc gặp gỡ về người bạn mới- cáo, theo sơ đồ gợi ý.</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Oval 22"/>
          <p:cNvSpPr>
            <a:spLocks noChangeArrowheads="1"/>
          </p:cNvSpPr>
          <p:nvPr/>
        </p:nvSpPr>
        <p:spPr bwMode="auto">
          <a:xfrm>
            <a:off x="4323807" y="2678112"/>
            <a:ext cx="2495004" cy="1497014"/>
          </a:xfrm>
          <a:prstGeom prst="ellipse">
            <a:avLst/>
          </a:prstGeom>
          <a:solidFill>
            <a:srgbClr val="FFFF99"/>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8" name="Oval 21"/>
          <p:cNvSpPr>
            <a:spLocks noChangeArrowheads="1"/>
          </p:cNvSpPr>
          <p:nvPr/>
        </p:nvSpPr>
        <p:spPr bwMode="auto">
          <a:xfrm>
            <a:off x="1802675" y="1111885"/>
            <a:ext cx="3353072" cy="1750465"/>
          </a:xfrm>
          <a:prstGeom prst="ellipse">
            <a:avLst/>
          </a:prstGeom>
          <a:solidFill>
            <a:srgbClr val="FFFFFF"/>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9" name="Oval 20"/>
          <p:cNvSpPr>
            <a:spLocks noChangeArrowheads="1"/>
          </p:cNvSpPr>
          <p:nvPr/>
        </p:nvSpPr>
        <p:spPr bwMode="auto">
          <a:xfrm>
            <a:off x="5532877" y="914400"/>
            <a:ext cx="3216516" cy="1454151"/>
          </a:xfrm>
          <a:prstGeom prst="ellipse">
            <a:avLst/>
          </a:prstGeom>
          <a:solidFill>
            <a:srgbClr val="FFFFFF"/>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10" name="Oval 19"/>
          <p:cNvSpPr>
            <a:spLocks noChangeArrowheads="1"/>
          </p:cNvSpPr>
          <p:nvPr/>
        </p:nvSpPr>
        <p:spPr bwMode="auto">
          <a:xfrm>
            <a:off x="7229134" y="2486208"/>
            <a:ext cx="2946832" cy="1683133"/>
          </a:xfrm>
          <a:prstGeom prst="ellipse">
            <a:avLst/>
          </a:prstGeom>
          <a:solidFill>
            <a:srgbClr val="FFFFFF"/>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11" name="Oval 18"/>
          <p:cNvSpPr>
            <a:spLocks noChangeArrowheads="1"/>
          </p:cNvSpPr>
          <p:nvPr/>
        </p:nvSpPr>
        <p:spPr bwMode="auto">
          <a:xfrm>
            <a:off x="522514" y="2959189"/>
            <a:ext cx="3252287" cy="1913257"/>
          </a:xfrm>
          <a:prstGeom prst="ellipse">
            <a:avLst/>
          </a:prstGeom>
          <a:solidFill>
            <a:srgbClr val="FFFFFF"/>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12" name="Oval 8"/>
          <p:cNvSpPr>
            <a:spLocks noChangeArrowheads="1"/>
          </p:cNvSpPr>
          <p:nvPr/>
        </p:nvSpPr>
        <p:spPr bwMode="auto">
          <a:xfrm>
            <a:off x="3371850" y="4484687"/>
            <a:ext cx="3329396" cy="1955302"/>
          </a:xfrm>
          <a:prstGeom prst="ellipse">
            <a:avLst/>
          </a:prstGeom>
          <a:solidFill>
            <a:srgbClr val="FFFFFF"/>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13" name="Oval 5"/>
          <p:cNvSpPr>
            <a:spLocks noChangeArrowheads="1"/>
          </p:cNvSpPr>
          <p:nvPr/>
        </p:nvSpPr>
        <p:spPr bwMode="auto">
          <a:xfrm>
            <a:off x="6875278" y="4385356"/>
            <a:ext cx="3300688" cy="1950130"/>
          </a:xfrm>
          <a:prstGeom prst="ellipse">
            <a:avLst/>
          </a:prstGeom>
          <a:solidFill>
            <a:srgbClr val="FFFFFF"/>
          </a:solidFill>
          <a:ln w="9525">
            <a:solidFill>
              <a:srgbClr val="FF6600"/>
            </a:solidFill>
            <a:round/>
            <a:headEnd/>
            <a:tailEnd/>
          </a:ln>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14" name="Text Box 17"/>
          <p:cNvSpPr txBox="1">
            <a:spLocks noChangeArrowheads="1"/>
          </p:cNvSpPr>
          <p:nvPr/>
        </p:nvSpPr>
        <p:spPr bwMode="auto">
          <a:xfrm>
            <a:off x="4833257" y="2896823"/>
            <a:ext cx="1703794" cy="94969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Cuộc gặp gỡ với người bạn mới- cáo</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Text Box 16"/>
          <p:cNvSpPr txBox="1">
            <a:spLocks noChangeArrowheads="1"/>
          </p:cNvSpPr>
          <p:nvPr/>
        </p:nvSpPr>
        <p:spPr bwMode="auto">
          <a:xfrm>
            <a:off x="2506604" y="1421806"/>
            <a:ext cx="2410479" cy="676275"/>
          </a:xfrm>
          <a:prstGeom prst="rect">
            <a:avLst/>
          </a:prstGeom>
          <a:solidFill>
            <a:srgbClr val="FFFFFF"/>
          </a:solidFill>
          <a:ln>
            <a:noFill/>
          </a:ln>
          <a:extLst>
            <a:ext uri="{91240B29-F687-4F45-9708-019B960494DF}">
              <a14:hiddenLine xmlns:a14="http://schemas.microsoft.com/office/drawing/2010/main" w="9525">
                <a:solidFill>
                  <a:srgbClr val="FF66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Trước khi gặp cáo, tâm trạng của tôi là</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6" name="Text Box 15"/>
          <p:cNvSpPr txBox="1">
            <a:spLocks noChangeArrowheads="1"/>
          </p:cNvSpPr>
          <p:nvPr/>
        </p:nvSpPr>
        <p:spPr bwMode="auto">
          <a:xfrm>
            <a:off x="6276976" y="1133111"/>
            <a:ext cx="1913436" cy="1019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 Lần đầu gặp cáo,tôi cảm nhận về cáo</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Text Box 14"/>
          <p:cNvSpPr txBox="1">
            <a:spLocks noChangeArrowheads="1"/>
          </p:cNvSpPr>
          <p:nvPr/>
        </p:nvSpPr>
        <p:spPr bwMode="auto">
          <a:xfrm>
            <a:off x="7528830" y="2830103"/>
            <a:ext cx="2333627" cy="828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 Cáo đã giải thích cho tôi, “cảm hóa” nghĩa là</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8" name="Text Box 13"/>
          <p:cNvSpPr txBox="1">
            <a:spLocks noChangeArrowheads="1"/>
          </p:cNvSpPr>
          <p:nvPr/>
        </p:nvSpPr>
        <p:spPr bwMode="auto">
          <a:xfrm>
            <a:off x="1094940" y="3448593"/>
            <a:ext cx="2355437"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 Bí mật cáo tặng cho tôi là</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9" name="Text Box 7"/>
          <p:cNvSpPr txBox="1">
            <a:spLocks noChangeArrowheads="1"/>
          </p:cNvSpPr>
          <p:nvPr/>
        </p:nvSpPr>
        <p:spPr bwMode="auto">
          <a:xfrm>
            <a:off x="3931920" y="4591887"/>
            <a:ext cx="2605131" cy="13866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 Cáo đã giúp tôi nhận ra điều quan trọng ở bông hồng của mình và nhận thức về bản thân</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Text Box 4"/>
          <p:cNvSpPr txBox="1">
            <a:spLocks noChangeArrowheads="1"/>
          </p:cNvSpPr>
          <p:nvPr/>
        </p:nvSpPr>
        <p:spPr bwMode="auto">
          <a:xfrm>
            <a:off x="7114494" y="4642529"/>
            <a:ext cx="2578146" cy="11235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 Cáo nói rằng nếu tôi cảm hóa được cáo, cuộc đời cáo sẽ thay đổi</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1" name="Line 6"/>
          <p:cNvSpPr>
            <a:spLocks noChangeShapeType="1"/>
          </p:cNvSpPr>
          <p:nvPr/>
        </p:nvSpPr>
        <p:spPr bwMode="auto">
          <a:xfrm flipH="1">
            <a:off x="4753018" y="4108813"/>
            <a:ext cx="238125" cy="409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22" name="Line 9"/>
          <p:cNvSpPr>
            <a:spLocks noChangeShapeType="1"/>
          </p:cNvSpPr>
          <p:nvPr/>
        </p:nvSpPr>
        <p:spPr bwMode="auto">
          <a:xfrm>
            <a:off x="4661084" y="2508740"/>
            <a:ext cx="189226" cy="3190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23" name="Line 12"/>
          <p:cNvSpPr>
            <a:spLocks noChangeShapeType="1"/>
          </p:cNvSpPr>
          <p:nvPr/>
        </p:nvSpPr>
        <p:spPr bwMode="auto">
          <a:xfrm flipH="1">
            <a:off x="3779289" y="3466595"/>
            <a:ext cx="544517" cy="18156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24" name="Line 3"/>
          <p:cNvSpPr>
            <a:spLocks noChangeShapeType="1"/>
          </p:cNvSpPr>
          <p:nvPr/>
        </p:nvSpPr>
        <p:spPr bwMode="auto">
          <a:xfrm>
            <a:off x="6632145" y="3965257"/>
            <a:ext cx="596989" cy="6266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25" name="Line 11"/>
          <p:cNvSpPr>
            <a:spLocks noChangeShapeType="1"/>
          </p:cNvSpPr>
          <p:nvPr/>
        </p:nvSpPr>
        <p:spPr bwMode="auto">
          <a:xfrm flipV="1">
            <a:off x="6782387" y="3408842"/>
            <a:ext cx="428625" cy="190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26" name="Line 10"/>
          <p:cNvSpPr>
            <a:spLocks noChangeShapeType="1"/>
          </p:cNvSpPr>
          <p:nvPr/>
        </p:nvSpPr>
        <p:spPr bwMode="auto">
          <a:xfrm flipV="1">
            <a:off x="6122760" y="2297227"/>
            <a:ext cx="393154" cy="4333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200">
              <a:latin typeface="Times New Roman" panose="02020603050405020304" pitchFamily="18" charset="0"/>
              <a:cs typeface="Times New Roman" panose="02020603050405020304" pitchFamily="18" charset="0"/>
            </a:endParaRPr>
          </a:p>
        </p:txBody>
      </p:sp>
      <p:sp>
        <p:nvSpPr>
          <p:cNvPr id="27" name="Rectangle 25"/>
          <p:cNvSpPr>
            <a:spLocks noChangeArrowheads="1"/>
          </p:cNvSpPr>
          <p:nvPr/>
        </p:nvSpPr>
        <p:spPr bwMode="auto">
          <a:xfrm>
            <a:off x="0" y="13157"/>
            <a:ext cx="18473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200">
              <a:latin typeface="Times New Roman" panose="02020603050405020304" pitchFamily="18" charset="0"/>
              <a:cs typeface="Times New Roman" panose="02020603050405020304" pitchFamily="18" charset="0"/>
            </a:endParaRPr>
          </a:p>
        </p:txBody>
      </p:sp>
      <p:sp>
        <p:nvSpPr>
          <p:cNvPr id="28" name="Rectangle 32"/>
          <p:cNvSpPr>
            <a:spLocks noChangeArrowheads="1"/>
          </p:cNvSpPr>
          <p:nvPr/>
        </p:nvSpPr>
        <p:spPr bwMode="auto">
          <a:xfrm>
            <a:off x="0" y="-37474"/>
            <a:ext cx="18473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r>
            <a:br>
              <a:rPr kumimoji="0" lang="en-US" altLang="en-US" sz="2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br>
            <a:endParaRPr kumimoji="0" lang="en-US" altLang="en-US" sz="2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63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932" y="209005"/>
            <a:ext cx="5518513" cy="6348549"/>
          </a:xfrm>
          <a:prstGeom prst="rect">
            <a:avLst/>
          </a:prstGeom>
        </p:spPr>
      </p:pic>
      <p:sp>
        <p:nvSpPr>
          <p:cNvPr id="7" name="Rectangle 6"/>
          <p:cNvSpPr/>
          <p:nvPr/>
        </p:nvSpPr>
        <p:spPr>
          <a:xfrm>
            <a:off x="404949" y="1922307"/>
            <a:ext cx="6426926" cy="1938992"/>
          </a:xfrm>
          <a:prstGeom prst="rect">
            <a:avLst/>
          </a:prstGeom>
        </p:spPr>
        <p:txBody>
          <a:bodyPr wrap="square">
            <a:spAutoFit/>
          </a:bodyPr>
          <a:lstStyle/>
          <a:p>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Đoạn trích nằm trong tác phẩm Hoàng tử bé; sáng tác: 1941.</a:t>
            </a:r>
            <a:endParaRPr lang="en-US"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 Thể loại: truyện đồng thoại;</a:t>
            </a:r>
            <a:endParaRPr lang="en-US"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Nhân vật chính: hoàng tử bé và con cáo;</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Ngôi kể: ngôi thứ ba.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63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A picture containing text&#10;&#10;Description automatically generated"/>
          <p:cNvPicPr>
            <a:picLocks noChangeAspect="1"/>
          </p:cNvPicPr>
          <p:nvPr/>
        </p:nvPicPr>
        <p:blipFill>
          <a:blip r:embed="rId2"/>
          <a:srcRect t="8139" b="50000"/>
          <a:stretch>
            <a:fillRect/>
          </a:stretch>
        </p:blipFill>
        <p:spPr bwMode="auto">
          <a:xfrm>
            <a:off x="2609850" y="0"/>
            <a:ext cx="6972300" cy="2927350"/>
          </a:xfrm>
          <a:prstGeom prst="rect">
            <a:avLst/>
          </a:prstGeom>
          <a:noFill/>
          <a:ln w="9525">
            <a:noFill/>
            <a:miter lim="800000"/>
            <a:headEnd/>
            <a:tailEnd/>
          </a:ln>
        </p:spPr>
      </p:pic>
      <p:sp>
        <p:nvSpPr>
          <p:cNvPr id="3" name="Rounded Rectangle 2">
            <a:extLst/>
          </p:cNvPr>
          <p:cNvSpPr/>
          <p:nvPr/>
        </p:nvSpPr>
        <p:spPr>
          <a:xfrm>
            <a:off x="215900" y="3413125"/>
            <a:ext cx="3657600" cy="1033463"/>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500" dirty="0" smtClean="0">
                <a:solidFill>
                  <a:schemeClr val="bg2">
                    <a:lumMod val="10000"/>
                  </a:schemeClr>
                </a:solidFill>
                <a:latin typeface="Times New Roman" panose="02020603050405020304" pitchFamily="18" charset="0"/>
                <a:cs typeface="Times New Roman" panose="02020603050405020304" pitchFamily="18" charset="0"/>
              </a:rPr>
              <a:t>Cảm hóa</a:t>
            </a:r>
            <a:endParaRPr lang="x-none" sz="45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Rounded Rectangle 3">
            <a:extLst/>
          </p:cNvPr>
          <p:cNvSpPr/>
          <p:nvPr/>
        </p:nvSpPr>
        <p:spPr>
          <a:xfrm>
            <a:off x="4267200" y="3429000"/>
            <a:ext cx="3657600" cy="103505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500" dirty="0" smtClean="0">
                <a:solidFill>
                  <a:schemeClr val="bg2">
                    <a:lumMod val="10000"/>
                  </a:schemeClr>
                </a:solidFill>
                <a:latin typeface="Times New Roman" panose="02020603050405020304" pitchFamily="18" charset="0"/>
                <a:cs typeface="Times New Roman" panose="02020603050405020304" pitchFamily="18" charset="0"/>
              </a:rPr>
              <a:t>Cốt lõi</a:t>
            </a:r>
            <a:endParaRPr lang="x-none" sz="45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5" name="Rounded Rectangle 4">
            <a:extLst/>
          </p:cNvPr>
          <p:cNvSpPr/>
          <p:nvPr/>
        </p:nvSpPr>
        <p:spPr>
          <a:xfrm>
            <a:off x="8318500" y="3444875"/>
            <a:ext cx="3657600" cy="103505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500" dirty="0" smtClean="0">
                <a:solidFill>
                  <a:schemeClr val="bg2">
                    <a:lumMod val="10000"/>
                  </a:schemeClr>
                </a:solidFill>
                <a:latin typeface="Times New Roman" panose="02020603050405020304" pitchFamily="18" charset="0"/>
                <a:cs typeface="Times New Roman" panose="02020603050405020304" pitchFamily="18" charset="0"/>
              </a:rPr>
              <a:t>Mắt trần</a:t>
            </a:r>
            <a:endParaRPr lang="x-none" sz="45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9" name="1">
            <a:extLst/>
          </p:cNvPr>
          <p:cNvSpPr/>
          <p:nvPr/>
        </p:nvSpPr>
        <p:spPr>
          <a:xfrm>
            <a:off x="215900" y="3305175"/>
            <a:ext cx="3657600" cy="1141413"/>
          </a:xfrm>
          <a:prstGeom prst="roundRect">
            <a:avLst/>
          </a:prstGeom>
          <a:ln/>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x-none" sz="8800" b="1" dirty="0">
                <a:solidFill>
                  <a:schemeClr val="bg1"/>
                </a:solidFill>
                <a:latin typeface="Times New Roman" panose="02020603050405020304" pitchFamily="18" charset="0"/>
                <a:cs typeface="Times New Roman" panose="02020603050405020304" pitchFamily="18" charset="0"/>
              </a:rPr>
              <a:t>1</a:t>
            </a:r>
          </a:p>
        </p:txBody>
      </p:sp>
      <p:sp>
        <p:nvSpPr>
          <p:cNvPr id="10" name="2">
            <a:extLst/>
          </p:cNvPr>
          <p:cNvSpPr/>
          <p:nvPr/>
        </p:nvSpPr>
        <p:spPr>
          <a:xfrm>
            <a:off x="4267200" y="3340848"/>
            <a:ext cx="3657600" cy="1125538"/>
          </a:xfrm>
          <a:prstGeom prst="roundRect">
            <a:avLst/>
          </a:prstGeom>
          <a:ln/>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x-none" sz="8800" b="1" dirty="0">
                <a:solidFill>
                  <a:schemeClr val="bg1"/>
                </a:solidFill>
                <a:latin typeface="Times New Roman" panose="02020603050405020304" pitchFamily="18" charset="0"/>
                <a:cs typeface="Times New Roman" panose="02020603050405020304" pitchFamily="18" charset="0"/>
              </a:rPr>
              <a:t>2</a:t>
            </a:r>
          </a:p>
        </p:txBody>
      </p:sp>
      <p:sp>
        <p:nvSpPr>
          <p:cNvPr id="11" name="3">
            <a:extLst/>
          </p:cNvPr>
          <p:cNvSpPr/>
          <p:nvPr/>
        </p:nvSpPr>
        <p:spPr>
          <a:xfrm>
            <a:off x="8318500" y="3463177"/>
            <a:ext cx="3657600" cy="1035050"/>
          </a:xfrm>
          <a:prstGeom prst="roundRect">
            <a:avLst/>
          </a:prstGeom>
          <a:ln/>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x-none" sz="8800" b="1" dirty="0">
                <a:solidFill>
                  <a:schemeClr val="bg1"/>
                </a:solidFill>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4061563688"/>
      </p:ext>
    </p:extLst>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grpId="0" nodeType="clickEffect">
                                  <p:stCondLst>
                                    <p:cond delay="0"/>
                                  </p:stCondLst>
                                  <p:childTnLst>
                                    <p:anim calcmode="lin" valueType="num">
                                      <p:cBhvr additive="base">
                                        <p:cTn id="6" dur="500"/>
                                        <p:tgtEl>
                                          <p:spTgt spid="9"/>
                                        </p:tgtEl>
                                        <p:attrNameLst>
                                          <p:attrName>ppt_y</p:attrName>
                                        </p:attrNameLst>
                                      </p:cBhvr>
                                      <p:tavLst>
                                        <p:tav tm="0">
                                          <p:val>
                                            <p:strVal val="#ppt_y"/>
                                          </p:val>
                                        </p:tav>
                                        <p:tav tm="100000">
                                          <p:val>
                                            <p:strVal val="#ppt_y+#ppt_h*1.125000"/>
                                          </p:val>
                                        </p:tav>
                                      </p:tavLst>
                                    </p:anim>
                                    <p:animEffect transition="out" filter="wipe(down)">
                                      <p:cBhvr>
                                        <p:cTn id="7" dur="500"/>
                                        <p:tgtEl>
                                          <p:spTgt spid="9"/>
                                        </p:tgtEl>
                                      </p:cBhvr>
                                    </p:animEffect>
                                    <p:set>
                                      <p:cBhvr>
                                        <p:cTn id="8"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21" presetClass="exit" presetSubtype="1" fill="hold" grpId="0" nodeType="clickEffect">
                                  <p:stCondLst>
                                    <p:cond delay="0"/>
                                  </p:stCondLst>
                                  <p:childTnLst>
                                    <p:animEffect transition="out" filter="wheel(1)">
                                      <p:cBhvr>
                                        <p:cTn id="13" dur="2000"/>
                                        <p:tgtEl>
                                          <p:spTgt spid="10"/>
                                        </p:tgtEl>
                                      </p:cBhvr>
                                    </p:animEffect>
                                    <p:set>
                                      <p:cBhvr>
                                        <p:cTn id="14" dur="1" fill="hold">
                                          <p:stCondLst>
                                            <p:cond delay="19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5" restart="whenNotActive" fill="hold" evtFilter="cancelBubble" nodeType="interactiveSeq">
                <p:stCondLst>
                  <p:cond evt="onClick" delay="0">
                    <p:tgtEl>
                      <p:spTgt spid="11"/>
                    </p:tgtEl>
                  </p:cond>
                </p:stCondLst>
                <p:endSync evt="end" delay="0">
                  <p:rtn val="all"/>
                </p:endSync>
                <p:childTnLst>
                  <p:par>
                    <p:cTn id="16" fill="hold">
                      <p:stCondLst>
                        <p:cond delay="0"/>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88776" y="428732"/>
            <a:ext cx="6414448" cy="746714"/>
          </a:xfrm>
          <a:prstGeom prst="round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err="1">
                <a:solidFill>
                  <a:srgbClr val="FF0000"/>
                </a:solidFill>
                <a:latin typeface="Times New Roman" panose="02020603050405020304" pitchFamily="18" charset="0"/>
                <a:cs typeface="Times New Roman" panose="02020603050405020304" pitchFamily="18" charset="0"/>
              </a:rPr>
              <a:t>Bố</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cục</a:t>
            </a:r>
            <a:endParaRPr lang="en-US" sz="3600" b="1"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rcRect/>
          <a:stretch>
            <a:fillRect/>
          </a:stretch>
        </p:blipFill>
        <p:spPr bwMode="auto">
          <a:xfrm>
            <a:off x="658813" y="2157413"/>
            <a:ext cx="5268912" cy="3821112"/>
          </a:xfrm>
          <a:prstGeom prst="rect">
            <a:avLst/>
          </a:prstGeom>
          <a:noFill/>
          <a:ln w="9525">
            <a:noFill/>
            <a:miter lim="800000"/>
            <a:headEnd/>
            <a:tailEnd/>
          </a:ln>
        </p:spPr>
      </p:pic>
      <p:pic>
        <p:nvPicPr>
          <p:cNvPr id="7" name="Picture 6"/>
          <p:cNvPicPr>
            <a:picLocks noChangeAspect="1"/>
          </p:cNvPicPr>
          <p:nvPr/>
        </p:nvPicPr>
        <p:blipFill>
          <a:blip r:embed="rId4"/>
          <a:srcRect/>
          <a:stretch>
            <a:fillRect/>
          </a:stretch>
        </p:blipFill>
        <p:spPr bwMode="auto">
          <a:xfrm>
            <a:off x="6099175" y="2157413"/>
            <a:ext cx="5322888" cy="3821112"/>
          </a:xfrm>
          <a:prstGeom prst="rect">
            <a:avLst/>
          </a:prstGeom>
          <a:noFill/>
          <a:ln w="9525">
            <a:noFill/>
            <a:miter lim="800000"/>
            <a:headEnd/>
            <a:tailEnd/>
          </a:ln>
        </p:spPr>
      </p:pic>
      <p:sp>
        <p:nvSpPr>
          <p:cNvPr id="14" name="Down Arrow 13"/>
          <p:cNvSpPr/>
          <p:nvPr/>
        </p:nvSpPr>
        <p:spPr>
          <a:xfrm>
            <a:off x="8356672" y="1345293"/>
            <a:ext cx="1247608" cy="729458"/>
          </a:xfrm>
          <a:prstGeom prst="down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2"/>
          <p:cNvSpPr>
            <a:spLocks noChangeArrowheads="1"/>
          </p:cNvSpPr>
          <p:nvPr/>
        </p:nvSpPr>
        <p:spPr bwMode="auto">
          <a:xfrm>
            <a:off x="1052513" y="2468563"/>
            <a:ext cx="4652962" cy="1569660"/>
          </a:xfrm>
          <a:prstGeom prst="rect">
            <a:avLst/>
          </a:prstGeom>
          <a:noFill/>
          <a:ln w="9525">
            <a:noFill/>
            <a:miter lim="800000"/>
            <a:headEnd/>
            <a:tailEnd/>
          </a:ln>
        </p:spPr>
        <p:txBody>
          <a:bodyPr>
            <a:spAutoFit/>
          </a:bodyPr>
          <a:lstStyle/>
          <a:p>
            <a:pPr algn="just"/>
            <a:r>
              <a:rPr lang="en-US" sz="3200" dirty="0">
                <a:solidFill>
                  <a:srgbClr val="FF0000"/>
                </a:solidFill>
                <a:latin typeface="Times New Roman" pitchFamily="18" charset="0"/>
                <a:ea typeface="MS Mincho" pitchFamily="49" charset="-128"/>
              </a:rPr>
              <a:t>Phần 1</a:t>
            </a:r>
            <a:r>
              <a:rPr lang="en-US" sz="3200" dirty="0">
                <a:solidFill>
                  <a:srgbClr val="0D0D0D"/>
                </a:solidFill>
                <a:latin typeface="Times New Roman" pitchFamily="18" charset="0"/>
                <a:ea typeface="MS Mincho" pitchFamily="49" charset="-128"/>
              </a:rPr>
              <a:t>: </a:t>
            </a:r>
            <a:r>
              <a:rPr lang="pt-BR" sz="3200" i="1" dirty="0">
                <a:latin typeface="Times New Roman" panose="02020603050405020304" pitchFamily="18" charset="0"/>
                <a:ea typeface="Calibri" panose="020F0502020204030204" pitchFamily="34" charset="0"/>
                <a:cs typeface="Times New Roman" panose="02020603050405020304" pitchFamily="18" charset="0"/>
              </a:rPr>
              <a:t>Từ đầu -&gt; nhất trên đời: Cuộc gặp gỡ giữa Hoàng tử bé và con Cáo.</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a:spLocks noChangeArrowheads="1"/>
          </p:cNvSpPr>
          <p:nvPr/>
        </p:nvSpPr>
        <p:spPr bwMode="auto">
          <a:xfrm>
            <a:off x="6869113" y="2566988"/>
            <a:ext cx="3516312" cy="2062103"/>
          </a:xfrm>
          <a:prstGeom prst="rect">
            <a:avLst/>
          </a:prstGeom>
          <a:noFill/>
          <a:ln w="9525">
            <a:noFill/>
            <a:miter lim="800000"/>
            <a:headEnd/>
            <a:tailEnd/>
          </a:ln>
        </p:spPr>
        <p:txBody>
          <a:bodyPr>
            <a:spAutoFit/>
          </a:bodyPr>
          <a:lstStyle/>
          <a:p>
            <a:pPr algn="just"/>
            <a:r>
              <a:rPr lang="en-US" sz="3200" dirty="0">
                <a:solidFill>
                  <a:srgbClr val="FF0000"/>
                </a:solidFill>
                <a:latin typeface="Times New Roman" pitchFamily="18" charset="0"/>
                <a:ea typeface="MS Mincho" pitchFamily="49" charset="-128"/>
              </a:rPr>
              <a:t>Phần 2</a:t>
            </a:r>
            <a:r>
              <a:rPr lang="en-US" sz="3200" dirty="0">
                <a:solidFill>
                  <a:srgbClr val="0D0D0D"/>
                </a:solidFill>
                <a:latin typeface="Times New Roman" pitchFamily="18" charset="0"/>
                <a:ea typeface="MS Mincho" pitchFamily="49" charset="-128"/>
              </a:rPr>
              <a:t>:</a:t>
            </a:r>
            <a:r>
              <a:rPr lang="en-US" sz="3200" b="1" dirty="0">
                <a:solidFill>
                  <a:srgbClr val="0D0D0D"/>
                </a:solidFill>
                <a:latin typeface="Times New Roman" pitchFamily="18" charset="0"/>
                <a:ea typeface="MS Mincho" pitchFamily="49" charset="-128"/>
              </a:rPr>
              <a:t> </a:t>
            </a:r>
            <a:r>
              <a:rPr lang="pt-BR" sz="3200" i="1" dirty="0">
                <a:latin typeface="Times New Roman" panose="02020603050405020304" pitchFamily="18" charset="0"/>
                <a:ea typeface="Calibri" panose="020F0502020204030204" pitchFamily="34" charset="0"/>
                <a:cs typeface="Times New Roman" panose="02020603050405020304" pitchFamily="18" charset="0"/>
              </a:rPr>
              <a:t>Còn lại: Cuộc chia tay giữa Hoàng tử bé và con Cáo</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Down Arrow 8"/>
          <p:cNvSpPr/>
          <p:nvPr/>
        </p:nvSpPr>
        <p:spPr>
          <a:xfrm>
            <a:off x="2888776" y="1343489"/>
            <a:ext cx="1247608" cy="729458"/>
          </a:xfrm>
          <a:prstGeom prst="down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32777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a:extLst/>
          </p:cNvPr>
          <p:cNvSpPr/>
          <p:nvPr/>
        </p:nvSpPr>
        <p:spPr>
          <a:xfrm flipH="1">
            <a:off x="418011" y="257584"/>
            <a:ext cx="9368926" cy="4438650"/>
          </a:xfrm>
          <a:prstGeom prst="cloudCallout">
            <a:avLst>
              <a:gd name="adj1" fmla="val -53513"/>
              <a:gd name="adj2" fmla="val 55966"/>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r>
              <a:rPr lang="vi-VN" sz="2400" dirty="0">
                <a:latin typeface="Times New Roman" panose="02020603050405020304" pitchFamily="18" charset="0"/>
                <a:cs typeface="Times New Roman" panose="02020603050405020304" pitchFamily="18" charset="0"/>
              </a:rPr>
              <a:t>HS hoạt động nhóm</a:t>
            </a:r>
            <a:r>
              <a:rPr lang="en-US" sz="2400" dirty="0">
                <a:latin typeface="Times New Roman" panose="02020603050405020304" pitchFamily="18" charset="0"/>
                <a:cs typeface="Times New Roman" panose="02020603050405020304" pitchFamily="18" charset="0"/>
              </a:rPr>
              <a:t> 4 (5p)</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trình bày, điều hành chia sẻ câu hỏi sau:</a:t>
            </a:r>
          </a:p>
          <a:p>
            <a:r>
              <a:rPr lang="en-US" sz="2400" b="1" dirty="0">
                <a:latin typeface="Times New Roman" panose="02020603050405020304" pitchFamily="18" charset="0"/>
                <a:cs typeface="Times New Roman" panose="02020603050405020304" pitchFamily="18" charset="0"/>
              </a:rPr>
              <a:t>1. </a:t>
            </a:r>
            <a:r>
              <a:rPr lang="nl-NL" sz="2400" b="1" dirty="0">
                <a:latin typeface="Times New Roman" panose="02020603050405020304" pitchFamily="18" charset="0"/>
                <a:cs typeface="Times New Roman" panose="02020603050405020304" pitchFamily="18" charset="0"/>
              </a:rPr>
              <a:t>Hoàng tử bé đến từ đâu và gặp cáo trong hoàn cảnh nào? </a:t>
            </a:r>
            <a:endParaRPr lang="en-US" sz="2400"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2. Tâm trạng cậu bé ra sao khi đặt chân đến Trái Đất? </a:t>
            </a:r>
            <a:endParaRPr lang="en-US" sz="2400"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3. Con cáo đã trả lời thế nào khi hoàng tử bé đề nghị làm bạn và chơi với mình?</a:t>
            </a:r>
            <a:endParaRPr lang="en-US" sz="2400"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4. Em nhận thấy giữa hoàng tử bé và con cáo có điểm gì chung?</a:t>
            </a:r>
            <a:endParaRPr lang="en-US" sz="2400" dirty="0">
              <a:latin typeface="Times New Roman" panose="02020603050405020304" pitchFamily="18" charset="0"/>
              <a:cs typeface="Times New Roman" panose="02020603050405020304" pitchFamily="18" charset="0"/>
            </a:endParaRPr>
          </a:p>
        </p:txBody>
      </p:sp>
      <p:pic>
        <p:nvPicPr>
          <p:cNvPr id="5" name="Picture 4" descr="22858PICdbgea5Gz679dY_PIC2018.png"/>
          <p:cNvPicPr>
            <a:picLocks noChangeAspect="1"/>
          </p:cNvPicPr>
          <p:nvPr/>
        </p:nvPicPr>
        <p:blipFill>
          <a:blip r:embed="rId2"/>
          <a:srcRect/>
          <a:stretch>
            <a:fillRect/>
          </a:stretch>
        </p:blipFill>
        <p:spPr bwMode="auto">
          <a:xfrm>
            <a:off x="8637407" y="2317705"/>
            <a:ext cx="4252912" cy="4252912"/>
          </a:xfrm>
          <a:prstGeom prst="rect">
            <a:avLst/>
          </a:prstGeom>
          <a:noFill/>
          <a:ln w="9525">
            <a:noFill/>
            <a:miter lim="800000"/>
            <a:headEnd/>
            <a:tailEnd/>
          </a:ln>
        </p:spPr>
      </p:pic>
      <p:sp>
        <p:nvSpPr>
          <p:cNvPr id="2" name="Cloud Callout 1"/>
          <p:cNvSpPr/>
          <p:nvPr/>
        </p:nvSpPr>
        <p:spPr>
          <a:xfrm>
            <a:off x="355554" y="-170"/>
            <a:ext cx="9431383" cy="495415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2400" dirty="0" smtClean="0">
                <a:solidFill>
                  <a:srgbClr val="FFFF00"/>
                </a:solidFill>
                <a:latin typeface="Times New Roman" panose="02020603050405020304" pitchFamily="18" charset="0"/>
                <a:cs typeface="Times New Roman" panose="02020603050405020304" pitchFamily="18" charset="0"/>
              </a:rPr>
              <a:t>- Hoàn </a:t>
            </a:r>
            <a:r>
              <a:rPr lang="nl-NL" sz="2400" dirty="0">
                <a:solidFill>
                  <a:srgbClr val="FFFF00"/>
                </a:solidFill>
                <a:latin typeface="Times New Roman" panose="02020603050405020304" pitchFamily="18" charset="0"/>
                <a:cs typeface="Times New Roman" panose="02020603050405020304" pitchFamily="18" charset="0"/>
              </a:rPr>
              <a:t>cảnh:</a:t>
            </a:r>
            <a:r>
              <a:rPr lang="nl-NL" sz="2400" b="1" i="1" dirty="0">
                <a:solidFill>
                  <a:srgbClr val="FFFF00"/>
                </a:solidFill>
                <a:latin typeface="Times New Roman" panose="02020603050405020304" pitchFamily="18" charset="0"/>
                <a:cs typeface="Times New Roman" panose="02020603050405020304" pitchFamily="18" charset="0"/>
              </a:rPr>
              <a:t> </a:t>
            </a:r>
            <a:endParaRPr lang="nl-NL" sz="2400" b="1" i="1" dirty="0" smtClean="0">
              <a:solidFill>
                <a:srgbClr val="FFFF00"/>
              </a:solidFill>
              <a:latin typeface="Times New Roman" panose="02020603050405020304" pitchFamily="18" charset="0"/>
              <a:cs typeface="Times New Roman" panose="02020603050405020304" pitchFamily="18" charset="0"/>
            </a:endParaRPr>
          </a:p>
          <a:p>
            <a:pPr algn="just"/>
            <a:r>
              <a:rPr lang="nl-NL" sz="2400" dirty="0" smtClean="0">
                <a:solidFill>
                  <a:srgbClr val="FFFF00"/>
                </a:solidFill>
                <a:latin typeface="Times New Roman" panose="02020603050405020304" pitchFamily="18" charset="0"/>
                <a:cs typeface="Times New Roman" panose="02020603050405020304" pitchFamily="18" charset="0"/>
              </a:rPr>
              <a:t>+ Hoàng </a:t>
            </a:r>
            <a:r>
              <a:rPr lang="nl-NL" sz="2400" dirty="0">
                <a:solidFill>
                  <a:srgbClr val="FFFF00"/>
                </a:solidFill>
                <a:latin typeface="Times New Roman" panose="02020603050405020304" pitchFamily="18" charset="0"/>
                <a:cs typeface="Times New Roman" panose="02020603050405020304" pitchFamily="18" charset="0"/>
              </a:rPr>
              <a:t>tử bé từ một hành tinh khác vừa đặt chân tới trái </a:t>
            </a:r>
            <a:r>
              <a:rPr lang="nl-NL" sz="2400" dirty="0" smtClean="0">
                <a:solidFill>
                  <a:srgbClr val="FFFF00"/>
                </a:solidFill>
                <a:latin typeface="Times New Roman" panose="02020603050405020304" pitchFamily="18" charset="0"/>
                <a:cs typeface="Times New Roman" panose="02020603050405020304" pitchFamily="18" charset="0"/>
              </a:rPr>
              <a:t>đất, thất </a:t>
            </a:r>
            <a:r>
              <a:rPr lang="nl-NL" sz="2400" dirty="0">
                <a:solidFill>
                  <a:srgbClr val="FFFF00"/>
                </a:solidFill>
                <a:latin typeface="Times New Roman" panose="02020603050405020304" pitchFamily="18" charset="0"/>
                <a:cs typeface="Times New Roman" panose="02020603050405020304" pitchFamily="18" charset="0"/>
              </a:rPr>
              <a:t>vọng, đau khổ khi ngỡ rằng bông hồng của mình không phải duy nhất.</a:t>
            </a:r>
            <a:endParaRPr lang="en-US" sz="2400" dirty="0">
              <a:solidFill>
                <a:srgbClr val="FFFF00"/>
              </a:solidFill>
              <a:latin typeface="Times New Roman" panose="02020603050405020304" pitchFamily="18" charset="0"/>
              <a:cs typeface="Times New Roman" panose="02020603050405020304" pitchFamily="18" charset="0"/>
            </a:endParaRPr>
          </a:p>
          <a:p>
            <a:pPr algn="just"/>
            <a:r>
              <a:rPr lang="nl-NL" sz="2400" dirty="0">
                <a:solidFill>
                  <a:srgbClr val="FFFF00"/>
                </a:solidFill>
                <a:latin typeface="Times New Roman" panose="02020603050405020304" pitchFamily="18" charset="0"/>
                <a:cs typeface="Times New Roman" panose="02020603050405020304" pitchFamily="18" charset="0"/>
              </a:rPr>
              <a:t>+</a:t>
            </a:r>
            <a:r>
              <a:rPr lang="nl-NL" sz="2400" dirty="0" smtClean="0">
                <a:solidFill>
                  <a:srgbClr val="FFFF00"/>
                </a:solidFill>
                <a:latin typeface="Times New Roman" panose="02020603050405020304" pitchFamily="18" charset="0"/>
                <a:cs typeface="Times New Roman" panose="02020603050405020304" pitchFamily="18" charset="0"/>
              </a:rPr>
              <a:t> </a:t>
            </a:r>
            <a:r>
              <a:rPr lang="nl-NL" sz="2400" dirty="0">
                <a:solidFill>
                  <a:srgbClr val="FFFF00"/>
                </a:solidFill>
                <a:latin typeface="Times New Roman" panose="02020603050405020304" pitchFamily="18" charset="0"/>
                <a:cs typeface="Times New Roman" panose="02020603050405020304" pitchFamily="18" charset="0"/>
              </a:rPr>
              <a:t>Con cáo thì đang bị săn đuổi, sợ hãi, chạy trốn con người…</a:t>
            </a:r>
            <a:endParaRPr lang="en-US" sz="2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4241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a:extLst/>
          </p:cNvPr>
          <p:cNvSpPr/>
          <p:nvPr/>
        </p:nvSpPr>
        <p:spPr>
          <a:xfrm flipH="1">
            <a:off x="300481" y="453526"/>
            <a:ext cx="9368926" cy="4438650"/>
          </a:xfrm>
          <a:prstGeom prst="cloudCallout">
            <a:avLst>
              <a:gd name="adj1" fmla="val -53513"/>
              <a:gd name="adj2" fmla="val 55966"/>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just"/>
            <a:r>
              <a:rPr lang="vi-VN" sz="2400" dirty="0">
                <a:latin typeface="Times New Roman" panose="02020603050405020304" pitchFamily="18" charset="0"/>
                <a:cs typeface="Times New Roman" panose="02020603050405020304" pitchFamily="18" charset="0"/>
              </a:rPr>
              <a:t>HS hoạt động nhóm</a:t>
            </a:r>
            <a:r>
              <a:rPr lang="en-US" sz="2400" dirty="0">
                <a:latin typeface="Times New Roman" panose="02020603050405020304" pitchFamily="18" charset="0"/>
                <a:cs typeface="Times New Roman" panose="02020603050405020304" pitchFamily="18" charset="0"/>
              </a:rPr>
              <a:t> 4 (5p)</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trình bày, điều hành chia sẻ câu hỏi sau</a:t>
            </a:r>
            <a:r>
              <a:rPr lang="en-US" sz="2400"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H: </a:t>
            </a:r>
            <a:r>
              <a:rPr lang="nl-NL" sz="2400" b="1" dirty="0">
                <a:latin typeface="Times New Roman" panose="02020603050405020304" pitchFamily="18" charset="0"/>
                <a:cs typeface="Times New Roman" panose="02020603050405020304" pitchFamily="18" charset="0"/>
              </a:rPr>
              <a:t>Từ “cảm hoá” xuất hiện bao nhiêu lần trong đoạn trích? Qua lời giải thích của cáo, em hiểu cảm hóa nghĩa là gì</a:t>
            </a:r>
            <a:r>
              <a:rPr lang="nl-NL" sz="2400" b="1" dirty="0" smtClean="0">
                <a:latin typeface="Times New Roman" panose="02020603050405020304" pitchFamily="18" charset="0"/>
                <a:cs typeface="Times New Roman" panose="02020603050405020304" pitchFamily="18" charset="0"/>
              </a:rPr>
              <a:t>? Điều gì ở hoàng tử bé khiến cáo muốn kết bạn?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5" name="Picture 4" descr="22858PICdbgea5Gz679dY_PIC2018.png"/>
          <p:cNvPicPr>
            <a:picLocks noChangeAspect="1"/>
          </p:cNvPicPr>
          <p:nvPr/>
        </p:nvPicPr>
        <p:blipFill>
          <a:blip r:embed="rId2"/>
          <a:srcRect/>
          <a:stretch>
            <a:fillRect/>
          </a:stretch>
        </p:blipFill>
        <p:spPr bwMode="auto">
          <a:xfrm>
            <a:off x="8637407" y="2317705"/>
            <a:ext cx="4252912" cy="4252912"/>
          </a:xfrm>
          <a:prstGeom prst="rect">
            <a:avLst/>
          </a:prstGeom>
          <a:noFill/>
          <a:ln w="9525">
            <a:noFill/>
            <a:miter lim="800000"/>
            <a:headEnd/>
            <a:tailEnd/>
          </a:ln>
        </p:spPr>
      </p:pic>
      <p:sp>
        <p:nvSpPr>
          <p:cNvPr id="2" name="Cloud Callout 1"/>
          <p:cNvSpPr/>
          <p:nvPr/>
        </p:nvSpPr>
        <p:spPr>
          <a:xfrm>
            <a:off x="0" y="339464"/>
            <a:ext cx="9431383" cy="495415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2400" dirty="0">
                <a:solidFill>
                  <a:srgbClr val="FFFF00"/>
                </a:solidFill>
                <a:latin typeface="Times New Roman" panose="02020603050405020304" pitchFamily="18" charset="0"/>
                <a:cs typeface="Times New Roman" panose="02020603050405020304" pitchFamily="18" charset="0"/>
              </a:rPr>
              <a:t>- “Cảm hoá” chính là kết bạn, là tạo dựng mối liên hệ gần gũi, gắn kết tình cảm để biết quan tâm, gắn kết và cần đến nhau.</a:t>
            </a:r>
            <a:endParaRPr lang="en-US" sz="2400" dirty="0">
              <a:solidFill>
                <a:srgbClr val="FFFF00"/>
              </a:solidFill>
              <a:latin typeface="Times New Roman" panose="02020603050405020304" pitchFamily="18" charset="0"/>
              <a:cs typeface="Times New Roman" panose="02020603050405020304" pitchFamily="18" charset="0"/>
            </a:endParaRPr>
          </a:p>
          <a:p>
            <a:pPr algn="just"/>
            <a:r>
              <a:rPr lang="nl-NL" sz="2400" dirty="0">
                <a:solidFill>
                  <a:srgbClr val="FFFF00"/>
                </a:solidFill>
                <a:latin typeface="Times New Roman" panose="02020603050405020304" pitchFamily="18" charset="0"/>
                <a:cs typeface="Times New Roman" panose="02020603050405020304" pitchFamily="18" charset="0"/>
              </a:rPr>
              <a:t>- Cáo nhận thấy ở hoàng tử bé là sự ngây thơ, trong sáng, luôn hướng tới cái thiện</a:t>
            </a:r>
            <a:endParaRPr lang="en-US" sz="2400" dirty="0">
              <a:solidFill>
                <a:srgbClr val="FFFF00"/>
              </a:solidFill>
              <a:latin typeface="Times New Roman" panose="02020603050405020304" pitchFamily="18" charset="0"/>
              <a:cs typeface="Times New Roman" panose="02020603050405020304" pitchFamily="18" charset="0"/>
            </a:endParaRPr>
          </a:p>
          <a:p>
            <a:pPr algn="just"/>
            <a:r>
              <a:rPr lang="nl-NL" sz="2400" dirty="0">
                <a:solidFill>
                  <a:srgbClr val="FFFF00"/>
                </a:solidFill>
                <a:latin typeface="Times New Roman" panose="02020603050405020304" pitchFamily="18" charset="0"/>
                <a:cs typeface="Times New Roman" panose="02020603050405020304" pitchFamily="18" charset="0"/>
              </a:rPr>
              <a:t>- Cáo đã nói cho hoàng tử về cách cảm hoá: cần phải kiên nhẫn </a:t>
            </a:r>
            <a:r>
              <a:rPr lang="nl-NL" sz="24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a:t>
            </a:r>
            <a:r>
              <a:rPr lang="nl-NL" sz="2400" dirty="0">
                <a:solidFill>
                  <a:srgbClr val="FFFF00"/>
                </a:solidFill>
                <a:latin typeface="Times New Roman" panose="02020603050405020304" pitchFamily="18" charset="0"/>
                <a:cs typeface="Times New Roman" panose="02020603050405020304" pitchFamily="18" charset="0"/>
              </a:rPr>
              <a:t> giúp họ có thể xích lại gần nhau hơn.</a:t>
            </a:r>
            <a:endParaRPr lang="en-US" sz="2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3603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fade">
                                      <p:cBhvr>
                                        <p:cTn id="24" dur="500"/>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fade">
                                      <p:cBhvr>
                                        <p:cTn id="29" dur="500"/>
                                        <p:tgtEl>
                                          <p:spTgt spid="2">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60662028"/>
              </p:ext>
            </p:extLst>
          </p:nvPr>
        </p:nvGraphicFramePr>
        <p:xfrm>
          <a:off x="1846217" y="189412"/>
          <a:ext cx="10084526" cy="7113016"/>
        </p:xfrm>
        <a:graphic>
          <a:graphicData uri="http://schemas.openxmlformats.org/drawingml/2006/table">
            <a:tbl>
              <a:tblPr firstRow="1" firstCol="1" lastRow="1" lastCol="1" bandRow="1" bandCol="1">
                <a:tableStyleId>{5C22544A-7EE6-4342-B048-85BDC9FD1C3A}</a:tableStyleId>
              </a:tblPr>
              <a:tblGrid>
                <a:gridCol w="2059949">
                  <a:extLst>
                    <a:ext uri="{9D8B030D-6E8A-4147-A177-3AD203B41FA5}">
                      <a16:colId xmlns:a16="http://schemas.microsoft.com/office/drawing/2014/main" val="3371731032"/>
                    </a:ext>
                  </a:extLst>
                </a:gridCol>
                <a:gridCol w="4035632">
                  <a:extLst>
                    <a:ext uri="{9D8B030D-6E8A-4147-A177-3AD203B41FA5}">
                      <a16:colId xmlns:a16="http://schemas.microsoft.com/office/drawing/2014/main" val="1694588354"/>
                    </a:ext>
                  </a:extLst>
                </a:gridCol>
                <a:gridCol w="3988945">
                  <a:extLst>
                    <a:ext uri="{9D8B030D-6E8A-4147-A177-3AD203B41FA5}">
                      <a16:colId xmlns:a16="http://schemas.microsoft.com/office/drawing/2014/main" val="315296098"/>
                    </a:ext>
                  </a:extLst>
                </a:gridCol>
              </a:tblGrid>
              <a:tr h="1158458">
                <a:tc gridSpan="3">
                  <a:txBody>
                    <a:bodyPr/>
                    <a:lstStyle/>
                    <a:p>
                      <a:pPr algn="ctr"/>
                      <a:r>
                        <a:rPr lang="vi-VN" sz="2800" b="1" kern="1200" dirty="0" smtClean="0">
                          <a:solidFill>
                            <a:schemeClr val="tx1"/>
                          </a:solidFill>
                          <a:effectLst/>
                          <a:latin typeface="Times New Roman" panose="02020603050405020304" pitchFamily="18" charset="0"/>
                          <a:ea typeface="+mn-ea"/>
                          <a:cs typeface="Times New Roman" panose="02020603050405020304" pitchFamily="18" charset="0"/>
                        </a:rPr>
                        <a:t>PHIẾU HỌC TẬP SỐ 1</a:t>
                      </a:r>
                      <a:endParaRPr lang="en-US" sz="2800" b="1"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vi-VN" sz="2800" b="1" i="1" kern="1200" dirty="0" smtClean="0">
                          <a:solidFill>
                            <a:schemeClr val="tx1"/>
                          </a:solidFill>
                          <a:effectLst/>
                          <a:latin typeface="Times New Roman" panose="02020603050405020304" pitchFamily="18" charset="0"/>
                          <a:ea typeface="+mn-ea"/>
                          <a:cs typeface="Times New Roman" panose="02020603050405020304" pitchFamily="18" charset="0"/>
                        </a:rPr>
                        <a:t>Ngày:…………..Nhóm………Lớp</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just"/>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just"/>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278531"/>
                  </a:ext>
                </a:extLst>
              </a:tr>
              <a:tr h="1158458">
                <a:tc>
                  <a:txBody>
                    <a:bodyPr/>
                    <a:lstStyle/>
                    <a:p>
                      <a:pPr marL="0" marR="0"/>
                      <a:r>
                        <a:rPr lang="en-US" sz="2800" dirty="0">
                          <a:solidFill>
                            <a:schemeClr val="tx1"/>
                          </a:solidFill>
                          <a:effectLst/>
                          <a:latin typeface="Times New Roman" panose="02020603050405020304" pitchFamily="18" charset="0"/>
                          <a:cs typeface="Times New Roman" panose="02020603050405020304" pitchFamily="18" charset="0"/>
                        </a:rPr>
                        <a:t>Cảm nhận của cáo</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a:solidFill>
                            <a:schemeClr val="tx1"/>
                          </a:solidFill>
                          <a:effectLst/>
                          <a:latin typeface="Times New Roman" panose="02020603050405020304" pitchFamily="18" charset="0"/>
                          <a:cs typeface="Times New Roman" panose="02020603050405020304" pitchFamily="18" charset="0"/>
                        </a:rPr>
                        <a:t>Trước khi  </a:t>
                      </a:r>
                      <a:r>
                        <a:rPr lang="en-US" sz="2800" dirty="0" smtClean="0">
                          <a:solidFill>
                            <a:schemeClr val="tx1"/>
                          </a:solidFill>
                          <a:effectLst/>
                          <a:latin typeface="Times New Roman" panose="02020603050405020304" pitchFamily="18" charset="0"/>
                          <a:cs typeface="Times New Roman" panose="02020603050405020304" pitchFamily="18" charset="0"/>
                        </a:rPr>
                        <a:t>cáo </a:t>
                      </a:r>
                      <a:r>
                        <a:rPr lang="en-US" sz="2800" dirty="0">
                          <a:solidFill>
                            <a:schemeClr val="tx1"/>
                          </a:solidFill>
                          <a:effectLst/>
                          <a:latin typeface="Times New Roman" panose="02020603050405020304" pitchFamily="18" charset="0"/>
                          <a:cs typeface="Times New Roman" panose="02020603050405020304" pitchFamily="18" charset="0"/>
                        </a:rPr>
                        <a:t>được hoàng tử bé cảm hóa</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a:solidFill>
                            <a:schemeClr val="tx1"/>
                          </a:solidFill>
                          <a:effectLst/>
                          <a:latin typeface="Times New Roman" panose="02020603050405020304" pitchFamily="18" charset="0"/>
                          <a:cs typeface="Times New Roman" panose="02020603050405020304" pitchFamily="18" charset="0"/>
                        </a:rPr>
                        <a:t>Sau khi được hoàng tử bé cảm hóa</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6141535"/>
                  </a:ext>
                </a:extLst>
              </a:tr>
              <a:tr h="1544610">
                <a:tc>
                  <a:txBody>
                    <a:bodyPr/>
                    <a:lstStyle/>
                    <a:p>
                      <a:pPr marL="0" marR="0"/>
                      <a:r>
                        <a:rPr lang="en-US" sz="2800" dirty="0">
                          <a:solidFill>
                            <a:schemeClr val="tx1"/>
                          </a:solidFill>
                          <a:effectLst/>
                          <a:latin typeface="Times New Roman" panose="02020603050405020304" pitchFamily="18" charset="0"/>
                          <a:cs typeface="Times New Roman" panose="02020603050405020304" pitchFamily="18" charset="0"/>
                        </a:rPr>
                        <a:t>Khi nghe tiếng bước chân </a:t>
                      </a:r>
                    </a:p>
                    <a:p>
                      <a:pPr marL="0" marR="0"/>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2685480"/>
                  </a:ext>
                </a:extLst>
              </a:tr>
              <a:tr h="1544610">
                <a:tc>
                  <a:txBody>
                    <a:bodyPr/>
                    <a:lstStyle/>
                    <a:p>
                      <a:pPr marL="0" marR="0"/>
                      <a:r>
                        <a:rPr lang="en-US" sz="2800">
                          <a:solidFill>
                            <a:schemeClr val="tx1"/>
                          </a:solidFill>
                          <a:effectLst/>
                          <a:latin typeface="Times New Roman" panose="02020603050405020304" pitchFamily="18" charset="0"/>
                          <a:cs typeface="Times New Roman" panose="02020603050405020304" pitchFamily="18" charset="0"/>
                        </a:rPr>
                        <a:t>cánh đồng lúa mì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4718748"/>
                  </a:ext>
                </a:extLst>
              </a:tr>
              <a:tr h="1544610">
                <a:tc>
                  <a:txBody>
                    <a:bodyPr/>
                    <a:lstStyle/>
                    <a:p>
                      <a:pPr marL="0" marR="0"/>
                      <a:r>
                        <a:rPr lang="en-US" sz="2800">
                          <a:solidFill>
                            <a:schemeClr val="tx1"/>
                          </a:solidFill>
                          <a:effectLst/>
                          <a:latin typeface="Times New Roman" panose="02020603050405020304" pitchFamily="18" charset="0"/>
                          <a:cs typeface="Times New Roman" panose="02020603050405020304" pitchFamily="18" charset="0"/>
                        </a:rPr>
                        <a:t>Cuộc sống</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marR="0" algn="just"/>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880044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20269873"/>
              </p:ext>
            </p:extLst>
          </p:nvPr>
        </p:nvGraphicFramePr>
        <p:xfrm>
          <a:off x="1584959" y="189412"/>
          <a:ext cx="10607041" cy="6553200"/>
        </p:xfrm>
        <a:graphic>
          <a:graphicData uri="http://schemas.openxmlformats.org/drawingml/2006/table">
            <a:tbl>
              <a:tblPr firstRow="1" firstCol="1" lastRow="1" lastCol="1" bandRow="1" bandCol="1">
                <a:tableStyleId>{5C22544A-7EE6-4342-B048-85BDC9FD1C3A}</a:tableStyleId>
              </a:tblPr>
              <a:tblGrid>
                <a:gridCol w="2166682">
                  <a:extLst>
                    <a:ext uri="{9D8B030D-6E8A-4147-A177-3AD203B41FA5}">
                      <a16:colId xmlns:a16="http://schemas.microsoft.com/office/drawing/2014/main" val="1437381965"/>
                    </a:ext>
                  </a:extLst>
                </a:gridCol>
                <a:gridCol w="3477833">
                  <a:extLst>
                    <a:ext uri="{9D8B030D-6E8A-4147-A177-3AD203B41FA5}">
                      <a16:colId xmlns:a16="http://schemas.microsoft.com/office/drawing/2014/main" val="57292271"/>
                    </a:ext>
                  </a:extLst>
                </a:gridCol>
                <a:gridCol w="4962526">
                  <a:extLst>
                    <a:ext uri="{9D8B030D-6E8A-4147-A177-3AD203B41FA5}">
                      <a16:colId xmlns:a16="http://schemas.microsoft.com/office/drawing/2014/main" val="754588026"/>
                    </a:ext>
                  </a:extLst>
                </a:gridCol>
              </a:tblGrid>
              <a:tr h="1005840">
                <a:tc gridSpan="3">
                  <a:txBody>
                    <a:bodyPr/>
                    <a:lstStyle/>
                    <a:p>
                      <a:pPr algn="ctr"/>
                      <a:r>
                        <a:rPr lang="vi-VN" sz="2800" b="1" kern="1200" dirty="0" smtClean="0">
                          <a:solidFill>
                            <a:schemeClr val="tx1"/>
                          </a:solidFill>
                          <a:effectLst/>
                          <a:latin typeface="Times New Roman" panose="02020603050405020304" pitchFamily="18" charset="0"/>
                          <a:ea typeface="+mn-ea"/>
                          <a:cs typeface="Times New Roman" panose="02020603050405020304" pitchFamily="18" charset="0"/>
                        </a:rPr>
                        <a:t>PHIẾU HỌC TẬP SỐ 1</a:t>
                      </a:r>
                      <a:endParaRPr lang="en-US" sz="2800" b="1"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vi-VN" sz="2800" b="1" i="1" kern="1200" dirty="0" smtClean="0">
                          <a:solidFill>
                            <a:schemeClr val="tx1"/>
                          </a:solidFill>
                          <a:effectLst/>
                          <a:latin typeface="Times New Roman" panose="02020603050405020304" pitchFamily="18" charset="0"/>
                          <a:ea typeface="+mn-ea"/>
                          <a:cs typeface="Times New Roman" panose="02020603050405020304" pitchFamily="18" charset="0"/>
                        </a:rPr>
                        <a:t>Ngày:…………..Nhóm………Lớp</a:t>
                      </a:r>
                      <a:endPar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just"/>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just"/>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6025115"/>
                  </a:ext>
                </a:extLst>
              </a:tr>
              <a:tr h="1005840">
                <a:tc>
                  <a:txBody>
                    <a:bodyPr/>
                    <a:lstStyle/>
                    <a:p>
                      <a:pPr marL="0" marR="0" algn="just"/>
                      <a:r>
                        <a:rPr lang="en-US" sz="2800" b="1" dirty="0">
                          <a:solidFill>
                            <a:schemeClr val="tx1"/>
                          </a:solidFill>
                          <a:effectLst/>
                          <a:latin typeface="Times New Roman" panose="02020603050405020304" pitchFamily="18" charset="0"/>
                          <a:cs typeface="Times New Roman" panose="02020603050405020304" pitchFamily="18" charset="0"/>
                        </a:rPr>
                        <a:t>Cảm nhận của cáo</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1" dirty="0">
                          <a:solidFill>
                            <a:schemeClr val="tx1"/>
                          </a:solidFill>
                          <a:effectLst/>
                          <a:latin typeface="Times New Roman" panose="02020603050405020304" pitchFamily="18" charset="0"/>
                          <a:cs typeface="Times New Roman" panose="02020603050405020304" pitchFamily="18" charset="0"/>
                        </a:rPr>
                        <a:t>Trước khi </a:t>
                      </a:r>
                      <a:r>
                        <a:rPr lang="en-US" sz="2800" b="1" dirty="0" smtClean="0">
                          <a:solidFill>
                            <a:schemeClr val="tx1"/>
                          </a:solidFill>
                          <a:effectLst/>
                          <a:latin typeface="Times New Roman" panose="02020603050405020304" pitchFamily="18" charset="0"/>
                          <a:cs typeface="Times New Roman" panose="02020603050405020304" pitchFamily="18" charset="0"/>
                        </a:rPr>
                        <a:t>cáo </a:t>
                      </a:r>
                      <a:r>
                        <a:rPr lang="en-US" sz="2800" b="1" dirty="0">
                          <a:solidFill>
                            <a:schemeClr val="tx1"/>
                          </a:solidFill>
                          <a:effectLst/>
                          <a:latin typeface="Times New Roman" panose="02020603050405020304" pitchFamily="18" charset="0"/>
                          <a:cs typeface="Times New Roman" panose="02020603050405020304" pitchFamily="18" charset="0"/>
                        </a:rPr>
                        <a:t>được hoàng tử bé cảm hóa</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1" dirty="0">
                          <a:solidFill>
                            <a:schemeClr val="tx1"/>
                          </a:solidFill>
                          <a:effectLst/>
                          <a:latin typeface="Times New Roman" panose="02020603050405020304" pitchFamily="18" charset="0"/>
                          <a:cs typeface="Times New Roman" panose="02020603050405020304" pitchFamily="18" charset="0"/>
                        </a:rPr>
                        <a:t>Sau khi được hoàng tử bé cảm hóa</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6688450"/>
                  </a:ext>
                </a:extLst>
              </a:tr>
              <a:tr h="0">
                <a:tc>
                  <a:txBody>
                    <a:bodyPr/>
                    <a:lstStyle/>
                    <a:p>
                      <a:pPr marL="0" marR="0"/>
                      <a:r>
                        <a:rPr lang="en-US" sz="2800" b="1" dirty="0">
                          <a:solidFill>
                            <a:schemeClr val="tx1"/>
                          </a:solidFill>
                          <a:effectLst/>
                          <a:latin typeface="Times New Roman" panose="02020603050405020304" pitchFamily="18" charset="0"/>
                          <a:cs typeface="Times New Roman" panose="02020603050405020304" pitchFamily="18" charset="0"/>
                        </a:rPr>
                        <a:t>Khi nghe tiếng bước chân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0" dirty="0" smtClean="0">
                          <a:solidFill>
                            <a:schemeClr val="tx1"/>
                          </a:solidFill>
                          <a:effectLst/>
                          <a:latin typeface="Times New Roman" panose="02020603050405020304" pitchFamily="18" charset="0"/>
                          <a:cs typeface="Times New Roman" panose="02020603050405020304" pitchFamily="18" charset="0"/>
                        </a:rPr>
                        <a:t>- Chạy </a:t>
                      </a:r>
                      <a:r>
                        <a:rPr lang="en-US" sz="2800" b="0" dirty="0">
                          <a:solidFill>
                            <a:schemeClr val="tx1"/>
                          </a:solidFill>
                          <a:effectLst/>
                          <a:latin typeface="Times New Roman" panose="02020603050405020304" pitchFamily="18" charset="0"/>
                          <a:cs typeface="Times New Roman" panose="02020603050405020304" pitchFamily="18" charset="0"/>
                        </a:rPr>
                        <a:t>chốn vào lòng đất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0" dirty="0" smtClean="0">
                          <a:solidFill>
                            <a:schemeClr val="tx1"/>
                          </a:solidFill>
                          <a:effectLst/>
                          <a:latin typeface="Times New Roman" panose="02020603050405020304" pitchFamily="18" charset="0"/>
                          <a:cs typeface="Times New Roman" panose="02020603050405020304" pitchFamily="18" charset="0"/>
                        </a:rPr>
                        <a:t>- Ra </a:t>
                      </a:r>
                      <a:r>
                        <a:rPr lang="en-US" sz="2800" b="0" dirty="0">
                          <a:solidFill>
                            <a:schemeClr val="tx1"/>
                          </a:solidFill>
                          <a:effectLst/>
                          <a:latin typeface="Times New Roman" panose="02020603050405020304" pitchFamily="18" charset="0"/>
                          <a:cs typeface="Times New Roman" panose="02020603050405020304" pitchFamily="18" charset="0"/>
                        </a:rPr>
                        <a:t>khỏi hang, như tiếng nhạc</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1396696"/>
                  </a:ext>
                </a:extLst>
              </a:tr>
              <a:tr h="0">
                <a:tc>
                  <a:txBody>
                    <a:bodyPr/>
                    <a:lstStyle/>
                    <a:p>
                      <a:pPr marL="0" marR="0"/>
                      <a:r>
                        <a:rPr lang="en-US" sz="2800" b="1" dirty="0">
                          <a:solidFill>
                            <a:schemeClr val="tx1"/>
                          </a:solidFill>
                          <a:effectLst/>
                          <a:latin typeface="Times New Roman" panose="02020603050405020304" pitchFamily="18" charset="0"/>
                          <a:cs typeface="Times New Roman" panose="02020603050405020304" pitchFamily="18" charset="0"/>
                        </a:rPr>
                        <a:t>cánh đồng lúa mì </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0" dirty="0" smtClean="0">
                          <a:solidFill>
                            <a:schemeClr val="tx1"/>
                          </a:solidFill>
                          <a:effectLst/>
                          <a:latin typeface="Times New Roman" panose="02020603050405020304" pitchFamily="18" charset="0"/>
                          <a:cs typeface="Times New Roman" panose="02020603050405020304" pitchFamily="18" charset="0"/>
                        </a:rPr>
                        <a:t>- Chẳng </a:t>
                      </a:r>
                      <a:r>
                        <a:rPr lang="en-US" sz="2800" b="0" dirty="0">
                          <a:solidFill>
                            <a:schemeClr val="tx1"/>
                          </a:solidFill>
                          <a:effectLst/>
                          <a:latin typeface="Times New Roman" panose="02020603050405020304" pitchFamily="18" charset="0"/>
                          <a:cs typeface="Times New Roman" panose="02020603050405020304" pitchFamily="18" charset="0"/>
                        </a:rPr>
                        <a:t>có ích gì cho mình, chẳng gợi nhớ gì cho mình...</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0" dirty="0">
                          <a:solidFill>
                            <a:schemeClr val="tx1"/>
                          </a:solidFill>
                          <a:effectLst/>
                          <a:latin typeface="Times New Roman" panose="02020603050405020304" pitchFamily="18" charset="0"/>
                          <a:cs typeface="Times New Roman" panose="02020603050405020304" pitchFamily="18" charset="0"/>
                        </a:rPr>
                        <a:t>Lúa mì óng ả sẽ làm cho mình nhớ đến bạn (mái tóc bạn vàng óng); mình sẽ thấy thích tiếng gió trên cánh đồng lúa mì</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7021364"/>
                  </a:ext>
                </a:extLst>
              </a:tr>
              <a:tr h="0">
                <a:tc>
                  <a:txBody>
                    <a:bodyPr/>
                    <a:lstStyle/>
                    <a:p>
                      <a:pPr marL="0" marR="0"/>
                      <a:r>
                        <a:rPr lang="en-US" sz="2800" b="1" dirty="0">
                          <a:solidFill>
                            <a:schemeClr val="tx1"/>
                          </a:solidFill>
                          <a:effectLst/>
                          <a:latin typeface="Times New Roman" panose="02020603050405020304" pitchFamily="18" charset="0"/>
                          <a:cs typeface="Times New Roman" panose="02020603050405020304" pitchFamily="18" charset="0"/>
                        </a:rPr>
                        <a:t>Cuộc sống</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0" dirty="0">
                          <a:solidFill>
                            <a:schemeClr val="tx1"/>
                          </a:solidFill>
                          <a:effectLst/>
                          <a:latin typeface="Times New Roman" panose="02020603050405020304" pitchFamily="18" charset="0"/>
                          <a:cs typeface="Times New Roman" panose="02020603050405020304" pitchFamily="18" charset="0"/>
                        </a:rPr>
                        <a:t>Cô đơn, buồn tẻ, sợ hãi</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b="0" dirty="0">
                          <a:solidFill>
                            <a:schemeClr val="tx1"/>
                          </a:solidFill>
                          <a:effectLst/>
                          <a:latin typeface="Times New Roman" panose="02020603050405020304" pitchFamily="18" charset="0"/>
                          <a:cs typeface="Times New Roman" panose="02020603050405020304" pitchFamily="18" charset="0"/>
                        </a:rPr>
                        <a:t>Có tình bạn thế giới xung quanh cáo trở nên rực rỡ, tỏa sáng, ấm áp, rộng mở, đáng yêu.</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414754"/>
                  </a:ext>
                </a:extLst>
              </a:tr>
            </a:tbl>
          </a:graphicData>
        </a:graphic>
      </p:graphicFrame>
    </p:spTree>
    <p:extLst>
      <p:ext uri="{BB962C8B-B14F-4D97-AF65-F5344CB8AC3E}">
        <p14:creationId xmlns:p14="http://schemas.microsoft.com/office/powerpoint/2010/main" val="374401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6101" y="1216912"/>
            <a:ext cx="10006147" cy="1200329"/>
          </a:xfrm>
          <a:prstGeom prst="rect">
            <a:avLst/>
          </a:prstGeom>
        </p:spPr>
        <p:txBody>
          <a:bodyPr wrap="square">
            <a:spAutoFit/>
          </a:bodyPr>
          <a:lstStyle/>
          <a:p>
            <a:pPr algn="just">
              <a:tabLst>
                <a:tab pos="412115" algn="l"/>
              </a:tabLst>
            </a:pPr>
            <a:r>
              <a:rPr lang="nl-NL" sz="24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Điều cốt lõi vô hình trong mắt trần;</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412115" algn="l"/>
              </a:tabLst>
            </a:pPr>
            <a:r>
              <a:rPr lang="nl-NL" sz="24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chính thời gian mà mình bỏ ra cho bông hoa hồng của mình;</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412115" algn="l"/>
              </a:tabLst>
            </a:pPr>
            <a:r>
              <a:rPr lang="nl-NL" sz="24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mình có trách nhiệm với bông hồng của mình.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Oval Callout 6"/>
          <p:cNvSpPr/>
          <p:nvPr/>
        </p:nvSpPr>
        <p:spPr>
          <a:xfrm>
            <a:off x="1476100" y="2417240"/>
            <a:ext cx="10006148" cy="267727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412115" algn="l"/>
              </a:tabLst>
            </a:pPr>
            <a:r>
              <a:rPr lang="nl-NL" sz="2400" b="1" kern="100" dirty="0" smtClean="0">
                <a:solidFill>
                  <a:srgbClr val="FFFF00"/>
                </a:solidFill>
                <a:latin typeface="Times New Roman" panose="02020603050405020304" pitchFamily="18" charset="0"/>
                <a:ea typeface="SimSun" panose="02010600030101010101" pitchFamily="2" charset="-122"/>
                <a:cs typeface="Times New Roman" panose="02020603050405020304" pitchFamily="18" charset="0"/>
              </a:rPr>
              <a:t>H: Điều </a:t>
            </a:r>
            <a:r>
              <a:rPr lang="nl-NL" sz="2400" b="1" kern="100" dirty="0">
                <a:solidFill>
                  <a:srgbClr val="FFFF00"/>
                </a:solidFill>
                <a:latin typeface="Times New Roman" panose="02020603050405020304" pitchFamily="18" charset="0"/>
                <a:ea typeface="SimSun" panose="02010600030101010101" pitchFamily="2" charset="-122"/>
                <a:cs typeface="Times New Roman" panose="02020603050405020304" pitchFamily="18" charset="0"/>
              </a:rPr>
              <a:t>cốt lõi vô hình trong mắt </a:t>
            </a:r>
            <a:r>
              <a:rPr lang="nl-NL" sz="2400" b="1" kern="100" dirty="0" smtClean="0">
                <a:solidFill>
                  <a:srgbClr val="FFFF00"/>
                </a:solidFill>
                <a:latin typeface="Times New Roman" panose="02020603050405020304" pitchFamily="18" charset="0"/>
                <a:ea typeface="SimSun" panose="02010600030101010101" pitchFamily="2" charset="-122"/>
                <a:cs typeface="Times New Roman" panose="02020603050405020304" pitchFamily="18" charset="0"/>
              </a:rPr>
              <a:t>trần có nghĩa là gì?</a:t>
            </a:r>
            <a:endPar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Oval Callout 7"/>
          <p:cNvSpPr/>
          <p:nvPr/>
        </p:nvSpPr>
        <p:spPr>
          <a:xfrm>
            <a:off x="679269" y="2582703"/>
            <a:ext cx="10802979" cy="443205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412115" algn="l"/>
              </a:tabLst>
            </a:pPr>
            <a:r>
              <a:rPr lang="nl-NL" sz="2400" dirty="0">
                <a:solidFill>
                  <a:srgbClr val="FFFF00"/>
                </a:solidFill>
                <a:latin typeface="Times New Roman" panose="02020603050405020304" pitchFamily="18" charset="0"/>
                <a:cs typeface="Times New Roman" panose="02020603050405020304" pitchFamily="18" charset="0"/>
              </a:rPr>
              <a:t>Câu nói: người ta chỉ thấy rõ với trái tim, Điều cốt lõi vô hình trong mắt trần – câu nói chứa đựng “bí mật” mà cáo dành cho hoàng tử mang ý nghĩa ẩn dụ và mang ý nghĩa triết lí. Con người cần biết nhìn nhận, đánh giá mọi thứ bằng tình yêu và sự tin tưởng, thấu hiểu. Chỉ khi nhìn bằng trái tim, con người mới nhận ra và biết trân trọng, gìn giữ những điều đẹp đẽ, quý giá... Đó cũng là bí mật của tình yêu làm nên sự kết nối giữa con người với con người, con người với vạn vật.</a:t>
            </a:r>
            <a:endPar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27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3670" y="1574636"/>
            <a:ext cx="9692640" cy="3046988"/>
          </a:xfrm>
          <a:prstGeom prst="rect">
            <a:avLst/>
          </a:prstGeom>
        </p:spPr>
        <p:txBody>
          <a:bodyPr wrap="square">
            <a:spAutoFit/>
          </a:bodyPr>
          <a:lstStyle/>
          <a:p>
            <a:pPr algn="just"/>
            <a:r>
              <a:rPr lang="nl-NL" sz="2400" b="1" dirty="0">
                <a:latin typeface="Times New Roman" panose="02020603050405020304" pitchFamily="18" charset="0"/>
                <a:ea typeface="Batang"/>
              </a:rPr>
              <a:t>1. Nghệ thuật</a:t>
            </a:r>
            <a:endParaRPr lang="en-US" sz="2400" dirty="0">
              <a:latin typeface="Times New Roman" panose="02020603050405020304" pitchFamily="18" charset="0"/>
              <a:ea typeface="Batang"/>
            </a:endParaRPr>
          </a:p>
          <a:p>
            <a:pPr algn="just"/>
            <a:r>
              <a:rPr lang="nl-NL" sz="2400" dirty="0">
                <a:latin typeface="Times New Roman" panose="02020603050405020304" pitchFamily="18" charset="0"/>
                <a:ea typeface="Batang"/>
              </a:rPr>
              <a:t>- Kể kết hợp với miêu tả, biểu cảm</a:t>
            </a:r>
            <a:endParaRPr lang="en-US" sz="2400" dirty="0">
              <a:latin typeface="Times New Roman" panose="02020603050405020304" pitchFamily="18" charset="0"/>
              <a:ea typeface="Batang"/>
            </a:endParaRPr>
          </a:p>
          <a:p>
            <a:pPr algn="just"/>
            <a:r>
              <a:rPr lang="nl-NL" sz="2400" dirty="0">
                <a:latin typeface="Times New Roman" panose="02020603050405020304" pitchFamily="18" charset="0"/>
                <a:ea typeface="Batang"/>
              </a:rPr>
              <a:t>- Xây dựng hình tượng nhân vật phù hợp với tâm lí, suy nghĩ của trẻ thơ.</a:t>
            </a:r>
            <a:endParaRPr lang="en-US" sz="2400" dirty="0">
              <a:latin typeface="Times New Roman" panose="02020603050405020304" pitchFamily="18" charset="0"/>
              <a:ea typeface="Batang"/>
            </a:endParaRPr>
          </a:p>
          <a:p>
            <a:pPr>
              <a:tabLst>
                <a:tab pos="90170" algn="l"/>
              </a:tabLst>
            </a:pPr>
            <a:r>
              <a:rPr lang="nl-NL" sz="2400" dirty="0">
                <a:latin typeface="Times New Roman" panose="02020603050405020304" pitchFamily="18" charset="0"/>
                <a:ea typeface="Batang"/>
              </a:rPr>
              <a:t>- Nghệ thuật nhân hoá đặc sắc.</a:t>
            </a:r>
            <a:endParaRPr lang="en-US" sz="2400" dirty="0">
              <a:latin typeface="Times New Roman" panose="02020603050405020304" pitchFamily="18" charset="0"/>
              <a:ea typeface="Batang"/>
            </a:endParaRPr>
          </a:p>
          <a:p>
            <a:pPr algn="just"/>
            <a:r>
              <a:rPr lang="nl-NL" sz="2400" b="1" dirty="0">
                <a:latin typeface="Times New Roman" panose="02020603050405020304" pitchFamily="18" charset="0"/>
                <a:ea typeface="Batang"/>
              </a:rPr>
              <a:t>2. Nội dung - ý nghĩa</a:t>
            </a:r>
            <a:endParaRPr lang="en-US" sz="2400" dirty="0">
              <a:latin typeface="Times New Roman" panose="02020603050405020304" pitchFamily="18" charset="0"/>
              <a:ea typeface="Batang"/>
            </a:endParaRPr>
          </a:p>
          <a:p>
            <a:pPr algn="just"/>
            <a:r>
              <a:rPr lang="nl-NL" sz="2400" dirty="0">
                <a:latin typeface="Times New Roman" panose="02020603050405020304" pitchFamily="18" charset="0"/>
                <a:ea typeface="Batang"/>
              </a:rPr>
              <a:t>- Truyện kể về hoàng tử bé và con cáo.</a:t>
            </a:r>
            <a:endParaRPr lang="en-US" sz="2400" dirty="0">
              <a:latin typeface="Times New Roman" panose="02020603050405020304" pitchFamily="18" charset="0"/>
              <a:ea typeface="Batang"/>
            </a:endParaRPr>
          </a:p>
          <a:p>
            <a:r>
              <a:rPr lang="nl-NL" sz="2400" dirty="0">
                <a:latin typeface="Times New Roman" panose="02020603050405020304" pitchFamily="18" charset="0"/>
                <a:ea typeface="Batang"/>
              </a:rPr>
              <a:t>- Bài học về cách kết bạn cần kiên nhân và dành thời gian cho nhau; về cách nhìn nhận, đánh giá và trách nhiệm với bạn bè.</a:t>
            </a:r>
            <a:endParaRPr lang="en-US" sz="2400" dirty="0"/>
          </a:p>
        </p:txBody>
      </p:sp>
    </p:spTree>
    <p:extLst>
      <p:ext uri="{BB962C8B-B14F-4D97-AF65-F5344CB8AC3E}">
        <p14:creationId xmlns:p14="http://schemas.microsoft.com/office/powerpoint/2010/main" val="440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1000</TotalTime>
  <Words>1361</Words>
  <Application>Microsoft Office PowerPoint</Application>
  <PresentationFormat>Widescreen</PresentationFormat>
  <Paragraphs>97</Paragraphs>
  <Slides>12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SimSun</vt:lpstr>
      <vt:lpstr>Arial</vt:lpstr>
      <vt:lpstr>Batang</vt:lpstr>
      <vt:lpstr>Calibri</vt:lpstr>
      <vt:lpstr>Century Gothic</vt:lpstr>
      <vt:lpstr>MS Mincho</vt:lpstr>
      <vt:lpstr>Muli</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29</cp:revision>
  <cp:lastPrinted>2021-09-12T09:58:23Z</cp:lastPrinted>
  <dcterms:created xsi:type="dcterms:W3CDTF">2021-09-07T15:08:20Z</dcterms:created>
  <dcterms:modified xsi:type="dcterms:W3CDTF">2024-09-08T02:14:15Z</dcterms:modified>
</cp:coreProperties>
</file>