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1"/>
  </p:notesMasterIdLst>
  <p:handoutMasterIdLst>
    <p:handoutMasterId r:id="rId12"/>
  </p:handoutMasterIdLst>
  <p:sldIdLst>
    <p:sldId id="522" r:id="rId2"/>
    <p:sldId id="453" r:id="rId3"/>
    <p:sldId id="523" r:id="rId4"/>
    <p:sldId id="541" r:id="rId5"/>
    <p:sldId id="539" r:id="rId6"/>
    <p:sldId id="540" r:id="rId7"/>
    <p:sldId id="530" r:id="rId8"/>
    <p:sldId id="533" r:id="rId9"/>
    <p:sldId id="537" r:id="rId10"/>
  </p:sldIdLst>
  <p:sldSz cx="12192000" cy="6858000"/>
  <p:notesSz cx="6735763" cy="9869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88364" autoAdjust="0"/>
  </p:normalViewPr>
  <p:slideViewPr>
    <p:cSldViewPr snapToGrid="0">
      <p:cViewPr varScale="1">
        <p:scale>
          <a:sx n="65" d="100"/>
          <a:sy n="65" d="100"/>
        </p:scale>
        <p:origin x="1158"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0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vi-VN"/>
          </a:p>
        </p:txBody>
      </p:sp>
      <p:sp>
        <p:nvSpPr>
          <p:cNvPr id="563203"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endParaRPr lang="vi-VN"/>
          </a:p>
        </p:txBody>
      </p:sp>
      <p:sp>
        <p:nvSpPr>
          <p:cNvPr id="563204" name="Rectangle 4"/>
          <p:cNvSpPr>
            <a:spLocks noGrp="1" noChangeArrowheads="1"/>
          </p:cNvSpPr>
          <p:nvPr>
            <p:ph type="ftr" sz="quarter" idx="2"/>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vi-VN"/>
          </a:p>
        </p:txBody>
      </p:sp>
      <p:sp>
        <p:nvSpPr>
          <p:cNvPr id="563205" name="Rectangle 5"/>
          <p:cNvSpPr>
            <a:spLocks noGrp="1" noChangeArrowheads="1"/>
          </p:cNvSpPr>
          <p:nvPr>
            <p:ph type="sldNum" sz="quarter" idx="3"/>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5021A87-4AA0-4DDF-81AB-2A4A751B25BE}" type="slidenum">
              <a:rPr lang="vi-VN"/>
              <a:pPr/>
              <a:t>‹#›</a:t>
            </a:fld>
            <a:endParaRPr lang="vi-VN"/>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407988" y="1233488"/>
            <a:ext cx="5921375" cy="3330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75C3757-9624-48FB-829D-F62BD278925E}"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Slide Image Placeholder 1"/>
          <p:cNvSpPr>
            <a:spLocks noGrp="1" noRot="1" noChangeAspect="1"/>
          </p:cNvSpPr>
          <p:nvPr>
            <p:ph type="sldImg"/>
          </p:nvPr>
        </p:nvSpPr>
        <p:spPr bwMode="auto">
          <a:noFill/>
          <a:ln>
            <a:solidFill>
              <a:srgbClr val="000000"/>
            </a:solidFill>
            <a:miter lim="800000"/>
            <a:headEnd/>
            <a:tailEnd/>
          </a:ln>
        </p:spPr>
      </p:sp>
      <p:sp>
        <p:nvSpPr>
          <p:cNvPr id="409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409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48BCB7-F83B-4207-B3A2-D58463C218D1}" type="slidenum">
              <a:rPr lang="en-US">
                <a:cs typeface="Arial" charset="0"/>
              </a:rPr>
              <a:pPr fontAlgn="base">
                <a:spcBef>
                  <a:spcPct val="0"/>
                </a:spcBef>
                <a:spcAft>
                  <a:spcPct val="0"/>
                </a:spcAft>
              </a:pPr>
              <a:t>1</a:t>
            </a:fld>
            <a:endParaRPr lang="en-US">
              <a:cs typeface="Arial" charset="0"/>
            </a:endParaRPr>
          </a:p>
        </p:txBody>
      </p:sp>
      <p:sp>
        <p:nvSpPr>
          <p:cNvPr id="2" name="Date Placeholder 1"/>
          <p:cNvSpPr>
            <a:spLocks noGrp="1"/>
          </p:cNvSpPr>
          <p:nvPr>
            <p:ph type="dt" idx="10"/>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2710D1-BB8C-4071-9787-E274E74A709C}" type="datetime10">
              <a:rPr lang="en-US" smtClean="0"/>
              <a:t>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BE2A9E-2D9F-4E07-8CFF-7DD561A55A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7B25F5-8EFB-46DD-BBF6-A6B231FA6089}" type="datetime10">
              <a:rPr lang="en-US" smtClean="0"/>
              <a:t>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215A1E-FD9C-4BBE-B7A3-662ADB885C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753CEA-D87D-4240-9345-BA2D0008FB6B}" type="datetime10">
              <a:rPr lang="en-US" smtClean="0"/>
              <a:t>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A9044C-3921-4AC7-A6E1-1A6719A722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BA506B-3B0A-4953-AC8B-622FBA4E3635}" type="datetime10">
              <a:rPr lang="en-US" smtClean="0"/>
              <a:t>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CA52BA-CF2C-4AD4-A5B6-CCE9C770F7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B40EC92E-D4FF-463F-84D9-48E042725BED}" type="datetime10">
              <a:rPr lang="en-US" smtClean="0"/>
              <a:t>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C58D1B-6CF7-47D6-BCDA-94B23A401F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691302-377F-4DE5-AA6D-808CCCAAAFC5}" type="datetime10">
              <a:rPr lang="en-US" smtClean="0"/>
              <a:t>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3227D7-1BC3-4298-8A98-0E80FB35A6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5C8B12-E675-492F-B838-02748EE2C7C2}" type="datetime10">
              <a:rPr lang="en-US" smtClean="0"/>
              <a:t>14:14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FD05E39-DFCE-46CB-B2A3-7E27E26B9E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5845F7-C5B0-411A-8097-6F74B82EF7FF}" type="datetime10">
              <a:rPr lang="en-US" smtClean="0"/>
              <a:t>14:14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3BB31F-3937-48D4-B9D5-A0B55938B1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F242CD-6134-4840-AC6A-94817E512BB0}" type="datetime10">
              <a:rPr lang="en-US" smtClean="0"/>
              <a:t>14:14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FBF481-7881-4966-BE30-5331823359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C522724A-2AD5-4B7D-9620-E3ECD7189B14}" type="datetime10">
              <a:rPr lang="en-US" smtClean="0"/>
              <a:t>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14E719-7DEA-4572-8D70-C604012FBA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914AC0E5-518A-4A6C-A9C9-00F11963A14E}" type="datetime10">
              <a:rPr lang="en-US" smtClean="0"/>
              <a:t>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BAFFF6-CD5A-4525-B35F-D949EF2F12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0514"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0515"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6792C55A-5568-472D-93E2-132BB6244B1F}" type="datetime10">
              <a:rPr lang="en-US" smtClean="0"/>
              <a:t>14:14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46E210BB-AF44-4B5E-867B-4CAB48EA77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7" r:id="rId1"/>
    <p:sldLayoutId id="2147484126" r:id="rId2"/>
    <p:sldLayoutId id="2147484125" r:id="rId3"/>
    <p:sldLayoutId id="2147484124" r:id="rId4"/>
    <p:sldLayoutId id="2147484123" r:id="rId5"/>
    <p:sldLayoutId id="2147484122" r:id="rId6"/>
    <p:sldLayoutId id="2147484121" r:id="rId7"/>
    <p:sldLayoutId id="2147484120" r:id="rId8"/>
    <p:sldLayoutId id="2147484119" r:id="rId9"/>
    <p:sldLayoutId id="2147484118" r:id="rId10"/>
    <p:sldLayoutId id="2147484117" r:id="rId11"/>
  </p:sldLayoutIdLst>
  <p:hf sldNum="0" hdr="0" ftr="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9525" y="596900"/>
          <a:ext cx="6788633" cy="4613560"/>
        </p:xfrm>
        <a:graphic>
          <a:graphicData uri="http://schemas.openxmlformats.org/drawingml/2006/table">
            <a:tbl>
              <a:tblPr firstRow="1" firstCol="1" lastRow="1" lastCol="1" bandRow="1" bandCol="1">
                <a:tableStyleId>{5C22544A-7EE6-4342-B048-85BDC9FD1C3A}</a:tableStyleId>
              </a:tblPr>
              <a:tblGrid>
                <a:gridCol w="3598042">
                  <a:extLst>
                    <a:ext uri="{9D8B030D-6E8A-4147-A177-3AD203B41FA5}">
                      <a16:colId xmlns:a16="http://schemas.microsoft.com/office/drawing/2014/main" val="20000"/>
                    </a:ext>
                  </a:extLst>
                </a:gridCol>
                <a:gridCol w="3190591">
                  <a:extLst>
                    <a:ext uri="{9D8B030D-6E8A-4147-A177-3AD203B41FA5}">
                      <a16:colId xmlns:a16="http://schemas.microsoft.com/office/drawing/2014/main" val="20001"/>
                    </a:ext>
                  </a:extLst>
                </a:gridCol>
              </a:tblGrid>
              <a:tr h="659080">
                <a:tc>
                  <a:txBody>
                    <a:bodyPr/>
                    <a:lstStyle/>
                    <a:p>
                      <a:pPr marL="0" marR="0" algn="ctr">
                        <a:spcBef>
                          <a:spcPts val="0"/>
                        </a:spcBef>
                        <a:spcAft>
                          <a:spcPts val="750"/>
                        </a:spcAft>
                      </a:pPr>
                      <a:r>
                        <a:rPr lang="en-US" sz="2800" dirty="0" smtClean="0">
                          <a:solidFill>
                            <a:schemeClr val="accent6">
                              <a:lumMod val="50000"/>
                            </a:schemeClr>
                          </a:solidFill>
                          <a:effectLst/>
                          <a:latin typeface="Times New Roman" panose="02020603050405020304" pitchFamily="18" charset="0"/>
                          <a:cs typeface="Times New Roman" panose="02020603050405020304" pitchFamily="18" charset="0"/>
                        </a:rPr>
                        <a:t>A</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B</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659080">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vuốt</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nhọn</a:t>
                      </a: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hoắt</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659080">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cánh</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hủn</a:t>
                      </a: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hoẳn</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659080">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người</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rung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rinh</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659080">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răng</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đen</a:t>
                      </a: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nhánh</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659080">
                <a:tc>
                  <a:txBody>
                    <a:bodyPr/>
                    <a:lstStyle/>
                    <a:p>
                      <a:pPr marL="0" marR="0" algn="ctr">
                        <a:spcBef>
                          <a:spcPts val="0"/>
                        </a:spcBef>
                        <a:spcAft>
                          <a:spcPts val="750"/>
                        </a:spcAf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bóng</a:t>
                      </a: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mỡ</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659080">
                <a:tc>
                  <a:txBody>
                    <a:bodyPr/>
                    <a:lstStyle/>
                    <a:p>
                      <a:pPr marL="0" marR="0" algn="ctr">
                        <a:spcBef>
                          <a:spcPts val="0"/>
                        </a:spcBef>
                        <a:spcAft>
                          <a:spcPts val="750"/>
                        </a:spcAft>
                      </a:pP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750"/>
                        </a:spcAft>
                      </a:pP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ngoàm</a:t>
                      </a:r>
                      <a:r>
                        <a:rPr lang="en-US" sz="280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6">
                              <a:lumMod val="50000"/>
                            </a:schemeClr>
                          </a:solidFill>
                          <a:effectLst/>
                          <a:latin typeface="Times New Roman" panose="02020603050405020304" pitchFamily="18" charset="0"/>
                          <a:cs typeface="Times New Roman" panose="02020603050405020304" pitchFamily="18" charset="0"/>
                        </a:rPr>
                        <a:t>ngoạp</a:t>
                      </a:r>
                      <a:endParaRPr lang="en-US"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bl>
          </a:graphicData>
        </a:graphic>
      </p:graphicFrame>
      <p:sp>
        <p:nvSpPr>
          <p:cNvPr id="6" name="Rectangle 1"/>
          <p:cNvSpPr>
            <a:spLocks noChangeArrowheads="1"/>
          </p:cNvSpPr>
          <p:nvPr/>
        </p:nvSpPr>
        <p:spPr bwMode="auto">
          <a:xfrm>
            <a:off x="1120775" y="596900"/>
            <a:ext cx="2640013" cy="3108325"/>
          </a:xfrm>
          <a:prstGeom prst="rect">
            <a:avLst/>
          </a:prstGeom>
          <a:solidFill>
            <a:schemeClr val="accent2">
              <a:lumMod val="20000"/>
              <a:lumOff val="80000"/>
            </a:schemeClr>
          </a:solidFill>
          <a:ln w="28575">
            <a:solidFill>
              <a:schemeClr val="accent6">
                <a:lumMod val="50000"/>
              </a:schemeClr>
            </a:solidFill>
            <a:miter lim="800000"/>
            <a:headEnd/>
            <a:tailEnd/>
          </a:ln>
          <a:effectLst/>
          <a:extLst/>
        </p:spPr>
        <p:txBody>
          <a:bodyPr anchor="ctr">
            <a:spAutoFit/>
          </a:bodyPr>
          <a:lstStyle/>
          <a:p>
            <a:pPr algn="ctr" eaLnBrk="0" hangingPunct="0">
              <a:defRPr/>
            </a:pP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Hãy</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ghép</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ở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cột</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ở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cột</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B </a:t>
            </a:r>
          </a:p>
          <a:p>
            <a:pPr algn="ctr" eaLnBrk="0" hangingPunct="0">
              <a:defRPr/>
            </a:pP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miêu</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tả</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Dế</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Mèn</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cho</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phù</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hợp</a:t>
            </a:r>
            <a:r>
              <a:rPr lang="en-US"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endParaRPr lang="vi-VN" sz="28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eaLnBrk="0" hangingPunct="0">
              <a:defRPr/>
            </a:pPr>
            <a:endParaRPr lang="vi-VN" sz="2800" dirty="0">
              <a:latin typeface="Arial" panose="020B0604020202020204" pitchFamily="34" charset="0"/>
              <a:cs typeface="+mn-cs"/>
            </a:endParaRPr>
          </a:p>
        </p:txBody>
      </p:sp>
      <p:sp>
        <p:nvSpPr>
          <p:cNvPr id="7" name="Plaque 6"/>
          <p:cNvSpPr/>
          <p:nvPr/>
        </p:nvSpPr>
        <p:spPr>
          <a:xfrm>
            <a:off x="1850544" y="5428507"/>
            <a:ext cx="8490911" cy="809897"/>
          </a:xfrm>
          <a:prstGeom prst="plaque">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750"/>
              </a:spcAft>
            </a:pPr>
            <a:r>
              <a:rPr lang="en-US" sz="2800">
                <a:solidFill>
                  <a:schemeClr val="tx1"/>
                </a:solidFill>
                <a:latin typeface="Times New Roman" pitchFamily="18" charset="0"/>
                <a:cs typeface="Calibri" pitchFamily="34" charset="0"/>
              </a:rPr>
              <a:t>Nhận xét về cấu tạo các từ ở cột A so với các từ ở cột B? </a:t>
            </a:r>
          </a:p>
        </p:txBody>
      </p:sp>
      <p:pic>
        <p:nvPicPr>
          <p:cNvPr id="2" name="Picture 1"/>
          <p:cNvPicPr>
            <a:picLocks noChangeAspect="1"/>
          </p:cNvPicPr>
          <p:nvPr/>
        </p:nvPicPr>
        <p:blipFill>
          <a:blip r:embed="rId3"/>
          <a:stretch>
            <a:fillRect/>
          </a:stretch>
        </p:blipFill>
        <p:spPr>
          <a:xfrm>
            <a:off x="1179872" y="3773922"/>
            <a:ext cx="2516128" cy="1436815"/>
          </a:xfrm>
          <a:prstGeom prst="rect">
            <a:avLst/>
          </a:prstGeom>
          <a:ln w="88900" cap="sq" cmpd="thickThin">
            <a:solidFill>
              <a:srgbClr val="000000"/>
            </a:solidFill>
            <a:prstDash val="solid"/>
            <a:miter lim="800000"/>
          </a:ln>
          <a:effectLst>
            <a:innerShdw blurRad="76200">
              <a:srgbClr val="000000"/>
            </a:innerShdw>
          </a:effectLst>
        </p:spPr>
      </p:pic>
      <p:sp>
        <p:nvSpPr>
          <p:cNvPr id="3" name="Date Placeholder 2"/>
          <p:cNvSpPr>
            <a:spLocks noGrp="1"/>
          </p:cNvSpPr>
          <p:nvPr>
            <p:ph type="dt" sz="half" idx="10"/>
          </p:nvPr>
        </p:nvSpPr>
        <p:spPr/>
        <p:txBody>
          <a:bodyPr/>
          <a:lstStyle/>
          <a:p>
            <a:pPr>
              <a:defRPr/>
            </a:pPr>
            <a:fld id="{FBB22E67-7D12-43E1-A0C4-2E40B877D2E9}" type="datetime10">
              <a:rPr lang="en-US" smtClean="0"/>
              <a:t>14:14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Callout 4"/>
          <p:cNvSpPr/>
          <p:nvPr/>
        </p:nvSpPr>
        <p:spPr>
          <a:xfrm>
            <a:off x="1554480" y="1554481"/>
            <a:ext cx="4937760" cy="4598126"/>
          </a:xfrm>
          <a:prstGeom prst="rightArrowCallout">
            <a:avLst/>
          </a:prstGeom>
          <a:solidFill>
            <a:schemeClr val="accent2">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750"/>
              </a:spcAft>
            </a:pPr>
            <a:r>
              <a:rPr lang="en-US" sz="3200" b="1" i="1" dirty="0">
                <a:solidFill>
                  <a:srgbClr val="385723"/>
                </a:solidFill>
                <a:latin typeface="Times New Roman" pitchFamily="18" charset="0"/>
                <a:cs typeface="Calibri" pitchFamily="34" charset="0"/>
              </a:rPr>
              <a:t>Trong bảng </a:t>
            </a:r>
            <a:r>
              <a:rPr lang="en-US" sz="3200" b="1" i="1" dirty="0" smtClean="0">
                <a:solidFill>
                  <a:srgbClr val="385723"/>
                </a:solidFill>
                <a:latin typeface="Times New Roman" pitchFamily="18" charset="0"/>
                <a:cs typeface="Calibri" pitchFamily="34" charset="0"/>
              </a:rPr>
              <a:t>từ </a:t>
            </a:r>
            <a:r>
              <a:rPr lang="en-US" sz="3200" b="1" i="1" dirty="0">
                <a:solidFill>
                  <a:srgbClr val="385723"/>
                </a:solidFill>
                <a:latin typeface="Times New Roman" pitchFamily="18" charset="0"/>
                <a:cs typeface="Calibri" pitchFamily="34" charset="0"/>
              </a:rPr>
              <a:t>nào là từ đơn, từ nào là từ ghép, từ nào là từ láy? Tại sao?</a:t>
            </a:r>
          </a:p>
        </p:txBody>
      </p:sp>
      <p:sp>
        <p:nvSpPr>
          <p:cNvPr id="6" name="Rectangle 5"/>
          <p:cNvSpPr/>
          <p:nvPr/>
        </p:nvSpPr>
        <p:spPr>
          <a:xfrm>
            <a:off x="6551670" y="1294715"/>
            <a:ext cx="5016873" cy="1229290"/>
          </a:xfrm>
          <a:prstGeom prst="rect">
            <a:avLst/>
          </a:prstGeom>
          <a:solidFill>
            <a:schemeClr val="accent1">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2800" b="1" i="1">
                <a:solidFill>
                  <a:srgbClr val="385723"/>
                </a:solidFill>
                <a:latin typeface="Times New Roman" pitchFamily="18" charset="0"/>
                <a:cs typeface="Times New Roman" pitchFamily="18" charset="0"/>
              </a:rPr>
              <a:t>vuốt, cánh, người, răng</a:t>
            </a:r>
          </a:p>
          <a:p>
            <a:r>
              <a:rPr lang="en-US" sz="2800" b="1">
                <a:solidFill>
                  <a:srgbClr val="385723"/>
                </a:solidFill>
                <a:latin typeface="Times New Roman" pitchFamily="18" charset="0"/>
                <a:cs typeface="Times New Roman" pitchFamily="18" charset="0"/>
              </a:rPr>
              <a:t> là từ đơn</a:t>
            </a:r>
          </a:p>
        </p:txBody>
      </p:sp>
      <p:sp>
        <p:nvSpPr>
          <p:cNvPr id="7" name="Rectangle 6"/>
          <p:cNvSpPr/>
          <p:nvPr/>
        </p:nvSpPr>
        <p:spPr>
          <a:xfrm>
            <a:off x="6549664" y="2570616"/>
            <a:ext cx="5018880" cy="1646710"/>
          </a:xfrm>
          <a:prstGeom prst="rect">
            <a:avLst/>
          </a:prstGeom>
          <a:solidFill>
            <a:schemeClr val="accent1">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800" b="1" i="1">
                <a:solidFill>
                  <a:srgbClr val="385723"/>
                </a:solidFill>
                <a:latin typeface="Times New Roman" pitchFamily="18" charset="0"/>
                <a:cs typeface="Calibri" pitchFamily="34" charset="0"/>
              </a:rPr>
              <a:t>nhọn hoắt, bóng mỡ, đen nhánh</a:t>
            </a:r>
            <a:r>
              <a:rPr lang="en-US" sz="2800" b="1">
                <a:solidFill>
                  <a:srgbClr val="385723"/>
                </a:solidFill>
                <a:latin typeface="Times New Roman" pitchFamily="18" charset="0"/>
                <a:cs typeface="Calibri" pitchFamily="34" charset="0"/>
              </a:rPr>
              <a:t> là từ ghép vì các tiếng có quan hệ với nhau về nghĩa.</a:t>
            </a:r>
          </a:p>
        </p:txBody>
      </p:sp>
      <p:sp>
        <p:nvSpPr>
          <p:cNvPr id="8" name="Rectangle 7"/>
          <p:cNvSpPr/>
          <p:nvPr/>
        </p:nvSpPr>
        <p:spPr>
          <a:xfrm>
            <a:off x="6549664" y="4261570"/>
            <a:ext cx="5018879" cy="2094271"/>
          </a:xfrm>
          <a:prstGeom prst="rect">
            <a:avLst/>
          </a:prstGeom>
          <a:solidFill>
            <a:schemeClr val="accent1">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2800" b="1" i="1">
                <a:solidFill>
                  <a:srgbClr val="385723"/>
                </a:solidFill>
                <a:latin typeface="Times New Roman" pitchFamily="18" charset="0"/>
                <a:cs typeface="Calibri" pitchFamily="34" charset="0"/>
              </a:rPr>
              <a:t>hủn hoẳn, rung rinh, ngoàm ngoạp</a:t>
            </a:r>
            <a:r>
              <a:rPr lang="en-US" sz="2800" b="1">
                <a:solidFill>
                  <a:srgbClr val="385723"/>
                </a:solidFill>
                <a:latin typeface="Times New Roman" pitchFamily="18" charset="0"/>
                <a:cs typeface="Calibri" pitchFamily="34" charset="0"/>
              </a:rPr>
              <a:t> là từ láy vì các tiếng có quan hệ láy âm (giống nhau về phụ âm đầu)	</a:t>
            </a:r>
          </a:p>
        </p:txBody>
      </p:sp>
      <p:sp>
        <p:nvSpPr>
          <p:cNvPr id="2" name="Date Placeholder 1"/>
          <p:cNvSpPr>
            <a:spLocks noGrp="1"/>
          </p:cNvSpPr>
          <p:nvPr>
            <p:ph type="dt" sz="half" idx="10"/>
          </p:nvPr>
        </p:nvSpPr>
        <p:spPr/>
        <p:txBody>
          <a:bodyPr/>
          <a:lstStyle/>
          <a:p>
            <a:pPr>
              <a:defRPr/>
            </a:pPr>
            <a:fld id="{6D5E6EEA-FEBC-485A-A22B-18D10F2D22B2}" type="datetime10">
              <a:rPr lang="en-US" smtClean="0"/>
              <a:t>14:14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Callout 4"/>
          <p:cNvSpPr/>
          <p:nvPr/>
        </p:nvSpPr>
        <p:spPr>
          <a:xfrm>
            <a:off x="1480738" y="1905032"/>
            <a:ext cx="3474720" cy="2772771"/>
          </a:xfrm>
          <a:prstGeom prst="rightArrowCallou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750"/>
              </a:spcAft>
            </a:pPr>
            <a:r>
              <a:rPr lang="en-US" sz="3200" b="1">
                <a:solidFill>
                  <a:srgbClr val="7030A0"/>
                </a:solidFill>
                <a:latin typeface="Times New Roman" pitchFamily="18" charset="0"/>
                <a:cs typeface="Calibri" pitchFamily="34" charset="0"/>
              </a:rPr>
              <a:t>1. Khái niệm từ đơn, từ phức</a:t>
            </a:r>
          </a:p>
        </p:txBody>
      </p:sp>
      <p:sp>
        <p:nvSpPr>
          <p:cNvPr id="6" name="Rectangle 5"/>
          <p:cNvSpPr/>
          <p:nvPr/>
        </p:nvSpPr>
        <p:spPr>
          <a:xfrm>
            <a:off x="4955458" y="1905032"/>
            <a:ext cx="5547401" cy="1064339"/>
          </a:xfrm>
          <a:prstGeom prst="rect">
            <a:avLst/>
          </a:prstGeom>
          <a:solidFill>
            <a:schemeClr val="accent2">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err="1">
                <a:solidFill>
                  <a:srgbClr val="FF0000"/>
                </a:solidFill>
                <a:latin typeface="Times New Roman" panose="02020603050405020304" pitchFamily="18" charset="0"/>
                <a:cs typeface="Times New Roman" panose="02020603050405020304" pitchFamily="18" charset="0"/>
              </a:rPr>
              <a:t>Từ</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từ</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chỉ</a:t>
            </a:r>
            <a:r>
              <a:rPr lang="en-US" sz="2800" b="1" dirty="0">
                <a:solidFill>
                  <a:schemeClr val="tx1"/>
                </a:solidFill>
                <a:latin typeface="Times New Roman" panose="02020603050405020304" pitchFamily="18" charset="0"/>
                <a:cs typeface="Times New Roman" panose="02020603050405020304" pitchFamily="18" charset="0"/>
              </a:rPr>
              <a:t> có </a:t>
            </a:r>
            <a:r>
              <a:rPr lang="en-US" sz="2800" b="1" dirty="0" err="1">
                <a:solidFill>
                  <a:schemeClr val="tx1"/>
                </a:solidFill>
                <a:latin typeface="Times New Roman" panose="02020603050405020304" pitchFamily="18" charset="0"/>
                <a:cs typeface="Times New Roman" panose="02020603050405020304" pitchFamily="18" charset="0"/>
              </a:rPr>
              <a:t>một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tiếng</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955458" y="3692898"/>
            <a:ext cx="5547401" cy="1188820"/>
          </a:xfrm>
          <a:prstGeom prst="rect">
            <a:avLst/>
          </a:prstGeom>
          <a:solidFill>
            <a:schemeClr val="accent2">
              <a:lumMod val="20000"/>
              <a:lumOff val="8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800" b="1">
                <a:solidFill>
                  <a:srgbClr val="FF0000"/>
                </a:solidFill>
                <a:latin typeface="Times New Roman" pitchFamily="18" charset="0"/>
                <a:cs typeface="Times New Roman" pitchFamily="18" charset="0"/>
              </a:rPr>
              <a:t>Từ phức</a:t>
            </a:r>
            <a:r>
              <a:rPr lang="en-US" sz="2800" b="1">
                <a:solidFill>
                  <a:srgbClr val="000000"/>
                </a:solidFill>
                <a:latin typeface="Times New Roman" pitchFamily="18" charset="0"/>
                <a:cs typeface="Times New Roman" pitchFamily="18" charset="0"/>
              </a:rPr>
              <a:t> là từ có hai tiếng trở lên</a:t>
            </a:r>
            <a:endParaRPr lang="en-US" sz="2800" b="1">
              <a:solidFill>
                <a:srgbClr val="FFFFFF"/>
              </a:solidFill>
              <a:latin typeface="Times New Roman" pitchFamily="18" charset="0"/>
              <a:cs typeface="Calibri" pitchFamily="34" charset="0"/>
            </a:endParaRPr>
          </a:p>
        </p:txBody>
      </p:sp>
      <p:sp>
        <p:nvSpPr>
          <p:cNvPr id="2" name="Date Placeholder 1"/>
          <p:cNvSpPr>
            <a:spLocks noGrp="1"/>
          </p:cNvSpPr>
          <p:nvPr>
            <p:ph type="dt" sz="half" idx="10"/>
          </p:nvPr>
        </p:nvSpPr>
        <p:spPr/>
        <p:txBody>
          <a:bodyPr/>
          <a:lstStyle/>
          <a:p>
            <a:pPr>
              <a:defRPr/>
            </a:pPr>
            <a:fld id="{F9B07F30-A9CB-422E-BB61-EF32390B13E7}" type="datetime10">
              <a:rPr lang="en-US" smtClean="0"/>
              <a:t>14:14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880987" cy="5371998"/>
          </a:xfrm>
        </p:spPr>
        <p:txBody>
          <a:bodyPr/>
          <a:lstStyle/>
          <a:p>
            <a:r>
              <a:rPr lang="en-US" dirty="0"/>
              <a:t>+ </a:t>
            </a:r>
            <a:r>
              <a:rPr lang="en-US" dirty="0" err="1"/>
              <a:t>Những</a:t>
            </a:r>
            <a:r>
              <a:rPr lang="en-US" dirty="0"/>
              <a:t> </a:t>
            </a:r>
            <a:r>
              <a:rPr lang="en-US" dirty="0" err="1"/>
              <a:t>từ</a:t>
            </a:r>
            <a:r>
              <a:rPr lang="en-US" dirty="0"/>
              <a:t> </a:t>
            </a:r>
            <a:r>
              <a:rPr lang="en-US" dirty="0" err="1"/>
              <a:t>phức</a:t>
            </a:r>
            <a:r>
              <a:rPr lang="en-US" dirty="0"/>
              <a:t> </a:t>
            </a:r>
            <a:r>
              <a:rPr lang="en-US" dirty="0" err="1"/>
              <a:t>được</a:t>
            </a:r>
            <a:r>
              <a:rPr lang="en-US" dirty="0"/>
              <a:t> </a:t>
            </a:r>
            <a:r>
              <a:rPr lang="en-US" dirty="0" err="1"/>
              <a:t>tạo</a:t>
            </a:r>
            <a:r>
              <a:rPr lang="en-US" dirty="0"/>
              <a:t> </a:t>
            </a:r>
            <a:r>
              <a:rPr lang="en-US" dirty="0" err="1"/>
              <a:t>nên</a:t>
            </a:r>
            <a:r>
              <a:rPr lang="en-US" dirty="0"/>
              <a:t> </a:t>
            </a:r>
            <a:r>
              <a:rPr lang="en-US" dirty="0" err="1"/>
              <a:t>bằng</a:t>
            </a:r>
            <a:r>
              <a:rPr lang="en-US" dirty="0"/>
              <a:t> </a:t>
            </a:r>
            <a:r>
              <a:rPr lang="en-US" dirty="0" err="1"/>
              <a:t>cách</a:t>
            </a:r>
            <a:r>
              <a:rPr lang="en-US" dirty="0"/>
              <a:t> </a:t>
            </a:r>
            <a:r>
              <a:rPr lang="en-US" dirty="0" err="1"/>
              <a:t>ghép</a:t>
            </a:r>
            <a:r>
              <a:rPr lang="en-US" dirty="0"/>
              <a:t> </a:t>
            </a:r>
            <a:r>
              <a:rPr lang="en-US" dirty="0" err="1"/>
              <a:t>các</a:t>
            </a:r>
            <a:r>
              <a:rPr lang="en-US" dirty="0"/>
              <a:t> </a:t>
            </a:r>
            <a:r>
              <a:rPr lang="en-US" dirty="0" err="1"/>
              <a:t>tiếng</a:t>
            </a:r>
            <a:r>
              <a:rPr lang="en-US" dirty="0"/>
              <a:t>, </a:t>
            </a:r>
            <a:r>
              <a:rPr lang="en-US" dirty="0" err="1"/>
              <a:t>giữa</a:t>
            </a:r>
            <a:r>
              <a:rPr lang="en-US" dirty="0"/>
              <a:t> </a:t>
            </a:r>
            <a:r>
              <a:rPr lang="en-US" dirty="0" err="1"/>
              <a:t>các</a:t>
            </a:r>
            <a:r>
              <a:rPr lang="en-US" dirty="0"/>
              <a:t> </a:t>
            </a:r>
            <a:r>
              <a:rPr lang="en-US" dirty="0" err="1"/>
              <a:t>tiếng</a:t>
            </a:r>
            <a:r>
              <a:rPr lang="en-US" dirty="0"/>
              <a:t> </a:t>
            </a:r>
            <a:r>
              <a:rPr lang="en-US" dirty="0" err="1"/>
              <a:t>có</a:t>
            </a:r>
            <a:r>
              <a:rPr lang="en-US" dirty="0"/>
              <a:t> </a:t>
            </a:r>
            <a:r>
              <a:rPr lang="en-US" dirty="0" err="1"/>
              <a:t>quan</a:t>
            </a:r>
            <a:r>
              <a:rPr lang="en-US" dirty="0"/>
              <a:t> </a:t>
            </a:r>
            <a:r>
              <a:rPr lang="en-US" dirty="0" err="1"/>
              <a:t>hệ</a:t>
            </a:r>
            <a:r>
              <a:rPr lang="en-US" dirty="0"/>
              <a:t> </a:t>
            </a:r>
            <a:r>
              <a:rPr lang="en-US" dirty="0" err="1"/>
              <a:t>với</a:t>
            </a:r>
            <a:r>
              <a:rPr lang="en-US" dirty="0"/>
              <a:t> </a:t>
            </a:r>
            <a:r>
              <a:rPr lang="en-US" dirty="0" err="1"/>
              <a:t>nhau</a:t>
            </a:r>
            <a:r>
              <a:rPr lang="en-US" dirty="0"/>
              <a:t> </a:t>
            </a:r>
            <a:r>
              <a:rPr lang="en-US" dirty="0" err="1"/>
              <a:t>về</a:t>
            </a:r>
            <a:r>
              <a:rPr lang="en-US" dirty="0"/>
              <a:t> </a:t>
            </a:r>
            <a:r>
              <a:rPr lang="en-US" dirty="0" err="1"/>
              <a:t>nghĩa</a:t>
            </a:r>
            <a:r>
              <a:rPr lang="en-US" dirty="0"/>
              <a:t> </a:t>
            </a:r>
            <a:r>
              <a:rPr lang="en-US" dirty="0" err="1"/>
              <a:t>được</a:t>
            </a:r>
            <a:r>
              <a:rPr lang="en-US" dirty="0"/>
              <a:t> </a:t>
            </a:r>
            <a:r>
              <a:rPr lang="en-US" dirty="0" err="1"/>
              <a:t>gọi</a:t>
            </a:r>
            <a:r>
              <a:rPr lang="en-US" dirty="0"/>
              <a:t> </a:t>
            </a:r>
            <a:r>
              <a:rPr lang="en-US" dirty="0" err="1"/>
              <a:t>là</a:t>
            </a:r>
            <a:r>
              <a:rPr lang="en-US" dirty="0"/>
              <a:t> </a:t>
            </a:r>
            <a:r>
              <a:rPr lang="en-US" dirty="0" err="1"/>
              <a:t>từ</a:t>
            </a:r>
            <a:r>
              <a:rPr lang="en-US" dirty="0"/>
              <a:t> </a:t>
            </a:r>
            <a:r>
              <a:rPr lang="en-US" dirty="0" err="1"/>
              <a:t>ghép</a:t>
            </a:r>
            <a:r>
              <a:rPr lang="en-US" dirty="0"/>
              <a:t>. </a:t>
            </a:r>
            <a:br>
              <a:rPr lang="en-US" dirty="0"/>
            </a:br>
            <a:r>
              <a:rPr lang="en-US" dirty="0"/>
              <a:t>+ </a:t>
            </a:r>
            <a:r>
              <a:rPr lang="en-US" dirty="0" err="1"/>
              <a:t>Những</a:t>
            </a:r>
            <a:r>
              <a:rPr lang="en-US" dirty="0"/>
              <a:t> </a:t>
            </a:r>
            <a:r>
              <a:rPr lang="en-US" dirty="0" err="1"/>
              <a:t>từ</a:t>
            </a:r>
            <a:r>
              <a:rPr lang="en-US" dirty="0"/>
              <a:t> </a:t>
            </a:r>
            <a:r>
              <a:rPr lang="en-US" dirty="0" err="1"/>
              <a:t>phức</a:t>
            </a:r>
            <a:r>
              <a:rPr lang="en-US" dirty="0"/>
              <a:t> </a:t>
            </a:r>
            <a:r>
              <a:rPr lang="en-US" dirty="0" err="1"/>
              <a:t>mà</a:t>
            </a:r>
            <a:r>
              <a:rPr lang="en-US" dirty="0"/>
              <a:t> </a:t>
            </a:r>
            <a:r>
              <a:rPr lang="en-US" dirty="0" err="1"/>
              <a:t>các</a:t>
            </a:r>
            <a:r>
              <a:rPr lang="en-US" dirty="0"/>
              <a:t> </a:t>
            </a:r>
            <a:r>
              <a:rPr lang="en-US" dirty="0" err="1"/>
              <a:t>tiếng</a:t>
            </a:r>
            <a:r>
              <a:rPr lang="en-US" dirty="0"/>
              <a:t> </a:t>
            </a:r>
            <a:r>
              <a:rPr lang="en-US" dirty="0" err="1"/>
              <a:t>chỉ</a:t>
            </a:r>
            <a:r>
              <a:rPr lang="en-US" dirty="0"/>
              <a:t> </a:t>
            </a:r>
            <a:r>
              <a:rPr lang="en-US" dirty="0" err="1"/>
              <a:t>có</a:t>
            </a:r>
            <a:r>
              <a:rPr lang="en-US" dirty="0"/>
              <a:t> </a:t>
            </a:r>
            <a:r>
              <a:rPr lang="en-US" dirty="0" err="1"/>
              <a:t>quan</a:t>
            </a:r>
            <a:r>
              <a:rPr lang="en-US" dirty="0"/>
              <a:t> </a:t>
            </a:r>
            <a:r>
              <a:rPr lang="en-US" dirty="0" err="1"/>
              <a:t>hệ</a:t>
            </a:r>
            <a:r>
              <a:rPr lang="en-US" dirty="0"/>
              <a:t> </a:t>
            </a:r>
            <a:r>
              <a:rPr lang="en-US" dirty="0" err="1"/>
              <a:t>với</a:t>
            </a:r>
            <a:r>
              <a:rPr lang="en-US" dirty="0"/>
              <a:t> </a:t>
            </a:r>
            <a:r>
              <a:rPr lang="en-US" dirty="0" err="1"/>
              <a:t>nhau</a:t>
            </a:r>
            <a:r>
              <a:rPr lang="en-US" dirty="0"/>
              <a:t> </a:t>
            </a:r>
            <a:r>
              <a:rPr lang="en-US" dirty="0" err="1"/>
              <a:t>về</a:t>
            </a:r>
            <a:r>
              <a:rPr lang="en-US" dirty="0"/>
              <a:t> </a:t>
            </a:r>
            <a:r>
              <a:rPr lang="en-US" dirty="0" err="1"/>
              <a:t>âm</a:t>
            </a:r>
            <a:r>
              <a:rPr lang="en-US" dirty="0"/>
              <a:t> (</a:t>
            </a:r>
            <a:r>
              <a:rPr lang="en-US" dirty="0" err="1"/>
              <a:t>lặp</a:t>
            </a:r>
            <a:r>
              <a:rPr lang="en-US" dirty="0"/>
              <a:t> </a:t>
            </a:r>
            <a:r>
              <a:rPr lang="en-US" dirty="0" err="1"/>
              <a:t>lại</a:t>
            </a:r>
            <a:r>
              <a:rPr lang="en-US" dirty="0"/>
              <a:t> </a:t>
            </a:r>
            <a:r>
              <a:rPr lang="en-US" dirty="0" err="1"/>
              <a:t>âm</a:t>
            </a:r>
            <a:r>
              <a:rPr lang="en-US" dirty="0"/>
              <a:t> </a:t>
            </a:r>
            <a:r>
              <a:rPr lang="en-US" dirty="0" err="1"/>
              <a:t>đầu</a:t>
            </a:r>
            <a:r>
              <a:rPr lang="en-US" dirty="0"/>
              <a:t>, </a:t>
            </a:r>
            <a:r>
              <a:rPr lang="en-US" dirty="0" err="1"/>
              <a:t>vần</a:t>
            </a:r>
            <a:r>
              <a:rPr lang="en-US" dirty="0"/>
              <a:t> </a:t>
            </a:r>
            <a:r>
              <a:rPr lang="en-US" dirty="0" err="1"/>
              <a:t>hoặc</a:t>
            </a:r>
            <a:r>
              <a:rPr lang="en-US" dirty="0"/>
              <a:t> </a:t>
            </a:r>
            <a:r>
              <a:rPr lang="en-US" dirty="0" err="1"/>
              <a:t>lặp</a:t>
            </a:r>
            <a:r>
              <a:rPr lang="en-US" dirty="0"/>
              <a:t> </a:t>
            </a:r>
            <a:r>
              <a:rPr lang="en-US" dirty="0" err="1"/>
              <a:t>lại</a:t>
            </a:r>
            <a:r>
              <a:rPr lang="en-US" dirty="0"/>
              <a:t> </a:t>
            </a:r>
            <a:r>
              <a:rPr lang="en-US" dirty="0" err="1"/>
              <a:t>cả</a:t>
            </a:r>
            <a:r>
              <a:rPr lang="en-US" dirty="0"/>
              <a:t> </a:t>
            </a:r>
            <a:r>
              <a:rPr lang="en-US" dirty="0" err="1"/>
              <a:t>âm</a:t>
            </a:r>
            <a:r>
              <a:rPr lang="en-US" dirty="0"/>
              <a:t> </a:t>
            </a:r>
            <a:r>
              <a:rPr lang="en-US" dirty="0" err="1"/>
              <a:t>đầu</a:t>
            </a:r>
            <a:r>
              <a:rPr lang="en-US" dirty="0"/>
              <a:t> </a:t>
            </a:r>
            <a:r>
              <a:rPr lang="en-US" dirty="0" err="1"/>
              <a:t>và</a:t>
            </a:r>
            <a:r>
              <a:rPr lang="en-US" dirty="0"/>
              <a:t> </a:t>
            </a:r>
            <a:r>
              <a:rPr lang="en-US" dirty="0" err="1"/>
              <a:t>vần</a:t>
            </a:r>
            <a:r>
              <a:rPr lang="en-US" dirty="0"/>
              <a:t>) </a:t>
            </a:r>
            <a:r>
              <a:rPr lang="en-US" dirty="0" err="1"/>
              <a:t>được</a:t>
            </a:r>
            <a:r>
              <a:rPr lang="en-US" dirty="0"/>
              <a:t> </a:t>
            </a:r>
            <a:r>
              <a:rPr lang="en-US" dirty="0" err="1"/>
              <a:t>gọi</a:t>
            </a:r>
            <a:r>
              <a:rPr lang="en-US" dirty="0"/>
              <a:t> </a:t>
            </a:r>
            <a:r>
              <a:rPr lang="en-US" dirty="0" err="1"/>
              <a:t>là</a:t>
            </a:r>
            <a:r>
              <a:rPr lang="en-US" dirty="0"/>
              <a:t> </a:t>
            </a:r>
            <a:r>
              <a:rPr lang="en-US" dirty="0" err="1"/>
              <a:t>từ</a:t>
            </a:r>
            <a:r>
              <a:rPr lang="en-US" dirty="0"/>
              <a:t> </a:t>
            </a:r>
            <a:r>
              <a:rPr lang="en-US" dirty="0" err="1"/>
              <a:t>láy</a:t>
            </a:r>
            <a:r>
              <a:rPr lang="en-US" dirty="0"/>
              <a:t>.</a:t>
            </a:r>
            <a:br>
              <a:rPr lang="en-US" dirty="0"/>
            </a:br>
            <a:endParaRPr lang="en-US" dirty="0"/>
          </a:p>
        </p:txBody>
      </p:sp>
      <p:sp>
        <p:nvSpPr>
          <p:cNvPr id="4" name="Date Placeholder 3"/>
          <p:cNvSpPr>
            <a:spLocks noGrp="1"/>
          </p:cNvSpPr>
          <p:nvPr>
            <p:ph type="dt" sz="half" idx="10"/>
          </p:nvPr>
        </p:nvSpPr>
        <p:spPr/>
        <p:txBody>
          <a:bodyPr/>
          <a:lstStyle/>
          <a:p>
            <a:pPr>
              <a:defRPr/>
            </a:pPr>
            <a:fld id="{77BA506B-3B0A-4953-AC8B-622FBA4E3635}" type="datetime10">
              <a:rPr lang="en-US" smtClean="0"/>
              <a:t>14:15</a:t>
            </a:fld>
            <a:endParaRPr lang="en-US"/>
          </a:p>
        </p:txBody>
      </p:sp>
    </p:spTree>
    <p:extLst>
      <p:ext uri="{BB962C8B-B14F-4D97-AF65-F5344CB8AC3E}">
        <p14:creationId xmlns:p14="http://schemas.microsoft.com/office/powerpoint/2010/main" val="1103735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948" y="1123786"/>
            <a:ext cx="11031793" cy="830997"/>
          </a:xfrm>
          <a:prstGeom prst="rect">
            <a:avLst/>
          </a:prstGeom>
        </p:spPr>
        <p:txBody>
          <a:bodyPr wrap="square">
            <a:spAutoFit/>
          </a:bodyPr>
          <a:lstStyle/>
          <a:p>
            <a:pPr marL="0" marR="0" algn="just"/>
            <a:r>
              <a:rPr lang="en-US" sz="2400" i="1" dirty="0">
                <a:solidFill>
                  <a:srgbClr val="000000"/>
                </a:solidFill>
                <a:latin typeface="Times New Roman" panose="02020603050405020304" pitchFamily="18" charset="0"/>
                <a:ea typeface="Calibri" panose="020F0502020204030204" pitchFamily="34" charset="0"/>
              </a:rPr>
              <a:t>Lắm khi em cũng nghĩ nỗi nhà của mình thế này là nguy hiểm, nhưng em </a:t>
            </a:r>
            <a:r>
              <a:rPr lang="en-US" sz="2400" i="1" dirty="0">
                <a:solidFill>
                  <a:srgbClr val="FF0000"/>
                </a:solidFill>
                <a:latin typeface="Times New Roman" panose="02020603050405020304" pitchFamily="18" charset="0"/>
                <a:ea typeface="Calibri" panose="020F0502020204030204" pitchFamily="34" charset="0"/>
              </a:rPr>
              <a:t>nghèo sức</a:t>
            </a:r>
            <a:r>
              <a:rPr lang="en-US" sz="2400" i="1" dirty="0">
                <a:solidFill>
                  <a:srgbClr val="000000"/>
                </a:solidFill>
                <a:latin typeface="Times New Roman" panose="02020603050405020304" pitchFamily="18" charset="0"/>
                <a:ea typeface="Calibri" panose="020F0502020204030204" pitchFamily="34" charset="0"/>
              </a:rPr>
              <a:t> quá</a:t>
            </a:r>
            <a:r>
              <a:rPr lang="en-US" sz="2400" dirty="0">
                <a:solidFill>
                  <a:srgbClr val="000000"/>
                </a:solidFill>
                <a:latin typeface="Times New Roman" panose="02020603050405020304" pitchFamily="18" charset="0"/>
                <a:ea typeface="Calibri" panose="020F0502020204030204" pitchFamily="34" charset="0"/>
              </a:rPr>
              <a:t>.</a:t>
            </a:r>
            <a:endParaRPr lang="en-US" sz="2400" dirty="0">
              <a:latin typeface="Times New Roman" panose="02020603050405020304" pitchFamily="18" charset="0"/>
              <a:ea typeface="Calibri" panose="020F0502020204030204" pitchFamily="34" charset="0"/>
            </a:endParaRPr>
          </a:p>
          <a:p>
            <a:pPr marL="0" marR="0" algn="r"/>
            <a:r>
              <a:rPr lang="en-US" sz="2400" dirty="0">
                <a:solidFill>
                  <a:srgbClr val="000000"/>
                </a:solidFill>
                <a:latin typeface="Times New Roman" panose="02020603050405020304" pitchFamily="18" charset="0"/>
                <a:ea typeface="Calibri" panose="020F0502020204030204" pitchFamily="34" charset="0"/>
              </a:rPr>
              <a:t> (</a:t>
            </a:r>
            <a:r>
              <a:rPr lang="en-US" sz="2400" i="1" dirty="0">
                <a:solidFill>
                  <a:srgbClr val="000000"/>
                </a:solidFill>
                <a:latin typeface="Times New Roman" panose="02020603050405020304" pitchFamily="18" charset="0"/>
                <a:ea typeface="Calibri" panose="020F0502020204030204" pitchFamily="34" charset="0"/>
              </a:rPr>
              <a:t>Bài học đường đời đầu tiên</a:t>
            </a:r>
            <a:r>
              <a:rPr lang="en-US" sz="2400" dirty="0">
                <a:solidFill>
                  <a:srgbClr val="000000"/>
                </a:solidFill>
                <a:latin typeface="Times New Roman" panose="02020603050405020304" pitchFamily="18" charset="0"/>
                <a:ea typeface="Calibri" panose="020F0502020204030204" pitchFamily="34" charset="0"/>
              </a:rPr>
              <a:t> – Tô Hoài)</a:t>
            </a:r>
            <a:endParaRPr lang="en-US" sz="2400" dirty="0">
              <a:effectLst/>
              <a:latin typeface="Times New Roman" panose="02020603050405020304" pitchFamily="18" charset="0"/>
              <a:ea typeface="Calibri" panose="020F0502020204030204" pitchFamily="34" charset="0"/>
            </a:endParaRPr>
          </a:p>
        </p:txBody>
      </p:sp>
      <p:sp>
        <p:nvSpPr>
          <p:cNvPr id="5" name="Rectangle 4"/>
          <p:cNvSpPr/>
          <p:nvPr/>
        </p:nvSpPr>
        <p:spPr>
          <a:xfrm>
            <a:off x="471948" y="2317161"/>
            <a:ext cx="11031793" cy="830997"/>
          </a:xfrm>
          <a:prstGeom prst="rect">
            <a:avLst/>
          </a:prstGeom>
        </p:spPr>
        <p:txBody>
          <a:bodyPr wrap="square">
            <a:spAutoFit/>
          </a:bodyPr>
          <a:lstStyle/>
          <a:p>
            <a:pPr marL="0" marR="0" algn="just">
              <a:spcBef>
                <a:spcPts val="0"/>
              </a:spcBef>
              <a:spcAft>
                <a:spcPts val="0"/>
              </a:spcAft>
            </a:pPr>
            <a:r>
              <a:rPr lang="vi-VN" sz="2400" dirty="0">
                <a:latin typeface="Times New Roman" panose="02020603050405020304" pitchFamily="18" charset="0"/>
                <a:ea typeface="Batang"/>
              </a:rPr>
              <a:t>- </a:t>
            </a:r>
            <a:r>
              <a:rPr lang="vi-VN" sz="2400" i="1" dirty="0">
                <a:latin typeface="Times New Roman" panose="02020603050405020304" pitchFamily="18" charset="0"/>
                <a:ea typeface="Batang"/>
              </a:rPr>
              <a:t>Nghèo</a:t>
            </a:r>
            <a:r>
              <a:rPr lang="vi-VN" sz="2400" dirty="0">
                <a:latin typeface="Times New Roman" panose="02020603050405020304" pitchFamily="18" charset="0"/>
                <a:ea typeface="Batang"/>
              </a:rPr>
              <a:t>: ở tình trạng không có hoặc có rất ít những gì thuộc về yêu cầu tối thiểu của đời sống vật chất (như: </a:t>
            </a:r>
            <a:r>
              <a:rPr lang="vi-VN" sz="2400" i="1" dirty="0">
                <a:latin typeface="Times New Roman" panose="02020603050405020304" pitchFamily="18" charset="0"/>
                <a:ea typeface="Batang"/>
              </a:rPr>
              <a:t>Nhà nó rất nghèo, Đất nước còn nghèo</a:t>
            </a:r>
            <a:r>
              <a:rPr lang="vi-VN" sz="2400" i="1" dirty="0" smtClean="0">
                <a:latin typeface="Times New Roman" panose="02020603050405020304" pitchFamily="18" charset="0"/>
                <a:ea typeface="Batang"/>
              </a:rPr>
              <a:t>)</a:t>
            </a:r>
            <a:r>
              <a:rPr lang="vi-VN" sz="2400" dirty="0" smtClean="0">
                <a:latin typeface="Times New Roman" panose="02020603050405020304" pitchFamily="18" charset="0"/>
                <a:ea typeface="Batang"/>
              </a:rPr>
              <a:t>.</a:t>
            </a:r>
            <a:endParaRPr lang="en-US" sz="2400" dirty="0">
              <a:latin typeface="Times New Roman" panose="02020603050405020304" pitchFamily="18" charset="0"/>
              <a:ea typeface="Batang"/>
            </a:endParaRPr>
          </a:p>
        </p:txBody>
      </p:sp>
      <p:sp>
        <p:nvSpPr>
          <p:cNvPr id="6" name="Rectangle 5"/>
          <p:cNvSpPr/>
          <p:nvPr/>
        </p:nvSpPr>
        <p:spPr>
          <a:xfrm>
            <a:off x="309715" y="3510536"/>
            <a:ext cx="11031793" cy="830997"/>
          </a:xfrm>
          <a:prstGeom prst="rect">
            <a:avLst/>
          </a:prstGeom>
        </p:spPr>
        <p:txBody>
          <a:bodyPr wrap="square">
            <a:spAutoFit/>
          </a:bodyPr>
          <a:lstStyle/>
          <a:p>
            <a:pPr marL="0" marR="0" algn="just">
              <a:spcBef>
                <a:spcPts val="0"/>
              </a:spcBef>
              <a:spcAft>
                <a:spcPts val="0"/>
              </a:spcAft>
            </a:pPr>
            <a:r>
              <a:rPr lang="en-US" sz="2400" dirty="0" smtClean="0">
                <a:latin typeface="Times New Roman" panose="02020603050405020304" pitchFamily="18" charset="0"/>
                <a:ea typeface="Batang"/>
              </a:rPr>
              <a:t>  </a:t>
            </a:r>
            <a:r>
              <a:rPr lang="vi-VN" sz="2400" dirty="0" smtClean="0">
                <a:latin typeface="Times New Roman" panose="02020603050405020304" pitchFamily="18" charset="0"/>
                <a:ea typeface="Batang"/>
              </a:rPr>
              <a:t>- </a:t>
            </a:r>
            <a:r>
              <a:rPr lang="vi-VN" sz="2400" i="1" dirty="0">
                <a:latin typeface="Times New Roman" panose="02020603050405020304" pitchFamily="18" charset="0"/>
                <a:ea typeface="Batang"/>
              </a:rPr>
              <a:t>Nghèo sức</a:t>
            </a:r>
            <a:r>
              <a:rPr lang="vi-VN" sz="2400" dirty="0">
                <a:latin typeface="Times New Roman" panose="02020603050405020304" pitchFamily="18" charset="0"/>
                <a:ea typeface="Batang"/>
              </a:rPr>
              <a:t>: khả năng hoạt động, làm việc hạn chế, sức khỏe kém hơn những người bình thường.</a:t>
            </a:r>
            <a:endParaRPr lang="en-US" sz="2400" dirty="0">
              <a:effectLst/>
              <a:latin typeface="Times New Roman" panose="02020603050405020304" pitchFamily="18" charset="0"/>
              <a:ea typeface="Batang"/>
            </a:endParaRPr>
          </a:p>
        </p:txBody>
      </p:sp>
      <p:sp>
        <p:nvSpPr>
          <p:cNvPr id="2" name="Date Placeholder 1"/>
          <p:cNvSpPr>
            <a:spLocks noGrp="1"/>
          </p:cNvSpPr>
          <p:nvPr>
            <p:ph type="dt" sz="half" idx="10"/>
          </p:nvPr>
        </p:nvSpPr>
        <p:spPr/>
        <p:txBody>
          <a:bodyPr/>
          <a:lstStyle/>
          <a:p>
            <a:pPr>
              <a:defRPr/>
            </a:pPr>
            <a:endParaRPr lang="en-US"/>
          </a:p>
        </p:txBody>
      </p:sp>
    </p:spTree>
    <p:extLst>
      <p:ext uri="{BB962C8B-B14F-4D97-AF65-F5344CB8AC3E}">
        <p14:creationId xmlns:p14="http://schemas.microsoft.com/office/powerpoint/2010/main" val="275534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5188" y="1103274"/>
            <a:ext cx="8155858" cy="2062103"/>
          </a:xfrm>
          <a:prstGeom prst="rect">
            <a:avLst/>
          </a:prstGeom>
        </p:spPr>
        <p:txBody>
          <a:bodyPr wrap="square">
            <a:spAutoFit/>
          </a:bodyPr>
          <a:lstStyle/>
          <a:p>
            <a:pPr marL="0" marR="0" algn="just">
              <a:spcBef>
                <a:spcPts val="0"/>
              </a:spcBef>
              <a:spcAft>
                <a:spcPts val="0"/>
              </a:spcAft>
            </a:pPr>
            <a:r>
              <a:rPr lang="vi-VN" sz="3200" dirty="0">
                <a:latin typeface="Times New Roman" panose="02020603050405020304" pitchFamily="18" charset="0"/>
                <a:ea typeface="Batang"/>
              </a:rPr>
              <a:t>- Để giải thích nghĩa thông thường của từ ngữ, có thể dựa vào từ điển.</a:t>
            </a:r>
            <a:endParaRPr lang="en-US" sz="3200" dirty="0">
              <a:latin typeface="Times New Roman" panose="02020603050405020304" pitchFamily="18" charset="0"/>
              <a:ea typeface="Batang"/>
            </a:endParaRPr>
          </a:p>
          <a:p>
            <a:pPr marL="0" marR="0" algn="just">
              <a:spcBef>
                <a:spcPts val="0"/>
              </a:spcBef>
              <a:spcAft>
                <a:spcPts val="0"/>
              </a:spcAft>
            </a:pPr>
            <a:r>
              <a:rPr lang="vi-VN" sz="3200" dirty="0">
                <a:latin typeface="Times New Roman" panose="02020603050405020304" pitchFamily="18" charset="0"/>
                <a:ea typeface="Batang"/>
              </a:rPr>
              <a:t>- Giải thích nghĩa của từ trong câu, cần dựa vào từ ngữ đứng trước và từ ngữ đứng sau.</a:t>
            </a:r>
            <a:endParaRPr lang="en-US" sz="3200" dirty="0">
              <a:effectLst/>
              <a:latin typeface="Times New Roman" panose="02020603050405020304" pitchFamily="18" charset="0"/>
              <a:ea typeface="Batang"/>
            </a:endParaRPr>
          </a:p>
        </p:txBody>
      </p:sp>
      <p:sp>
        <p:nvSpPr>
          <p:cNvPr id="2" name="Date Placeholder 1"/>
          <p:cNvSpPr>
            <a:spLocks noGrp="1"/>
          </p:cNvSpPr>
          <p:nvPr>
            <p:ph type="dt" sz="half" idx="10"/>
          </p:nvPr>
        </p:nvSpPr>
        <p:spPr/>
        <p:txBody>
          <a:bodyPr/>
          <a:lstStyle/>
          <a:p>
            <a:pPr>
              <a:defRPr/>
            </a:pPr>
            <a:endParaRPr lang="en-US"/>
          </a:p>
        </p:txBody>
      </p:sp>
    </p:spTree>
    <p:extLst>
      <p:ext uri="{BB962C8B-B14F-4D97-AF65-F5344CB8AC3E}">
        <p14:creationId xmlns:p14="http://schemas.microsoft.com/office/powerpoint/2010/main" val="1016890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560513" y="2119313"/>
          <a:ext cx="8748214" cy="3751152"/>
        </p:xfrm>
        <a:graphic>
          <a:graphicData uri="http://schemas.openxmlformats.org/drawingml/2006/table">
            <a:tbl>
              <a:tblPr firstRow="1" firstCol="1" lastRow="1" lastCol="1" bandRow="1" bandCol="1">
                <a:tableStyleId>{5C22544A-7EE6-4342-B048-85BDC9FD1C3A}</a:tableStyleId>
              </a:tblPr>
              <a:tblGrid>
                <a:gridCol w="2920246">
                  <a:extLst>
                    <a:ext uri="{9D8B030D-6E8A-4147-A177-3AD203B41FA5}">
                      <a16:colId xmlns:a16="http://schemas.microsoft.com/office/drawing/2014/main" val="20000"/>
                    </a:ext>
                  </a:extLst>
                </a:gridCol>
                <a:gridCol w="2920246">
                  <a:extLst>
                    <a:ext uri="{9D8B030D-6E8A-4147-A177-3AD203B41FA5}">
                      <a16:colId xmlns:a16="http://schemas.microsoft.com/office/drawing/2014/main" val="20001"/>
                    </a:ext>
                  </a:extLst>
                </a:gridCol>
                <a:gridCol w="2907722">
                  <a:extLst>
                    <a:ext uri="{9D8B030D-6E8A-4147-A177-3AD203B41FA5}">
                      <a16:colId xmlns:a16="http://schemas.microsoft.com/office/drawing/2014/main" val="20002"/>
                    </a:ext>
                  </a:extLst>
                </a:gridCol>
              </a:tblGrid>
              <a:tr h="625192">
                <a:tc rowSpan="2">
                  <a:txBody>
                    <a:bodyPr/>
                    <a:lstStyle/>
                    <a:p>
                      <a:pPr marL="0" marR="0" algn="ctr"/>
                      <a:r>
                        <a:rPr lang="en-US" sz="2800" dirty="0" err="1">
                          <a:solidFill>
                            <a:schemeClr val="accent5">
                              <a:lumMod val="50000"/>
                            </a:schemeClr>
                          </a:solidFill>
                          <a:effectLst/>
                          <a:latin typeface="Times New Roman" panose="02020603050405020304" pitchFamily="18" charset="0"/>
                          <a:cs typeface="Times New Roman" panose="02020603050405020304" pitchFamily="18" charset="0"/>
                        </a:rPr>
                        <a:t>Từ</a:t>
                      </a:r>
                      <a:r>
                        <a:rPr lang="en-US" sz="2800" dirty="0">
                          <a:solidFill>
                            <a:schemeClr val="accent5">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effectLst/>
                          <a:latin typeface="Times New Roman" panose="02020603050405020304" pitchFamily="18" charset="0"/>
                          <a:cs typeface="Times New Roman" panose="02020603050405020304" pitchFamily="18" charset="0"/>
                        </a:rPr>
                        <a:t>đơn</a:t>
                      </a:r>
                      <a:endParaRPr lang="en-US" sz="2800" dirty="0">
                        <a:solidFill>
                          <a:schemeClr val="accent5">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algn="ctr"/>
                      <a:r>
                        <a:rPr lang="en-US" sz="2800" dirty="0" err="1">
                          <a:solidFill>
                            <a:schemeClr val="accent5">
                              <a:lumMod val="50000"/>
                            </a:schemeClr>
                          </a:solidFill>
                          <a:effectLst/>
                          <a:latin typeface="Times New Roman" panose="02020603050405020304" pitchFamily="18" charset="0"/>
                          <a:cs typeface="Times New Roman" panose="02020603050405020304" pitchFamily="18" charset="0"/>
                        </a:rPr>
                        <a:t>Từ</a:t>
                      </a:r>
                      <a:r>
                        <a:rPr lang="en-US" sz="2800" dirty="0">
                          <a:solidFill>
                            <a:schemeClr val="accent5">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5">
                              <a:lumMod val="50000"/>
                            </a:schemeClr>
                          </a:solidFill>
                          <a:effectLst/>
                          <a:latin typeface="Times New Roman" panose="02020603050405020304" pitchFamily="18" charset="0"/>
                          <a:cs typeface="Times New Roman" panose="02020603050405020304" pitchFamily="18" charset="0"/>
                        </a:rPr>
                        <a:t>phức</a:t>
                      </a:r>
                      <a:endParaRPr lang="en-US" sz="2800" dirty="0">
                        <a:solidFill>
                          <a:schemeClr val="accent5">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625192">
                <a:tc vMerge="1">
                  <a:txBody>
                    <a:bodyPr/>
                    <a:lstStyle/>
                    <a:p>
                      <a:pPr marL="0" marR="0" algn="ct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r>
                        <a:rPr lang="en-US" sz="2800" b="1" dirty="0" err="1">
                          <a:solidFill>
                            <a:schemeClr val="accent4">
                              <a:lumMod val="50000"/>
                            </a:schemeClr>
                          </a:solidFill>
                          <a:effectLst/>
                          <a:latin typeface="Times New Roman" panose="02020603050405020304" pitchFamily="18" charset="0"/>
                          <a:cs typeface="Times New Roman" panose="02020603050405020304" pitchFamily="18" charset="0"/>
                        </a:rPr>
                        <a:t>Từ</a:t>
                      </a:r>
                      <a:r>
                        <a:rPr lang="en-US" sz="2800" b="1" dirty="0">
                          <a:solidFill>
                            <a:schemeClr val="accent4">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4">
                              <a:lumMod val="50000"/>
                            </a:schemeClr>
                          </a:solidFill>
                          <a:effectLst/>
                          <a:latin typeface="Times New Roman" panose="02020603050405020304" pitchFamily="18" charset="0"/>
                          <a:cs typeface="Times New Roman" panose="02020603050405020304" pitchFamily="18" charset="0"/>
                        </a:rPr>
                        <a:t>ghép</a:t>
                      </a:r>
                      <a:endParaRPr lang="en-US" sz="2800" b="1" dirty="0">
                        <a:solidFill>
                          <a:schemeClr val="accent4">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r>
                        <a:rPr lang="en-US" sz="2800" dirty="0" err="1">
                          <a:solidFill>
                            <a:schemeClr val="accent4">
                              <a:lumMod val="50000"/>
                            </a:schemeClr>
                          </a:solidFill>
                          <a:effectLst/>
                          <a:latin typeface="Times New Roman" panose="02020603050405020304" pitchFamily="18" charset="0"/>
                          <a:cs typeface="Times New Roman" panose="02020603050405020304" pitchFamily="18" charset="0"/>
                        </a:rPr>
                        <a:t>Từ</a:t>
                      </a:r>
                      <a:r>
                        <a:rPr lang="en-US" sz="2800" dirty="0">
                          <a:solidFill>
                            <a:schemeClr val="accent4">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4">
                              <a:lumMod val="50000"/>
                            </a:schemeClr>
                          </a:solidFill>
                          <a:effectLst/>
                          <a:latin typeface="Times New Roman" panose="02020603050405020304" pitchFamily="18" charset="0"/>
                          <a:cs typeface="Times New Roman" panose="02020603050405020304" pitchFamily="18" charset="0"/>
                        </a:rPr>
                        <a:t>láy</a:t>
                      </a:r>
                      <a:endParaRPr lang="en-US" sz="2800" dirty="0">
                        <a:solidFill>
                          <a:schemeClr val="accent4">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500768">
                <a:tc>
                  <a:txBody>
                    <a:bodyPr/>
                    <a:lstStyle/>
                    <a:p>
                      <a:pPr marL="0" marR="0" algn="just"/>
                      <a:r>
                        <a:rPr lang="en-US" sz="2800" dirty="0">
                          <a:solidFill>
                            <a:schemeClr val="accent5">
                              <a:lumMod val="50000"/>
                            </a:schemeClr>
                          </a:solidFill>
                          <a:effectLst/>
                        </a:rPr>
                        <a:t> </a:t>
                      </a:r>
                    </a:p>
                    <a:p>
                      <a:pPr marL="0" marR="0" algn="just"/>
                      <a:r>
                        <a:rPr lang="en-US" sz="2800" dirty="0">
                          <a:solidFill>
                            <a:schemeClr val="accent5">
                              <a:lumMod val="50000"/>
                            </a:schemeClr>
                          </a:solidFill>
                          <a:effectLst/>
                        </a:rPr>
                        <a:t>...............</a:t>
                      </a:r>
                    </a:p>
                    <a:p>
                      <a:pPr marL="0" marR="0" algn="just"/>
                      <a:r>
                        <a:rPr lang="en-US" sz="2800" dirty="0">
                          <a:solidFill>
                            <a:schemeClr val="accent5">
                              <a:lumMod val="50000"/>
                            </a:schemeClr>
                          </a:solidFill>
                          <a:effectLst/>
                        </a:rPr>
                        <a:t>..............</a:t>
                      </a:r>
                    </a:p>
                    <a:p>
                      <a:pPr marL="0" marR="0" algn="just"/>
                      <a:r>
                        <a:rPr lang="en-US" sz="2800" dirty="0">
                          <a:solidFill>
                            <a:schemeClr val="accent5">
                              <a:lumMod val="50000"/>
                            </a:schemeClr>
                          </a:solidFill>
                          <a:effectLst/>
                        </a:rPr>
                        <a:t> </a:t>
                      </a:r>
                      <a:endParaRPr lang="en-US" sz="2800" dirty="0">
                        <a:solidFill>
                          <a:schemeClr val="accent5">
                            <a:lumMod val="50000"/>
                          </a:schemeClr>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a:solidFill>
                            <a:schemeClr val="accent5">
                              <a:lumMod val="50000"/>
                            </a:schemeClr>
                          </a:solidFill>
                          <a:effectLst/>
                        </a:rPr>
                        <a:t> </a:t>
                      </a:r>
                    </a:p>
                    <a:p>
                      <a:pPr marL="0" marR="0" algn="just"/>
                      <a:r>
                        <a:rPr lang="en-US" sz="2800" dirty="0">
                          <a:solidFill>
                            <a:schemeClr val="accent5">
                              <a:lumMod val="50000"/>
                            </a:schemeClr>
                          </a:solidFill>
                          <a:effectLst/>
                        </a:rPr>
                        <a:t>...............</a:t>
                      </a:r>
                    </a:p>
                    <a:p>
                      <a:pPr marL="0" marR="0" algn="just"/>
                      <a:r>
                        <a:rPr lang="en-US" sz="2800" dirty="0">
                          <a:solidFill>
                            <a:schemeClr val="accent5">
                              <a:lumMod val="50000"/>
                            </a:schemeClr>
                          </a:solidFill>
                          <a:effectLst/>
                        </a:rPr>
                        <a:t>..............</a:t>
                      </a:r>
                    </a:p>
                    <a:p>
                      <a:pPr marL="0" marR="0" algn="just"/>
                      <a:endParaRPr lang="en-US" sz="2800" dirty="0">
                        <a:solidFill>
                          <a:schemeClr val="accent5">
                            <a:lumMod val="50000"/>
                          </a:schemeClr>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r>
                        <a:rPr lang="en-US" sz="2800" dirty="0">
                          <a:solidFill>
                            <a:schemeClr val="accent5">
                              <a:lumMod val="50000"/>
                            </a:schemeClr>
                          </a:solidFill>
                          <a:effectLst/>
                        </a:rPr>
                        <a:t> </a:t>
                      </a:r>
                    </a:p>
                    <a:p>
                      <a:pPr marL="0" marR="0" algn="just"/>
                      <a:r>
                        <a:rPr lang="en-US" sz="2800" dirty="0">
                          <a:solidFill>
                            <a:schemeClr val="accent5">
                              <a:lumMod val="50000"/>
                            </a:schemeClr>
                          </a:solidFill>
                          <a:effectLst/>
                        </a:rPr>
                        <a:t>...............</a:t>
                      </a:r>
                    </a:p>
                    <a:p>
                      <a:pPr marL="0" marR="0" algn="just"/>
                      <a:r>
                        <a:rPr lang="en-US" sz="2800" dirty="0">
                          <a:solidFill>
                            <a:schemeClr val="accent5">
                              <a:lumMod val="50000"/>
                            </a:schemeClr>
                          </a:solidFill>
                          <a:effectLst/>
                        </a:rPr>
                        <a:t>..............</a:t>
                      </a:r>
                    </a:p>
                    <a:p>
                      <a:pPr marL="0" marR="0" algn="just"/>
                      <a:r>
                        <a:rPr lang="en-US" sz="2800" dirty="0">
                          <a:solidFill>
                            <a:schemeClr val="accent5">
                              <a:lumMod val="50000"/>
                            </a:schemeClr>
                          </a:solidFill>
                          <a:effectLst/>
                        </a:rPr>
                        <a:t> </a:t>
                      </a:r>
                      <a:endParaRPr lang="en-US" sz="2800" dirty="0">
                        <a:solidFill>
                          <a:schemeClr val="accent5">
                            <a:lumMod val="50000"/>
                          </a:schemeClr>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4" name="Horizontal Scroll 3"/>
          <p:cNvSpPr/>
          <p:nvPr/>
        </p:nvSpPr>
        <p:spPr>
          <a:xfrm>
            <a:off x="3465513" y="179388"/>
            <a:ext cx="4554537" cy="827087"/>
          </a:xfrm>
          <a:prstGeom prst="horizontalScroll">
            <a:avLst/>
          </a:prstGeom>
          <a:solidFill>
            <a:schemeClr val="accent6">
              <a:lumMod val="75000"/>
            </a:schemeClr>
          </a:soli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latin typeface="Times New Roman" panose="02020603050405020304" pitchFamily="18" charset="0"/>
                <a:cs typeface="Times New Roman" panose="02020603050405020304" pitchFamily="18" charset="0"/>
              </a:rPr>
              <a:t>LUYỆN TẬP</a:t>
            </a:r>
          </a:p>
        </p:txBody>
      </p:sp>
      <p:sp>
        <p:nvSpPr>
          <p:cNvPr id="6" name="Hexagon 5"/>
          <p:cNvSpPr/>
          <p:nvPr/>
        </p:nvSpPr>
        <p:spPr>
          <a:xfrm>
            <a:off x="307258" y="1183866"/>
            <a:ext cx="3453581" cy="757271"/>
          </a:xfrm>
          <a:prstGeom prst="hexagon">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a:solidFill>
                  <a:srgbClr val="C00000"/>
                </a:solidFill>
                <a:latin typeface="Times New Roman" panose="02020603050405020304" pitchFamily="18" charset="0"/>
                <a:cs typeface="Times New Roman" panose="02020603050405020304" pitchFamily="18" charset="0"/>
              </a:rPr>
              <a:t>Bài</a:t>
            </a:r>
            <a:r>
              <a:rPr lang="en-US" sz="3200" b="1" dirty="0">
                <a:solidFill>
                  <a:srgbClr val="C00000"/>
                </a:solidFill>
                <a:latin typeface="Times New Roman" panose="02020603050405020304" pitchFamily="18" charset="0"/>
                <a:cs typeface="Times New Roman" panose="02020603050405020304" pitchFamily="18" charset="0"/>
              </a:rPr>
              <a:t> 1 </a:t>
            </a:r>
            <a:r>
              <a:rPr lang="en-US" sz="3200" b="1" dirty="0" err="1">
                <a:solidFill>
                  <a:srgbClr val="C00000"/>
                </a:solidFill>
                <a:latin typeface="Times New Roman" panose="02020603050405020304" pitchFamily="18" charset="0"/>
                <a:cs typeface="Times New Roman" panose="02020603050405020304" pitchFamily="18" charset="0"/>
              </a:rPr>
              <a:t>trang</a:t>
            </a:r>
            <a:r>
              <a:rPr lang="en-US" sz="3200" b="1" dirty="0">
                <a:solidFill>
                  <a:srgbClr val="C00000"/>
                </a:solidFill>
                <a:latin typeface="Times New Roman" panose="02020603050405020304" pitchFamily="18" charset="0"/>
                <a:cs typeface="Times New Roman" panose="02020603050405020304" pitchFamily="18" charset="0"/>
              </a:rPr>
              <a:t> 20</a:t>
            </a:r>
          </a:p>
        </p:txBody>
      </p:sp>
      <p:graphicFrame>
        <p:nvGraphicFramePr>
          <p:cNvPr id="7" name="Content Placeholder 7"/>
          <p:cNvGraphicFramePr>
            <a:graphicFrameLocks/>
          </p:cNvGraphicFramePr>
          <p:nvPr>
            <p:extLst>
              <p:ext uri="{D42A27DB-BD31-4B8C-83A1-F6EECF244321}">
                <p14:modId xmlns:p14="http://schemas.microsoft.com/office/powerpoint/2010/main" val="3048855360"/>
              </p:ext>
            </p:extLst>
          </p:nvPr>
        </p:nvGraphicFramePr>
        <p:xfrm>
          <a:off x="1417389" y="2118528"/>
          <a:ext cx="9034462" cy="3286760"/>
        </p:xfrm>
        <a:graphic>
          <a:graphicData uri="http://schemas.openxmlformats.org/drawingml/2006/table">
            <a:tbl>
              <a:tblPr/>
              <a:tblGrid>
                <a:gridCol w="3011487">
                  <a:extLst>
                    <a:ext uri="{9D8B030D-6E8A-4147-A177-3AD203B41FA5}">
                      <a16:colId xmlns:a16="http://schemas.microsoft.com/office/drawing/2014/main" val="20000"/>
                    </a:ext>
                  </a:extLst>
                </a:gridCol>
                <a:gridCol w="3011488">
                  <a:extLst>
                    <a:ext uri="{9D8B030D-6E8A-4147-A177-3AD203B41FA5}">
                      <a16:colId xmlns:a16="http://schemas.microsoft.com/office/drawing/2014/main" val="20001"/>
                    </a:ext>
                  </a:extLst>
                </a:gridCol>
                <a:gridCol w="3011487">
                  <a:extLst>
                    <a:ext uri="{9D8B030D-6E8A-4147-A177-3AD203B41FA5}">
                      <a16:colId xmlns:a16="http://schemas.microsoft.com/office/drawing/2014/main" val="20002"/>
                    </a:ext>
                  </a:extLst>
                </a:gridCol>
              </a:tblGrid>
              <a:tr h="4619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00"/>
                          </a:solidFill>
                          <a:effectLst/>
                          <a:latin typeface="Times New Roman" pitchFamily="18" charset="0"/>
                          <a:cs typeface="Calibri" pitchFamily="34" charset="0"/>
                        </a:rPr>
                        <a:t>Từ đơn</a:t>
                      </a:r>
                      <a:endParaRPr kumimoji="0" lang="en-US" sz="3200" b="0" i="0" u="none" strike="noStrike" cap="none" normalizeH="0" baseline="0" smtClean="0">
                        <a:ln>
                          <a:noFill/>
                        </a:ln>
                        <a:solidFill>
                          <a:schemeClr val="tx1"/>
                        </a:solidFill>
                        <a:effectLst/>
                        <a:latin typeface="Times New Roman" pitchFamily="18"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00"/>
                          </a:solidFill>
                          <a:effectLst/>
                          <a:latin typeface="Times New Roman" pitchFamily="18" charset="0"/>
                          <a:cs typeface="Calibri" pitchFamily="34" charset="0"/>
                        </a:rPr>
                        <a:t> </a:t>
                      </a:r>
                      <a:endParaRPr kumimoji="0" lang="en-US" sz="3200" b="0" i="0" u="none" strike="noStrike" cap="none" normalizeH="0" baseline="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CC"/>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cs typeface="Calibri" pitchFamily="34" charset="0"/>
                        </a:rPr>
                        <a:t>Từ phức</a:t>
                      </a:r>
                      <a:endParaRPr kumimoji="0" lang="en-US" sz="3200" b="0" i="0" u="none" strike="noStrike" cap="none" normalizeH="0" baseline="0" dirty="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CC"/>
                    </a:solidFill>
                  </a:tcPr>
                </a:tc>
                <a:tc hMerge="1">
                  <a:txBody>
                    <a:bodyPr/>
                    <a:lstStyle/>
                    <a:p>
                      <a:endParaRPr lang="en-US"/>
                    </a:p>
                  </a:txBody>
                  <a:tcPr/>
                </a:tc>
                <a:extLst>
                  <a:ext uri="{0D108BD9-81ED-4DB2-BD59-A6C34878D82A}">
                    <a16:rowId xmlns:a16="http://schemas.microsoft.com/office/drawing/2014/main" val="10000"/>
                  </a:ext>
                </a:extLst>
              </a:tr>
              <a:tr h="4619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00"/>
                          </a:solidFill>
                          <a:effectLst/>
                          <a:latin typeface="Times New Roman" pitchFamily="18" charset="0"/>
                          <a:cs typeface="Calibri" pitchFamily="34" charset="0"/>
                        </a:rPr>
                        <a:t>Từ ghép</a:t>
                      </a:r>
                      <a:endParaRPr kumimoji="0" lang="en-US" sz="3200" b="0" i="0" u="none" strike="noStrike" cap="none" normalizeH="0" baseline="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00"/>
                          </a:solidFill>
                          <a:effectLst/>
                          <a:latin typeface="Times New Roman" pitchFamily="18" charset="0"/>
                          <a:cs typeface="Calibri" pitchFamily="34" charset="0"/>
                        </a:rPr>
                        <a:t>Từ láy</a:t>
                      </a:r>
                      <a:endParaRPr kumimoji="0" lang="en-US" sz="3200" b="0" i="0" u="none" strike="noStrike" cap="none" normalizeH="0" baseline="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r h="2311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Tôi,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nghe,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 người</a:t>
                      </a:r>
                      <a:endParaRPr kumimoji="0" lang="en-US" sz="3200" b="0" i="1" u="none" strike="noStrike" cap="none" normalizeH="0" baseline="0" dirty="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0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Bóng mỡ,</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 ưa nhìn</a:t>
                      </a:r>
                      <a:endParaRPr kumimoji="0" lang="en-US" sz="3200" b="0" i="1" u="none" strike="noStrike" cap="none" normalizeH="0" baseline="0" dirty="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0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Hủn hoẳn,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 phành phạch, giòn giã,</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rgbClr val="000000"/>
                          </a:solidFill>
                          <a:effectLst/>
                          <a:latin typeface="Times New Roman" pitchFamily="18" charset="0"/>
                          <a:cs typeface="Calibri" pitchFamily="34" charset="0"/>
                        </a:rPr>
                        <a:t> rung rinh</a:t>
                      </a:r>
                      <a:endParaRPr kumimoji="0" lang="en-US" sz="3200" b="0" i="1" u="none" strike="noStrike" cap="none" normalizeH="0" baseline="0" dirty="0" smtClean="0">
                        <a:ln>
                          <a:noFill/>
                        </a:ln>
                        <a:solidFill>
                          <a:schemeClr val="tx1"/>
                        </a:solidFill>
                        <a:effectLst/>
                        <a:latin typeface="Times New Roman" pitchFamily="18" charset="0"/>
                        <a:cs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0D9"/>
                    </a:solidFill>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sz="half" idx="10"/>
          </p:nvPr>
        </p:nvSpPr>
        <p:spPr/>
        <p:txBody>
          <a:bodyPr/>
          <a:lstStyle/>
          <a:p>
            <a:pPr>
              <a:defRPr/>
            </a:pPr>
            <a:fld id="{BDD70DEB-268B-4FE7-9C52-37F3A9809B1C}" type="datetime10">
              <a:rPr lang="en-US" smtClean="0"/>
              <a:t>14:14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37335" y="1371599"/>
            <a:ext cx="6729684" cy="4837472"/>
          </a:xfrm>
          <a:prstGeom prst="ellipse">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0" indent="0">
              <a:lnSpc>
                <a:spcPct val="100000"/>
              </a:lnSpc>
              <a:buFont typeface="Arial" charset="0"/>
              <a:buNone/>
            </a:pPr>
            <a:r>
              <a:rPr lang="en-US" sz="4000" dirty="0" err="1" smtClean="0">
                <a:solidFill>
                  <a:srgbClr val="385723"/>
                </a:solidFill>
                <a:latin typeface="Times New Roman" pitchFamily="18" charset="0"/>
                <a:cs typeface="Times New Roman" pitchFamily="18" charset="0"/>
              </a:rPr>
              <a:t>Từ</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láy</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mô</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phỏng</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âm</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thanh</a:t>
            </a:r>
            <a:r>
              <a:rPr lang="en-US" sz="4000" dirty="0" smtClean="0">
                <a:solidFill>
                  <a:srgbClr val="385723"/>
                </a:solidFill>
                <a:latin typeface="Times New Roman" pitchFamily="18" charset="0"/>
                <a:cs typeface="Times New Roman" pitchFamily="18" charset="0"/>
              </a:rPr>
              <a:t> </a:t>
            </a:r>
            <a:r>
              <a:rPr lang="en-US" sz="4000" dirty="0" err="1" smtClean="0">
                <a:solidFill>
                  <a:srgbClr val="385723"/>
                </a:solidFill>
                <a:latin typeface="Times New Roman" pitchFamily="18" charset="0"/>
                <a:cs typeface="Times New Roman" pitchFamily="18" charset="0"/>
              </a:rPr>
              <a:t>trong</a:t>
            </a:r>
            <a:r>
              <a:rPr lang="en-US" sz="4000" dirty="0" smtClean="0">
                <a:solidFill>
                  <a:srgbClr val="385723"/>
                </a:solidFill>
                <a:latin typeface="Times New Roman" pitchFamily="18" charset="0"/>
                <a:cs typeface="Times New Roman" pitchFamily="18" charset="0"/>
              </a:rPr>
              <a:t> VB </a:t>
            </a:r>
            <a:r>
              <a:rPr lang="en-US" sz="4000" i="1" dirty="0" err="1" smtClean="0">
                <a:solidFill>
                  <a:srgbClr val="385723"/>
                </a:solidFill>
                <a:latin typeface="Times New Roman" pitchFamily="18" charset="0"/>
                <a:cs typeface="Times New Roman" pitchFamily="18" charset="0"/>
              </a:rPr>
              <a:t>Bài</a:t>
            </a:r>
            <a:r>
              <a:rPr lang="en-US" sz="4000" i="1" dirty="0" smtClean="0">
                <a:solidFill>
                  <a:srgbClr val="385723"/>
                </a:solidFill>
                <a:latin typeface="Times New Roman" pitchFamily="18" charset="0"/>
                <a:cs typeface="Times New Roman" pitchFamily="18" charset="0"/>
              </a:rPr>
              <a:t> </a:t>
            </a:r>
            <a:r>
              <a:rPr lang="en-US" sz="4000" i="1" dirty="0" err="1" smtClean="0">
                <a:solidFill>
                  <a:srgbClr val="385723"/>
                </a:solidFill>
                <a:latin typeface="Times New Roman" pitchFamily="18" charset="0"/>
                <a:cs typeface="Times New Roman" pitchFamily="18" charset="0"/>
              </a:rPr>
              <a:t>học</a:t>
            </a:r>
            <a:r>
              <a:rPr lang="en-US" sz="4000" i="1" dirty="0" smtClean="0">
                <a:solidFill>
                  <a:srgbClr val="385723"/>
                </a:solidFill>
                <a:latin typeface="Times New Roman" pitchFamily="18" charset="0"/>
                <a:cs typeface="Times New Roman" pitchFamily="18" charset="0"/>
              </a:rPr>
              <a:t> </a:t>
            </a:r>
            <a:r>
              <a:rPr lang="en-US" sz="4000" i="1" dirty="0" err="1" smtClean="0">
                <a:solidFill>
                  <a:srgbClr val="385723"/>
                </a:solidFill>
                <a:latin typeface="Times New Roman" pitchFamily="18" charset="0"/>
                <a:cs typeface="Times New Roman" pitchFamily="18" charset="0"/>
              </a:rPr>
              <a:t>đường</a:t>
            </a:r>
            <a:r>
              <a:rPr lang="en-US" sz="4000" i="1" dirty="0" smtClean="0">
                <a:solidFill>
                  <a:srgbClr val="385723"/>
                </a:solidFill>
                <a:latin typeface="Times New Roman" pitchFamily="18" charset="0"/>
                <a:cs typeface="Times New Roman" pitchFamily="18" charset="0"/>
              </a:rPr>
              <a:t> </a:t>
            </a:r>
            <a:r>
              <a:rPr lang="en-US" sz="4000" i="1" dirty="0" err="1" smtClean="0">
                <a:solidFill>
                  <a:srgbClr val="385723"/>
                </a:solidFill>
                <a:latin typeface="Times New Roman" pitchFamily="18" charset="0"/>
                <a:cs typeface="Times New Roman" pitchFamily="18" charset="0"/>
              </a:rPr>
              <a:t>đời</a:t>
            </a:r>
            <a:r>
              <a:rPr lang="en-US" sz="4000" i="1" dirty="0" smtClean="0">
                <a:solidFill>
                  <a:srgbClr val="385723"/>
                </a:solidFill>
                <a:latin typeface="Times New Roman" pitchFamily="18" charset="0"/>
                <a:cs typeface="Times New Roman" pitchFamily="18" charset="0"/>
              </a:rPr>
              <a:t> </a:t>
            </a:r>
            <a:r>
              <a:rPr lang="en-US" sz="4000" i="1" dirty="0" err="1" smtClean="0">
                <a:solidFill>
                  <a:srgbClr val="385723"/>
                </a:solidFill>
                <a:latin typeface="Times New Roman" pitchFamily="18" charset="0"/>
                <a:cs typeface="Times New Roman" pitchFamily="18" charset="0"/>
              </a:rPr>
              <a:t>đầu</a:t>
            </a:r>
            <a:r>
              <a:rPr lang="en-US" sz="4000" i="1" dirty="0" smtClean="0">
                <a:solidFill>
                  <a:srgbClr val="385723"/>
                </a:solidFill>
                <a:latin typeface="Times New Roman" pitchFamily="18" charset="0"/>
                <a:cs typeface="Times New Roman" pitchFamily="18" charset="0"/>
              </a:rPr>
              <a:t> </a:t>
            </a:r>
            <a:r>
              <a:rPr lang="en-US" sz="4000" i="1" dirty="0" err="1" smtClean="0">
                <a:solidFill>
                  <a:srgbClr val="385723"/>
                </a:solidFill>
                <a:latin typeface="Times New Roman" pitchFamily="18" charset="0"/>
                <a:cs typeface="Times New Roman" pitchFamily="18" charset="0"/>
              </a:rPr>
              <a:t>tiên</a:t>
            </a:r>
            <a:r>
              <a:rPr lang="en-US" sz="4000" i="1" dirty="0" smtClean="0">
                <a:solidFill>
                  <a:srgbClr val="385723"/>
                </a:solidFill>
                <a:latin typeface="Times New Roman" pitchFamily="18" charset="0"/>
                <a:cs typeface="Times New Roman" pitchFamily="18" charset="0"/>
              </a:rPr>
              <a:t>:</a:t>
            </a:r>
            <a:r>
              <a:rPr lang="en-US" sz="4000" dirty="0" smtClean="0">
                <a:solidFill>
                  <a:srgbClr val="385723"/>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véo</a:t>
            </a:r>
            <a:r>
              <a:rPr lang="en-US" sz="4000" dirty="0" smtClean="0">
                <a:solidFill>
                  <a:srgbClr val="FF0000"/>
                </a:solidFill>
                <a:latin typeface="Times New Roman" pitchFamily="18" charset="0"/>
                <a:cs typeface="Times New Roman" pitchFamily="18" charset="0"/>
              </a:rPr>
              <a:t> von, </a:t>
            </a:r>
            <a:r>
              <a:rPr lang="en-US" sz="4000" dirty="0" err="1" smtClean="0">
                <a:solidFill>
                  <a:srgbClr val="FF0000"/>
                </a:solidFill>
                <a:latin typeface="Times New Roman" pitchFamily="18" charset="0"/>
                <a:cs typeface="Times New Roman" pitchFamily="18" charset="0"/>
              </a:rPr>
              <a:t>hừ</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hừ</a:t>
            </a:r>
            <a:r>
              <a:rPr lang="en-US" sz="4000" dirty="0" smtClean="0">
                <a:solidFill>
                  <a:srgbClr val="FF0000"/>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phanh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phách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phành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phạch</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văng</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vẳng</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ngoàm</a:t>
            </a:r>
            <a:r>
              <a:rPr lang="en-US" sz="4000" b="1" dirty="0" smtClean="0">
                <a:solidFill>
                  <a:schemeClr val="tx1"/>
                </a:solidFill>
                <a:latin typeface="Times New Roman" pitchFamily="18" charset="0"/>
                <a:cs typeface="Times New Roman" pitchFamily="18" charset="0"/>
              </a:rPr>
              <a:t> </a:t>
            </a:r>
            <a:r>
              <a:rPr lang="en-US" sz="4000" b="1" dirty="0" err="1" smtClean="0">
                <a:solidFill>
                  <a:schemeClr val="tx1"/>
                </a:solidFill>
                <a:latin typeface="Times New Roman" pitchFamily="18" charset="0"/>
                <a:cs typeface="Times New Roman" pitchFamily="18" charset="0"/>
              </a:rPr>
              <a:t>ngoạp</a:t>
            </a:r>
            <a:r>
              <a:rPr lang="en-US" sz="4000" b="1" dirty="0" smtClean="0">
                <a:solidFill>
                  <a:schemeClr val="tx1"/>
                </a:solidFill>
                <a:latin typeface="Times New Roman" pitchFamily="18" charset="0"/>
                <a:cs typeface="Times New Roman" pitchFamily="18" charset="0"/>
              </a:rPr>
              <a:t>. </a:t>
            </a:r>
            <a:endParaRPr lang="en-US" sz="4000" b="1" dirty="0" smtClean="0">
              <a:solidFill>
                <a:schemeClr val="tx1"/>
              </a:solidFill>
              <a:latin typeface="Times New Roman" pitchFamily="18" charset="0"/>
              <a:cs typeface="Calibri" pitchFamily="34" charset="0"/>
            </a:endParaRPr>
          </a:p>
        </p:txBody>
      </p:sp>
      <p:sp>
        <p:nvSpPr>
          <p:cNvPr id="3" name="Title 3"/>
          <p:cNvSpPr>
            <a:spLocks noGrp="1"/>
          </p:cNvSpPr>
          <p:nvPr>
            <p:ph type="title"/>
          </p:nvPr>
        </p:nvSpPr>
        <p:spPr>
          <a:xfrm>
            <a:off x="315843" y="407830"/>
            <a:ext cx="3842982" cy="772042"/>
          </a:xfrm>
          <a:prstGeom prst="hexagon">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fontAlgn="auto">
              <a:spcAft>
                <a:spcPts val="0"/>
              </a:spcAft>
              <a:defRPr/>
            </a:pPr>
            <a:r>
              <a:rPr lang="en-US" sz="3200" b="1" dirty="0" err="1" smtClean="0">
                <a:solidFill>
                  <a:srgbClr val="FF0000"/>
                </a:solidFill>
                <a:latin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cs typeface="Times New Roman" panose="02020603050405020304" pitchFamily="18" charset="0"/>
              </a:rPr>
              <a:t> 2 </a:t>
            </a:r>
            <a:r>
              <a:rPr lang="en-US" sz="3200" b="1" dirty="0" err="1" smtClean="0">
                <a:solidFill>
                  <a:srgbClr val="FF0000"/>
                </a:solidFill>
                <a:latin typeface="Times New Roman" panose="02020603050405020304" pitchFamily="18" charset="0"/>
                <a:cs typeface="Times New Roman" panose="02020603050405020304" pitchFamily="18" charset="0"/>
              </a:rPr>
              <a:t>trang</a:t>
            </a:r>
            <a:r>
              <a:rPr lang="en-US" sz="3200" b="1" dirty="0" smtClean="0">
                <a:solidFill>
                  <a:srgbClr val="FF0000"/>
                </a:solidFill>
                <a:latin typeface="Times New Roman" panose="02020603050405020304" pitchFamily="18" charset="0"/>
                <a:cs typeface="Times New Roman" panose="02020603050405020304" pitchFamily="18" charset="0"/>
              </a:rPr>
              <a:t> 20</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133A88A-FB3F-4717-9D23-F34456F57AF1}" type="datetime10">
              <a:rPr lang="en-US" smtClean="0"/>
              <a:t>14:14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Callout 4"/>
          <p:cNvSpPr/>
          <p:nvPr/>
        </p:nvSpPr>
        <p:spPr>
          <a:xfrm>
            <a:off x="493701" y="1143687"/>
            <a:ext cx="3044815" cy="2971659"/>
          </a:xfrm>
          <a:prstGeom prst="rightArrowCallou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750"/>
              </a:spcAft>
            </a:pPr>
            <a:r>
              <a:rPr lang="en-US" sz="3200" b="1">
                <a:solidFill>
                  <a:srgbClr val="7030A0"/>
                </a:solidFill>
                <a:latin typeface="Times New Roman" pitchFamily="18" charset="0"/>
                <a:cs typeface="Calibri" pitchFamily="34" charset="0"/>
              </a:rPr>
              <a:t>Tác dụng của từ láy</a:t>
            </a:r>
          </a:p>
        </p:txBody>
      </p:sp>
      <p:sp>
        <p:nvSpPr>
          <p:cNvPr id="6" name="Rectangle 5"/>
          <p:cNvSpPr/>
          <p:nvPr/>
        </p:nvSpPr>
        <p:spPr>
          <a:xfrm>
            <a:off x="3562066" y="3214047"/>
            <a:ext cx="7507530" cy="827559"/>
          </a:xfrm>
          <a:prstGeom prst="rect">
            <a:avLst/>
          </a:prstGeom>
          <a:solidFill>
            <a:schemeClr val="accent4">
              <a:lumMod val="20000"/>
              <a:lumOff val="8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a:solidFill>
                  <a:srgbClr val="FF0000"/>
                </a:solidFill>
                <a:latin typeface="Times New Roman" pitchFamily="18" charset="0"/>
                <a:cs typeface="Times New Roman" pitchFamily="18" charset="0"/>
              </a:rPr>
              <a:t>Dún dẩy:</a:t>
            </a:r>
            <a:r>
              <a:rPr lang="en-US" sz="2800">
                <a:solidFill>
                  <a:srgbClr val="000000"/>
                </a:solidFill>
                <a:latin typeface="Times New Roman" pitchFamily="18" charset="0"/>
                <a:cs typeface="Times New Roman" pitchFamily="18" charset="0"/>
              </a:rPr>
              <a:t> điệu đi nhịp nhàng, ra vẻ kiểu cách.</a:t>
            </a:r>
            <a:endParaRPr lang="en-US" sz="2800" b="1">
              <a:solidFill>
                <a:srgbClr val="000000"/>
              </a:solidFill>
              <a:latin typeface="Times New Roman" pitchFamily="18" charset="0"/>
              <a:cs typeface="Times New Roman" pitchFamily="18" charset="0"/>
            </a:endParaRPr>
          </a:p>
        </p:txBody>
      </p:sp>
      <p:sp>
        <p:nvSpPr>
          <p:cNvPr id="7" name="Rectangle 6"/>
          <p:cNvSpPr/>
          <p:nvPr/>
        </p:nvSpPr>
        <p:spPr>
          <a:xfrm>
            <a:off x="3562066" y="2234010"/>
            <a:ext cx="7507530" cy="924385"/>
          </a:xfrm>
          <a:prstGeom prst="rect">
            <a:avLst/>
          </a:prstGeom>
          <a:solidFill>
            <a:schemeClr val="accent4">
              <a:lumMod val="20000"/>
              <a:lumOff val="80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800">
                <a:solidFill>
                  <a:srgbClr val="FF0000"/>
                </a:solidFill>
                <a:latin typeface="Times New Roman" pitchFamily="18" charset="0"/>
                <a:cs typeface="Times New Roman" pitchFamily="18" charset="0"/>
              </a:rPr>
              <a:t>Ngoàm ngoạp</a:t>
            </a:r>
            <a:r>
              <a:rPr lang="en-US" sz="2800">
                <a:solidFill>
                  <a:srgbClr val="000000"/>
                </a:solidFill>
                <a:latin typeface="Times New Roman" pitchFamily="18" charset="0"/>
                <a:cs typeface="Times New Roman" pitchFamily="18" charset="0"/>
              </a:rPr>
              <a:t>: (nhai) nhiều, liên tục, nhanh. </a:t>
            </a:r>
            <a:endParaRPr lang="en-US" sz="2800" b="1">
              <a:solidFill>
                <a:srgbClr val="FFFFFF"/>
              </a:solidFill>
              <a:latin typeface="Times New Roman" pitchFamily="18" charset="0"/>
              <a:cs typeface="Calibri" pitchFamily="34" charset="0"/>
            </a:endParaRPr>
          </a:p>
        </p:txBody>
      </p:sp>
      <p:sp>
        <p:nvSpPr>
          <p:cNvPr id="9" name="Rectangle 8"/>
          <p:cNvSpPr/>
          <p:nvPr/>
        </p:nvSpPr>
        <p:spPr>
          <a:xfrm>
            <a:off x="3562066" y="1115907"/>
            <a:ext cx="7507530" cy="1053407"/>
          </a:xfrm>
          <a:prstGeom prst="rect">
            <a:avLst/>
          </a:prstGeom>
          <a:solidFill>
            <a:schemeClr val="accent4">
              <a:lumMod val="20000"/>
              <a:lumOff val="8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2800">
                <a:solidFill>
                  <a:srgbClr val="FF0000"/>
                </a:solidFill>
                <a:latin typeface="Times New Roman" pitchFamily="18" charset="0"/>
                <a:cs typeface="Times New Roman" pitchFamily="18" charset="0"/>
              </a:rPr>
              <a:t>Phanh phách</a:t>
            </a:r>
            <a:r>
              <a:rPr lang="en-US" sz="2800">
                <a:solidFill>
                  <a:srgbClr val="000000"/>
                </a:solidFill>
                <a:latin typeface="Times New Roman" pitchFamily="18" charset="0"/>
                <a:cs typeface="Times New Roman" pitchFamily="18" charset="0"/>
              </a:rPr>
              <a:t>: âm thanh phát ra do một vật sắc tác động liên tiếp vào một vật khác. </a:t>
            </a:r>
            <a:endParaRPr lang="en-US" sz="2800" b="1">
              <a:solidFill>
                <a:srgbClr val="000000"/>
              </a:solidFill>
              <a:latin typeface="Times New Roman" pitchFamily="18" charset="0"/>
              <a:cs typeface="Times New Roman" pitchFamily="18" charset="0"/>
            </a:endParaRPr>
          </a:p>
        </p:txBody>
      </p:sp>
      <p:sp>
        <p:nvSpPr>
          <p:cNvPr id="10" name="Title 3"/>
          <p:cNvSpPr>
            <a:spLocks noGrp="1"/>
          </p:cNvSpPr>
          <p:nvPr>
            <p:ph type="title"/>
          </p:nvPr>
        </p:nvSpPr>
        <p:spPr>
          <a:xfrm>
            <a:off x="675968" y="4374129"/>
            <a:ext cx="10208342" cy="1312731"/>
          </a:xfrm>
          <a:prstGeom prst="hexagon">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2800" b="1" smtClean="0">
                <a:solidFill>
                  <a:srgbClr val="000000"/>
                </a:solidFill>
                <a:latin typeface="Times New Roman" pitchFamily="18" charset="0"/>
                <a:cs typeface="Times New Roman" pitchFamily="18" charset="0"/>
              </a:rPr>
              <a:t>Tác dụng</a:t>
            </a:r>
            <a:r>
              <a:rPr lang="en-US" sz="2800" smtClean="0">
                <a:solidFill>
                  <a:srgbClr val="000000"/>
                </a:solidFill>
                <a:latin typeface="Times New Roman" pitchFamily="18" charset="0"/>
                <a:cs typeface="Times New Roman" pitchFamily="18" charset="0"/>
              </a:rPr>
              <a:t>: nhân vật Dế Mèn hiện lên cụ thể, sinh động; nhấn mạnh vẻ đẹp cường tráng, mạnh mẽ, đầy sức sống của tuổi trẻ ở Dế Mèn</a:t>
            </a:r>
            <a:endParaRPr lang="en-US" sz="2800" b="1" smtClean="0">
              <a:solidFill>
                <a:srgbClr val="FF0000"/>
              </a:solidFill>
              <a:latin typeface="Times New Roman" pitchFamily="18" charset="0"/>
              <a:cs typeface="Times New Roman" pitchFamily="18" charset="0"/>
            </a:endParaRPr>
          </a:p>
        </p:txBody>
      </p:sp>
      <p:sp>
        <p:nvSpPr>
          <p:cNvPr id="8" name="Title 3"/>
          <p:cNvSpPr txBox="1">
            <a:spLocks/>
          </p:cNvSpPr>
          <p:nvPr/>
        </p:nvSpPr>
        <p:spPr>
          <a:xfrm>
            <a:off x="153610" y="142360"/>
            <a:ext cx="3842982" cy="742544"/>
          </a:xfrm>
          <a:prstGeom prst="hexagon">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lang="en-US" sz="3200" b="1" smtClean="0">
                <a:solidFill>
                  <a:srgbClr val="FF0000"/>
                </a:solidFill>
                <a:latin typeface="Times New Roman" panose="02020603050405020304" pitchFamily="18" charset="0"/>
                <a:cs typeface="Times New Roman" panose="02020603050405020304" pitchFamily="18" charset="0"/>
              </a:rPr>
              <a:t>Bài 3 trang 20</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768FBF-F33D-42FC-9665-E9D3B78953A5}" type="datetime10">
              <a:rPr lang="en-US" smtClean="0"/>
              <a:t>14:14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8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4230</TotalTime>
  <Words>512</Words>
  <Application>Microsoft Office PowerPoint</Application>
  <PresentationFormat>Widescreen</PresentationFormat>
  <Paragraphs>79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Batang</vt:lpstr>
      <vt:lpstr>Calibri</vt:lpstr>
      <vt:lpstr>Calibri Light</vt:lpstr>
      <vt:lpstr>Times New Roman</vt:lpstr>
      <vt:lpstr>38_Office Theme</vt:lpstr>
      <vt:lpstr>PowerPoint Presentation</vt:lpstr>
      <vt:lpstr>PowerPoint Presentation</vt:lpstr>
      <vt:lpstr>PowerPoint Presentation</vt:lpstr>
      <vt:lpstr>+ Những từ phức được tạo nên bằng cách ghép các tiếng, giữa các tiếng có quan hệ với nhau về nghĩa được gọi là từ ghép.  + Những từ phức mà các tiếng chỉ có quan hệ với nhau về âm (lặp lại âm đầu, vần hoặc lặp lại cả âm đầu và vần) được gọi là từ láy. </vt:lpstr>
      <vt:lpstr>PowerPoint Presentation</vt:lpstr>
      <vt:lpstr>PowerPoint Presentation</vt:lpstr>
      <vt:lpstr>PowerPoint Presentation</vt:lpstr>
      <vt:lpstr>Bài 2 trang 20</vt:lpstr>
      <vt:lpstr>Tác dụng: nhân vật Dế Mèn hiện lên cụ thể, sinh động; nhấn mạnh vẻ đẹp cường tráng, mạnh mẽ, đầy sức sống của tuổi trẻ ở Dế Mèn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280</cp:revision>
  <cp:lastPrinted>2021-09-09T22:34:03Z</cp:lastPrinted>
  <dcterms:created xsi:type="dcterms:W3CDTF">2021-06-18T15:04:24Z</dcterms:created>
  <dcterms:modified xsi:type="dcterms:W3CDTF">2024-09-17T08:10:02Z</dcterms:modified>
</cp:coreProperties>
</file>