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71" r:id="rId3"/>
    <p:sldId id="272" r:id="rId4"/>
    <p:sldId id="257" r:id="rId5"/>
    <p:sldId id="259" r:id="rId6"/>
    <p:sldId id="260" r:id="rId7"/>
    <p:sldId id="258" r:id="rId8"/>
    <p:sldId id="262" r:id="rId9"/>
    <p:sldId id="263" r:id="rId10"/>
    <p:sldId id="264" r:id="rId11"/>
    <p:sldId id="273" r:id="rId12"/>
    <p:sldId id="265" r:id="rId13"/>
    <p:sldId id="266" r:id="rId14"/>
    <p:sldId id="267" r:id="rId15"/>
    <p:sldId id="268" r:id="rId16"/>
    <p:sldId id="274"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3" d="100"/>
          <a:sy n="73" d="100"/>
        </p:scale>
        <p:origin x="618"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6BB760-DD68-4236-AE3C-1A324BBF3BD0}" type="datetime10">
              <a:rPr lang="en-US" smtClean="0"/>
              <a:t>07:15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1206D-71D2-4B0F-B695-04750EF00D65}" type="slidenum">
              <a:rPr lang="en-US" smtClean="0"/>
              <a:t>‹#›</a:t>
            </a:fld>
            <a:endParaRPr lang="en-US"/>
          </a:p>
        </p:txBody>
      </p:sp>
    </p:spTree>
    <p:extLst>
      <p:ext uri="{BB962C8B-B14F-4D97-AF65-F5344CB8AC3E}">
        <p14:creationId xmlns:p14="http://schemas.microsoft.com/office/powerpoint/2010/main" val="35944442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4AB0F-C2C6-49CD-80D6-A159EB3044B4}" type="datetime10">
              <a:rPr lang="en-US" smtClean="0"/>
              <a:t>07:15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DD0EC-81E1-468C-BE2A-01F79798A04C}" type="slidenum">
              <a:rPr lang="en-US" smtClean="0"/>
              <a:t>‹#›</a:t>
            </a:fld>
            <a:endParaRPr lang="en-US"/>
          </a:p>
        </p:txBody>
      </p:sp>
    </p:spTree>
    <p:extLst>
      <p:ext uri="{BB962C8B-B14F-4D97-AF65-F5344CB8AC3E}">
        <p14:creationId xmlns:p14="http://schemas.microsoft.com/office/powerpoint/2010/main" val="163512166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7BB39D-5A90-4419-AC8E-7E04ED876E75}" type="slidenum">
              <a:rPr lang="en-US"/>
              <a:pPr/>
              <a:t>5</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vi-VN"/>
          </a:p>
        </p:txBody>
      </p:sp>
      <p:sp>
        <p:nvSpPr>
          <p:cNvPr id="2" name="Date Placeholder 1"/>
          <p:cNvSpPr>
            <a:spLocks noGrp="1"/>
          </p:cNvSpPr>
          <p:nvPr>
            <p:ph type="dt" idx="10"/>
          </p:nvPr>
        </p:nvSpPr>
        <p:spPr/>
        <p:txBody>
          <a:bodyPr/>
          <a:lstStyle/>
          <a:p>
            <a:fld id="{25E05EC3-9A45-4567-8E88-5114A373A88F}" type="datetime10">
              <a:rPr lang="en-US" smtClean="0"/>
              <a:t>07:15</a:t>
            </a:fld>
            <a:endParaRPr lang="vi-VN"/>
          </a:p>
        </p:txBody>
      </p:sp>
    </p:spTree>
    <p:extLst>
      <p:ext uri="{BB962C8B-B14F-4D97-AF65-F5344CB8AC3E}">
        <p14:creationId xmlns:p14="http://schemas.microsoft.com/office/powerpoint/2010/main" val="203875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132AB-DEA8-47CC-8C60-65043DAC6627}" type="slidenum">
              <a:rPr lang="en-US"/>
              <a:pPr/>
              <a:t>6</a:t>
            </a:fld>
            <a:endParaRPr lang="en-US"/>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vi-VN"/>
          </a:p>
        </p:txBody>
      </p:sp>
      <p:sp>
        <p:nvSpPr>
          <p:cNvPr id="2" name="Date Placeholder 1"/>
          <p:cNvSpPr>
            <a:spLocks noGrp="1"/>
          </p:cNvSpPr>
          <p:nvPr>
            <p:ph type="dt" idx="10"/>
          </p:nvPr>
        </p:nvSpPr>
        <p:spPr/>
        <p:txBody>
          <a:bodyPr/>
          <a:lstStyle/>
          <a:p>
            <a:fld id="{D0C7DA4B-D639-4AB4-9DC4-B5D4C408B2D2}" type="datetime10">
              <a:rPr lang="en-US" smtClean="0"/>
              <a:t>07:15</a:t>
            </a:fld>
            <a:endParaRPr lang="vi-VN"/>
          </a:p>
        </p:txBody>
      </p:sp>
    </p:spTree>
    <p:extLst>
      <p:ext uri="{BB962C8B-B14F-4D97-AF65-F5344CB8AC3E}">
        <p14:creationId xmlns:p14="http://schemas.microsoft.com/office/powerpoint/2010/main" val="4253541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0F242E-41D0-4CB0-BA24-C58AB6F6F287}" type="datetime12">
              <a:rPr lang="en-US" smtClean="0"/>
              <a:t>7:15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13742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460F6A-CF72-4916-BFB7-6FE82E87ECB5}" type="datetime12">
              <a:rPr lang="en-US" smtClean="0"/>
              <a:t>7:15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302710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C7ED97-02BC-41FF-A881-21D323517037}" type="datetime12">
              <a:rPr lang="en-US" smtClean="0"/>
              <a:t>7:15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2460735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C278F-7DA6-4868-9115-CFB26AEEC3F1}" type="datetime12">
              <a:rPr lang="en-US" smtClean="0"/>
              <a:t>7:15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539124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A9EBA05-397D-41B2-A5CC-4A9F6CA19D29}" type="datetime12">
              <a:rPr lang="en-US" smtClean="0"/>
              <a:t>7:15 AM</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4283319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F4CBCC-E424-40A2-A1DC-BA6D472D2F01}" type="datetime12">
              <a:rPr lang="en-US" smtClean="0"/>
              <a:t>7:15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92162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A31901-051D-483E-81BD-407B850D3665}" type="datetime12">
              <a:rPr lang="en-US" smtClean="0"/>
              <a:t>7:15 AM</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427681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62F216-7EA9-4AF3-A56B-7D0BDEC2F44B}" type="datetime12">
              <a:rPr lang="en-US" smtClean="0"/>
              <a:t>7:15 AM</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387265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A404DD-47FE-4487-82A6-9DD1E98818D4}" type="datetime12">
              <a:rPr lang="en-US" smtClean="0"/>
              <a:t>7:15 AM</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61929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2381DD-B3E0-4C7F-B142-CC4D1C16496C}" type="datetime12">
              <a:rPr lang="en-US" smtClean="0"/>
              <a:t>7:15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1111888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C2C199-AF23-4E0A-9541-62B41BA48472}" type="datetime12">
              <a:rPr lang="en-US" smtClean="0"/>
              <a:t>7:15 AM</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932284-5DC8-4908-8098-C5846B8FC150}" type="slidenum">
              <a:rPr lang="en-US" smtClean="0"/>
              <a:t>‹#›</a:t>
            </a:fld>
            <a:endParaRPr lang="en-US"/>
          </a:p>
        </p:txBody>
      </p:sp>
    </p:spTree>
    <p:extLst>
      <p:ext uri="{BB962C8B-B14F-4D97-AF65-F5344CB8AC3E}">
        <p14:creationId xmlns:p14="http://schemas.microsoft.com/office/powerpoint/2010/main" val="2471557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42E57-B815-4950-ABDA-4774AB0C256D}" type="datetime12">
              <a:rPr lang="en-US" smtClean="0"/>
              <a:t>7:15 AM</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32284-5DC8-4908-8098-C5846B8FC150}" type="slidenum">
              <a:rPr lang="en-US" smtClean="0"/>
              <a:t>‹#›</a:t>
            </a:fld>
            <a:endParaRPr lang="en-US"/>
          </a:p>
        </p:txBody>
      </p:sp>
    </p:spTree>
    <p:extLst>
      <p:ext uri="{BB962C8B-B14F-4D97-AF65-F5344CB8AC3E}">
        <p14:creationId xmlns:p14="http://schemas.microsoft.com/office/powerpoint/2010/main" val="3532895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hyperlink" Target="http://images.google.com.vn/imgres?imgurl=http://i1014.photobucket.com/albums/af266/vanhop0807/IMG_1519-1.jpg&amp;imgrefurl=http://sachxua.net/forum/index.php?topic=1887.15&amp;usg=__9duFpRRQi85jgrZtEO8RBxDLNEo=&amp;h=1024&amp;w=768&amp;sz=128&amp;hl=vi&amp;start=5&amp;tbnid=Hr12tTmESi8aoM:&amp;tbnh=150&amp;tbnw=113&amp;prev=/images?q=trang+b%C3%ACa+c%C3%A1t+b%E1%BB%A5i+ch%C3%A2n+ai-+T%C3%B4+Ho%C3%A0i&amp;gbv=2&amp;hl=vi&amp;sa=G" TargetMode="External"/><Relationship Id="rId3" Type="http://schemas.openxmlformats.org/officeDocument/2006/relationships/image" Target="../media/image6.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images.google.com.vn/imgres?imgurl=http://images.vinabook.com/product/06/p9336/_fill_280_p9336.jpg&amp;imgrefurl=http://www.vinabook.com/tuoi-tre-hoang-van-thu-m11i9336.html&amp;usg=__rgEji7AEoqamV01eUIvsRT-eOXk=&amp;h=280&amp;w=280&amp;sz=18&amp;hl=vi&amp;start=6&amp;tbnid=cJMpvbHAhGhthM:&amp;tbnh=114&amp;tbnw=114&amp;prev=/images?q=trang+b%C3%ACa+Tu%E1%BB%95i+tr%E1%BA%BB+Ho%C3%A0ng+V%C4%83n+Th%E1%BB%A5+++-+T%C3%B4+Ho%C3%A0i&amp;gbv=2&amp;hl=vi&amp;sa=G" TargetMode="External"/><Relationship Id="rId11" Type="http://schemas.openxmlformats.org/officeDocument/2006/relationships/image" Target="../media/image11.jpe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hyperlink" Target="http://images.google.com.vn/imgres?imgurl=http://i226.photobucket.com/albums/dd245/vuhatue/IMG_1944.jpg&amp;imgrefurl=http://sachxua.net/forum/index.php?topic=1887.0&amp;usg=___hBG16D-aCN7FHe0vSjCLNANDN4=&amp;h=1024&amp;w=768&amp;sz=107&amp;hl=vi&amp;start=5&amp;tbnid=3di_EXyHbhlxVM:&amp;tbnh=150&amp;tbnw=113&amp;prev=/images?q=trang+b%C3%ACa+chi%E1%BB%81u+chi%E1%BB%81u++-+T%C3%B4+Ho%C3%A0i&amp;gbv=2&amp;hl=vi&amp;sa=G" TargetMode="External"/><Relationship Id="rId9"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sachhay24h.com/de-men-phieu-luu-ky-cuon-sach-cua-tuoi-tho-a481.html"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95943" y="6030686"/>
            <a:ext cx="11808823" cy="721768"/>
          </a:xfrm>
        </p:spPr>
        <p:txBody>
          <a:bodyPr>
            <a:normAutofit/>
          </a:bodyPr>
          <a:lstStyle/>
          <a:p>
            <a:pPr algn="just"/>
            <a:r>
              <a:rPr lang="en-US" sz="2200" b="1" dirty="0">
                <a:latin typeface="Times New Roman" panose="02020603050405020304" pitchFamily="18" charset="0"/>
                <a:cs typeface="Times New Roman" panose="02020603050405020304" pitchFamily="18" charset="0"/>
              </a:rPr>
              <a:t>H: Nguyên nhân nào dẫn đến cái chết của cô bé? Em rút ra được bài học gì qua câu chuyện này?</a:t>
            </a:r>
            <a:endParaRPr lang="en-US" sz="2200" dirty="0">
              <a:latin typeface="Times New Roman" panose="02020603050405020304" pitchFamily="18" charset="0"/>
              <a:cs typeface="Times New Roman" panose="02020603050405020304" pitchFamily="18" charset="0"/>
            </a:endParaRPr>
          </a:p>
          <a:p>
            <a:endParaRPr lang="en-US" dirty="0"/>
          </a:p>
        </p:txBody>
      </p:sp>
      <p:pic>
        <p:nvPicPr>
          <p:cNvPr id="4" name="Câu chuyện cảm động đằng sau hình ảnh Mèo Hello Kitty không có miệng - Xam Xi TV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943" y="130629"/>
            <a:ext cx="11808823" cy="5630091"/>
          </a:xfrm>
          <a:prstGeom prst="rect">
            <a:avLst/>
          </a:prstGeom>
        </p:spPr>
      </p:pic>
      <p:sp>
        <p:nvSpPr>
          <p:cNvPr id="5" name="Date Placeholder 4"/>
          <p:cNvSpPr>
            <a:spLocks noGrp="1"/>
          </p:cNvSpPr>
          <p:nvPr>
            <p:ph type="dt" sz="half" idx="10"/>
          </p:nvPr>
        </p:nvSpPr>
        <p:spPr/>
        <p:txBody>
          <a:bodyPr/>
          <a:lstStyle/>
          <a:p>
            <a:fld id="{9645C182-07AC-4195-ACCA-F4EC9708CC14}" type="datetime12">
              <a:rPr lang="en-US" smtClean="0"/>
              <a:t>7:15 AM</a:t>
            </a:fld>
            <a:endParaRPr lang="en-US"/>
          </a:p>
        </p:txBody>
      </p:sp>
    </p:spTree>
    <p:extLst>
      <p:ext uri="{BB962C8B-B14F-4D97-AF65-F5344CB8AC3E}">
        <p14:creationId xmlns:p14="http://schemas.microsoft.com/office/powerpoint/2010/main" val="396759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6754" y="315142"/>
            <a:ext cx="11821885" cy="6124847"/>
          </a:xfrm>
          <a:prstGeom prst="rect">
            <a:avLst/>
          </a:prstGeom>
          <a:noFill/>
          <a:ln w="9525">
            <a:solidFill>
              <a:srgbClr val="00CCFF"/>
            </a:solidFill>
            <a:prstDash val="dash"/>
            <a:miter lim="800000"/>
            <a:headEnd/>
            <a:tailEnd/>
          </a:ln>
          <a:extLst>
            <a:ext uri="{909E8E84-426E-40DD-AFC4-6F175D3DCCD1}">
              <a14:hiddenFill xmlns:a14="http://schemas.microsoft.com/office/drawing/2010/main">
                <a:solidFill>
                  <a:srgbClr val="FFFF99"/>
                </a:solidFill>
              </a14:hiddenFill>
            </a:ext>
          </a:extLst>
        </p:spPr>
        <p:txBody>
          <a:bodyPr rot="0" vert="horz" wrap="square" lIns="91440" tIns="45720" rIns="91440" bIns="45720" anchor="t" anchorCtr="0" upright="1">
            <a:noAutofit/>
          </a:bodyPr>
          <a:lstStyle/>
          <a:p>
            <a:endParaRPr lang="en-US">
              <a:latin typeface="Times New Roman" panose="02020603050405020304" pitchFamily="18" charset="0"/>
              <a:cs typeface="Times New Roman" panose="02020603050405020304" pitchFamily="18" charset="0"/>
            </a:endParaRPr>
          </a:p>
        </p:txBody>
      </p:sp>
      <p:sp>
        <p:nvSpPr>
          <p:cNvPr id="5" name="Text Box 54"/>
          <p:cNvSpPr txBox="1">
            <a:spLocks noChangeArrowheads="1"/>
          </p:cNvSpPr>
          <p:nvPr/>
        </p:nvSpPr>
        <p:spPr bwMode="auto">
          <a:xfrm>
            <a:off x="287383" y="418013"/>
            <a:ext cx="11691256" cy="130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Nhiệm vụ: Đọc phần (1) văn bản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Bài học đường đời đầu tiên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(từ đầu đến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có thể sắp đứng đầu thiên hạ rồi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và thực hiện các yêu cầu sau:</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1. Hoàn thành sơ đồ sau bằng cách điền từ, cụm từ phù hợp vào chỗ trống:</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Dế Mèn tự miêu tả hình thức của mình</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Text Box 52"/>
          <p:cNvSpPr txBox="1">
            <a:spLocks noChangeArrowheads="1"/>
          </p:cNvSpPr>
          <p:nvPr/>
        </p:nvSpPr>
        <p:spPr bwMode="auto">
          <a:xfrm>
            <a:off x="438966" y="1836628"/>
            <a:ext cx="5008246" cy="1922397"/>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Dế Mèn tự miêu tả hình thức của mình:</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mẫm bóng</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vuốt:cứng, nhọn hoắt</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dài</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đen nhánh</a:t>
            </a:r>
          </a:p>
          <a:p>
            <a:pPr marL="0" marR="0" algn="just">
              <a:spcBef>
                <a:spcPts val="0"/>
              </a:spcBef>
              <a:spcAft>
                <a:spcPts val="0"/>
              </a:spcAft>
            </a:pP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râu: dài, uốn con, hùng dũng</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7" name="Text Box 53"/>
          <p:cNvSpPr txBox="1">
            <a:spLocks noChangeArrowheads="1"/>
          </p:cNvSpPr>
          <p:nvPr/>
        </p:nvSpPr>
        <p:spPr bwMode="auto">
          <a:xfrm>
            <a:off x="5896924" y="1842215"/>
            <a:ext cx="5924959" cy="1911221"/>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Hành động của Dế Mèn:</a:t>
            </a:r>
          </a:p>
          <a:p>
            <a:r>
              <a:rPr lang="en-US" i="1" dirty="0"/>
              <a:t>+ Nhai ngoàm ngoạm.</a:t>
            </a:r>
            <a:endParaRPr lang="en-US" dirty="0"/>
          </a:p>
          <a:p>
            <a:r>
              <a:rPr lang="en-US" dirty="0"/>
              <a:t> + </a:t>
            </a:r>
            <a:r>
              <a:rPr lang="en-US" i="1" dirty="0"/>
              <a:t>Co cẳng lên, đạp phanh phách vào các ngọn cỏ;</a:t>
            </a:r>
            <a:endParaRPr lang="en-US" dirty="0"/>
          </a:p>
          <a:p>
            <a:r>
              <a:rPr lang="en-US" i="1" dirty="0"/>
              <a:t> + Đi đứng oai vệ; </a:t>
            </a:r>
            <a:endParaRPr lang="en-US" dirty="0"/>
          </a:p>
          <a:p>
            <a:r>
              <a:rPr lang="en-US" i="1" dirty="0"/>
              <a:t>+ Quát mấy chị Cào Cào ngụ ngoài đầu bờ; thỉnh thoảng, ngứa chân đá một cái, ghẹo anh Gọng Vó lấm láp vừa ngơ ngác dưới đầm lên.</a:t>
            </a:r>
            <a:endParaRPr lang="en-US" dirty="0"/>
          </a:p>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8" name="Text Box 49"/>
          <p:cNvSpPr txBox="1">
            <a:spLocks noChangeArrowheads="1"/>
          </p:cNvSpPr>
          <p:nvPr/>
        </p:nvSpPr>
        <p:spPr bwMode="auto">
          <a:xfrm>
            <a:off x="438966" y="4182663"/>
            <a:ext cx="4987291" cy="1184733"/>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Dế Mèn tự đánh giá </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về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bản thân:</a:t>
            </a:r>
          </a:p>
          <a:p>
            <a:pPr marL="0" marR="0" algn="ctr">
              <a:spcBef>
                <a:spcPts val="0"/>
              </a:spcBef>
              <a:spcAft>
                <a:spcPts val="0"/>
              </a:spcAft>
            </a:pPr>
            <a:r>
              <a:rPr lang="en-US" i="1" dirty="0" smtClean="0">
                <a:effectLst/>
                <a:latin typeface="Times New Roman" panose="02020603050405020304" pitchFamily="18" charset="0"/>
                <a:ea typeface="Times New Roman" panose="02020603050405020304" pitchFamily="18" charset="0"/>
                <a:cs typeface="Times New Roman" panose="02020603050405020304" pitchFamily="18" charset="0"/>
              </a:rPr>
              <a:t>Là một chàng dế cường tráng, khỏe mạnh…</a:t>
            </a:r>
            <a:endParaRPr lang="en-US"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48"/>
          <p:cNvSpPr txBox="1">
            <a:spLocks noChangeArrowheads="1"/>
          </p:cNvSpPr>
          <p:nvPr/>
        </p:nvSpPr>
        <p:spPr bwMode="auto">
          <a:xfrm>
            <a:off x="5896925" y="4174380"/>
            <a:ext cx="5924959" cy="1184733"/>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Quan hệ của Dế </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Mèn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với bà con hàng xóm:</a:t>
            </a:r>
          </a:p>
          <a:p>
            <a:pPr marL="0" marR="0">
              <a:spcBef>
                <a:spcPts val="0"/>
              </a:spcBef>
              <a:spcAft>
                <a:spcPts val="0"/>
              </a:spcAft>
            </a:pPr>
            <a:r>
              <a:rPr lang="en-US" i="1" dirty="0" smtClean="0">
                <a:effectLst/>
                <a:latin typeface="Times New Roman" panose="02020603050405020304" pitchFamily="18" charset="0"/>
                <a:ea typeface="Times New Roman" panose="02020603050405020304" pitchFamily="18" charset="0"/>
                <a:cs typeface="Times New Roman" panose="02020603050405020304" pitchFamily="18" charset="0"/>
              </a:rPr>
              <a:t>Không coi ai ra gì, cà khịa với tất cả bà con hàng xóm</a:t>
            </a:r>
            <a:endParaRPr lang="en-US" i="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 name="Date Placeholder 1"/>
          <p:cNvSpPr>
            <a:spLocks noGrp="1"/>
          </p:cNvSpPr>
          <p:nvPr>
            <p:ph type="dt" sz="half" idx="10"/>
          </p:nvPr>
        </p:nvSpPr>
        <p:spPr/>
        <p:txBody>
          <a:bodyPr/>
          <a:lstStyle/>
          <a:p>
            <a:fld id="{F72F7F63-0EEC-41B6-8ABA-85FEC5E4A1C1}" type="datetime12">
              <a:rPr lang="en-US" smtClean="0"/>
              <a:t>7:15 AM</a:t>
            </a:fld>
            <a:endParaRPr lang="en-US"/>
          </a:p>
        </p:txBody>
      </p:sp>
    </p:spTree>
    <p:extLst>
      <p:ext uri="{BB962C8B-B14F-4D97-AF65-F5344CB8AC3E}">
        <p14:creationId xmlns:p14="http://schemas.microsoft.com/office/powerpoint/2010/main" val="1247246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246064"/>
          </a:xfrm>
        </p:spPr>
        <p:txBody>
          <a:bodyPr>
            <a:normAutofit fontScale="90000"/>
          </a:bodyPr>
          <a:lstStyle/>
          <a:p>
            <a:r>
              <a:rPr lang="en-US" i="1" dirty="0" smtClean="0"/>
              <a:t>	</a:t>
            </a:r>
            <a:r>
              <a:rPr lang="en-US" i="1" dirty="0" err="1" smtClean="0"/>
              <a:t>Bằng</a:t>
            </a:r>
            <a:r>
              <a:rPr lang="en-US" i="1" dirty="0" smtClean="0"/>
              <a:t> </a:t>
            </a:r>
            <a:r>
              <a:rPr lang="en-US" i="1" dirty="0" err="1"/>
              <a:t>việc</a:t>
            </a:r>
            <a:r>
              <a:rPr lang="en-US" i="1" dirty="0"/>
              <a:t> </a:t>
            </a:r>
            <a:r>
              <a:rPr lang="en-US" i="1" dirty="0" err="1"/>
              <a:t>sử</a:t>
            </a:r>
            <a:r>
              <a:rPr lang="en-US" i="1" dirty="0"/>
              <a:t> </a:t>
            </a:r>
            <a:r>
              <a:rPr lang="en-US" i="1" dirty="0" err="1"/>
              <a:t>dụng</a:t>
            </a:r>
            <a:r>
              <a:rPr lang="en-US" i="1" dirty="0"/>
              <a:t> </a:t>
            </a:r>
            <a:r>
              <a:rPr lang="en-US" i="1" dirty="0" err="1" smtClean="0"/>
              <a:t>nghệ</a:t>
            </a:r>
            <a:r>
              <a:rPr lang="en-US" i="1" dirty="0" smtClean="0"/>
              <a:t> </a:t>
            </a:r>
            <a:r>
              <a:rPr lang="en-US" i="1" dirty="0" err="1" smtClean="0"/>
              <a:t>thuật</a:t>
            </a:r>
            <a:r>
              <a:rPr lang="en-US" i="1" dirty="0" smtClean="0"/>
              <a:t> </a:t>
            </a:r>
            <a:r>
              <a:rPr lang="en-US" i="1" dirty="0" err="1" smtClean="0"/>
              <a:t>nhân</a:t>
            </a:r>
            <a:r>
              <a:rPr lang="en-US" i="1" dirty="0" smtClean="0"/>
              <a:t> </a:t>
            </a:r>
            <a:r>
              <a:rPr lang="en-US" i="1" dirty="0" err="1"/>
              <a:t>hóa</a:t>
            </a:r>
            <a:r>
              <a:rPr lang="en-US" i="1" dirty="0"/>
              <a:t>, so </a:t>
            </a:r>
            <a:r>
              <a:rPr lang="en-US" i="1" dirty="0" err="1"/>
              <a:t>sánh</a:t>
            </a:r>
            <a:r>
              <a:rPr lang="en-US" i="1" dirty="0"/>
              <a:t>, </a:t>
            </a:r>
            <a:r>
              <a:rPr lang="en-US" i="1" dirty="0" err="1"/>
              <a:t>tính</a:t>
            </a:r>
            <a:r>
              <a:rPr lang="en-US" i="1" dirty="0"/>
              <a:t> </a:t>
            </a:r>
            <a:r>
              <a:rPr lang="en-US" i="1" dirty="0" err="1"/>
              <a:t>từ</a:t>
            </a:r>
            <a:r>
              <a:rPr lang="en-US" i="1" dirty="0"/>
              <a:t>, </a:t>
            </a:r>
            <a:r>
              <a:rPr lang="en-US" i="1" dirty="0" err="1"/>
              <a:t>động</a:t>
            </a:r>
            <a:r>
              <a:rPr lang="en-US" i="1" dirty="0"/>
              <a:t> </a:t>
            </a:r>
            <a:r>
              <a:rPr lang="en-US" i="1" dirty="0" err="1"/>
              <a:t>từ</a:t>
            </a:r>
            <a:r>
              <a:rPr lang="en-US" i="1" dirty="0"/>
              <a:t>, </a:t>
            </a:r>
            <a:r>
              <a:rPr lang="en-US" i="1" dirty="0" err="1"/>
              <a:t>giọng</a:t>
            </a:r>
            <a:r>
              <a:rPr lang="en-US" i="1" dirty="0"/>
              <a:t> </a:t>
            </a:r>
            <a:r>
              <a:rPr lang="en-US" i="1" dirty="0" err="1"/>
              <a:t>văn</a:t>
            </a:r>
            <a:r>
              <a:rPr lang="en-US" i="1" dirty="0"/>
              <a:t> </a:t>
            </a:r>
            <a:r>
              <a:rPr lang="en-US" i="1" dirty="0" err="1"/>
              <a:t>sôi</a:t>
            </a:r>
            <a:r>
              <a:rPr lang="en-US" i="1" dirty="0"/>
              <a:t> </a:t>
            </a:r>
            <a:r>
              <a:rPr lang="en-US" i="1" dirty="0" err="1"/>
              <a:t>nổi</a:t>
            </a:r>
            <a:r>
              <a:rPr lang="en-US" i="1" dirty="0"/>
              <a:t>, </a:t>
            </a:r>
            <a:r>
              <a:rPr lang="en-US" i="1" dirty="0" err="1"/>
              <a:t>miêu</a:t>
            </a:r>
            <a:r>
              <a:rPr lang="en-US" i="1" dirty="0"/>
              <a:t> </a:t>
            </a:r>
            <a:r>
              <a:rPr lang="en-US" i="1" dirty="0" err="1"/>
              <a:t>tả</a:t>
            </a:r>
            <a:r>
              <a:rPr lang="en-US" i="1" dirty="0"/>
              <a:t> </a:t>
            </a:r>
            <a:r>
              <a:rPr lang="en-US" i="1" dirty="0" err="1"/>
              <a:t>nhân</a:t>
            </a:r>
            <a:r>
              <a:rPr lang="en-US" i="1" dirty="0"/>
              <a:t> </a:t>
            </a:r>
            <a:r>
              <a:rPr lang="en-US" i="1" dirty="0" err="1"/>
              <a:t>vật</a:t>
            </a:r>
            <a:r>
              <a:rPr lang="en-US" i="1" dirty="0"/>
              <a:t> </a:t>
            </a:r>
            <a:r>
              <a:rPr lang="en-US" i="1" dirty="0" err="1"/>
              <a:t>tinh</a:t>
            </a:r>
            <a:r>
              <a:rPr lang="en-US" i="1" dirty="0"/>
              <a:t> </a:t>
            </a:r>
            <a:r>
              <a:rPr lang="en-US" i="1" dirty="0" err="1"/>
              <a:t>tế</a:t>
            </a:r>
            <a:r>
              <a:rPr lang="en-US" i="1" dirty="0"/>
              <a:t>…</a:t>
            </a:r>
            <a:r>
              <a:rPr lang="en-US" i="1" dirty="0" err="1"/>
              <a:t>Tác</a:t>
            </a:r>
            <a:r>
              <a:rPr lang="en-US" i="1" dirty="0"/>
              <a:t> </a:t>
            </a:r>
            <a:r>
              <a:rPr lang="en-US" i="1" dirty="0" err="1"/>
              <a:t>giả</a:t>
            </a:r>
            <a:r>
              <a:rPr lang="en-US" i="1" dirty="0"/>
              <a:t> </a:t>
            </a:r>
            <a:r>
              <a:rPr lang="en-US" i="1" dirty="0" err="1"/>
              <a:t>cho</a:t>
            </a:r>
            <a:r>
              <a:rPr lang="en-US" i="1" dirty="0"/>
              <a:t>  </a:t>
            </a:r>
            <a:r>
              <a:rPr lang="en-US" i="1" dirty="0" err="1"/>
              <a:t>thấy</a:t>
            </a:r>
            <a:r>
              <a:rPr lang="en-US" i="1" dirty="0"/>
              <a:t> </a:t>
            </a:r>
            <a:r>
              <a:rPr lang="en-US" i="1" dirty="0" err="1"/>
              <a:t>Dế</a:t>
            </a:r>
            <a:r>
              <a:rPr lang="en-US" i="1" dirty="0"/>
              <a:t> </a:t>
            </a:r>
            <a:r>
              <a:rPr lang="en-US" i="1" dirty="0" err="1"/>
              <a:t>Mèn</a:t>
            </a:r>
            <a:r>
              <a:rPr lang="en-US" i="1" dirty="0"/>
              <a:t> </a:t>
            </a:r>
            <a:r>
              <a:rPr lang="en-US" i="1" dirty="0" err="1"/>
              <a:t>là</a:t>
            </a:r>
            <a:r>
              <a:rPr lang="en-US" i="1" dirty="0"/>
              <a:t> </a:t>
            </a:r>
            <a:r>
              <a:rPr lang="en-US" i="1" dirty="0" err="1"/>
              <a:t>một</a:t>
            </a:r>
            <a:r>
              <a:rPr lang="en-US" i="1" dirty="0"/>
              <a:t> </a:t>
            </a:r>
            <a:r>
              <a:rPr lang="en-US" i="1" dirty="0" err="1"/>
              <a:t>chàng</a:t>
            </a:r>
            <a:r>
              <a:rPr lang="en-US" i="1" dirty="0"/>
              <a:t> </a:t>
            </a:r>
            <a:r>
              <a:rPr lang="en-US" i="1" dirty="0" err="1"/>
              <a:t>thanh</a:t>
            </a:r>
            <a:r>
              <a:rPr lang="en-US" i="1" dirty="0"/>
              <a:t> </a:t>
            </a:r>
            <a:r>
              <a:rPr lang="en-US" i="1" dirty="0" err="1"/>
              <a:t>niên</a:t>
            </a:r>
            <a:r>
              <a:rPr lang="en-US" i="1" dirty="0"/>
              <a:t> </a:t>
            </a:r>
            <a:r>
              <a:rPr lang="en-US" i="1" dirty="0" err="1"/>
              <a:t>trẻ</a:t>
            </a:r>
            <a:r>
              <a:rPr lang="en-US" i="1" dirty="0"/>
              <a:t> </a:t>
            </a:r>
            <a:r>
              <a:rPr lang="en-US" i="1" dirty="0" err="1"/>
              <a:t>trung</a:t>
            </a:r>
            <a:r>
              <a:rPr lang="en-US" i="1" dirty="0"/>
              <a:t>, </a:t>
            </a:r>
            <a:r>
              <a:rPr lang="en-US" i="1" dirty="0" err="1"/>
              <a:t>yêu</a:t>
            </a:r>
            <a:r>
              <a:rPr lang="en-US" i="1" dirty="0"/>
              <a:t> </a:t>
            </a:r>
            <a:r>
              <a:rPr lang="en-US" i="1" dirty="0" err="1"/>
              <a:t>đời</a:t>
            </a:r>
            <a:r>
              <a:rPr lang="en-US" i="1" dirty="0"/>
              <a:t>, </a:t>
            </a:r>
            <a:r>
              <a:rPr lang="en-US" i="1" dirty="0" err="1"/>
              <a:t>tự</a:t>
            </a:r>
            <a:r>
              <a:rPr lang="en-US" i="1" dirty="0"/>
              <a:t> tin </a:t>
            </a:r>
            <a:r>
              <a:rPr lang="en-US" i="1" dirty="0" err="1"/>
              <a:t>nhưng</a:t>
            </a:r>
            <a:r>
              <a:rPr lang="en-US" i="1" dirty="0"/>
              <a:t> </a:t>
            </a:r>
            <a:r>
              <a:rPr lang="en-US" i="1" dirty="0" err="1"/>
              <a:t>kiêu</a:t>
            </a:r>
            <a:r>
              <a:rPr lang="en-US" i="1" dirty="0"/>
              <a:t> </a:t>
            </a:r>
            <a:r>
              <a:rPr lang="en-US" i="1" dirty="0" err="1"/>
              <a:t>căng</a:t>
            </a:r>
            <a:r>
              <a:rPr lang="en-US" i="1" dirty="0"/>
              <a:t>, </a:t>
            </a:r>
            <a:r>
              <a:rPr lang="en-US" i="1" dirty="0" err="1"/>
              <a:t>tự</a:t>
            </a:r>
            <a:r>
              <a:rPr lang="en-US" i="1" dirty="0"/>
              <a:t> </a:t>
            </a:r>
            <a:r>
              <a:rPr lang="en-US" i="1" dirty="0" err="1"/>
              <a:t>phụ</a:t>
            </a:r>
            <a:r>
              <a:rPr lang="en-US" i="1" dirty="0"/>
              <a:t>, </a:t>
            </a:r>
            <a:r>
              <a:rPr lang="en-US" i="1" dirty="0" err="1"/>
              <a:t>hống</a:t>
            </a:r>
            <a:r>
              <a:rPr lang="en-US" i="1" dirty="0"/>
              <a:t> </a:t>
            </a:r>
            <a:r>
              <a:rPr lang="en-US" i="1" dirty="0" err="1"/>
              <a:t>hách</a:t>
            </a:r>
            <a:r>
              <a:rPr lang="en-US" i="1" dirty="0"/>
              <a:t>.</a:t>
            </a:r>
            <a:r>
              <a:rPr lang="en-US" dirty="0"/>
              <a:t/>
            </a:r>
            <a:br>
              <a:rPr lang="en-US" dirty="0"/>
            </a:br>
            <a:r>
              <a:rPr lang="en-US" dirty="0"/>
              <a:t> </a:t>
            </a:r>
            <a:br>
              <a:rPr lang="en-US" dirty="0"/>
            </a:br>
            <a:endParaRPr lang="en-US" dirty="0"/>
          </a:p>
        </p:txBody>
      </p:sp>
      <p:sp>
        <p:nvSpPr>
          <p:cNvPr id="4" name="Date Placeholder 3"/>
          <p:cNvSpPr>
            <a:spLocks noGrp="1"/>
          </p:cNvSpPr>
          <p:nvPr>
            <p:ph type="dt" sz="half" idx="10"/>
          </p:nvPr>
        </p:nvSpPr>
        <p:spPr/>
        <p:txBody>
          <a:bodyPr/>
          <a:lstStyle/>
          <a:p>
            <a:fld id="{376C278F-7DA6-4868-9115-CFB26AEEC3F1}" type="datetime12">
              <a:rPr lang="en-US" smtClean="0"/>
              <a:t>7:15 AM</a:t>
            </a:fld>
            <a:endParaRPr lang="en-US"/>
          </a:p>
        </p:txBody>
      </p:sp>
    </p:spTree>
    <p:extLst>
      <p:ext uri="{BB962C8B-B14F-4D97-AF65-F5344CB8AC3E}">
        <p14:creationId xmlns:p14="http://schemas.microsoft.com/office/powerpoint/2010/main" val="4290022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Table&#10;&#10;Description automatically generated">
            <a:extLst/>
          </p:cNvPr>
          <p:cNvPicPr/>
          <p:nvPr/>
        </p:nvPicPr>
        <p:blipFill rotWithShape="1">
          <a:blip r:embed="rId2"/>
          <a:srcRect r="1" b="14219"/>
          <a:stretch/>
        </p:blipFill>
        <p:spPr>
          <a:xfrm>
            <a:off x="20" y="10"/>
            <a:ext cx="6095981"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2" descr="Top 7 Bài văn phân tích nhân vật Dế Mèn trong tác phẩm “Dế Mèn phiêu lưu  kí” của Tô Hoài | Phiêu lưu, Mỹ thuật, Hình ảnh"/>
          <p:cNvPicPr>
            <a:picLocks noChangeAspect="1" noChangeArrowheads="1"/>
          </p:cNvPicPr>
          <p:nvPr/>
        </p:nvPicPr>
        <p:blipFill>
          <a:blip r:embed="rId3"/>
          <a:srcRect t="9953"/>
          <a:stretch>
            <a:fillRect/>
          </a:stretch>
        </p:blipFill>
        <p:spPr bwMode="auto">
          <a:xfrm>
            <a:off x="6096000" y="0"/>
            <a:ext cx="6096000" cy="686117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fld id="{6948DDF5-1C80-4ACB-AFDA-0F512B9FDE45}" type="datetime12">
              <a:rPr lang="en-US" smtClean="0"/>
              <a:t>7:15 AM</a:t>
            </a:fld>
            <a:endParaRPr lang="en-US"/>
          </a:p>
        </p:txBody>
      </p:sp>
    </p:spTree>
    <p:extLst>
      <p:ext uri="{BB962C8B-B14F-4D97-AF65-F5344CB8AC3E}">
        <p14:creationId xmlns:p14="http://schemas.microsoft.com/office/powerpoint/2010/main" val="11932095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Dế mèn phiêu lưu ký | Thoáng Vu Vơ"/>
          <p:cNvPicPr>
            <a:picLocks noChangeAspect="1" noChangeArrowheads="1"/>
          </p:cNvPicPr>
          <p:nvPr/>
        </p:nvPicPr>
        <p:blipFill>
          <a:blip r:embed="rId2"/>
          <a:srcRect/>
          <a:stretch>
            <a:fillRect/>
          </a:stretch>
        </p:blipFill>
        <p:spPr bwMode="auto">
          <a:xfrm>
            <a:off x="8083550" y="484188"/>
            <a:ext cx="3930650" cy="5745162"/>
          </a:xfrm>
          <a:prstGeom prst="rect">
            <a:avLst/>
          </a:prstGeom>
          <a:noFill/>
          <a:ln w="9525">
            <a:noFill/>
            <a:miter lim="800000"/>
            <a:headEnd/>
            <a:tailEnd/>
          </a:ln>
        </p:spPr>
      </p:pic>
      <p:graphicFrame>
        <p:nvGraphicFramePr>
          <p:cNvPr id="3" name="Table 2">
            <a:extLst/>
          </p:cNvPr>
          <p:cNvGraphicFramePr>
            <a:graphicFrameLocks noGrp="1"/>
          </p:cNvGraphicFramePr>
          <p:nvPr/>
        </p:nvGraphicFramePr>
        <p:xfrm>
          <a:off x="366713" y="266700"/>
          <a:ext cx="7405256" cy="6325039"/>
        </p:xfrm>
        <a:graphic>
          <a:graphicData uri="http://schemas.openxmlformats.org/drawingml/2006/table">
            <a:tbl>
              <a:tblPr firstRow="1" bandRow="1">
                <a:tableStyleId>{C4B1156A-380E-4F78-BDF5-A606A8083BF9}</a:tableStyleId>
              </a:tblPr>
              <a:tblGrid>
                <a:gridCol w="2895601">
                  <a:extLst>
                    <a:ext uri="{9D8B030D-6E8A-4147-A177-3AD203B41FA5}">
                      <a16:colId xmlns:a16="http://schemas.microsoft.com/office/drawing/2014/main" val="20000"/>
                    </a:ext>
                  </a:extLst>
                </a:gridCol>
                <a:gridCol w="4509655">
                  <a:extLst>
                    <a:ext uri="{9D8B030D-6E8A-4147-A177-3AD203B41FA5}">
                      <a16:colId xmlns:a16="http://schemas.microsoft.com/office/drawing/2014/main" val="20001"/>
                    </a:ext>
                  </a:extLst>
                </a:gridCol>
              </a:tblGrid>
              <a:tr h="963682">
                <a:tc>
                  <a:txBody>
                    <a:bodyPr/>
                    <a:lstStyle/>
                    <a:p>
                      <a:r>
                        <a:rPr lang="x-none" sz="2800" b="0" dirty="0">
                          <a:latin typeface="Times New Roman" panose="02020603050405020304" pitchFamily="18" charset="0"/>
                          <a:cs typeface="Times New Roman" panose="02020603050405020304" pitchFamily="18" charset="0"/>
                        </a:rPr>
                        <a:t>Cách xưng hô của Dế Mèn</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x-none" sz="2800" b="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62252">
                <a:tc>
                  <a:txBody>
                    <a:bodyPr/>
                    <a:lstStyle/>
                    <a:p>
                      <a:r>
                        <a:rPr lang="x-none" sz="2800" b="0" dirty="0">
                          <a:latin typeface="Times New Roman" panose="02020603050405020304" pitchFamily="18" charset="0"/>
                          <a:cs typeface="Times New Roman" panose="02020603050405020304" pitchFamily="18" charset="0"/>
                        </a:rPr>
                        <a:t>Lời Dế Mèn miêu tả ngoại hình Dế Choắt</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x-none" sz="2800" b="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00785">
                <a:tc>
                  <a:txBody>
                    <a:bodyPr/>
                    <a:lstStyle/>
                    <a:p>
                      <a:r>
                        <a:rPr lang="x-none" sz="2800" b="0" dirty="0">
                          <a:latin typeface="Times New Roman" panose="02020603050405020304" pitchFamily="18" charset="0"/>
                          <a:cs typeface="Times New Roman" panose="02020603050405020304" pitchFamily="18" charset="0"/>
                        </a:rPr>
                        <a:t>Lời Dế Mèn nhận xét về hang ở của Dế Choắt</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x-none" sz="2800" b="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767353">
                <a:tc>
                  <a:txBody>
                    <a:bodyPr/>
                    <a:lstStyle/>
                    <a:p>
                      <a:r>
                        <a:rPr lang="x-none" sz="2800" b="0" dirty="0">
                          <a:latin typeface="Times New Roman" panose="02020603050405020304" pitchFamily="18" charset="0"/>
                          <a:cs typeface="Times New Roman" panose="02020603050405020304" pitchFamily="18" charset="0"/>
                        </a:rPr>
                        <a:t>Lời từ chối của Dế Mèn khi Dế Choắt mong muốn được giúp đỡ</a:t>
                      </a: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tc>
                  <a:txBody>
                    <a:bodyPr/>
                    <a:lstStyle/>
                    <a:p>
                      <a:endParaRPr lang="x-none" sz="2800" b="0" dirty="0">
                        <a:latin typeface="Times New Roman" panose="02020603050405020304" pitchFamily="18" charset="0"/>
                        <a:cs typeface="Times New Roman" panose="02020603050405020304" pitchFamily="18" charset="0"/>
                      </a:endParaRPr>
                    </a:p>
                  </a:txBody>
                  <a:tcPr anchor="ctr">
                    <a:lnL w="12700" cap="flat" cmpd="sng" algn="ctr">
                      <a:solidFill>
                        <a:schemeClr val="accent6">
                          <a:lumMod val="25000"/>
                        </a:schemeClr>
                      </a:solidFill>
                      <a:prstDash val="solid"/>
                      <a:round/>
                      <a:headEnd type="none" w="med" len="med"/>
                      <a:tailEnd type="none" w="med" len="med"/>
                    </a:lnL>
                    <a:lnR w="12700" cap="flat" cmpd="sng" algn="ctr">
                      <a:solidFill>
                        <a:schemeClr val="accent6">
                          <a:lumMod val="25000"/>
                        </a:schemeClr>
                      </a:solidFill>
                      <a:prstDash val="solid"/>
                      <a:round/>
                      <a:headEnd type="none" w="med" len="med"/>
                      <a:tailEnd type="none" w="med" len="med"/>
                    </a:lnR>
                    <a:lnT w="12700" cap="flat" cmpd="sng" algn="ctr">
                      <a:solidFill>
                        <a:schemeClr val="accent6">
                          <a:lumMod val="25000"/>
                        </a:schemeClr>
                      </a:solidFill>
                      <a:prstDash val="solid"/>
                      <a:round/>
                      <a:headEnd type="none" w="med" len="med"/>
                      <a:tailEnd type="none" w="med" len="med"/>
                    </a:lnT>
                    <a:lnB w="12700" cap="flat" cmpd="sng" algn="ctr">
                      <a:solidFill>
                        <a:schemeClr val="accent6">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4" name="TextBox 3"/>
          <p:cNvSpPr txBox="1">
            <a:spLocks noChangeArrowheads="1"/>
          </p:cNvSpPr>
          <p:nvPr/>
        </p:nvSpPr>
        <p:spPr bwMode="auto">
          <a:xfrm>
            <a:off x="3398838" y="484188"/>
            <a:ext cx="4137025" cy="523875"/>
          </a:xfrm>
          <a:prstGeom prst="rect">
            <a:avLst/>
          </a:prstGeom>
          <a:noFill/>
          <a:ln w="9525">
            <a:noFill/>
            <a:miter lim="800000"/>
            <a:headEnd/>
            <a:tailEnd/>
          </a:ln>
        </p:spPr>
        <p:txBody>
          <a:bodyPr>
            <a:spAutoFit/>
          </a:bodyPr>
          <a:lstStyle/>
          <a:p>
            <a:r>
              <a:rPr lang="vi-VN" sz="2800">
                <a:solidFill>
                  <a:srgbClr val="0070C0"/>
                </a:solidFill>
                <a:latin typeface="Times New Roman" pitchFamily="18" charset="0"/>
                <a:cs typeface="Times New Roman" pitchFamily="18" charset="0"/>
              </a:rPr>
              <a:t>- Xưng hô: “ta - </a:t>
            </a:r>
            <a:r>
              <a:rPr lang="en-US" sz="2800">
                <a:solidFill>
                  <a:srgbClr val="0070C0"/>
                </a:solidFill>
                <a:latin typeface="Times New Roman" pitchFamily="18" charset="0"/>
                <a:cs typeface="Times New Roman" pitchFamily="18" charset="0"/>
              </a:rPr>
              <a:t>chú mày”</a:t>
            </a:r>
          </a:p>
        </p:txBody>
      </p:sp>
      <p:sp>
        <p:nvSpPr>
          <p:cNvPr id="5" name="TextBox 4"/>
          <p:cNvSpPr txBox="1">
            <a:spLocks noChangeArrowheads="1"/>
          </p:cNvSpPr>
          <p:nvPr/>
        </p:nvSpPr>
        <p:spPr bwMode="auto">
          <a:xfrm>
            <a:off x="3195638" y="1227138"/>
            <a:ext cx="4576762" cy="1816100"/>
          </a:xfrm>
          <a:prstGeom prst="rect">
            <a:avLst/>
          </a:prstGeom>
          <a:noFill/>
          <a:ln w="9525">
            <a:noFill/>
            <a:miter lim="800000"/>
            <a:headEnd/>
            <a:tailEnd/>
          </a:ln>
        </p:spPr>
        <p:txBody>
          <a:bodyPr>
            <a:spAutoFit/>
          </a:bodyPr>
          <a:lstStyle/>
          <a:p>
            <a:pPr algn="just"/>
            <a:r>
              <a:rPr lang="vi-VN" sz="2800">
                <a:solidFill>
                  <a:srgbClr val="0070C0"/>
                </a:solidFill>
                <a:latin typeface="Times New Roman" pitchFamily="18" charset="0"/>
                <a:cs typeface="Times New Roman" pitchFamily="18" charset="0"/>
              </a:rPr>
              <a:t>- Như gã nghiện thuốc phiện.</a:t>
            </a:r>
          </a:p>
          <a:p>
            <a:pPr algn="just"/>
            <a:r>
              <a:rPr lang="en-US" sz="2800">
                <a:solidFill>
                  <a:srgbClr val="0070C0"/>
                </a:solidFill>
                <a:latin typeface="Times New Roman" pitchFamily="18" charset="0"/>
                <a:cs typeface="Times New Roman" pitchFamily="18" charset="0"/>
              </a:rPr>
              <a:t>- Cánh ngắn củn, râu một mẩu, mặt mũi ngẩn ngơ.</a:t>
            </a:r>
          </a:p>
          <a:p>
            <a:pPr algn="just"/>
            <a:r>
              <a:rPr lang="en-US" sz="2800">
                <a:solidFill>
                  <a:srgbClr val="0070C0"/>
                </a:solidFill>
                <a:latin typeface="Times New Roman" pitchFamily="18" charset="0"/>
                <a:cs typeface="Times New Roman" pitchFamily="18" charset="0"/>
              </a:rPr>
              <a:t>- Hôi như cú mèo</a:t>
            </a:r>
          </a:p>
        </p:txBody>
      </p:sp>
      <p:sp>
        <p:nvSpPr>
          <p:cNvPr id="6" name="TextBox 5"/>
          <p:cNvSpPr txBox="1">
            <a:spLocks noChangeArrowheads="1"/>
          </p:cNvSpPr>
          <p:nvPr/>
        </p:nvSpPr>
        <p:spPr bwMode="auto">
          <a:xfrm>
            <a:off x="3284538" y="3779838"/>
            <a:ext cx="4137025" cy="522287"/>
          </a:xfrm>
          <a:prstGeom prst="rect">
            <a:avLst/>
          </a:prstGeom>
          <a:noFill/>
          <a:ln w="9525">
            <a:noFill/>
            <a:miter lim="800000"/>
            <a:headEnd/>
            <a:tailEnd/>
          </a:ln>
        </p:spPr>
        <p:txBody>
          <a:bodyPr>
            <a:spAutoFit/>
          </a:bodyPr>
          <a:lstStyle/>
          <a:p>
            <a:pPr algn="just"/>
            <a:r>
              <a:rPr lang="vi-VN" sz="2800">
                <a:solidFill>
                  <a:srgbClr val="0070C0"/>
                </a:solidFill>
                <a:latin typeface="Times New Roman" pitchFamily="18" charset="0"/>
                <a:cs typeface="Times New Roman" pitchFamily="18" charset="0"/>
              </a:rPr>
              <a:t>- C</a:t>
            </a:r>
            <a:r>
              <a:rPr lang="en-US" sz="2800">
                <a:solidFill>
                  <a:srgbClr val="0070C0"/>
                </a:solidFill>
                <a:latin typeface="Times New Roman" pitchFamily="18" charset="0"/>
                <a:cs typeface="Times New Roman" pitchFamily="18" charset="0"/>
              </a:rPr>
              <a:t>ẩu thả, tuềnh toàng</a:t>
            </a:r>
          </a:p>
        </p:txBody>
      </p:sp>
      <p:sp>
        <p:nvSpPr>
          <p:cNvPr id="7" name="TextBox 6"/>
          <p:cNvSpPr txBox="1">
            <a:spLocks noChangeArrowheads="1"/>
          </p:cNvSpPr>
          <p:nvPr/>
        </p:nvSpPr>
        <p:spPr bwMode="auto">
          <a:xfrm>
            <a:off x="3284538" y="5056188"/>
            <a:ext cx="4137025" cy="954087"/>
          </a:xfrm>
          <a:prstGeom prst="rect">
            <a:avLst/>
          </a:prstGeom>
          <a:noFill/>
          <a:ln w="9525">
            <a:noFill/>
            <a:miter lim="800000"/>
            <a:headEnd/>
            <a:tailEnd/>
          </a:ln>
        </p:spPr>
        <p:txBody>
          <a:bodyPr>
            <a:spAutoFit/>
          </a:bodyPr>
          <a:lstStyle/>
          <a:p>
            <a:pPr algn="just"/>
            <a:r>
              <a:rPr lang="vi-VN" sz="2800">
                <a:solidFill>
                  <a:srgbClr val="0070C0"/>
                </a:solidFill>
                <a:latin typeface="Times New Roman" pitchFamily="18" charset="0"/>
                <a:cs typeface="Times New Roman" pitchFamily="18" charset="0"/>
              </a:rPr>
              <a:t>- Lời từ chối phũ phàng “Đào tổ nông thì cho chết”.</a:t>
            </a:r>
            <a:endParaRPr lang="en-US" sz="2800">
              <a:solidFill>
                <a:srgbClr val="0070C0"/>
              </a:solidFill>
              <a:latin typeface="Times New Roman" pitchFamily="18" charset="0"/>
              <a:cs typeface="Times New Roman" pitchFamily="18" charset="0"/>
            </a:endParaRPr>
          </a:p>
        </p:txBody>
      </p:sp>
      <p:sp>
        <p:nvSpPr>
          <p:cNvPr id="8" name="Rounded Rectangle 7">
            <a:extLst/>
          </p:cNvPr>
          <p:cNvSpPr/>
          <p:nvPr/>
        </p:nvSpPr>
        <p:spPr>
          <a:xfrm>
            <a:off x="9193213" y="1227138"/>
            <a:ext cx="2578100" cy="4470400"/>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fontAlgn="auto">
              <a:spcBef>
                <a:spcPts val="0"/>
              </a:spcBef>
              <a:spcAft>
                <a:spcPts val="0"/>
              </a:spcAft>
              <a:defRPr/>
            </a:pPr>
            <a:r>
              <a:rPr lang="x-none" sz="3800" dirty="0">
                <a:solidFill>
                  <a:schemeClr val="bg1"/>
                </a:solidFill>
                <a:latin typeface="Times New Roman" panose="02020603050405020304" pitchFamily="18" charset="0"/>
                <a:cs typeface="Times New Roman" panose="02020603050405020304" pitchFamily="18" charset="0"/>
              </a:rPr>
              <a:t>Dế Mèn tỏ thái độ chê bai, trịch thượng, ích kỉ, coi thường Dế Choắt.</a:t>
            </a:r>
          </a:p>
        </p:txBody>
      </p:sp>
      <p:sp>
        <p:nvSpPr>
          <p:cNvPr id="9" name="Right Arrow 8">
            <a:extLst/>
          </p:cNvPr>
          <p:cNvSpPr/>
          <p:nvPr/>
        </p:nvSpPr>
        <p:spPr>
          <a:xfrm>
            <a:off x="8083550" y="3043238"/>
            <a:ext cx="811213" cy="125888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x-none"/>
          </a:p>
        </p:txBody>
      </p:sp>
      <p:sp>
        <p:nvSpPr>
          <p:cNvPr id="2" name="Date Placeholder 1"/>
          <p:cNvSpPr>
            <a:spLocks noGrp="1"/>
          </p:cNvSpPr>
          <p:nvPr>
            <p:ph type="dt" sz="half" idx="10"/>
          </p:nvPr>
        </p:nvSpPr>
        <p:spPr/>
        <p:txBody>
          <a:bodyPr/>
          <a:lstStyle/>
          <a:p>
            <a:fld id="{976010DD-2B4D-4854-B14B-B91EE30DCCD6}" type="datetime12">
              <a:rPr lang="en-US" smtClean="0"/>
              <a:t>7:15 AM</a:t>
            </a:fld>
            <a:endParaRPr lang="en-US"/>
          </a:p>
        </p:txBody>
      </p:sp>
    </p:spTree>
    <p:extLst>
      <p:ext uri="{BB962C8B-B14F-4D97-AF65-F5344CB8AC3E}">
        <p14:creationId xmlns:p14="http://schemas.microsoft.com/office/powerpoint/2010/main" val="1805052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1188" y="621266"/>
            <a:ext cx="10746378" cy="2241639"/>
          </a:xfrm>
          <a:prstGeom prst="rect">
            <a:avLst/>
          </a:prstGeom>
        </p:spPr>
        <p:txBody>
          <a:bodyPr wrap="square">
            <a:spAutoFit/>
          </a:bodyPr>
          <a:lstStyle/>
          <a:p>
            <a:pPr>
              <a:lnSpc>
                <a:spcPct val="107000"/>
              </a:lnSpc>
              <a:tabLst>
                <a:tab pos="1386840" algn="l"/>
              </a:tabLst>
            </a:pPr>
            <a:r>
              <a:rPr lang="en-US" sz="2200" dirty="0">
                <a:solidFill>
                  <a:srgbClr val="7030A0"/>
                </a:solidFill>
                <a:latin typeface="Times New Roman" panose="02020603050405020304" pitchFamily="18" charset="0"/>
                <a:ea typeface="MS Mincho" panose="02020609040205080304" pitchFamily="49" charset="-128"/>
              </a:rPr>
              <a:t>- Diễn biến  hành động và tâm lí của Dế Mèn:</a:t>
            </a:r>
            <a:endParaRPr lang="en-US" sz="2200" dirty="0" smtClean="0">
              <a:effectLst/>
              <a:latin typeface="Times New Roman" panose="02020603050405020304" pitchFamily="18" charset="0"/>
              <a:ea typeface="Times New Roman" panose="02020603050405020304" pitchFamily="18" charset="0"/>
            </a:endParaRPr>
          </a:p>
          <a:p>
            <a:pPr>
              <a:lnSpc>
                <a:spcPct val="107000"/>
              </a:lnSpc>
              <a:tabLst>
                <a:tab pos="1386840" algn="l"/>
              </a:tabLst>
            </a:pPr>
            <a:r>
              <a:rPr lang="en-US" sz="2200" dirty="0">
                <a:solidFill>
                  <a:srgbClr val="0D0D0D"/>
                </a:solidFill>
                <a:latin typeface="Times New Roman" panose="02020603050405020304" pitchFamily="18" charset="0"/>
                <a:ea typeface="MS Mincho" panose="02020609040205080304" pitchFamily="49" charset="-128"/>
              </a:rPr>
              <a:t>+ Lúc đầu thì huênh hoang trước Dế Choắt.</a:t>
            </a:r>
            <a:endParaRPr lang="en-US" sz="2200" dirty="0" smtClean="0">
              <a:effectLst/>
              <a:latin typeface="Times New Roman" panose="02020603050405020304" pitchFamily="18" charset="0"/>
              <a:ea typeface="Times New Roman" panose="02020603050405020304" pitchFamily="18" charset="0"/>
            </a:endParaRPr>
          </a:p>
          <a:p>
            <a:pPr>
              <a:lnSpc>
                <a:spcPct val="107000"/>
              </a:lnSpc>
              <a:tabLst>
                <a:tab pos="1386840" algn="l"/>
              </a:tabLst>
            </a:pPr>
            <a:r>
              <a:rPr lang="en-US" sz="2200" dirty="0">
                <a:solidFill>
                  <a:srgbClr val="0D0D0D"/>
                </a:solidFill>
                <a:latin typeface="Times New Roman" panose="02020603050405020304" pitchFamily="18" charset="0"/>
                <a:ea typeface="MS Mincho" panose="02020609040205080304" pitchFamily="49" charset="-128"/>
              </a:rPr>
              <a:t>+ Hát véo von, xấc xược… với chị Cốc</a:t>
            </a:r>
            <a:endParaRPr lang="en-US" sz="2200" dirty="0" smtClean="0">
              <a:effectLst/>
              <a:latin typeface="Times New Roman" panose="02020603050405020304" pitchFamily="18" charset="0"/>
              <a:ea typeface="Times New Roman" panose="02020603050405020304" pitchFamily="18" charset="0"/>
            </a:endParaRPr>
          </a:p>
          <a:p>
            <a:pPr>
              <a:lnSpc>
                <a:spcPct val="107000"/>
              </a:lnSpc>
              <a:tabLst>
                <a:tab pos="1386840" algn="l"/>
              </a:tabLst>
            </a:pPr>
            <a:r>
              <a:rPr lang="en-US" sz="2200" dirty="0">
                <a:solidFill>
                  <a:srgbClr val="0D0D0D"/>
                </a:solidFill>
                <a:latin typeface="Times New Roman" panose="02020603050405020304" pitchFamily="18" charset="0"/>
                <a:ea typeface="MS Mincho" panose="02020609040205080304" pitchFamily="49" charset="-128"/>
              </a:rPr>
              <a:t>+ Sau đó chui tọt vào hang vắt chân chữ ngũ, nằm khểnh yên trí...  đắc ý.</a:t>
            </a:r>
            <a:endParaRPr lang="en-US" sz="2200" dirty="0" smtClean="0">
              <a:effectLst/>
              <a:latin typeface="Times New Roman" panose="02020603050405020304" pitchFamily="18" charset="0"/>
              <a:ea typeface="Times New Roman" panose="02020603050405020304" pitchFamily="18" charset="0"/>
            </a:endParaRPr>
          </a:p>
          <a:p>
            <a:pPr>
              <a:lnSpc>
                <a:spcPct val="107000"/>
              </a:lnSpc>
              <a:tabLst>
                <a:tab pos="1386840" algn="l"/>
              </a:tabLst>
            </a:pPr>
            <a:r>
              <a:rPr lang="en-US" sz="2200" dirty="0">
                <a:solidFill>
                  <a:srgbClr val="0D0D0D"/>
                </a:solidFill>
                <a:latin typeface="Times New Roman" panose="02020603050405020304" pitchFamily="18" charset="0"/>
                <a:ea typeface="MS Mincho" panose="02020609040205080304" pitchFamily="49" charset="-128"/>
              </a:rPr>
              <a:t>+ Khi Dế choắt bị Cốc mổ thì nằm im thin thít, khi Cốc bay đi rồi mới dám mon men bò ra khỏi hang. </a:t>
            </a:r>
            <a:endParaRPr lang="en-US" sz="2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01188" y="3086471"/>
            <a:ext cx="9871166" cy="454612"/>
          </a:xfrm>
          <a:prstGeom prst="rect">
            <a:avLst/>
          </a:prstGeom>
        </p:spPr>
        <p:txBody>
          <a:bodyPr wrap="square">
            <a:spAutoFit/>
          </a:bodyPr>
          <a:lstStyle/>
          <a:p>
            <a:pPr>
              <a:lnSpc>
                <a:spcPct val="107000"/>
              </a:lnSpc>
              <a:tabLst>
                <a:tab pos="1386840" algn="l"/>
              </a:tabLst>
            </a:pPr>
            <a:r>
              <a:rPr lang="en-US" sz="2200" dirty="0" smtClean="0">
                <a:solidFill>
                  <a:srgbClr val="0D0D0D"/>
                </a:solidFill>
                <a:latin typeface="Times New Roman" panose="02020603050405020304" pitchFamily="18" charset="0"/>
                <a:ea typeface="MS Mincho" panose="02020609040205080304" pitchFamily="49" charset="-128"/>
              </a:rPr>
              <a:t>         Dế Mèn hèn </a:t>
            </a:r>
            <a:r>
              <a:rPr lang="en-US" sz="2200" dirty="0">
                <a:solidFill>
                  <a:srgbClr val="0D0D0D"/>
                </a:solidFill>
                <a:latin typeface="Times New Roman" panose="02020603050405020304" pitchFamily="18" charset="0"/>
                <a:ea typeface="MS Mincho" panose="02020609040205080304" pitchFamily="49" charset="-128"/>
              </a:rPr>
              <a:t>nhát, tham sống sợ chết, bỏ mặc bạn bè, không dám nhận lỗi.</a:t>
            </a:r>
            <a:endParaRPr lang="en-US" sz="2200" dirty="0">
              <a:effectLst/>
              <a:latin typeface="Times New Roman" panose="02020603050405020304" pitchFamily="18" charset="0"/>
              <a:ea typeface="Times New Roman" panose="02020603050405020304" pitchFamily="18" charset="0"/>
            </a:endParaRPr>
          </a:p>
        </p:txBody>
      </p:sp>
      <p:sp>
        <p:nvSpPr>
          <p:cNvPr id="10" name="Right Arrow 9"/>
          <p:cNvSpPr/>
          <p:nvPr/>
        </p:nvSpPr>
        <p:spPr>
          <a:xfrm flipV="1">
            <a:off x="866503" y="3254994"/>
            <a:ext cx="326572" cy="117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513D2DB-42D0-4E64-B465-EEBC2A8109BF}" type="datetime12">
              <a:rPr lang="en-US" smtClean="0"/>
              <a:t>7:15 AM</a:t>
            </a:fld>
            <a:endParaRPr lang="en-US"/>
          </a:p>
        </p:txBody>
      </p:sp>
    </p:spTree>
    <p:extLst>
      <p:ext uri="{BB962C8B-B14F-4D97-AF65-F5344CB8AC3E}">
        <p14:creationId xmlns:p14="http://schemas.microsoft.com/office/powerpoint/2010/main" val="41678037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p:cNvPr>
          <p:cNvSpPr/>
          <p:nvPr/>
        </p:nvSpPr>
        <p:spPr>
          <a:xfrm>
            <a:off x="271463" y="1352550"/>
            <a:ext cx="1328737" cy="4152900"/>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x-none" sz="4000" dirty="0">
                <a:latin typeface="Times New Roman" panose="02020603050405020304" pitchFamily="18" charset="0"/>
                <a:cs typeface="Times New Roman" panose="02020603050405020304" pitchFamily="18" charset="0"/>
              </a:rPr>
              <a:t>Cảm xúc, suy nghĩ của Dế Mèn</a:t>
            </a:r>
          </a:p>
        </p:txBody>
      </p:sp>
      <p:cxnSp>
        <p:nvCxnSpPr>
          <p:cNvPr id="3" name="Straight Arrow Connector 2">
            <a:extLst/>
          </p:cNvPr>
          <p:cNvCxnSpPr>
            <a:cxnSpLocks/>
            <a:stCxn id="2" idx="3"/>
            <a:endCxn id="5" idx="1"/>
          </p:cNvCxnSpPr>
          <p:nvPr/>
        </p:nvCxnSpPr>
        <p:spPr>
          <a:xfrm flipV="1">
            <a:off x="1600200" y="1420813"/>
            <a:ext cx="1557338" cy="2008187"/>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p:cNvPr>
          <p:cNvCxnSpPr>
            <a:cxnSpLocks/>
            <a:endCxn id="6" idx="1"/>
          </p:cNvCxnSpPr>
          <p:nvPr/>
        </p:nvCxnSpPr>
        <p:spPr>
          <a:xfrm>
            <a:off x="1600200" y="3429000"/>
            <a:ext cx="1557338" cy="0"/>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a:extLst/>
          </p:cNvPr>
          <p:cNvSpPr/>
          <p:nvPr/>
        </p:nvSpPr>
        <p:spPr>
          <a:xfrm>
            <a:off x="3157538" y="663575"/>
            <a:ext cx="5083175" cy="15144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x-none" sz="2800" b="1" dirty="0">
                <a:latin typeface="Times New Roman" panose="02020603050405020304" pitchFamily="18" charset="0"/>
                <a:cs typeface="Times New Roman" panose="02020603050405020304" pitchFamily="18" charset="0"/>
              </a:rPr>
              <a:t>Sợ hãi</a:t>
            </a:r>
          </a:p>
          <a:p>
            <a:pPr algn="ctr" fontAlgn="auto">
              <a:spcBef>
                <a:spcPts val="0"/>
              </a:spcBef>
              <a:spcAft>
                <a:spcPts val="0"/>
              </a:spcAft>
              <a:defRPr/>
            </a:pPr>
            <a:r>
              <a:rPr lang="x-none" sz="2800" i="1" dirty="0">
                <a:latin typeface="Times New Roman" panose="02020603050405020304" pitchFamily="18" charset="0"/>
                <a:cs typeface="Times New Roman" panose="02020603050405020304" pitchFamily="18" charset="0"/>
              </a:rPr>
              <a:t>“tôi cũng khiếp, nằm im thít, hoảng hốt”</a:t>
            </a:r>
          </a:p>
        </p:txBody>
      </p:sp>
      <p:sp>
        <p:nvSpPr>
          <p:cNvPr id="6" name="Rounded Rectangle 5">
            <a:extLst/>
          </p:cNvPr>
          <p:cNvSpPr/>
          <p:nvPr/>
        </p:nvSpPr>
        <p:spPr>
          <a:xfrm>
            <a:off x="3157538" y="2671763"/>
            <a:ext cx="5029200" cy="15144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x-none" sz="2800" b="1" dirty="0">
                <a:latin typeface="Times New Roman" panose="02020603050405020304" pitchFamily="18" charset="0"/>
                <a:cs typeface="Times New Roman" panose="02020603050405020304" pitchFamily="18" charset="0"/>
              </a:rPr>
              <a:t>Ân hận</a:t>
            </a:r>
          </a:p>
          <a:p>
            <a:pPr algn="ctr" fontAlgn="auto">
              <a:spcBef>
                <a:spcPts val="0"/>
              </a:spcBef>
              <a:spcAft>
                <a:spcPts val="0"/>
              </a:spcAft>
              <a:defRPr/>
            </a:pPr>
            <a:r>
              <a:rPr lang="x-none" sz="2800" i="1" dirty="0">
                <a:latin typeface="Times New Roman" panose="02020603050405020304" pitchFamily="18" charset="0"/>
                <a:cs typeface="Times New Roman" panose="02020603050405020304" pitchFamily="18" charset="0"/>
              </a:rPr>
              <a:t>“anh mà chết là tại tôi </a:t>
            </a:r>
          </a:p>
          <a:p>
            <a:pPr algn="ctr" fontAlgn="auto">
              <a:spcBef>
                <a:spcPts val="0"/>
              </a:spcBef>
              <a:spcAft>
                <a:spcPts val="0"/>
              </a:spcAft>
              <a:defRPr/>
            </a:pPr>
            <a:r>
              <a:rPr lang="x-none" sz="2800" i="1" dirty="0">
                <a:latin typeface="Times New Roman" panose="02020603050405020304" pitchFamily="18" charset="0"/>
                <a:cs typeface="Times New Roman" panose="02020603050405020304" pitchFamily="18" charset="0"/>
              </a:rPr>
              <a:t>ngông cuồng”</a:t>
            </a:r>
          </a:p>
        </p:txBody>
      </p:sp>
      <p:cxnSp>
        <p:nvCxnSpPr>
          <p:cNvPr id="12" name="Straight Arrow Connector 11">
            <a:extLst/>
          </p:cNvPr>
          <p:cNvCxnSpPr>
            <a:cxnSpLocks/>
            <a:stCxn id="2" idx="3"/>
            <a:endCxn id="13" idx="1"/>
          </p:cNvCxnSpPr>
          <p:nvPr/>
        </p:nvCxnSpPr>
        <p:spPr>
          <a:xfrm>
            <a:off x="1600200" y="3429000"/>
            <a:ext cx="1611313" cy="2008188"/>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p:cNvPr>
          <p:cNvSpPr/>
          <p:nvPr/>
        </p:nvSpPr>
        <p:spPr>
          <a:xfrm>
            <a:off x="3211513" y="4679950"/>
            <a:ext cx="5029200" cy="151447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x-none" sz="2800" b="1" dirty="0">
                <a:latin typeface="Times New Roman" panose="02020603050405020304" pitchFamily="18" charset="0"/>
                <a:cs typeface="Times New Roman" panose="02020603050405020304" pitchFamily="18" charset="0"/>
              </a:rPr>
              <a:t>Hối lỗi</a:t>
            </a:r>
            <a:endParaRPr lang="x-none" sz="2800" i="1" dirty="0">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x-none" sz="2800" i="1" dirty="0">
                <a:latin typeface="Times New Roman" panose="02020603050405020304" pitchFamily="18" charset="0"/>
                <a:cs typeface="Times New Roman" panose="02020603050405020304" pitchFamily="18" charset="0"/>
              </a:rPr>
              <a:t>“Nào tôi đâu biết…bây giờ”</a:t>
            </a:r>
            <a:endParaRPr lang="x-none" sz="2800" dirty="0">
              <a:latin typeface="Times New Roman" panose="02020603050405020304" pitchFamily="18" charset="0"/>
              <a:cs typeface="Times New Roman" panose="02020603050405020304" pitchFamily="18" charset="0"/>
            </a:endParaRPr>
          </a:p>
        </p:txBody>
      </p:sp>
      <p:sp>
        <p:nvSpPr>
          <p:cNvPr id="22" name="Right Brace 21">
            <a:extLst/>
          </p:cNvPr>
          <p:cNvSpPr/>
          <p:nvPr/>
        </p:nvSpPr>
        <p:spPr>
          <a:xfrm>
            <a:off x="8404225" y="663575"/>
            <a:ext cx="869950" cy="5530850"/>
          </a:xfrm>
          <a:prstGeom prst="rightBrace">
            <a:avLst/>
          </a:prstGeom>
          <a:ln w="28575">
            <a:solidFill>
              <a:schemeClr val="accent1">
                <a:lumMod val="50000"/>
              </a:schemeClr>
            </a:solidFill>
          </a:ln>
        </p:spPr>
        <p:style>
          <a:lnRef idx="1">
            <a:schemeClr val="dk1"/>
          </a:lnRef>
          <a:fillRef idx="0">
            <a:schemeClr val="dk1"/>
          </a:fillRef>
          <a:effectRef idx="0">
            <a:schemeClr val="dk1"/>
          </a:effectRef>
          <a:fontRef idx="minor">
            <a:schemeClr val="tx1"/>
          </a:fontRef>
        </p:style>
        <p:txBody>
          <a:bodyPr anchor="ctr"/>
          <a:lstStyle/>
          <a:p>
            <a:pPr algn="ctr" fontAlgn="auto">
              <a:spcBef>
                <a:spcPts val="0"/>
              </a:spcBef>
              <a:spcAft>
                <a:spcPts val="0"/>
              </a:spcAft>
              <a:defRPr/>
            </a:pPr>
            <a:endParaRPr lang="x-none"/>
          </a:p>
        </p:txBody>
      </p:sp>
      <p:sp>
        <p:nvSpPr>
          <p:cNvPr id="23" name="Rounded Rectangle 22">
            <a:extLst/>
          </p:cNvPr>
          <p:cNvSpPr/>
          <p:nvPr/>
        </p:nvSpPr>
        <p:spPr>
          <a:xfrm>
            <a:off x="9278938" y="1285875"/>
            <a:ext cx="2508250" cy="4151313"/>
          </a:xfrm>
          <a:prstGeom prst="roundRect">
            <a:avLst/>
          </a:prstGeom>
          <a:solidFill>
            <a:schemeClr val="accent6">
              <a:lumMod val="20000"/>
              <a:lumOff val="80000"/>
            </a:schemeClr>
          </a:solidFill>
          <a:ln>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anchor="ctr"/>
          <a:lstStyle/>
          <a:p>
            <a:pPr algn="just" fontAlgn="auto">
              <a:spcBef>
                <a:spcPts val="0"/>
              </a:spcBef>
              <a:spcAft>
                <a:spcPts val="0"/>
              </a:spcAft>
              <a:defRPr/>
            </a:pPr>
            <a:r>
              <a:rPr lang="x-none" sz="2400" b="1" dirty="0">
                <a:solidFill>
                  <a:srgbClr val="FF0000"/>
                </a:solidFill>
                <a:latin typeface="Times New Roman" panose="02020603050405020304" pitchFamily="18" charset="0"/>
                <a:cs typeface="Times New Roman" panose="02020603050405020304" pitchFamily="18" charset="0"/>
              </a:rPr>
              <a:t>Nghệ thuật miêu tả tâm lí nhân vật sinh động, </a:t>
            </a:r>
            <a:r>
              <a:rPr lang="x-none" sz="2400" b="1">
                <a:solidFill>
                  <a:srgbClr val="FF0000"/>
                </a:solidFill>
                <a:latin typeface="Times New Roman" panose="02020603050405020304" pitchFamily="18" charset="0"/>
                <a:cs typeface="Times New Roman" panose="02020603050405020304" pitchFamily="18" charset="0"/>
              </a:rPr>
              <a:t>hợp lý</a:t>
            </a:r>
            <a:r>
              <a:rPr lang="en-US" sz="2400" b="1">
                <a:solidFill>
                  <a:srgbClr val="FF0000"/>
                </a:solidFill>
                <a:latin typeface="Times New Roman" panose="02020603050405020304" pitchFamily="18" charset="0"/>
                <a:cs typeface="Times New Roman" panose="02020603050405020304" pitchFamily="18" charset="0"/>
              </a:rPr>
              <a:t> -&gt; Ở Dế Mèn có sự biến đổi tâm lý: từ thái độ kiêu ngạo, hống hách sang ăn năn, hối hận.</a:t>
            </a:r>
          </a:p>
          <a:p>
            <a:pPr algn="ctr" fontAlgn="auto">
              <a:spcBef>
                <a:spcPts val="0"/>
              </a:spcBef>
              <a:spcAft>
                <a:spcPts val="0"/>
              </a:spcAft>
              <a:defRPr/>
            </a:pPr>
            <a:endParaRPr lang="x-none" sz="2400" dirty="0">
              <a:latin typeface="Times New Roman" panose="02020603050405020304" pitchFamily="18" charset="0"/>
              <a:cs typeface="Times New Roman" panose="02020603050405020304" pitchFamily="18" charset="0"/>
            </a:endParaRPr>
          </a:p>
        </p:txBody>
      </p:sp>
      <p:sp>
        <p:nvSpPr>
          <p:cNvPr id="26" name="Down Arrow 25">
            <a:extLst/>
          </p:cNvPr>
          <p:cNvSpPr/>
          <p:nvPr/>
        </p:nvSpPr>
        <p:spPr>
          <a:xfrm>
            <a:off x="5654675" y="2252663"/>
            <a:ext cx="250825" cy="344487"/>
          </a:xfrm>
          <a:prstGeom prst="downArrow">
            <a:avLst/>
          </a:prstGeom>
          <a:solidFill>
            <a:srgbClr val="FFFF00"/>
          </a:solidFill>
          <a:ln>
            <a:solidFill>
              <a:srgbClr val="FFFF00"/>
            </a:solidFill>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x-none"/>
          </a:p>
        </p:txBody>
      </p:sp>
      <p:sp>
        <p:nvSpPr>
          <p:cNvPr id="27" name="Down Arrow 26">
            <a:extLst/>
          </p:cNvPr>
          <p:cNvSpPr/>
          <p:nvPr/>
        </p:nvSpPr>
        <p:spPr>
          <a:xfrm>
            <a:off x="5646738" y="4260850"/>
            <a:ext cx="250825" cy="344488"/>
          </a:xfrm>
          <a:prstGeom prst="downArrow">
            <a:avLst/>
          </a:prstGeom>
          <a:solidFill>
            <a:srgbClr val="FFFF00"/>
          </a:solidFill>
          <a:ln>
            <a:solidFill>
              <a:srgbClr val="FFFF00"/>
            </a:solidFill>
          </a:ln>
        </p:spPr>
        <p:style>
          <a:lnRef idx="0">
            <a:schemeClr val="accent5"/>
          </a:lnRef>
          <a:fillRef idx="3">
            <a:schemeClr val="accent5"/>
          </a:fillRef>
          <a:effectRef idx="3">
            <a:schemeClr val="accent5"/>
          </a:effectRef>
          <a:fontRef idx="minor">
            <a:schemeClr val="lt1"/>
          </a:fontRef>
        </p:style>
        <p:txBody>
          <a:bodyPr anchor="ctr"/>
          <a:lstStyle/>
          <a:p>
            <a:pPr algn="ctr" fontAlgn="auto">
              <a:spcBef>
                <a:spcPts val="0"/>
              </a:spcBef>
              <a:spcAft>
                <a:spcPts val="0"/>
              </a:spcAft>
              <a:defRPr/>
            </a:pPr>
            <a:endParaRPr lang="x-none"/>
          </a:p>
        </p:txBody>
      </p:sp>
      <p:sp>
        <p:nvSpPr>
          <p:cNvPr id="7" name="Date Placeholder 6"/>
          <p:cNvSpPr>
            <a:spLocks noGrp="1"/>
          </p:cNvSpPr>
          <p:nvPr>
            <p:ph type="dt" sz="half" idx="10"/>
          </p:nvPr>
        </p:nvSpPr>
        <p:spPr/>
        <p:txBody>
          <a:bodyPr/>
          <a:lstStyle/>
          <a:p>
            <a:fld id="{0C3A7370-68EF-4635-A5CD-CBB21C45B3D0}" type="datetime12">
              <a:rPr lang="en-US" smtClean="0"/>
              <a:t>7:15 AM</a:t>
            </a:fld>
            <a:endParaRPr lang="en-US"/>
          </a:p>
        </p:txBody>
      </p:sp>
    </p:spTree>
    <p:extLst>
      <p:ext uri="{BB962C8B-B14F-4D97-AF65-F5344CB8AC3E}">
        <p14:creationId xmlns:p14="http://schemas.microsoft.com/office/powerpoint/2010/main" val="2478268967"/>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69024"/>
          </a:xfrm>
        </p:spPr>
        <p:txBody>
          <a:bodyPr>
            <a:normAutofit/>
          </a:bodyPr>
          <a:lstStyle/>
          <a:p>
            <a:r>
              <a:rPr lang="en-US" dirty="0"/>
              <a:t>- Hung </a:t>
            </a:r>
            <a:r>
              <a:rPr lang="en-US" dirty="0" err="1"/>
              <a:t>hăng</a:t>
            </a:r>
            <a:r>
              <a:rPr lang="en-US" dirty="0"/>
              <a:t>, </a:t>
            </a:r>
            <a:r>
              <a:rPr lang="en-US" dirty="0" err="1"/>
              <a:t>hống</a:t>
            </a:r>
            <a:r>
              <a:rPr lang="en-US" dirty="0"/>
              <a:t> </a:t>
            </a:r>
            <a:r>
              <a:rPr lang="en-US" dirty="0" err="1"/>
              <a:t>hách</a:t>
            </a:r>
            <a:r>
              <a:rPr lang="en-US" dirty="0"/>
              <a:t> </a:t>
            </a:r>
            <a:r>
              <a:rPr lang="en-US" dirty="0" err="1"/>
              <a:t>láo</a:t>
            </a:r>
            <a:r>
              <a:rPr lang="en-US" dirty="0"/>
              <a:t> </a:t>
            </a:r>
            <a:r>
              <a:rPr lang="en-US" dirty="0" err="1"/>
              <a:t>chỉ</a:t>
            </a:r>
            <a:r>
              <a:rPr lang="en-US" dirty="0"/>
              <a:t> </a:t>
            </a:r>
            <a:r>
              <a:rPr lang="en-US" dirty="0" err="1"/>
              <a:t>tổ</a:t>
            </a:r>
            <a:r>
              <a:rPr lang="en-US" dirty="0"/>
              <a:t> </a:t>
            </a:r>
            <a:r>
              <a:rPr lang="en-US" dirty="0" err="1"/>
              <a:t>đem</a:t>
            </a:r>
            <a:r>
              <a:rPr lang="en-US" dirty="0"/>
              <a:t> </a:t>
            </a:r>
            <a:r>
              <a:rPr lang="en-US" dirty="0" err="1"/>
              <a:t>thân</a:t>
            </a:r>
            <a:r>
              <a:rPr lang="en-US" dirty="0"/>
              <a:t> </a:t>
            </a:r>
            <a:r>
              <a:rPr lang="en-US" dirty="0" err="1"/>
              <a:t>mà</a:t>
            </a:r>
            <a:r>
              <a:rPr lang="en-US" dirty="0"/>
              <a:t> </a:t>
            </a:r>
            <a:r>
              <a:rPr lang="en-US" dirty="0" err="1"/>
              <a:t>trả</a:t>
            </a:r>
            <a:r>
              <a:rPr lang="en-US" dirty="0"/>
              <a:t> </a:t>
            </a:r>
            <a:r>
              <a:rPr lang="en-US" dirty="0" err="1"/>
              <a:t>nợ</a:t>
            </a:r>
            <a:r>
              <a:rPr lang="en-US" dirty="0"/>
              <a:t> </a:t>
            </a:r>
            <a:r>
              <a:rPr lang="en-US" dirty="0" err="1"/>
              <a:t>cho</a:t>
            </a:r>
            <a:r>
              <a:rPr lang="en-US" dirty="0"/>
              <a:t> </a:t>
            </a:r>
            <a:r>
              <a:rPr lang="en-US" dirty="0" err="1"/>
              <a:t>những</a:t>
            </a:r>
            <a:r>
              <a:rPr lang="en-US" dirty="0"/>
              <a:t> </a:t>
            </a:r>
            <a:r>
              <a:rPr lang="en-US" dirty="0" err="1"/>
              <a:t>cử</a:t>
            </a:r>
            <a:r>
              <a:rPr lang="en-US" dirty="0"/>
              <a:t> </a:t>
            </a:r>
            <a:r>
              <a:rPr lang="en-US" dirty="0" err="1"/>
              <a:t>chỉ</a:t>
            </a:r>
            <a:r>
              <a:rPr lang="en-US" dirty="0"/>
              <a:t> </a:t>
            </a:r>
            <a:r>
              <a:rPr lang="en-US" dirty="0" err="1"/>
              <a:t>ngu</a:t>
            </a:r>
            <a:r>
              <a:rPr lang="en-US" dirty="0"/>
              <a:t> </a:t>
            </a:r>
            <a:r>
              <a:rPr lang="en-US" dirty="0" err="1"/>
              <a:t>dại</a:t>
            </a:r>
            <a:r>
              <a:rPr lang="en-US" dirty="0"/>
              <a:t> </a:t>
            </a:r>
            <a:r>
              <a:rPr lang="en-US" dirty="0" err="1"/>
              <a:t>của</a:t>
            </a:r>
            <a:r>
              <a:rPr lang="en-US" dirty="0"/>
              <a:t> </a:t>
            </a:r>
            <a:r>
              <a:rPr lang="en-US" dirty="0" err="1"/>
              <a:t>mình</a:t>
            </a:r>
            <a:r>
              <a:rPr lang="en-US" dirty="0"/>
              <a:t> </a:t>
            </a:r>
            <a:r>
              <a:rPr lang="en-US" dirty="0" err="1"/>
              <a:t>thôi</a:t>
            </a:r>
            <a:r>
              <a:rPr lang="en-US" dirty="0"/>
              <a:t>…</a:t>
            </a:r>
            <a:br>
              <a:rPr lang="en-US" dirty="0"/>
            </a:br>
            <a:r>
              <a:rPr lang="en-US" dirty="0"/>
              <a:t> - Ở </a:t>
            </a:r>
            <a:r>
              <a:rPr lang="en-US" dirty="0" err="1"/>
              <a:t>đời</a:t>
            </a:r>
            <a:r>
              <a:rPr lang="en-US" dirty="0"/>
              <a:t> </a:t>
            </a:r>
            <a:r>
              <a:rPr lang="en-US" dirty="0" err="1"/>
              <a:t>mà</a:t>
            </a:r>
            <a:r>
              <a:rPr lang="en-US" dirty="0"/>
              <a:t> </a:t>
            </a:r>
            <a:r>
              <a:rPr lang="en-US" dirty="0" err="1"/>
              <a:t>có</a:t>
            </a:r>
            <a:r>
              <a:rPr lang="en-US" dirty="0"/>
              <a:t> </a:t>
            </a:r>
            <a:r>
              <a:rPr lang="en-US" dirty="0" err="1"/>
              <a:t>thói</a:t>
            </a:r>
            <a:r>
              <a:rPr lang="en-US" dirty="0"/>
              <a:t> hung </a:t>
            </a:r>
            <a:r>
              <a:rPr lang="en-US" dirty="0" err="1"/>
              <a:t>hăng</a:t>
            </a:r>
            <a:r>
              <a:rPr lang="en-US" dirty="0"/>
              <a:t> </a:t>
            </a:r>
            <a:r>
              <a:rPr lang="en-US" dirty="0" err="1"/>
              <a:t>bậy</a:t>
            </a:r>
            <a:r>
              <a:rPr lang="en-US" dirty="0"/>
              <a:t> </a:t>
            </a:r>
            <a:r>
              <a:rPr lang="en-US" dirty="0" err="1"/>
              <a:t>bạ</a:t>
            </a:r>
            <a:r>
              <a:rPr lang="en-US" dirty="0"/>
              <a:t> </a:t>
            </a:r>
            <a:r>
              <a:rPr lang="en-US" dirty="0" err="1"/>
              <a:t>sớm</a:t>
            </a:r>
            <a:r>
              <a:rPr lang="en-US" dirty="0"/>
              <a:t> </a:t>
            </a:r>
            <a:r>
              <a:rPr lang="en-US" dirty="0" err="1"/>
              <a:t>muộn</a:t>
            </a:r>
            <a:r>
              <a:rPr lang="en-US" dirty="0"/>
              <a:t> </a:t>
            </a:r>
            <a:r>
              <a:rPr lang="en-US" dirty="0" err="1"/>
              <a:t>cũng</a:t>
            </a:r>
            <a:r>
              <a:rPr lang="en-US" dirty="0"/>
              <a:t> </a:t>
            </a:r>
            <a:r>
              <a:rPr lang="en-US" dirty="0" err="1"/>
              <a:t>mang</a:t>
            </a:r>
            <a:r>
              <a:rPr lang="en-US" dirty="0"/>
              <a:t> </a:t>
            </a:r>
            <a:r>
              <a:rPr lang="en-US" dirty="0" err="1"/>
              <a:t>vạ</a:t>
            </a:r>
            <a:r>
              <a:rPr lang="en-US" dirty="0"/>
              <a:t> </a:t>
            </a:r>
            <a:r>
              <a:rPr lang="en-US" dirty="0" err="1"/>
              <a:t>vào</a:t>
            </a:r>
            <a:r>
              <a:rPr lang="en-US" dirty="0"/>
              <a:t> </a:t>
            </a:r>
            <a:r>
              <a:rPr lang="en-US" dirty="0" err="1"/>
              <a:t>mình</a:t>
            </a:r>
            <a:r>
              <a:rPr lang="en-US" dirty="0"/>
              <a:t> </a:t>
            </a:r>
            <a:endParaRPr lang="en-US" dirty="0"/>
          </a:p>
        </p:txBody>
      </p:sp>
      <p:sp>
        <p:nvSpPr>
          <p:cNvPr id="4" name="Date Placeholder 3"/>
          <p:cNvSpPr>
            <a:spLocks noGrp="1"/>
          </p:cNvSpPr>
          <p:nvPr>
            <p:ph type="dt" sz="half" idx="10"/>
          </p:nvPr>
        </p:nvSpPr>
        <p:spPr/>
        <p:txBody>
          <a:bodyPr/>
          <a:lstStyle/>
          <a:p>
            <a:fld id="{376C278F-7DA6-4868-9115-CFB26AEEC3F1}" type="datetime12">
              <a:rPr lang="en-US" smtClean="0"/>
              <a:t>7:53 AM</a:t>
            </a:fld>
            <a:endParaRPr lang="en-US"/>
          </a:p>
        </p:txBody>
      </p:sp>
    </p:spTree>
    <p:extLst>
      <p:ext uri="{BB962C8B-B14F-4D97-AF65-F5344CB8AC3E}">
        <p14:creationId xmlns:p14="http://schemas.microsoft.com/office/powerpoint/2010/main" val="418007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395" y="984295"/>
            <a:ext cx="10672354" cy="1785104"/>
          </a:xfrm>
          <a:prstGeom prst="rect">
            <a:avLst/>
          </a:prstGeom>
        </p:spPr>
        <p:txBody>
          <a:bodyPr wrap="square">
            <a:spAutoFit/>
          </a:bodyPr>
          <a:lstStyle/>
          <a:p>
            <a:pPr algn="just"/>
            <a:r>
              <a:rPr lang="en-US" sz="2200" b="1" dirty="0">
                <a:solidFill>
                  <a:srgbClr val="000000"/>
                </a:solidFill>
                <a:latin typeface="Times New Roman" panose="02020603050405020304" pitchFamily="18" charset="0"/>
                <a:ea typeface="Calibri" panose="020F0502020204030204" pitchFamily="34" charset="0"/>
              </a:rPr>
              <a:t>1. Nghệ thuật</a:t>
            </a:r>
            <a:endParaRPr lang="en-US" sz="2200" dirty="0">
              <a:solidFill>
                <a:srgbClr val="000000"/>
              </a:solidFill>
              <a:latin typeface="Times New Roman" panose="02020603050405020304" pitchFamily="18" charset="0"/>
              <a:ea typeface="Calibri" panose="020F0502020204030204" pitchFamily="34" charset="0"/>
            </a:endParaRPr>
          </a:p>
          <a:p>
            <a:pPr algn="just"/>
            <a:r>
              <a:rPr lang="fr-FR" sz="2200" dirty="0">
                <a:solidFill>
                  <a:srgbClr val="000000"/>
                </a:solidFill>
                <a:latin typeface="Times New Roman" panose="02020603050405020304" pitchFamily="18" charset="0"/>
                <a:ea typeface="Calibri" panose="020F0502020204030204" pitchFamily="34" charset="0"/>
              </a:rPr>
              <a:t>- Tác giả quan sát tinh tế, chính xác, tỉ mỉ, chi tiết và sống động.</a:t>
            </a:r>
            <a:endParaRPr lang="en-US" sz="2200" dirty="0">
              <a:solidFill>
                <a:srgbClr val="000000"/>
              </a:solidFill>
              <a:latin typeface="Times New Roman" panose="02020603050405020304" pitchFamily="18" charset="0"/>
              <a:ea typeface="Calibri" panose="020F0502020204030204" pitchFamily="34" charset="0"/>
            </a:endParaRPr>
          </a:p>
          <a:p>
            <a:pPr algn="just"/>
            <a:r>
              <a:rPr lang="fr-FR" sz="2200" dirty="0">
                <a:solidFill>
                  <a:srgbClr val="000000"/>
                </a:solidFill>
                <a:latin typeface="Times New Roman" panose="02020603050405020304" pitchFamily="18" charset="0"/>
                <a:ea typeface="Calibri" panose="020F0502020204030204" pitchFamily="34" charset="0"/>
              </a:rPr>
              <a:t>- Tác giả sử dụng từ ngữ miêu tả phù hợp, sử dụng nhiều tính từ miêu tả hình dáng, tính cách nhân vật.</a:t>
            </a:r>
            <a:endParaRPr lang="en-US" sz="2200" dirty="0">
              <a:solidFill>
                <a:srgbClr val="000000"/>
              </a:solidFill>
              <a:latin typeface="Times New Roman" panose="02020603050405020304" pitchFamily="18" charset="0"/>
              <a:ea typeface="Calibri" panose="020F0502020204030204" pitchFamily="34" charset="0"/>
            </a:endParaRPr>
          </a:p>
          <a:p>
            <a:pPr algn="just"/>
            <a:r>
              <a:rPr lang="fr-FR" sz="2200" dirty="0">
                <a:solidFill>
                  <a:srgbClr val="000000"/>
                </a:solidFill>
                <a:latin typeface="Times New Roman" panose="02020603050405020304" pitchFamily="18" charset="0"/>
                <a:ea typeface="Calibri" panose="020F0502020204030204" pitchFamily="34" charset="0"/>
              </a:rPr>
              <a:t>+ Miêu tả xen kẽ kể chuyện rất khéo léo. Dùng ngôi kể thứ nhất để kể chuyện</a:t>
            </a:r>
            <a:endParaRPr lang="en-US" sz="2200" dirty="0">
              <a:solidFill>
                <a:srgbClr val="000000"/>
              </a:solidFill>
              <a:latin typeface="Times New Roman" panose="02020603050405020304" pitchFamily="18" charset="0"/>
              <a:ea typeface="Calibri" panose="020F0502020204030204" pitchFamily="34" charset="0"/>
            </a:endParaRPr>
          </a:p>
        </p:txBody>
      </p:sp>
      <p:sp>
        <p:nvSpPr>
          <p:cNvPr id="3" name="Rectangle 2"/>
          <p:cNvSpPr/>
          <p:nvPr/>
        </p:nvSpPr>
        <p:spPr>
          <a:xfrm>
            <a:off x="705395" y="2769399"/>
            <a:ext cx="10541726" cy="1446550"/>
          </a:xfrm>
          <a:prstGeom prst="rect">
            <a:avLst/>
          </a:prstGeom>
        </p:spPr>
        <p:txBody>
          <a:bodyPr wrap="square">
            <a:spAutoFit/>
          </a:bodyPr>
          <a:lstStyle/>
          <a:p>
            <a:pPr algn="just"/>
            <a:r>
              <a:rPr lang="en-US" sz="2200" b="1" dirty="0">
                <a:solidFill>
                  <a:srgbClr val="000000"/>
                </a:solidFill>
                <a:latin typeface="Times New Roman" panose="02020603050405020304" pitchFamily="18" charset="0"/>
                <a:ea typeface="Calibri" panose="020F0502020204030204" pitchFamily="34" charset="0"/>
              </a:rPr>
              <a:t>2. Nội dung</a:t>
            </a:r>
            <a:endParaRPr lang="en-US" sz="2200" dirty="0">
              <a:solidFill>
                <a:srgbClr val="000000"/>
              </a:solidFill>
              <a:latin typeface="Times New Roman" panose="02020603050405020304" pitchFamily="18" charset="0"/>
              <a:ea typeface="Calibri" panose="020F0502020204030204" pitchFamily="34" charset="0"/>
            </a:endParaRPr>
          </a:p>
          <a:p>
            <a:pPr algn="just"/>
            <a:r>
              <a:rPr lang="en-US" sz="2200" dirty="0">
                <a:solidFill>
                  <a:srgbClr val="000000"/>
                </a:solidFill>
                <a:latin typeface="Times New Roman" panose="02020603050405020304" pitchFamily="18" charset="0"/>
                <a:ea typeface="Calibri" panose="020F0502020204030204" pitchFamily="34" charset="0"/>
              </a:rPr>
              <a:t>Đoạn trích miêu tả Dế Mèn có vẻ đẹp cường tráng của tuổi trẻ nhưng tính nết còn kiêu căng, xốc nổi. Do bày trò trêu chọc Cốc nên đã gây ra cái chết thảm thương cho Dế Choắt, Dé Mèn hối hận và rút ra được bài học đường đời cho mình.</a:t>
            </a:r>
          </a:p>
        </p:txBody>
      </p:sp>
      <p:sp>
        <p:nvSpPr>
          <p:cNvPr id="2" name="Date Placeholder 1"/>
          <p:cNvSpPr>
            <a:spLocks noGrp="1"/>
          </p:cNvSpPr>
          <p:nvPr>
            <p:ph type="dt" sz="half" idx="10"/>
          </p:nvPr>
        </p:nvSpPr>
        <p:spPr/>
        <p:txBody>
          <a:bodyPr/>
          <a:lstStyle/>
          <a:p>
            <a:fld id="{8D34FF68-D0C4-45C1-B841-610C257283C3}" type="datetime12">
              <a:rPr lang="en-US" smtClean="0"/>
              <a:t>7:15 AM</a:t>
            </a:fld>
            <a:endParaRPr lang="en-US"/>
          </a:p>
        </p:txBody>
      </p:sp>
    </p:spTree>
    <p:extLst>
      <p:ext uri="{BB962C8B-B14F-4D97-AF65-F5344CB8AC3E}">
        <p14:creationId xmlns:p14="http://schemas.microsoft.com/office/powerpoint/2010/main" val="1513175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2959" y="1582341"/>
            <a:ext cx="10620103" cy="3139321"/>
          </a:xfrm>
          <a:prstGeom prst="rect">
            <a:avLst/>
          </a:prstGeom>
        </p:spPr>
        <p:txBody>
          <a:bodyPr wrap="square">
            <a:spAutoFit/>
          </a:bodyPr>
          <a:lstStyle/>
          <a:p>
            <a:pPr algn="just"/>
            <a:r>
              <a:rPr lang="en-US" sz="2200" b="1" dirty="0">
                <a:solidFill>
                  <a:srgbClr val="000000"/>
                </a:solidFill>
                <a:latin typeface="Times New Roman" panose="02020603050405020304" pitchFamily="18" charset="0"/>
                <a:ea typeface="Calibri" panose="020F0502020204030204" pitchFamily="34" charset="0"/>
              </a:rPr>
              <a:t>Tham khảo:</a:t>
            </a:r>
          </a:p>
          <a:p>
            <a:pPr algn="just"/>
            <a:r>
              <a:rPr lang="vi-VN" sz="2200" dirty="0">
                <a:latin typeface="Times New Roman" panose="02020603050405020304" pitchFamily="18" charset="0"/>
                <a:ea typeface="Batang"/>
              </a:rPr>
              <a:t>      Một hôm, nhìn thấy chị Cốc bỗng ta nghĩ ra một trò nghịch dại và rủ Choắt chơi cùng. Nhưng khi nghe nhắc đến tên chị Cốc thì Choắt lại hoảng sợ xin thôi, đã thế còn khuyên tôi đừng trêu vào, phải biết sợ. Nghe thật tức cái tai.Tôi nào đâu biết sợ ai. Tức giận, tôi quay lại cất tiếng trêu chị Cốc, chứng minh cho Choắt thấy sự dũng cảm của mình. Nhưng chị Cốc không phải hiền lành. Nghe tiếng trêu, chị ta trợn tròn mắt, giương cánh lên, như sắp đánh nhau. Lúc đó tôi cảm thấy sợ hãi nên vội chui tọt vào hang, lên giường nằm khểnh. Lúc bấy giờ, tôi không hề nghĩ đến anh bạn Dế Choắt tội nghiệp và cũng không thể tưởng tượng được chuyện sắp xảy ra. Đến hôm nay nghĩ lại, tôi vẫn còn thấy rùng mình.</a:t>
            </a:r>
            <a:endParaRPr lang="en-US" sz="2200" dirty="0"/>
          </a:p>
        </p:txBody>
      </p:sp>
      <p:sp>
        <p:nvSpPr>
          <p:cNvPr id="2" name="Date Placeholder 1"/>
          <p:cNvSpPr>
            <a:spLocks noGrp="1"/>
          </p:cNvSpPr>
          <p:nvPr>
            <p:ph type="dt" sz="half" idx="10"/>
          </p:nvPr>
        </p:nvSpPr>
        <p:spPr/>
        <p:txBody>
          <a:bodyPr/>
          <a:lstStyle/>
          <a:p>
            <a:fld id="{F06017F6-34E3-4B36-BF4D-F93FDFAF3F93}" type="datetime12">
              <a:rPr lang="en-US" smtClean="0"/>
              <a:t>7:15 AM</a:t>
            </a:fld>
            <a:endParaRPr lang="en-US"/>
          </a:p>
        </p:txBody>
      </p:sp>
    </p:spTree>
    <p:extLst>
      <p:ext uri="{BB962C8B-B14F-4D97-AF65-F5344CB8AC3E}">
        <p14:creationId xmlns:p14="http://schemas.microsoft.com/office/powerpoint/2010/main" val="4151235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err="1" smtClean="0">
                <a:solidFill>
                  <a:srgbClr val="FF0000"/>
                </a:solidFill>
                <a:latin typeface="Times New Roman" panose="02020603050405020304" pitchFamily="18" charset="0"/>
                <a:cs typeface="Times New Roman" panose="02020603050405020304" pitchFamily="18" charset="0"/>
              </a:rPr>
              <a:t>Tiết</a:t>
            </a:r>
            <a:r>
              <a:rPr lang="en-US" sz="4000" dirty="0" smtClean="0">
                <a:solidFill>
                  <a:srgbClr val="FF0000"/>
                </a:solidFill>
                <a:latin typeface="Times New Roman" panose="02020603050405020304" pitchFamily="18" charset="0"/>
                <a:cs typeface="Times New Roman" panose="02020603050405020304" pitchFamily="18" charset="0"/>
              </a:rPr>
              <a:t> 1,2</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Văn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bản</a:t>
            </a:r>
            <a:r>
              <a:rPr lang="en-US" sz="4000" dirty="0" smtClean="0">
                <a:solidFill>
                  <a:srgbClr val="FF0000"/>
                </a:solidFill>
                <a:latin typeface="Times New Roman" panose="02020603050405020304" pitchFamily="18" charset="0"/>
                <a:cs typeface="Times New Roman" panose="02020603050405020304" pitchFamily="18" charset="0"/>
              </a:rPr>
              <a:t> : BÀI HỌC ĐƯỜNG ĐỜI ĐẦU TIÊN</a:t>
            </a:r>
            <a:br>
              <a:rPr lang="en-US" sz="4000" dirty="0" smtClean="0">
                <a:solidFill>
                  <a:srgbClr val="FF0000"/>
                </a:solidFill>
                <a:latin typeface="Times New Roman" panose="02020603050405020304" pitchFamily="18" charset="0"/>
                <a:cs typeface="Times New Roman" panose="02020603050405020304" pitchFamily="18" charset="0"/>
              </a:rPr>
            </a:b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Trích</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Dế</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Mèn</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phiêu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lưu</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a:t>
            </a:r>
            <a:r>
              <a:rPr lang="en-US" sz="4000" dirty="0" err="1" smtClean="0">
                <a:solidFill>
                  <a:srgbClr val="FF0000"/>
                </a:solidFill>
                <a:latin typeface="Times New Roman" panose="02020603050405020304" pitchFamily="18" charset="0"/>
                <a:cs typeface="Times New Roman" panose="02020603050405020304" pitchFamily="18" charset="0"/>
              </a:rPr>
              <a:t>í</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Tô</a:t>
            </a:r>
            <a:r>
              <a:rPr lang="en-US" sz="4000" dirty="0" smtClean="0">
                <a:solidFill>
                  <a:srgbClr val="FF0000"/>
                </a:solidFill>
                <a:latin typeface="Times New Roman" panose="02020603050405020304" pitchFamily="18" charset="0"/>
                <a:cs typeface="Times New Roman" panose="02020603050405020304" pitchFamily="18" charset="0"/>
              </a:rPr>
              <a:t> </a:t>
            </a:r>
            <a:r>
              <a:rPr lang="en-US" sz="4000" dirty="0" err="1" smtClean="0">
                <a:solidFill>
                  <a:srgbClr val="FF0000"/>
                </a:solidFill>
                <a:latin typeface="Times New Roman" panose="02020603050405020304" pitchFamily="18" charset="0"/>
                <a:cs typeface="Times New Roman" panose="02020603050405020304" pitchFamily="18" charset="0"/>
              </a:rPr>
              <a:t>Hoài</a:t>
            </a:r>
            <a:r>
              <a:rPr lang="en-US" sz="4000" dirty="0" smtClean="0">
                <a:solidFill>
                  <a:srgbClr val="FF0000"/>
                </a:solidFill>
                <a:latin typeface="Times New Roman" panose="02020603050405020304" pitchFamily="18" charset="0"/>
                <a:cs typeface="Times New Roman" panose="02020603050405020304" pitchFamily="18" charset="0"/>
              </a:rPr>
              <a:t> </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376C278F-7DA6-4868-9115-CFB26AEEC3F1}" type="datetime12">
              <a:rPr lang="en-US" smtClean="0"/>
              <a:t>7:15 AM</a:t>
            </a:fld>
            <a:endParaRPr lang="en-US"/>
          </a:p>
        </p:txBody>
      </p:sp>
    </p:spTree>
    <p:extLst>
      <p:ext uri="{BB962C8B-B14F-4D97-AF65-F5344CB8AC3E}">
        <p14:creationId xmlns:p14="http://schemas.microsoft.com/office/powerpoint/2010/main" val="2830130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1481682"/>
          </a:xfrm>
        </p:spPr>
        <p:txBody>
          <a:bodyPr/>
          <a:lstStyle/>
          <a:p>
            <a:pPr algn="ctr"/>
            <a:r>
              <a:rPr lang="en-US" dirty="0" err="1" smtClean="0">
                <a:latin typeface="Times New Roman" pitchFamily="18" charset="0"/>
                <a:cs typeface="Times New Roman" pitchFamily="18" charset="0"/>
              </a:rPr>
              <a:t>Tóm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tắt</a:t>
            </a:r>
            <a:endParaRPr lang="vi-VN" dirty="0">
              <a:latin typeface="Times New Roman" pitchFamily="18" charset="0"/>
              <a:cs typeface="Times New Roman" pitchFamily="18" charset="0"/>
            </a:endParaRPr>
          </a:p>
        </p:txBody>
      </p:sp>
      <p:sp>
        <p:nvSpPr>
          <p:cNvPr id="3" name="Content Placeholder 2"/>
          <p:cNvSpPr>
            <a:spLocks noGrp="1"/>
          </p:cNvSpPr>
          <p:nvPr>
            <p:ph idx="1"/>
          </p:nvPr>
        </p:nvSpPr>
        <p:spPr>
          <a:xfrm>
            <a:off x="929640" y="1433739"/>
            <a:ext cx="10515600" cy="4351338"/>
          </a:xfrm>
        </p:spPr>
        <p:txBody>
          <a:bodyPr>
            <a:normAutofit/>
          </a:bodyPr>
          <a:lstStyle/>
          <a:p>
            <a:pPr marL="0" indent="0" algn="just">
              <a:buNone/>
            </a:pPr>
            <a:r>
              <a:rPr lang="nl-NL" sz="3200" dirty="0">
                <a:latin typeface="Times New Roman" pitchFamily="18" charset="0"/>
                <a:cs typeface="Times New Roman" pitchFamily="18" charset="0"/>
              </a:rPr>
              <a:t> </a:t>
            </a:r>
            <a:r>
              <a:rPr lang="nl-NL" sz="3200" dirty="0" smtClean="0">
                <a:latin typeface="Times New Roman" pitchFamily="18" charset="0"/>
                <a:cs typeface="Times New Roman" pitchFamily="18" charset="0"/>
              </a:rPr>
              <a:t>     Cậy </a:t>
            </a:r>
            <a:r>
              <a:rPr lang="nl-NL" sz="3200" dirty="0">
                <a:latin typeface="Times New Roman" pitchFamily="18" charset="0"/>
                <a:cs typeface="Times New Roman" pitchFamily="18" charset="0"/>
              </a:rPr>
              <a:t>mình có sức khoẻ, lại đẹp mã, </a:t>
            </a:r>
            <a:r>
              <a:rPr lang="nl-NL" sz="3200" dirty="0" smtClean="0">
                <a:latin typeface="Times New Roman" pitchFamily="18" charset="0"/>
                <a:cs typeface="Times New Roman" pitchFamily="18" charset="0"/>
              </a:rPr>
              <a:t>Dế Mèn </a:t>
            </a:r>
            <a:r>
              <a:rPr lang="nl-NL" sz="3200" dirty="0">
                <a:latin typeface="Times New Roman" pitchFamily="18" charset="0"/>
                <a:cs typeface="Times New Roman" pitchFamily="18" charset="0"/>
              </a:rPr>
              <a:t>rất kiêu căng, thậm chí gây gổ với những người xung quanh. Vì nể hay vì không cố chấp, không ai có phản ứng gì, Dế Mèn càng thấy thế làm đắc chí.</a:t>
            </a:r>
            <a:endParaRPr lang="en-US" sz="3200" dirty="0">
              <a:latin typeface="Times New Roman" pitchFamily="18" charset="0"/>
              <a:cs typeface="Times New Roman" pitchFamily="18" charset="0"/>
            </a:endParaRPr>
          </a:p>
          <a:p>
            <a:pPr marL="0" indent="0" algn="just">
              <a:buNone/>
            </a:pPr>
            <a:r>
              <a:rPr lang="nl-NL" sz="3200" dirty="0">
                <a:latin typeface="Times New Roman" pitchFamily="18" charset="0"/>
                <a:cs typeface="Times New Roman" pitchFamily="18" charset="0"/>
              </a:rPr>
              <a:t>  </a:t>
            </a:r>
            <a:r>
              <a:rPr lang="nl-NL" sz="3200" dirty="0" smtClean="0">
                <a:latin typeface="Times New Roman" pitchFamily="18" charset="0"/>
                <a:cs typeface="Times New Roman" pitchFamily="18" charset="0"/>
              </a:rPr>
              <a:t>    Cho </a:t>
            </a:r>
            <a:r>
              <a:rPr lang="nl-NL" sz="3200" dirty="0">
                <a:latin typeface="Times New Roman" pitchFamily="18" charset="0"/>
                <a:cs typeface="Times New Roman" pitchFamily="18" charset="0"/>
              </a:rPr>
              <a:t>đến một ngày, Dế Mèn nảy ra ý nghĩ trêu chị Cốc. Mặc cho Dế Choắt can ngăn nhưng Mèn không nghe, vì thế chị Cốc đã hiểu lầm dẫn đến Dế Choắt chết oan. </a:t>
            </a:r>
            <a:r>
              <a:rPr lang="nl-NL" sz="3200" dirty="0" smtClean="0">
                <a:latin typeface="Times New Roman" pitchFamily="18" charset="0"/>
                <a:cs typeface="Times New Roman" pitchFamily="18" charset="0"/>
              </a:rPr>
              <a:t>Sau khi Dế Choắt chết Dế </a:t>
            </a:r>
            <a:r>
              <a:rPr lang="nl-NL" sz="3200" dirty="0">
                <a:latin typeface="Times New Roman" pitchFamily="18" charset="0"/>
                <a:cs typeface="Times New Roman" pitchFamily="18" charset="0"/>
              </a:rPr>
              <a:t>Mèn vô cùng hối </a:t>
            </a:r>
            <a:r>
              <a:rPr lang="nl-NL" sz="3200" dirty="0" smtClean="0">
                <a:latin typeface="Times New Roman" pitchFamily="18" charset="0"/>
                <a:cs typeface="Times New Roman" pitchFamily="18" charset="0"/>
              </a:rPr>
              <a:t>hận và rút ra bài học đường đời </a:t>
            </a:r>
            <a:r>
              <a:rPr lang="nl-NL" sz="3200" dirty="0">
                <a:latin typeface="Times New Roman" pitchFamily="18" charset="0"/>
                <a:cs typeface="Times New Roman" pitchFamily="18" charset="0"/>
              </a:rPr>
              <a:t>đầu tiên</a:t>
            </a:r>
            <a:r>
              <a:rPr lang="nl-NL"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2E9E1208-6801-41E1-957C-D537BF3BAFD0}" type="datetime12">
              <a:rPr lang="en-US" smtClean="0"/>
              <a:t>7:15 AM</a:t>
            </a:fld>
            <a:endParaRPr lang="en-US"/>
          </a:p>
        </p:txBody>
      </p:sp>
    </p:spTree>
    <p:extLst>
      <p:ext uri="{BB962C8B-B14F-4D97-AF65-F5344CB8AC3E}">
        <p14:creationId xmlns:p14="http://schemas.microsoft.com/office/powerpoint/2010/main" val="28362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973" y="295835"/>
            <a:ext cx="5512321" cy="5809130"/>
          </a:xfrm>
        </p:spPr>
        <p:txBody>
          <a:bodyPr>
            <a:noAutofit/>
          </a:bodyPr>
          <a:lstStyle/>
          <a:p>
            <a:r>
              <a:rPr lang="de-DE" sz="3200" b="1" dirty="0" smtClean="0">
                <a:latin typeface="Times New Roman" panose="02020603050405020304" pitchFamily="18" charset="0"/>
                <a:cs typeface="Times New Roman" panose="02020603050405020304" pitchFamily="18" charset="0"/>
              </a:rPr>
              <a:t/>
            </a:r>
            <a:br>
              <a:rPr lang="de-DE" sz="3200" b="1" dirty="0" smtClean="0">
                <a:latin typeface="Times New Roman" panose="02020603050405020304" pitchFamily="18" charset="0"/>
                <a:cs typeface="Times New Roman" panose="02020603050405020304" pitchFamily="18" charset="0"/>
              </a:rPr>
            </a:br>
            <a:r>
              <a:rPr lang="de-DE" sz="3200" b="1" dirty="0" smtClean="0">
                <a:latin typeface="Times New Roman" panose="02020603050405020304" pitchFamily="18" charset="0"/>
                <a:cs typeface="Times New Roman" panose="02020603050405020304" pitchFamily="18" charset="0"/>
              </a:rPr>
              <a:t>a. Tác giả:</a:t>
            </a:r>
            <a:br>
              <a:rPr lang="de-DE" sz="3200" b="1" dirty="0" smtClean="0">
                <a:latin typeface="Times New Roman" panose="02020603050405020304" pitchFamily="18" charset="0"/>
                <a:cs typeface="Times New Roman" panose="02020603050405020304" pitchFamily="18" charset="0"/>
              </a:rPr>
            </a:br>
            <a:r>
              <a:rPr lang="de-DE" sz="3200" dirty="0" smtClean="0">
                <a:latin typeface="Times New Roman" panose="02020603050405020304" pitchFamily="18" charset="0"/>
                <a:cs typeface="Times New Roman" panose="02020603050405020304" pitchFamily="18" charset="0"/>
              </a:rPr>
              <a:t> </a:t>
            </a:r>
            <a:r>
              <a:rPr lang="de-DE" sz="3200" dirty="0">
                <a:latin typeface="Times New Roman" panose="02020603050405020304" pitchFamily="18" charset="0"/>
                <a:cs typeface="Times New Roman" panose="02020603050405020304" pitchFamily="18" charset="0"/>
              </a:rPr>
              <a:t>Tô Hoài: Tên khai sinh là Nguyễn Sen          </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de-DE" sz="3200" dirty="0">
                <a:latin typeface="Times New Roman" panose="02020603050405020304" pitchFamily="18" charset="0"/>
                <a:cs typeface="Times New Roman" panose="02020603050405020304" pitchFamily="18" charset="0"/>
              </a:rPr>
              <a:t>- Sinh năm 1920, mất năm 2014</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de-DE" sz="3200" dirty="0">
                <a:latin typeface="Times New Roman" panose="02020603050405020304" pitchFamily="18" charset="0"/>
                <a:cs typeface="Times New Roman" panose="02020603050405020304" pitchFamily="18" charset="0"/>
              </a:rPr>
              <a:t>- Quê : Hà Nội	</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r>
              <a:rPr lang="de-DE" sz="3200" dirty="0">
                <a:latin typeface="Times New Roman" panose="02020603050405020304" pitchFamily="18" charset="0"/>
                <a:cs typeface="Times New Roman" panose="02020603050405020304" pitchFamily="18" charset="0"/>
              </a:rPr>
              <a:t>- Là nhà văn lớn, sáng tác nhiều thể loại (</a:t>
            </a:r>
            <a:r>
              <a:rPr lang="de-DE" sz="3200" dirty="0">
                <a:solidFill>
                  <a:srgbClr val="FF0000"/>
                </a:solidFill>
                <a:latin typeface="Times New Roman" panose="02020603050405020304" pitchFamily="18" charset="0"/>
                <a:cs typeface="Times New Roman" panose="02020603050405020304" pitchFamily="18" charset="0"/>
              </a:rPr>
              <a:t>truyện ngắn, truyện dài, hồi kí, tự truyện</a:t>
            </a:r>
            <a:r>
              <a:rPr lang="de-DE" sz="3200" dirty="0">
                <a:latin typeface="Times New Roman" panose="02020603050405020304" pitchFamily="18" charset="0"/>
                <a:cs typeface="Times New Roman" panose="02020603050405020304" pitchFamily="18" charset="0"/>
              </a:rPr>
              <a:t>). </a:t>
            </a:r>
            <a:r>
              <a:rPr lang="de-DE" sz="3200" dirty="0">
                <a:solidFill>
                  <a:srgbClr val="FF0000"/>
                </a:solidFill>
                <a:latin typeface="Times New Roman" panose="02020603050405020304" pitchFamily="18" charset="0"/>
                <a:cs typeface="Times New Roman" panose="02020603050405020304" pitchFamily="18" charset="0"/>
              </a:rPr>
              <a:t>Số lượng tác phẩm đạt kỉ lục trong nền văn học Việt Nam hiện đại. </a:t>
            </a:r>
            <a:r>
              <a:rPr lang="de-DE" sz="3200" dirty="0">
                <a:latin typeface="Times New Roman" panose="02020603050405020304" pitchFamily="18" charset="0"/>
                <a:cs typeface="Times New Roman" panose="02020603050405020304" pitchFamily="18" charset="0"/>
              </a:rPr>
              <a:t>Trong đó có nhiều tác phẩm viết cho thiếu nhi</a:t>
            </a:r>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848138" y="0"/>
            <a:ext cx="542203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47" y="158893"/>
            <a:ext cx="4867835" cy="4279438"/>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202EC450-5570-4538-B567-66CF28DBE8F0}" type="datetime12">
              <a:rPr lang="en-US" smtClean="0"/>
              <a:t>7:15 AM</a:t>
            </a:fld>
            <a:endParaRPr lang="en-US"/>
          </a:p>
        </p:txBody>
      </p:sp>
    </p:spTree>
    <p:extLst>
      <p:ext uri="{BB962C8B-B14F-4D97-AF65-F5344CB8AC3E}">
        <p14:creationId xmlns:p14="http://schemas.microsoft.com/office/powerpoint/2010/main" val="29136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22312" y="487364"/>
            <a:ext cx="8193088" cy="5989637"/>
            <a:chOff x="-505" y="307"/>
            <a:chExt cx="5161" cy="3773"/>
          </a:xfrm>
        </p:grpSpPr>
        <p:pic>
          <p:nvPicPr>
            <p:cNvPr id="49156" name="Picture 4" descr="Picture1"/>
            <p:cNvPicPr>
              <a:picLocks noChangeAspect="1" noChangeArrowheads="1"/>
            </p:cNvPicPr>
            <p:nvPr/>
          </p:nvPicPr>
          <p:blipFill>
            <a:blip r:embed="rId3"/>
            <a:srcRect l="49945" r="27274"/>
            <a:stretch>
              <a:fillRect/>
            </a:stretch>
          </p:blipFill>
          <p:spPr bwMode="auto">
            <a:xfrm>
              <a:off x="3120" y="720"/>
              <a:ext cx="1488" cy="1632"/>
            </a:xfrm>
            <a:prstGeom prst="rect">
              <a:avLst/>
            </a:prstGeom>
            <a:noFill/>
          </p:spPr>
        </p:pic>
        <p:pic>
          <p:nvPicPr>
            <p:cNvPr id="49157" name="Picture 5" descr="Picture1"/>
            <p:cNvPicPr>
              <a:picLocks noChangeAspect="1" noChangeArrowheads="1"/>
            </p:cNvPicPr>
            <p:nvPr/>
          </p:nvPicPr>
          <p:blipFill>
            <a:blip r:embed="rId3"/>
            <a:srcRect l="23767" r="51698"/>
            <a:stretch>
              <a:fillRect/>
            </a:stretch>
          </p:blipFill>
          <p:spPr bwMode="auto">
            <a:xfrm>
              <a:off x="768" y="2448"/>
              <a:ext cx="1632" cy="1632"/>
            </a:xfrm>
            <a:prstGeom prst="rect">
              <a:avLst/>
            </a:prstGeom>
            <a:noFill/>
          </p:spPr>
        </p:pic>
        <p:pic>
          <p:nvPicPr>
            <p:cNvPr id="49159" name="Picture 7" descr="Picture1"/>
            <p:cNvPicPr>
              <a:picLocks noChangeAspect="1" noChangeArrowheads="1"/>
            </p:cNvPicPr>
            <p:nvPr/>
          </p:nvPicPr>
          <p:blipFill>
            <a:blip r:embed="rId4"/>
            <a:srcRect/>
            <a:stretch>
              <a:fillRect/>
            </a:stretch>
          </p:blipFill>
          <p:spPr bwMode="auto">
            <a:xfrm>
              <a:off x="768" y="672"/>
              <a:ext cx="1536" cy="1680"/>
            </a:xfrm>
            <a:prstGeom prst="rect">
              <a:avLst/>
            </a:prstGeom>
            <a:noFill/>
          </p:spPr>
        </p:pic>
        <p:sp>
          <p:nvSpPr>
            <p:cNvPr id="49160" name="Text Box 8"/>
            <p:cNvSpPr txBox="1">
              <a:spLocks noChangeArrowheads="1"/>
            </p:cNvSpPr>
            <p:nvPr/>
          </p:nvSpPr>
          <p:spPr bwMode="auto">
            <a:xfrm>
              <a:off x="-505" y="307"/>
              <a:ext cx="4788" cy="601"/>
            </a:xfrm>
            <a:prstGeom prst="rect">
              <a:avLst/>
            </a:prstGeom>
            <a:noFill/>
            <a:ln w="9525" algn="ctr">
              <a:noFill/>
              <a:miter lim="800000"/>
              <a:headEnd/>
              <a:tailEnd/>
            </a:ln>
            <a:effectLst/>
          </p:spPr>
          <p:txBody>
            <a:bodyPr wrap="none">
              <a:spAutoFit/>
            </a:bodyPr>
            <a:lstStyle/>
            <a:p>
              <a:pPr lvl="4"/>
              <a:r>
                <a:rPr lang="en-US" sz="2800" b="1" dirty="0">
                  <a:solidFill>
                    <a:srgbClr val="FF3300"/>
                  </a:solidFill>
                  <a:latin typeface="Times New Roman" pitchFamily="18" charset="0"/>
                </a:rPr>
                <a:t>* </a:t>
              </a:r>
              <a:r>
                <a:rPr lang="en-US" sz="2800" b="1" u="sng" dirty="0" err="1">
                  <a:solidFill>
                    <a:srgbClr val="FF3300"/>
                  </a:solidFill>
                  <a:latin typeface="Times New Roman" pitchFamily="18" charset="0"/>
                </a:rPr>
                <a:t>Một</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số</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tác</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phẩm</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viết</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cho</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thiếu</a:t>
              </a:r>
              <a:r>
                <a:rPr lang="en-US" sz="2800" b="1" u="sng" dirty="0">
                  <a:solidFill>
                    <a:srgbClr val="FF3300"/>
                  </a:solidFill>
                  <a:latin typeface="Times New Roman" pitchFamily="18" charset="0"/>
                </a:rPr>
                <a:t> </a:t>
              </a:r>
              <a:r>
                <a:rPr lang="en-US" sz="2800" b="1" u="sng" dirty="0" err="1">
                  <a:solidFill>
                    <a:srgbClr val="FF3300"/>
                  </a:solidFill>
                  <a:latin typeface="Times New Roman" pitchFamily="18" charset="0"/>
                </a:rPr>
                <a:t>nhi</a:t>
              </a:r>
              <a:endParaRPr lang="en-US" sz="2800" b="1" u="sng" dirty="0">
                <a:solidFill>
                  <a:srgbClr val="FF3300"/>
                </a:solidFill>
                <a:latin typeface="Times New Roman" pitchFamily="18" charset="0"/>
              </a:endParaRPr>
            </a:p>
            <a:p>
              <a:endParaRPr lang="en-US" sz="2800" b="1" u="sng" dirty="0">
                <a:solidFill>
                  <a:srgbClr val="FF3300"/>
                </a:solidFill>
                <a:latin typeface="Times New Roman" pitchFamily="18" charset="0"/>
              </a:endParaRPr>
            </a:p>
          </p:txBody>
        </p:sp>
        <p:pic>
          <p:nvPicPr>
            <p:cNvPr id="49165" name="Picture 13" descr="chu%20bo%20nong%20o%20samaccan688239"/>
            <p:cNvPicPr>
              <a:picLocks noChangeAspect="1" noChangeArrowheads="1"/>
            </p:cNvPicPr>
            <p:nvPr/>
          </p:nvPicPr>
          <p:blipFill>
            <a:blip r:embed="rId5"/>
            <a:srcRect/>
            <a:stretch>
              <a:fillRect/>
            </a:stretch>
          </p:blipFill>
          <p:spPr bwMode="auto">
            <a:xfrm>
              <a:off x="3120" y="2448"/>
              <a:ext cx="1536" cy="1584"/>
            </a:xfrm>
            <a:prstGeom prst="rect">
              <a:avLst/>
            </a:prstGeom>
            <a:noFill/>
            <a:ln w="9525">
              <a:noFill/>
              <a:miter lim="800000"/>
              <a:headEnd/>
              <a:tailEnd/>
            </a:ln>
          </p:spPr>
        </p:pic>
      </p:grpSp>
      <p:sp>
        <p:nvSpPr>
          <p:cNvPr id="3" name="Date Placeholder 2"/>
          <p:cNvSpPr>
            <a:spLocks noGrp="1"/>
          </p:cNvSpPr>
          <p:nvPr>
            <p:ph type="dt" sz="half" idx="10"/>
          </p:nvPr>
        </p:nvSpPr>
        <p:spPr/>
        <p:txBody>
          <a:bodyPr/>
          <a:lstStyle/>
          <a:p>
            <a:fld id="{DA8BCB09-74FD-4586-9AD1-AB21488F9EE7}" type="datetime12">
              <a:rPr lang="en-US" smtClean="0"/>
              <a:t>7:15 AM</a:t>
            </a:fld>
            <a:endParaRPr lang="en-US"/>
          </a:p>
        </p:txBody>
      </p:sp>
    </p:spTree>
    <p:extLst>
      <p:ext uri="{BB962C8B-B14F-4D97-AF65-F5344CB8AC3E}">
        <p14:creationId xmlns:p14="http://schemas.microsoft.com/office/powerpoint/2010/main" val="38645419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dme1240818932"/>
          <p:cNvPicPr>
            <a:picLocks noChangeAspect="1" noChangeArrowheads="1"/>
          </p:cNvPicPr>
          <p:nvPr/>
        </p:nvPicPr>
        <p:blipFill>
          <a:blip r:embed="rId3"/>
          <a:srcRect/>
          <a:stretch>
            <a:fillRect/>
          </a:stretch>
        </p:blipFill>
        <p:spPr bwMode="auto">
          <a:xfrm>
            <a:off x="2209800" y="381000"/>
            <a:ext cx="2057400" cy="2286000"/>
          </a:xfrm>
          <a:prstGeom prst="rect">
            <a:avLst/>
          </a:prstGeom>
          <a:noFill/>
        </p:spPr>
      </p:pic>
      <p:pic>
        <p:nvPicPr>
          <p:cNvPr id="47109" name="Picture 5" descr="IMG_1944">
            <a:hlinkClick r:id="rId4"/>
          </p:cNvPr>
          <p:cNvPicPr>
            <a:picLocks noChangeAspect="1" noChangeArrowheads="1"/>
          </p:cNvPicPr>
          <p:nvPr/>
        </p:nvPicPr>
        <p:blipFill>
          <a:blip r:embed="rId5"/>
          <a:srcRect/>
          <a:stretch>
            <a:fillRect/>
          </a:stretch>
        </p:blipFill>
        <p:spPr bwMode="auto">
          <a:xfrm>
            <a:off x="2209800" y="3276600"/>
            <a:ext cx="2057400" cy="2286000"/>
          </a:xfrm>
          <a:prstGeom prst="rect">
            <a:avLst/>
          </a:prstGeom>
          <a:noFill/>
        </p:spPr>
      </p:pic>
      <p:pic>
        <p:nvPicPr>
          <p:cNvPr id="47110" name="Picture 6" descr="_fill_280_p9336">
            <a:hlinkClick r:id="rId6"/>
          </p:cNvPr>
          <p:cNvPicPr>
            <a:picLocks noChangeAspect="1" noChangeArrowheads="1"/>
          </p:cNvPicPr>
          <p:nvPr/>
        </p:nvPicPr>
        <p:blipFill>
          <a:blip r:embed="rId7"/>
          <a:srcRect/>
          <a:stretch>
            <a:fillRect/>
          </a:stretch>
        </p:blipFill>
        <p:spPr bwMode="auto">
          <a:xfrm>
            <a:off x="7848600" y="3200400"/>
            <a:ext cx="2362200" cy="2362200"/>
          </a:xfrm>
          <a:prstGeom prst="rect">
            <a:avLst/>
          </a:prstGeom>
          <a:noFill/>
        </p:spPr>
      </p:pic>
      <p:pic>
        <p:nvPicPr>
          <p:cNvPr id="47111" name="Picture 7" descr="IMG_1519-1">
            <a:hlinkClick r:id="rId8"/>
          </p:cNvPr>
          <p:cNvPicPr>
            <a:picLocks noChangeAspect="1" noChangeArrowheads="1"/>
          </p:cNvPicPr>
          <p:nvPr/>
        </p:nvPicPr>
        <p:blipFill>
          <a:blip r:embed="rId9"/>
          <a:srcRect/>
          <a:stretch>
            <a:fillRect/>
          </a:stretch>
        </p:blipFill>
        <p:spPr bwMode="auto">
          <a:xfrm>
            <a:off x="5029200" y="3276600"/>
            <a:ext cx="2133600" cy="2362200"/>
          </a:xfrm>
          <a:prstGeom prst="rect">
            <a:avLst/>
          </a:prstGeom>
          <a:noFill/>
        </p:spPr>
      </p:pic>
      <p:pic>
        <p:nvPicPr>
          <p:cNvPr id="47113" name="Picture 9" descr="1"/>
          <p:cNvPicPr>
            <a:picLocks noChangeAspect="1" noChangeArrowheads="1"/>
          </p:cNvPicPr>
          <p:nvPr/>
        </p:nvPicPr>
        <p:blipFill>
          <a:blip r:embed="rId10"/>
          <a:srcRect/>
          <a:stretch>
            <a:fillRect/>
          </a:stretch>
        </p:blipFill>
        <p:spPr bwMode="auto">
          <a:xfrm>
            <a:off x="5029200" y="381000"/>
            <a:ext cx="2057400" cy="2667000"/>
          </a:xfrm>
          <a:prstGeom prst="rect">
            <a:avLst/>
          </a:prstGeom>
          <a:noFill/>
        </p:spPr>
      </p:pic>
      <p:pic>
        <p:nvPicPr>
          <p:cNvPr id="47114" name="Picture 10" descr="hoi%20ky%20to%20hoai763140"/>
          <p:cNvPicPr>
            <a:picLocks noChangeAspect="1" noChangeArrowheads="1"/>
          </p:cNvPicPr>
          <p:nvPr/>
        </p:nvPicPr>
        <p:blipFill>
          <a:blip r:embed="rId11"/>
          <a:srcRect/>
          <a:stretch>
            <a:fillRect/>
          </a:stretch>
        </p:blipFill>
        <p:spPr bwMode="auto">
          <a:xfrm>
            <a:off x="7924800" y="457200"/>
            <a:ext cx="2057400" cy="2438400"/>
          </a:xfrm>
          <a:prstGeom prst="rect">
            <a:avLst/>
          </a:prstGeom>
          <a:noFill/>
        </p:spPr>
      </p:pic>
      <p:sp>
        <p:nvSpPr>
          <p:cNvPr id="2" name="Date Placeholder 1"/>
          <p:cNvSpPr>
            <a:spLocks noGrp="1"/>
          </p:cNvSpPr>
          <p:nvPr>
            <p:ph type="dt" sz="half" idx="10"/>
          </p:nvPr>
        </p:nvSpPr>
        <p:spPr/>
        <p:txBody>
          <a:bodyPr/>
          <a:lstStyle/>
          <a:p>
            <a:fld id="{5803D6D4-49AB-4E4A-AD08-1A6A23E8A633}" type="datetime12">
              <a:rPr lang="en-US" smtClean="0"/>
              <a:t>7:15 AM</a:t>
            </a:fld>
            <a:endParaRPr lang="en-US"/>
          </a:p>
        </p:txBody>
      </p:sp>
    </p:spTree>
    <p:extLst>
      <p:ext uri="{BB962C8B-B14F-4D97-AF65-F5344CB8AC3E}">
        <p14:creationId xmlns:p14="http://schemas.microsoft.com/office/powerpoint/2010/main" val="99699782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8" descr="C:\Users\TBC\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950" y="326571"/>
            <a:ext cx="5756159" cy="565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6742BE27-55F8-4E40-882E-64F4AD196395}" type="datetime12">
              <a:rPr lang="en-US" smtClean="0"/>
              <a:t>7:15 AM</a:t>
            </a:fld>
            <a:endParaRPr lang="en-US"/>
          </a:p>
        </p:txBody>
      </p:sp>
      <p:sp>
        <p:nvSpPr>
          <p:cNvPr id="5" name="Rectangle 4"/>
          <p:cNvSpPr/>
          <p:nvPr/>
        </p:nvSpPr>
        <p:spPr>
          <a:xfrm>
            <a:off x="6522719" y="339633"/>
            <a:ext cx="4410891" cy="5539978"/>
          </a:xfrm>
          <a:prstGeom prst="rect">
            <a:avLst/>
          </a:prstGeom>
        </p:spPr>
        <p:txBody>
          <a:bodyPr wrap="square">
            <a:spAutoFit/>
          </a:bodyPr>
          <a:lstStyle/>
          <a:p>
            <a:pPr algn="just">
              <a:spcAft>
                <a:spcPts val="0"/>
              </a:spcAft>
            </a:pPr>
            <a:r>
              <a:rPr lang="en-US" sz="3200" b="1" dirty="0" smtClean="0">
                <a:solidFill>
                  <a:srgbClr val="000000"/>
                </a:solidFill>
                <a:latin typeface="Times New Roman" panose="02020603050405020304" pitchFamily="18" charset="0"/>
                <a:ea typeface="Calibri" panose="020F0502020204030204" pitchFamily="34" charset="0"/>
              </a:rPr>
              <a:t>b. </a:t>
            </a:r>
            <a:r>
              <a:rPr lang="en-US" sz="3200" b="1" dirty="0" err="1">
                <a:solidFill>
                  <a:srgbClr val="000000"/>
                </a:solidFill>
                <a:latin typeface="Times New Roman" panose="02020603050405020304" pitchFamily="18" charset="0"/>
                <a:ea typeface="Calibri" panose="020F0502020204030204" pitchFamily="34" charset="0"/>
              </a:rPr>
              <a:t>Tác</a:t>
            </a:r>
            <a:r>
              <a:rPr lang="en-US" sz="3200" b="1" dirty="0">
                <a:solidFill>
                  <a:srgbClr val="000000"/>
                </a:solidFill>
                <a:latin typeface="Times New Roman" panose="02020603050405020304" pitchFamily="18" charset="0"/>
                <a:ea typeface="Calibri" panose="020F0502020204030204" pitchFamily="34" charset="0"/>
              </a:rPr>
              <a:t> </a:t>
            </a:r>
            <a:r>
              <a:rPr lang="en-US" sz="3200" b="1" dirty="0" err="1" smtClean="0">
                <a:solidFill>
                  <a:srgbClr val="000000"/>
                </a:solidFill>
                <a:latin typeface="Times New Roman" panose="02020603050405020304" pitchFamily="18" charset="0"/>
                <a:ea typeface="Calibri" panose="020F0502020204030204" pitchFamily="34" charset="0"/>
              </a:rPr>
              <a:t>phẩm</a:t>
            </a:r>
            <a:endParaRPr lang="en-US" sz="3200" dirty="0">
              <a:solidFill>
                <a:srgbClr val="000000"/>
              </a:solidFill>
              <a:latin typeface="Times New Roman" panose="02020603050405020304" pitchFamily="18" charset="0"/>
              <a:ea typeface="Calibri" panose="020F0502020204030204" pitchFamily="34" charset="0"/>
            </a:endParaRPr>
          </a:p>
          <a:p>
            <a:pPr algn="just">
              <a:spcAft>
                <a:spcPts val="0"/>
              </a:spcAft>
            </a:pPr>
            <a:r>
              <a:rPr lang="en-US" sz="3200" dirty="0" smtClean="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Dế</a:t>
            </a:r>
            <a:r>
              <a:rPr lang="en-US" sz="3200" dirty="0">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 </a:t>
            </a:r>
            <a:r>
              <a:rPr lang="en-US" sz="3200" dirty="0" err="1">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mèn</a:t>
            </a:r>
            <a:r>
              <a:rPr lang="en-US" sz="3200" dirty="0">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 </a:t>
            </a:r>
            <a:r>
              <a:rPr lang="en-US" sz="3200" dirty="0" err="1">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phiêu</a:t>
            </a:r>
            <a:r>
              <a:rPr lang="en-US" sz="3200" dirty="0">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 </a:t>
            </a:r>
            <a:r>
              <a:rPr lang="en-US" sz="3200" dirty="0" err="1">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lưu</a:t>
            </a:r>
            <a:r>
              <a:rPr lang="en-US" sz="3200" dirty="0">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 </a:t>
            </a:r>
            <a:r>
              <a:rPr lang="en-US" sz="3200" dirty="0" err="1">
                <a:solidFill>
                  <a:srgbClr val="000000"/>
                </a:solidFill>
                <a:latin typeface="Times New Roman" panose="02020603050405020304" pitchFamily="18" charset="0"/>
                <a:ea typeface="Calibri" panose="020F0502020204030204" pitchFamily="34" charset="0"/>
                <a:hlinkClick r:id="rId3" tooltip="de men phieu luu ky cuon sach cua tuoi tho a481 html"/>
              </a:rPr>
              <a:t>ký</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là</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truyện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đồng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thoại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dành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lứa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tuổi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thiếu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nhi</a:t>
            </a:r>
            <a:r>
              <a:rPr lang="nl-NL" sz="3200" dirty="0">
                <a:solidFill>
                  <a:srgbClr val="000000"/>
                </a:solidFill>
                <a:latin typeface="Times New Roman" panose="02020603050405020304" pitchFamily="18" charset="0"/>
                <a:ea typeface="Calibri" panose="020F0502020204030204" pitchFamily="34" charset="0"/>
              </a:rPr>
              <a:t>, viết năm 1941 gồm 10 chương</a:t>
            </a:r>
            <a:r>
              <a:rPr lang="nl-NL" sz="3200" dirty="0" smtClean="0">
                <a:solidFill>
                  <a:srgbClr val="000000"/>
                </a:solidFill>
                <a:latin typeface="Times New Roman" panose="02020603050405020304" pitchFamily="18" charset="0"/>
                <a:ea typeface="Calibri" panose="020F0502020204030204" pitchFamily="34"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I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p>
          <a:p>
            <a:r>
              <a:rPr lang="en-US" dirty="0"/>
              <a:t> </a:t>
            </a:r>
          </a:p>
          <a:p>
            <a:pPr marL="457200" indent="-457200" algn="just">
              <a:spcAft>
                <a:spcPts val="0"/>
              </a:spcAft>
              <a:buFontTx/>
              <a:buChar char="-"/>
            </a:pPr>
            <a:endParaRPr lang="en-US"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474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latin typeface="Times New Roman" pitchFamily="18" charset="0"/>
                <a:cs typeface="Times New Roman" pitchFamily="18" charset="0"/>
              </a:rPr>
              <a:t>II. </a:t>
            </a:r>
            <a:r>
              <a:rPr lang="en-US" sz="2400" b="1" dirty="0" err="1" smtClean="0">
                <a:latin typeface="Times New Roman" pitchFamily="18" charset="0"/>
                <a:cs typeface="Times New Roman" pitchFamily="18" charset="0"/>
              </a:rPr>
              <a:t>Bố</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cục</a:t>
            </a:r>
            <a:r>
              <a:rPr lang="en-US" sz="2400" b="1" dirty="0" smtClean="0">
                <a:latin typeface="Times New Roman" pitchFamily="18" charset="0"/>
                <a:cs typeface="Times New Roman" pitchFamily="18" charset="0"/>
              </a:rPr>
              <a:t>: 2 </a:t>
            </a:r>
            <a:r>
              <a:rPr lang="en-US" sz="2400" b="1" dirty="0" err="1" smtClean="0">
                <a:latin typeface="Times New Roman" pitchFamily="18" charset="0"/>
                <a:cs typeface="Times New Roman" pitchFamily="18" charset="0"/>
              </a:rPr>
              <a:t>phần</a:t>
            </a:r>
            <a:endParaRPr lang="vi-VN" sz="2400" b="1" dirty="0">
              <a:latin typeface="Times New Roman" pitchFamily="18" charset="0"/>
              <a:cs typeface="Times New Roman" pitchFamily="18" charset="0"/>
            </a:endParaRPr>
          </a:p>
        </p:txBody>
      </p:sp>
      <p:sp>
        <p:nvSpPr>
          <p:cNvPr id="3" name="Content Placeholder 2"/>
          <p:cNvSpPr>
            <a:spLocks noGrp="1"/>
          </p:cNvSpPr>
          <p:nvPr>
            <p:ph idx="1"/>
          </p:nvPr>
        </p:nvSpPr>
        <p:spPr>
          <a:xfrm>
            <a:off x="668383" y="1329237"/>
            <a:ext cx="11075126" cy="4351338"/>
          </a:xfrm>
        </p:spPr>
        <p:txBody>
          <a:bodyPr>
            <a:normAutofit/>
          </a:bodyPr>
          <a:lstStyle/>
          <a:p>
            <a:pPr marL="0" indent="0">
              <a:buNone/>
            </a:pPr>
            <a:r>
              <a:rPr lang="vi-VN" sz="2400" dirty="0">
                <a:latin typeface="+mj-lt"/>
              </a:rPr>
              <a:t>- Phần 1: từ đầu đến “</a:t>
            </a:r>
            <a:r>
              <a:rPr lang="vi-VN" sz="2400" i="1" dirty="0">
                <a:latin typeface="+mj-lt"/>
              </a:rPr>
              <a:t>đứng đầu thiên hạ rồi</a:t>
            </a:r>
            <a:r>
              <a:rPr lang="vi-VN" sz="2400" dirty="0">
                <a:latin typeface="+mj-lt"/>
              </a:rPr>
              <a:t>”: Miêu tả hình dáng, tính cách của Dế Mèn.</a:t>
            </a:r>
            <a:endParaRPr lang="en-US" sz="2400" dirty="0">
              <a:latin typeface="+mj-lt"/>
            </a:endParaRPr>
          </a:p>
          <a:p>
            <a:pPr marL="0" indent="0">
              <a:buNone/>
            </a:pPr>
            <a:r>
              <a:rPr lang="vi-VN" sz="2400" dirty="0">
                <a:latin typeface="+mj-lt"/>
              </a:rPr>
              <a:t>- Phần 2:</a:t>
            </a:r>
            <a:r>
              <a:rPr lang="vi-VN" sz="2400" b="1" dirty="0">
                <a:latin typeface="+mj-lt"/>
              </a:rPr>
              <a:t> </a:t>
            </a:r>
            <a:r>
              <a:rPr lang="vi-VN" sz="2400" dirty="0">
                <a:latin typeface="+mj-lt"/>
              </a:rPr>
              <a:t>Đoạn còn lại: Diễn biến câu chuyện về bài học đường đời đầu tiên của Dế Mèn.</a:t>
            </a:r>
          </a:p>
        </p:txBody>
      </p:sp>
      <p:sp>
        <p:nvSpPr>
          <p:cNvPr id="4" name="Date Placeholder 3"/>
          <p:cNvSpPr>
            <a:spLocks noGrp="1"/>
          </p:cNvSpPr>
          <p:nvPr>
            <p:ph type="dt" sz="half" idx="10"/>
          </p:nvPr>
        </p:nvSpPr>
        <p:spPr/>
        <p:txBody>
          <a:bodyPr/>
          <a:lstStyle/>
          <a:p>
            <a:fld id="{D9B204A2-DCF4-40CD-8C27-7B80AD7E68AC}" type="datetime12">
              <a:rPr lang="en-US" smtClean="0"/>
              <a:t>7:15 AM</a:t>
            </a:fld>
            <a:endParaRPr lang="en-US"/>
          </a:p>
        </p:txBody>
      </p:sp>
    </p:spTree>
    <p:extLst>
      <p:ext uri="{BB962C8B-B14F-4D97-AF65-F5344CB8AC3E}">
        <p14:creationId xmlns:p14="http://schemas.microsoft.com/office/powerpoint/2010/main" val="1318936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6754" y="315142"/>
            <a:ext cx="11821885" cy="6124847"/>
          </a:xfrm>
          <a:prstGeom prst="rect">
            <a:avLst/>
          </a:prstGeom>
          <a:noFill/>
          <a:ln w="9525">
            <a:solidFill>
              <a:srgbClr val="00CCFF"/>
            </a:solidFill>
            <a:prstDash val="dash"/>
            <a:miter lim="800000"/>
            <a:headEnd/>
            <a:tailEnd/>
          </a:ln>
          <a:extLst>
            <a:ext uri="{909E8E84-426E-40DD-AFC4-6F175D3DCCD1}">
              <a14:hiddenFill xmlns:a14="http://schemas.microsoft.com/office/drawing/2010/main">
                <a:solidFill>
                  <a:srgbClr val="FFFF99"/>
                </a:solidFill>
              </a14:hiddenFill>
            </a:ext>
          </a:extLst>
        </p:spPr>
        <p:txBody>
          <a:bodyPr rot="0" vert="horz" wrap="square" lIns="91440" tIns="45720" rIns="91440" bIns="45720" anchor="t" anchorCtr="0" upright="1">
            <a:noAutofit/>
          </a:bodyPr>
          <a:lstStyle/>
          <a:p>
            <a:endParaRPr lang="en-US">
              <a:latin typeface="Times New Roman" panose="02020603050405020304" pitchFamily="18" charset="0"/>
              <a:cs typeface="Times New Roman" panose="02020603050405020304" pitchFamily="18" charset="0"/>
            </a:endParaRPr>
          </a:p>
        </p:txBody>
      </p:sp>
      <p:sp>
        <p:nvSpPr>
          <p:cNvPr id="5" name="Text Box 54"/>
          <p:cNvSpPr txBox="1">
            <a:spLocks noChangeArrowheads="1"/>
          </p:cNvSpPr>
          <p:nvPr/>
        </p:nvSpPr>
        <p:spPr bwMode="auto">
          <a:xfrm>
            <a:off x="287383" y="418013"/>
            <a:ext cx="11691256" cy="130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spcBef>
                <a:spcPts val="0"/>
              </a:spcBef>
              <a:spcAft>
                <a:spcPts val="0"/>
              </a:spcAft>
            </a:pPr>
            <a:r>
              <a:rPr lang="en-US" b="1" dirty="0">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Nhiệm vụ: Đọc phần (1) văn bản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Bài học đường đời đầu tiên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(từ đầu đến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có thể sắp đứng đầu thiên hạ rồi</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và thực hiện các yêu cầu sau:</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1. Hoàn thành sơ đồ sau bằng cách điền từ, cụm từ phù hợp vào chỗ trống:</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Dế Mèn tự miêu tả hình thức của mình</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6" name="Text Box 52"/>
          <p:cNvSpPr txBox="1">
            <a:spLocks noChangeArrowheads="1"/>
          </p:cNvSpPr>
          <p:nvPr/>
        </p:nvSpPr>
        <p:spPr bwMode="auto">
          <a:xfrm>
            <a:off x="438966" y="1836628"/>
            <a:ext cx="5008246" cy="1922397"/>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Dế Mèn tự miêu tả hình thức của mình:</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-càng:.......................................</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-vuốt:.......................................</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-cánh:.......................................</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-râu:.......................................</a:t>
            </a:r>
          </a:p>
          <a:p>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spcBef>
                <a:spcPts val="0"/>
              </a:spcBef>
              <a:spcAft>
                <a:spcPts val="0"/>
              </a:spcAft>
            </a:pP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7" name="Text Box 53"/>
          <p:cNvSpPr txBox="1">
            <a:spLocks noChangeArrowheads="1"/>
          </p:cNvSpPr>
          <p:nvPr/>
        </p:nvSpPr>
        <p:spPr bwMode="auto">
          <a:xfrm>
            <a:off x="5896924" y="1842215"/>
            <a:ext cx="5924959" cy="1911221"/>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Hành động của Dế Mèn:</a:t>
            </a:r>
          </a:p>
          <a:p>
            <a:pPr marL="0" marR="0">
              <a:spcBef>
                <a:spcPts val="0"/>
              </a:spcBef>
              <a:spcAft>
                <a:spcPts val="0"/>
              </a:spcAf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8" name="Text Box 49"/>
          <p:cNvSpPr txBox="1">
            <a:spLocks noChangeArrowheads="1"/>
          </p:cNvSpPr>
          <p:nvPr/>
        </p:nvSpPr>
        <p:spPr bwMode="auto">
          <a:xfrm>
            <a:off x="438966" y="4182663"/>
            <a:ext cx="4987291" cy="1184733"/>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Dế Mèn tự đánh giá </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về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bản thân:</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 Box 48"/>
          <p:cNvSpPr txBox="1">
            <a:spLocks noChangeArrowheads="1"/>
          </p:cNvSpPr>
          <p:nvPr/>
        </p:nvSpPr>
        <p:spPr bwMode="auto">
          <a:xfrm>
            <a:off x="5896925" y="4174380"/>
            <a:ext cx="5924959" cy="1184733"/>
          </a:xfrm>
          <a:prstGeom prst="rect">
            <a:avLst/>
          </a:prstGeom>
          <a:solidFill>
            <a:srgbClr val="FFFFFF"/>
          </a:solidFill>
          <a:ln w="9525" cap="rnd">
            <a:solidFill>
              <a:srgbClr val="FF00FF"/>
            </a:solidFill>
            <a:prstDash val="sysDot"/>
            <a:miter lim="800000"/>
            <a:headEnd/>
            <a:tailEnd/>
          </a:ln>
        </p:spPr>
        <p:txBody>
          <a:bodyPr rot="0" vert="horz" wrap="square" lIns="91440" tIns="45720" rIns="91440" bIns="45720" anchor="t" anchorCtr="0" upright="1">
            <a:noAutofit/>
          </a:bodyPr>
          <a:lstStyle/>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Quan hệ của Dế </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Mèn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với bà con hàng xóm:</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ctr">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10" name="Text Box 47"/>
          <p:cNvSpPr txBox="1">
            <a:spLocks noChangeArrowheads="1"/>
          </p:cNvSpPr>
          <p:nvPr/>
        </p:nvSpPr>
        <p:spPr bwMode="auto">
          <a:xfrm>
            <a:off x="627017" y="5465901"/>
            <a:ext cx="11194866" cy="67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just">
              <a:spcBef>
                <a:spcPts val="0"/>
              </a:spcBef>
              <a:spcAft>
                <a:spcPts val="0"/>
              </a:spcAft>
            </a:pPr>
            <a:r>
              <a:rPr lang="en-US" dirty="0">
                <a:latin typeface="Times New Roman" panose="02020603050405020304" pitchFamily="18" charset="0"/>
                <a:ea typeface="Times New Roman" panose="02020603050405020304" pitchFamily="18" charset="0"/>
                <a:cs typeface="Times New Roman" panose="02020603050405020304" pitchFamily="18" charset="0"/>
              </a:rPr>
              <a:t>2</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Nhận xét về từ ngữ, biện pháp nghệ thuật tác giả sử dụng? Em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rút ra đặc điểm của nhân vật Dế Mèn:</a:t>
            </a:r>
          </a:p>
          <a:p>
            <a:pPr marL="0" marR="0" algn="just">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0"/>
              </a:spcAft>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 name="Date Placeholder 1"/>
          <p:cNvSpPr>
            <a:spLocks noGrp="1"/>
          </p:cNvSpPr>
          <p:nvPr>
            <p:ph type="dt" sz="half" idx="10"/>
          </p:nvPr>
        </p:nvSpPr>
        <p:spPr/>
        <p:txBody>
          <a:bodyPr/>
          <a:lstStyle/>
          <a:p>
            <a:fld id="{0CEE5D57-AA27-4526-AA7F-BC7B15F847B4}" type="datetime12">
              <a:rPr lang="en-US" smtClean="0"/>
              <a:t>7:15 AM</a:t>
            </a:fld>
            <a:endParaRPr lang="en-US"/>
          </a:p>
        </p:txBody>
      </p:sp>
    </p:spTree>
    <p:extLst>
      <p:ext uri="{BB962C8B-B14F-4D97-AF65-F5344CB8AC3E}">
        <p14:creationId xmlns:p14="http://schemas.microsoft.com/office/powerpoint/2010/main" val="31794308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1288</Words>
  <Application>Microsoft Office PowerPoint</Application>
  <PresentationFormat>Widescreen</PresentationFormat>
  <Paragraphs>128</Paragraphs>
  <Slides>18</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Batang</vt:lpstr>
      <vt:lpstr>Calibri</vt:lpstr>
      <vt:lpstr>Calibri Light</vt:lpstr>
      <vt:lpstr>MS Mincho</vt:lpstr>
      <vt:lpstr>Times New Roman</vt:lpstr>
      <vt:lpstr>Office Theme</vt:lpstr>
      <vt:lpstr>PowerPoint Presentation</vt:lpstr>
      <vt:lpstr>Tiết 1,2  Văn bản : BÀI HỌC ĐƯỜNG ĐỜI ĐẦU TIÊN ( Trích Dế Mèn phiêu lưu kí- Tô Hoài </vt:lpstr>
      <vt:lpstr>Tóm tắt</vt:lpstr>
      <vt:lpstr> a. Tác giả:  Tô Hoài: Tên khai sinh là Nguyễn Sen           - Sinh năm 1920, mất năm 2014 - Quê : Hà Nội  - Là nhà văn lớn, sáng tác nhiều thể loại (truyện ngắn, truyện dài, hồi kí, tự truyện). Số lượng tác phẩm đạt kỉ lục trong nền văn học Việt Nam hiện đại. Trong đó có nhiều tác phẩm viết cho thiếu nhi </vt:lpstr>
      <vt:lpstr>PowerPoint Presentation</vt:lpstr>
      <vt:lpstr>PowerPoint Presentation</vt:lpstr>
      <vt:lpstr>PowerPoint Presentation</vt:lpstr>
      <vt:lpstr>II. Bố cục: 2 phần</vt:lpstr>
      <vt:lpstr>PowerPoint Presentation</vt:lpstr>
      <vt:lpstr>PowerPoint Presentation</vt:lpstr>
      <vt:lpstr> Bằng việc sử dụng nghệ thuật nhân hóa, so sánh, tính từ, động từ, giọng văn sôi nổi, miêu tả nhân vật tinh tế…Tác giả cho  thấy Dế Mèn là một chàng thanh niên trẻ trung, yêu đời, tự tin nhưng kiêu căng, tự phụ, hống hách.   </vt:lpstr>
      <vt:lpstr>PowerPoint Presentation</vt:lpstr>
      <vt:lpstr>PowerPoint Presentation</vt:lpstr>
      <vt:lpstr>PowerPoint Presentation</vt:lpstr>
      <vt:lpstr>PowerPoint Presentation</vt:lpstr>
      <vt:lpstr>- Hung hăng, hống hách láo chỉ tổ đem thân mà trả nợ cho những cử chỉ ngu dại của mình thôi…  - Ở đời mà có thói hung hăng bậy bạ sớm muộn cũng mang vạ vào mình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16</cp:revision>
  <cp:lastPrinted>2021-09-07T22:56:34Z</cp:lastPrinted>
  <dcterms:created xsi:type="dcterms:W3CDTF">2021-09-05T09:56:44Z</dcterms:created>
  <dcterms:modified xsi:type="dcterms:W3CDTF">2024-09-16T01:01:55Z</dcterms:modified>
</cp:coreProperties>
</file>