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handoutMasterIdLst>
    <p:handoutMasterId r:id="rId17"/>
  </p:handoutMasterIdLst>
  <p:sldIdLst>
    <p:sldId id="256" r:id="rId2"/>
    <p:sldId id="272" r:id="rId3"/>
    <p:sldId id="270" r:id="rId4"/>
    <p:sldId id="273" r:id="rId5"/>
    <p:sldId id="260" r:id="rId6"/>
    <p:sldId id="261" r:id="rId7"/>
    <p:sldId id="274" r:id="rId8"/>
    <p:sldId id="271" r:id="rId9"/>
    <p:sldId id="275" r:id="rId10"/>
    <p:sldId id="264" r:id="rId11"/>
    <p:sldId id="276" r:id="rId12"/>
    <p:sldId id="265"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642021-2090-4261-9E4F-D50C753982A3}" type="slidenum">
              <a:rPr lang="en-US" smtClean="0"/>
              <a:t>‹#›</a:t>
            </a:fld>
            <a:endParaRPr lang="en-US"/>
          </a:p>
        </p:txBody>
      </p:sp>
    </p:spTree>
    <p:extLst>
      <p:ext uri="{BB962C8B-B14F-4D97-AF65-F5344CB8AC3E}">
        <p14:creationId xmlns:p14="http://schemas.microsoft.com/office/powerpoint/2010/main" val="145989837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2A8942-CDC8-4F4D-8E45-6F10FD061E4C}" type="slidenum">
              <a:rPr lang="en-US" smtClean="0"/>
              <a:t>‹#›</a:t>
            </a:fld>
            <a:endParaRPr lang="en-US"/>
          </a:p>
        </p:txBody>
      </p:sp>
    </p:spTree>
    <p:extLst>
      <p:ext uri="{BB962C8B-B14F-4D97-AF65-F5344CB8AC3E}">
        <p14:creationId xmlns:p14="http://schemas.microsoft.com/office/powerpoint/2010/main" val="301787226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vi-VN" smtClean="0">
              <a:latin typeface="Calibri" pitchFamily="34" charset="0"/>
            </a:endParaRPr>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20C275-1081-4004-BAE1-8AE11884D1DB}" type="slidenum">
              <a:rPr lang="en-US">
                <a:solidFill>
                  <a:srgbClr val="000000"/>
                </a:solidFill>
                <a:cs typeface="Arial" charset="0"/>
              </a:rPr>
              <a:pPr fontAlgn="base">
                <a:spcBef>
                  <a:spcPct val="0"/>
                </a:spcBef>
                <a:spcAft>
                  <a:spcPct val="0"/>
                </a:spcAft>
              </a:pPr>
              <a:t>5</a:t>
            </a:fld>
            <a:endParaRPr lang="en-US">
              <a:solidFill>
                <a:srgbClr val="000000"/>
              </a:solidFill>
              <a:cs typeface="Arial" charset="0"/>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2224706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9/25/2024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u-tuan-thu-va-bat-nat-hoc-duong-sharevn"/>
          <p:cNvPicPr/>
          <p:nvPr/>
        </p:nvPicPr>
        <p:blipFill>
          <a:blip r:embed="rId2">
            <a:extLst>
              <a:ext uri="{28A0092B-C50C-407E-A947-70E740481C1C}">
                <a14:useLocalDpi xmlns:a14="http://schemas.microsoft.com/office/drawing/2010/main" val="0"/>
              </a:ext>
            </a:extLst>
          </a:blip>
          <a:srcRect/>
          <a:stretch>
            <a:fillRect/>
          </a:stretch>
        </p:blipFill>
        <p:spPr bwMode="auto">
          <a:xfrm>
            <a:off x="649578" y="537155"/>
            <a:ext cx="5158794" cy="4537121"/>
          </a:xfrm>
          <a:prstGeom prst="rect">
            <a:avLst/>
          </a:prstGeom>
          <a:noFill/>
          <a:ln>
            <a:noFill/>
          </a:ln>
        </p:spPr>
      </p:pic>
      <p:pic>
        <p:nvPicPr>
          <p:cNvPr id="8" name="Picture 7" descr="sự-tuân-thủ-và-bắt-nat-hoc-duong-tuvantamly"/>
          <p:cNvPicPr/>
          <p:nvPr/>
        </p:nvPicPr>
        <p:blipFill>
          <a:blip r:embed="rId3">
            <a:extLst>
              <a:ext uri="{28A0092B-C50C-407E-A947-70E740481C1C}">
                <a14:useLocalDpi xmlns:a14="http://schemas.microsoft.com/office/drawing/2010/main" val="0"/>
              </a:ext>
            </a:extLst>
          </a:blip>
          <a:srcRect/>
          <a:stretch>
            <a:fillRect/>
          </a:stretch>
        </p:blipFill>
        <p:spPr bwMode="auto">
          <a:xfrm>
            <a:off x="6095999" y="537156"/>
            <a:ext cx="5366198" cy="4627272"/>
          </a:xfrm>
          <a:prstGeom prst="rect">
            <a:avLst/>
          </a:prstGeom>
          <a:noFill/>
          <a:ln>
            <a:noFill/>
          </a:ln>
        </p:spPr>
      </p:pic>
      <p:sp>
        <p:nvSpPr>
          <p:cNvPr id="9" name="Rectangle 8"/>
          <p:cNvSpPr/>
          <p:nvPr/>
        </p:nvSpPr>
        <p:spPr>
          <a:xfrm>
            <a:off x="1223493" y="5643435"/>
            <a:ext cx="10397676" cy="461665"/>
          </a:xfrm>
          <a:prstGeom prst="rect">
            <a:avLst/>
          </a:prstGeom>
        </p:spPr>
        <p:txBody>
          <a:bodyPr wrap="square">
            <a:spAutoFit/>
          </a:bodyPr>
          <a:lstStyle/>
          <a:p>
            <a:pPr algn="just"/>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vi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vi </a:t>
            </a:r>
            <a:r>
              <a:rPr lang="en-US" sz="2400" dirty="0" err="1">
                <a:latin typeface="Times New Roman" panose="02020603050405020304" pitchFamily="18" charset="0"/>
                <a:cs typeface="Times New Roman" panose="02020603050405020304" pitchFamily="18" charset="0"/>
              </a:rPr>
              <a:t>ấy</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02878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6101" y="1216912"/>
            <a:ext cx="10006147" cy="5693866"/>
          </a:xfrm>
          <a:prstGeom prst="rect">
            <a:avLst/>
          </a:prstGeom>
        </p:spPr>
        <p:txBody>
          <a:bodyPr wrap="square">
            <a:spAutoFit/>
          </a:bodyPr>
          <a:lstStyle/>
          <a:p>
            <a:r>
              <a:rPr lang="en-US" sz="2800" b="1" kern="100" dirty="0" smtClean="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Ý </a:t>
            </a:r>
            <a:r>
              <a:rPr lang="en-US" sz="2800" b="1"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vị</a:t>
            </a:r>
            <a:r>
              <a:rPr lang="en-US" sz="2800" b="1"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b="1"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hài</a:t>
            </a:r>
            <a:r>
              <a:rPr lang="en-US" sz="2800" b="1"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b="1"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hước</a:t>
            </a:r>
            <a:r>
              <a:rPr lang="en-US" sz="2800" b="1"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b="1"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của</a:t>
            </a:r>
            <a:r>
              <a:rPr lang="en-US" sz="2800" b="1"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b="1"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bài</a:t>
            </a:r>
            <a:r>
              <a:rPr lang="en-US" sz="2800" b="1"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b="1"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thơ</a:t>
            </a:r>
            <a:endParaRPr lang="en-US" sz="2800" b="1"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r>
              <a:rPr lang="en-US" sz="2800" kern="100" dirty="0" smtClean="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Cách</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nói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hài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hước</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dí</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dỏm</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hình</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ảnh</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thơ</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ngộ</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nghĩnh</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“Sao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không</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ăn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mù</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tạp</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Đối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diện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thử</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thách</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đi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a:t>
            </a:r>
          </a:p>
          <a:p>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Tại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sao</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lại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không</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hát</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Nhảy</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híp</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hóp</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cho</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hay”. </a:t>
            </a:r>
          </a:p>
          <a:p>
            <a:r>
              <a:rPr lang="en-US" sz="2800" kern="100" dirty="0" smtClean="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smtClean="0">
                <a:solidFill>
                  <a:srgbClr val="000000"/>
                </a:solidFill>
                <a:latin typeface="Times New Roman" panose="02020603050405020304" pitchFamily="18" charset="0"/>
                <a:ea typeface="SimSun" panose="02010600030101010101" pitchFamily="2" charset="-122"/>
                <a:cs typeface="Times New Roman" panose="02020603050405020304" pitchFamily="18" charset="0"/>
              </a:rPr>
              <a:t>Lí</a:t>
            </a:r>
            <a:r>
              <a:rPr lang="en-US" sz="2800" kern="100" dirty="0" smtClean="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giải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hồn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nhiên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phù</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hợp</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tâm</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lí</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trẻ</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thơ</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Bắt</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nạt</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rất</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hôi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dễ</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lây</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tạo</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ra</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tiếng</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cười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nhẹ</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nhàng</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khiến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câu</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chuyện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dễ</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tiếp</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nhận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thể</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hiện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cách</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nhìn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thân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thiện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bao</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dung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và</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tinh</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thần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đối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thoại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Bởi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vì</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không</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chỉ</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người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bị</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bắt</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nạt</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cần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bảo</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vệ</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mà</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người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bắt</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nạt</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cũng</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cần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được</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giúp</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đỡ</a:t>
            </a:r>
            <a:r>
              <a:rPr lang="en-US" sz="2800" kern="100" dirty="0" smtClean="0">
                <a:solidFill>
                  <a:srgbClr val="000000"/>
                </a:solidFill>
                <a:latin typeface="Times New Roman" panose="02020603050405020304" pitchFamily="18" charset="0"/>
                <a:ea typeface="SimSun" panose="02010600030101010101" pitchFamily="2" charset="-122"/>
                <a:cs typeface="Times New Roman" panose="02020603050405020304" pitchFamily="18" charset="0"/>
              </a:rPr>
              <a:t>.</a:t>
            </a:r>
          </a:p>
          <a:p>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Bắt</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nạt</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là</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một</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thói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xấu</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có</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thể</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gây</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tổn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thương</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nỗi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sợ</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hãi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ám</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ảnh</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thậm</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chí</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cả</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hậu</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quả</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nặng</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nề</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nhưng</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bài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thơ</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lại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nói</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bằng</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giọng</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điệu</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hồn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nhiên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dí</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dỏm</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thân</a:t>
            </a:r>
            <a:r>
              <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r>
              <a:rPr lang="en-US" sz="2800" kern="100" dirty="0" err="1">
                <a:solidFill>
                  <a:srgbClr val="000000"/>
                </a:solidFill>
                <a:latin typeface="Times New Roman" panose="02020603050405020304" pitchFamily="18" charset="0"/>
                <a:ea typeface="SimSun" panose="02010600030101010101" pitchFamily="2" charset="-122"/>
                <a:cs typeface="Times New Roman" panose="02020603050405020304" pitchFamily="18" charset="0"/>
              </a:rPr>
              <a:t>thiện</a:t>
            </a:r>
            <a:endPar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marL="342900" indent="-342900">
              <a:buFontTx/>
              <a:buChar char="-"/>
            </a:pPr>
            <a:endParaRPr lang="en-US" sz="2800" kern="1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777279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7805" y="587829"/>
            <a:ext cx="6335486" cy="5375645"/>
          </a:xfrm>
        </p:spPr>
        <p:txBody>
          <a:bodyPr>
            <a:normAutofit/>
          </a:bodyPr>
          <a:lstStyle/>
          <a:p>
            <a:r>
              <a:rPr lang="nl-NL" sz="4000" dirty="0">
                <a:latin typeface="Times New Roman" panose="02020603050405020304" pitchFamily="18" charset="0"/>
                <a:cs typeface="Times New Roman" panose="02020603050405020304" pitchFamily="18" charset="0"/>
              </a:rPr>
              <a:t>C</a:t>
            </a:r>
            <a:r>
              <a:rPr lang="nl-NL" sz="4000" dirty="0" smtClean="0">
                <a:latin typeface="Times New Roman" panose="02020603050405020304" pitchFamily="18" charset="0"/>
                <a:cs typeface="Times New Roman" panose="02020603050405020304" pitchFamily="18" charset="0"/>
              </a:rPr>
              <a:t>ần </a:t>
            </a:r>
            <a:r>
              <a:rPr lang="nl-NL" sz="4000" dirty="0">
                <a:latin typeface="Times New Roman" panose="02020603050405020304" pitchFamily="18" charset="0"/>
                <a:cs typeface="Times New Roman" panose="02020603050405020304" pitchFamily="18" charset="0"/>
              </a:rPr>
              <a:t>đối xử tốt với bạn bè, có thái độ hoà đồng và đoàn kết, sẵn sàng giúp đỡ, bênh vực những bạn yếu hơn mình.</a:t>
            </a:r>
            <a:endParaRPr lang="en-US" sz="4000" dirty="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5358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19349" y="320601"/>
            <a:ext cx="7380514" cy="3046988"/>
          </a:xfrm>
          <a:prstGeom prst="rect">
            <a:avLst/>
          </a:prstGeom>
        </p:spPr>
        <p:txBody>
          <a:bodyPr wrap="square">
            <a:spAutoFit/>
          </a:bodyPr>
          <a:lstStyle/>
          <a:p>
            <a:pPr algn="just"/>
            <a:r>
              <a:rPr lang="nl-NL" sz="3200" b="1" dirty="0">
                <a:latin typeface="Times New Roman" panose="02020603050405020304" pitchFamily="18" charset="0"/>
                <a:ea typeface="Batang"/>
              </a:rPr>
              <a:t>1. Nghệ thuật</a:t>
            </a:r>
            <a:endParaRPr lang="en-US" sz="3200" dirty="0">
              <a:latin typeface="Times New Roman" panose="02020603050405020304" pitchFamily="18" charset="0"/>
              <a:ea typeface="Batang"/>
            </a:endParaRPr>
          </a:p>
          <a:p>
            <a:r>
              <a:rPr lang="vi-VN" sz="3200" dirty="0" smtClean="0">
                <a:latin typeface="Times New Roman" panose="02020603050405020304" pitchFamily="18" charset="0"/>
                <a:ea typeface="Batang"/>
              </a:rPr>
              <a:t>- </a:t>
            </a:r>
            <a:r>
              <a:rPr lang="vi-VN" sz="3200" dirty="0">
                <a:latin typeface="Times New Roman" panose="02020603050405020304" pitchFamily="18" charset="0"/>
                <a:ea typeface="Batang"/>
              </a:rPr>
              <a:t>Hình ảnh thơ ngộ nghĩnh.</a:t>
            </a:r>
            <a:endParaRPr lang="en-US" sz="3200" dirty="0">
              <a:latin typeface="Times New Roman" panose="02020603050405020304" pitchFamily="18" charset="0"/>
              <a:ea typeface="Batang"/>
            </a:endParaRPr>
          </a:p>
          <a:p>
            <a:r>
              <a:rPr lang="vi-VN" sz="3200" dirty="0">
                <a:latin typeface="Times New Roman" panose="02020603050405020304" pitchFamily="18" charset="0"/>
                <a:ea typeface="Batang"/>
              </a:rPr>
              <a:t>- Giọng thơ hài hước, dí dỏm, tâm tình, gần gũi, tạo không khí thân thiện, khiến người nghe dễ tiếp nhận, thể hiện cách nhìn bao </a:t>
            </a:r>
            <a:r>
              <a:rPr lang="vi-VN" sz="3200" dirty="0" smtClean="0">
                <a:latin typeface="Times New Roman" panose="02020603050405020304" pitchFamily="18" charset="0"/>
                <a:ea typeface="Batang"/>
              </a:rPr>
              <a:t>dung</a:t>
            </a:r>
            <a:endParaRPr lang="en-US" sz="3200" dirty="0">
              <a:latin typeface="Times New Roman" panose="02020603050405020304" pitchFamily="18" charset="0"/>
              <a:ea typeface="Batang"/>
            </a:endParaRPr>
          </a:p>
        </p:txBody>
      </p:sp>
      <p:sp>
        <p:nvSpPr>
          <p:cNvPr id="2" name="Rectangle 1"/>
          <p:cNvSpPr/>
          <p:nvPr/>
        </p:nvSpPr>
        <p:spPr>
          <a:xfrm>
            <a:off x="1185049" y="3267032"/>
            <a:ext cx="7514814" cy="3046988"/>
          </a:xfrm>
          <a:prstGeom prst="rect">
            <a:avLst/>
          </a:prstGeom>
        </p:spPr>
        <p:txBody>
          <a:bodyPr wrap="square">
            <a:spAutoFit/>
          </a:bodyPr>
          <a:lstStyle/>
          <a:p>
            <a:pPr algn="just"/>
            <a:r>
              <a:rPr lang="nl-NL" sz="3200" b="1" dirty="0">
                <a:latin typeface="Times New Roman" panose="02020603050405020304" pitchFamily="18" charset="0"/>
                <a:ea typeface="Batang"/>
              </a:rPr>
              <a:t>2. Nội dung </a:t>
            </a:r>
          </a:p>
          <a:p>
            <a:pPr algn="just"/>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Bài</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thơ</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nói</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về</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hiện</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tượng</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bắt</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nạt</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là</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thói</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quen</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xấu</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xí</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đáng</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chê</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Từ</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đó</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giúp</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mọi</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người</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có</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thái</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độ</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đúng</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đắn</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trước</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hiện</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tượng</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bắt</a:t>
            </a:r>
            <a:r>
              <a:rPr lang="en-US" sz="3200" dirty="0">
                <a:latin typeface="Times New Roman" panose="02020603050405020304" pitchFamily="18" charset="0"/>
                <a:ea typeface="Batang"/>
              </a:rPr>
              <a:t> </a:t>
            </a:r>
            <a:r>
              <a:rPr lang="en-US" sz="3200" dirty="0" err="1" smtClean="0">
                <a:latin typeface="Times New Roman" panose="02020603050405020304" pitchFamily="18" charset="0"/>
                <a:ea typeface="Batang"/>
              </a:rPr>
              <a:t>nạt</a:t>
            </a:r>
            <a:r>
              <a:rPr lang="en-US" sz="3200" dirty="0">
                <a:latin typeface="Times New Roman" panose="02020603050405020304" pitchFamily="18" charset="0"/>
                <a:ea typeface="Batang"/>
              </a:rPr>
              <a:t> </a:t>
            </a:r>
            <a:r>
              <a:rPr lang="en-US" sz="3200" dirty="0" err="1" smtClean="0">
                <a:latin typeface="Times New Roman" panose="02020603050405020304" pitchFamily="18" charset="0"/>
                <a:ea typeface="Batang"/>
              </a:rPr>
              <a:t>để</a:t>
            </a:r>
            <a:r>
              <a:rPr lang="en-US" sz="3200" dirty="0" smtClean="0">
                <a:latin typeface="Times New Roman" panose="02020603050405020304" pitchFamily="18" charset="0"/>
                <a:ea typeface="Batang"/>
              </a:rPr>
              <a:t> </a:t>
            </a:r>
            <a:r>
              <a:rPr lang="en-US" sz="3200" dirty="0" err="1">
                <a:latin typeface="Times New Roman" panose="02020603050405020304" pitchFamily="18" charset="0"/>
                <a:ea typeface="Batang"/>
              </a:rPr>
              <a:t>góp</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phần</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xây</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dựng</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môi</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trường</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học</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đường</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lành</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mạnh</a:t>
            </a:r>
            <a:r>
              <a:rPr lang="en-US" sz="3200" dirty="0">
                <a:latin typeface="Times New Roman" panose="02020603050405020304" pitchFamily="18" charset="0"/>
                <a:ea typeface="Batang"/>
              </a:rPr>
              <a:t>, an </a:t>
            </a:r>
            <a:r>
              <a:rPr lang="en-US" sz="3200" dirty="0" err="1">
                <a:latin typeface="Times New Roman" panose="02020603050405020304" pitchFamily="18" charset="0"/>
                <a:ea typeface="Batang"/>
              </a:rPr>
              <a:t>toàn</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hạnh</a:t>
            </a:r>
            <a:r>
              <a:rPr lang="en-US" sz="3200" dirty="0">
                <a:latin typeface="Times New Roman" panose="02020603050405020304" pitchFamily="18" charset="0"/>
                <a:ea typeface="Batang"/>
              </a:rPr>
              <a:t> </a:t>
            </a:r>
            <a:r>
              <a:rPr lang="en-US" sz="3200" dirty="0" err="1">
                <a:latin typeface="Times New Roman" panose="02020603050405020304" pitchFamily="18" charset="0"/>
                <a:ea typeface="Batang"/>
              </a:rPr>
              <a:t>phúc</a:t>
            </a:r>
            <a:r>
              <a:rPr lang="en-US" sz="3200" dirty="0" smtClean="0">
                <a:latin typeface="Times New Roman" panose="02020603050405020304" pitchFamily="18" charset="0"/>
                <a:ea typeface="Batang"/>
              </a:rPr>
              <a:t>.</a:t>
            </a:r>
            <a:endParaRPr lang="en-US" sz="3200" dirty="0">
              <a:latin typeface="Times New Roman" panose="02020603050405020304" pitchFamily="18" charset="0"/>
              <a:ea typeface="Batang"/>
            </a:endParaRPr>
          </a:p>
        </p:txBody>
      </p:sp>
    </p:spTree>
    <p:extLst>
      <p:ext uri="{BB962C8B-B14F-4D97-AF65-F5344CB8AC3E}">
        <p14:creationId xmlns:p14="http://schemas.microsoft.com/office/powerpoint/2010/main" val="4406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6827" y="285368"/>
            <a:ext cx="10236680" cy="1384995"/>
          </a:xfrm>
          <a:prstGeom prst="rect">
            <a:avLst/>
          </a:prstGeom>
        </p:spPr>
        <p:txBody>
          <a:bodyPr wrap="square">
            <a:spAutoFit/>
          </a:bodyPr>
          <a:lstStyle/>
          <a:p>
            <a:pPr algn="just"/>
            <a:r>
              <a:rPr lang="en-US" sz="2800" b="1" dirty="0" smtClean="0">
                <a:latin typeface="Times New Roman" panose="02020603050405020304" pitchFamily="18" charset="0"/>
                <a:ea typeface="Times New Roman" panose="02020603050405020304" pitchFamily="18" charset="0"/>
              </a:rPr>
              <a:t>         H: Để </a:t>
            </a:r>
            <a:r>
              <a:rPr lang="en-US" sz="2800" b="1" dirty="0">
                <a:latin typeface="Times New Roman" panose="02020603050405020304" pitchFamily="18" charset="0"/>
                <a:ea typeface="Times New Roman" panose="02020603050405020304" pitchFamily="18" charset="0"/>
              </a:rPr>
              <a:t>viết được đoạn văn ngắn, em hãy xác định những yêu cầu cần về nội dung, hình thức của phần viết ngắn như thế </a:t>
            </a:r>
            <a:r>
              <a:rPr lang="en-US" sz="2800" b="1" dirty="0" smtClean="0">
                <a:latin typeface="Times New Roman" panose="02020603050405020304" pitchFamily="18" charset="0"/>
                <a:ea typeface="Times New Roman" panose="02020603050405020304" pitchFamily="18" charset="0"/>
              </a:rPr>
              <a:t>nào? Các </a:t>
            </a:r>
            <a:r>
              <a:rPr lang="en-US" sz="2800" b="1" dirty="0">
                <a:latin typeface="Times New Roman" panose="02020603050405020304" pitchFamily="18" charset="0"/>
                <a:ea typeface="Times New Roman" panose="02020603050405020304" pitchFamily="18" charset="0"/>
              </a:rPr>
              <a:t>bước cần tiến hành ra sao?</a:t>
            </a:r>
            <a:endParaRPr lang="en-US" sz="2800" b="1"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1064318" y="1670363"/>
            <a:ext cx="10893501" cy="5262979"/>
          </a:xfrm>
          <a:prstGeom prst="rect">
            <a:avLst/>
          </a:prstGeom>
        </p:spPr>
        <p:txBody>
          <a:bodyPr wrap="square">
            <a:spAutoFit/>
          </a:bodyPr>
          <a:lstStyle/>
          <a:p>
            <a:pPr marL="457200" indent="-457200" algn="just">
              <a:buAutoNum type="arabicPeriod"/>
            </a:pPr>
            <a:r>
              <a:rPr lang="en-US" sz="2800" b="1" dirty="0" err="1" smtClean="0">
                <a:latin typeface="Times New Roman" panose="02020603050405020304" pitchFamily="18" charset="0"/>
                <a:ea typeface="Times New Roman" panose="02020603050405020304" pitchFamily="18" charset="0"/>
              </a:rPr>
              <a:t>Yêu</a:t>
            </a:r>
            <a:r>
              <a:rPr lang="en-US" sz="2800" b="1" dirty="0" smtClean="0">
                <a:latin typeface="Times New Roman" panose="02020603050405020304" pitchFamily="18" charset="0"/>
                <a:ea typeface="Times New Roman" panose="02020603050405020304" pitchFamily="18" charset="0"/>
              </a:rPr>
              <a:t> </a:t>
            </a:r>
            <a:r>
              <a:rPr lang="en-US" sz="2800" b="1" dirty="0" err="1" smtClean="0">
                <a:latin typeface="Times New Roman" panose="02020603050405020304" pitchFamily="18" charset="0"/>
                <a:ea typeface="Times New Roman" panose="02020603050405020304" pitchFamily="18" charset="0"/>
              </a:rPr>
              <a:t>cầu</a:t>
            </a:r>
            <a:endParaRPr lang="en-US" sz="2800" b="1" dirty="0" smtClean="0">
              <a:latin typeface="Times New Roman" panose="02020603050405020304" pitchFamily="18" charset="0"/>
              <a:ea typeface="Times New Roman" panose="02020603050405020304" pitchFamily="18" charset="0"/>
            </a:endParaRPr>
          </a:p>
          <a:p>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nội</a:t>
            </a:r>
            <a:r>
              <a:rPr lang="en-US" sz="2800" dirty="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dung:</a:t>
            </a:r>
            <a:r>
              <a:rPr lang="en-US" sz="2800" dirty="0" err="1">
                <a:latin typeface="Times New Roman" panose="02020603050405020304" pitchFamily="18" charset="0"/>
                <a:ea typeface="Times New Roman" panose="02020603050405020304" pitchFamily="18" charset="0"/>
              </a:rPr>
              <a:t>HS</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bày</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tỏ</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quan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điểm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của</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mình</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tượng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bắt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nạt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học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đường</a:t>
            </a:r>
            <a:r>
              <a:rPr lang="en-US" sz="2800" dirty="0">
                <a:latin typeface="Times New Roman" panose="02020603050405020304" pitchFamily="18" charset="0"/>
                <a:ea typeface="Times New Roman" panose="02020603050405020304" pitchFamily="18" charset="0"/>
              </a:rPr>
              <a:t>. </a:t>
            </a:r>
          </a:p>
          <a:p>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Đoạn</a:t>
            </a:r>
            <a:r>
              <a:rPr lang="en-US" sz="2800" dirty="0" smtClean="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văn giới hạn số câu: khoảng 5-7 câu</a:t>
            </a:r>
          </a:p>
          <a:p>
            <a:pPr algn="just"/>
            <a:r>
              <a:rPr lang="en-US" sz="2800" b="1" dirty="0" smtClean="0">
                <a:latin typeface="Times New Roman" panose="02020603050405020304" pitchFamily="18" charset="0"/>
                <a:ea typeface="Times New Roman" panose="02020603050405020304" pitchFamily="18" charset="0"/>
              </a:rPr>
              <a:t>2. </a:t>
            </a:r>
            <a:r>
              <a:rPr lang="en-US" sz="2800" b="1" dirty="0">
                <a:latin typeface="Times New Roman" panose="02020603050405020304" pitchFamily="18" charset="0"/>
                <a:ea typeface="Times New Roman" panose="02020603050405020304" pitchFamily="18" charset="0"/>
              </a:rPr>
              <a:t>Các bước tiến hành</a:t>
            </a:r>
            <a:endParaRPr lang="en-US" sz="2800" dirty="0">
              <a:latin typeface="Times New Roman" panose="02020603050405020304" pitchFamily="18" charset="0"/>
              <a:ea typeface="Times New Roman" panose="02020603050405020304" pitchFamily="18" charset="0"/>
            </a:endParaRPr>
          </a:p>
          <a:p>
            <a:pPr algn="just"/>
            <a:r>
              <a:rPr lang="en-US" sz="2800" b="1" dirty="0">
                <a:latin typeface="Times New Roman" panose="02020603050405020304" pitchFamily="18" charset="0"/>
                <a:ea typeface="Times New Roman" panose="02020603050405020304" pitchFamily="18" charset="0"/>
              </a:rPr>
              <a:t>- Bước 1:</a:t>
            </a:r>
            <a:r>
              <a:rPr lang="en-US" sz="2800" dirty="0">
                <a:latin typeface="Times New Roman" panose="02020603050405020304" pitchFamily="18" charset="0"/>
                <a:ea typeface="Times New Roman" panose="02020603050405020304" pitchFamily="18" charset="0"/>
              </a:rPr>
              <a:t> Hình dung, </a:t>
            </a:r>
            <a:r>
              <a:rPr lang="en-US" sz="2800" dirty="0" err="1" smtClean="0">
                <a:latin typeface="Times New Roman" panose="02020603050405020304" pitchFamily="18" charset="0"/>
                <a:ea typeface="Times New Roman" panose="02020603050405020304" pitchFamily="18" charset="0"/>
              </a:rPr>
              <a:t>nhớ</a:t>
            </a:r>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lại</a:t>
            </a:r>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hiện</a:t>
            </a:r>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tượng</a:t>
            </a:r>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bắt</a:t>
            </a:r>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nạt</a:t>
            </a:r>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trong</a:t>
            </a:r>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học</a:t>
            </a:r>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đường</a:t>
            </a:r>
            <a:r>
              <a:rPr lang="en-US" sz="2800" dirty="0" smtClean="0">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r>
              <a:rPr lang="en-US" sz="2800" b="1" dirty="0">
                <a:latin typeface="Times New Roman" panose="02020603050405020304" pitchFamily="18" charset="0"/>
                <a:ea typeface="Times New Roman" panose="02020603050405020304" pitchFamily="18" charset="0"/>
              </a:rPr>
              <a:t>- Bước 2:</a:t>
            </a:r>
            <a:r>
              <a:rPr lang="en-US" sz="2800" dirty="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Xác</a:t>
            </a:r>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định</a:t>
            </a:r>
            <a:r>
              <a:rPr lang="en-US" sz="2800" dirty="0" smtClean="0">
                <a:latin typeface="Times New Roman" panose="02020603050405020304" pitchFamily="18" charset="0"/>
                <a:ea typeface="Times New Roman" panose="02020603050405020304" pitchFamily="18" charset="0"/>
              </a:rPr>
              <a:t> ý </a:t>
            </a:r>
            <a:r>
              <a:rPr lang="en-US" sz="2800" dirty="0" err="1" smtClean="0">
                <a:latin typeface="Times New Roman" panose="02020603050405020304" pitchFamily="18" charset="0"/>
                <a:ea typeface="Times New Roman" panose="02020603050405020304" pitchFamily="18" charset="0"/>
              </a:rPr>
              <a:t>chính</a:t>
            </a:r>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cần</a:t>
            </a:r>
            <a:r>
              <a:rPr lang="en-US" sz="2800" dirty="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viết</a:t>
            </a:r>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Hiện</a:t>
            </a:r>
            <a:r>
              <a:rPr lang="en-US" sz="2800" dirty="0" smtClean="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tượng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bắt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nạt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trong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học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đường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hiện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tượng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đáng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chê</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tiêu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cực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cần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loại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bỏ</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Tại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sao</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Lí</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giải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hậu</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quả</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đối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với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bị</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bắt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nạt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người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bắt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nạt</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mọi</a:t>
            </a:r>
            <a:r>
              <a:rPr lang="en-US" sz="2800" dirty="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người</a:t>
            </a:r>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Cần</a:t>
            </a:r>
            <a:r>
              <a:rPr lang="en-US" sz="2800" dirty="0" smtClean="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xây</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dựng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môi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trường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học</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đường</a:t>
            </a:r>
            <a:r>
              <a:rPr lang="en-US" sz="2800" dirty="0">
                <a:latin typeface="Times New Roman" panose="02020603050405020304" pitchFamily="18" charset="0"/>
                <a:ea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rPr>
              <a:t>an </a:t>
            </a:r>
            <a:r>
              <a:rPr lang="en-US" sz="2800" dirty="0" err="1" smtClean="0">
                <a:latin typeface="Times New Roman" panose="02020603050405020304" pitchFamily="18" charset="0"/>
                <a:ea typeface="Times New Roman" panose="02020603050405020304" pitchFamily="18" charset="0"/>
              </a:rPr>
              <a:t>toàn</a:t>
            </a:r>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hạnh</a:t>
            </a:r>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phúc</a:t>
            </a:r>
            <a:endParaRPr lang="en-US" sz="2800" dirty="0">
              <a:latin typeface="Times New Roman" panose="02020603050405020304" pitchFamily="18" charset="0"/>
              <a:ea typeface="Times New Roman" panose="02020603050405020304" pitchFamily="18" charset="0"/>
            </a:endParaRPr>
          </a:p>
          <a:p>
            <a:pPr algn="just"/>
            <a:r>
              <a:rPr lang="en-US" sz="2800" b="1" dirty="0" smtClean="0">
                <a:latin typeface="Times New Roman" panose="02020603050405020304" pitchFamily="18" charset="0"/>
                <a:ea typeface="Times New Roman" panose="02020603050405020304" pitchFamily="18" charset="0"/>
              </a:rPr>
              <a:t>- </a:t>
            </a:r>
            <a:r>
              <a:rPr lang="en-US" sz="2800" b="1" dirty="0">
                <a:latin typeface="Times New Roman" panose="02020603050405020304" pitchFamily="18" charset="0"/>
                <a:ea typeface="Times New Roman" panose="02020603050405020304" pitchFamily="18" charset="0"/>
              </a:rPr>
              <a:t>Bước 3:</a:t>
            </a:r>
            <a:r>
              <a:rPr lang="en-US" sz="2800" dirty="0">
                <a:latin typeface="Times New Roman" panose="02020603050405020304" pitchFamily="18" charset="0"/>
                <a:ea typeface="Times New Roman" panose="02020603050405020304" pitchFamily="18" charset="0"/>
              </a:rPr>
              <a:t> Viết</a:t>
            </a:r>
          </a:p>
          <a:p>
            <a:pPr algn="just"/>
            <a:r>
              <a:rPr lang="en-US" sz="2800" b="1" dirty="0">
                <a:latin typeface="Times New Roman" panose="02020603050405020304" pitchFamily="18" charset="0"/>
                <a:ea typeface="Times New Roman" panose="02020603050405020304" pitchFamily="18" charset="0"/>
              </a:rPr>
              <a:t>- Bước 4:</a:t>
            </a:r>
            <a:r>
              <a:rPr lang="en-US" sz="2800" dirty="0">
                <a:latin typeface="Times New Roman" panose="02020603050405020304" pitchFamily="18" charset="0"/>
                <a:ea typeface="Times New Roman" panose="02020603050405020304" pitchFamily="18" charset="0"/>
              </a:rPr>
              <a:t> Đọc và kiểm tra lại, chia sẻ.</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7789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8569" y="1006465"/>
            <a:ext cx="9731829" cy="5262979"/>
          </a:xfrm>
          <a:prstGeom prst="rect">
            <a:avLst/>
          </a:prstGeom>
        </p:spPr>
        <p:txBody>
          <a:bodyPr wrap="square">
            <a:spAutoFit/>
          </a:bodyPr>
          <a:lstStyle/>
          <a:p>
            <a:pPr algn="just"/>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Bắt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nạt</a:t>
            </a:r>
            <a:r>
              <a:rPr lang="en-US" sz="2800" dirty="0" smtClean="0">
                <a:latin typeface="Times New Roman" panose="02020603050405020304" pitchFamily="18" charset="0"/>
                <a:cs typeface="Times New Roman" panose="02020603050405020304" pitchFamily="18" charset="0"/>
              </a:rPr>
              <a:t> hay b</a:t>
            </a:r>
            <a:r>
              <a:rPr lang="vi-VN" sz="2800" dirty="0" smtClean="0">
                <a:latin typeface="Times New Roman" panose="02020603050405020304" pitchFamily="18" charset="0"/>
                <a:cs typeface="Times New Roman" panose="02020603050405020304" pitchFamily="18" charset="0"/>
              </a:rPr>
              <a:t>ạo </a:t>
            </a:r>
            <a:r>
              <a:rPr lang="vi-VN" sz="2800" dirty="0">
                <a:latin typeface="Times New Roman" panose="02020603050405020304" pitchFamily="18" charset="0"/>
                <a:cs typeface="Times New Roman" panose="02020603050405020304" pitchFamily="18" charset="0"/>
              </a:rPr>
              <a:t>lực học đường đang là một vấn đề gây bức xúc dư luận và làm xấu hình ảnh trường học. Nó là những hành vi thô bạo, dùng bạo lực để giải quyết các vấn đề giữa các bạn học </a:t>
            </a:r>
            <a:r>
              <a:rPr lang="vi-VN" sz="2800" dirty="0" smtClean="0">
                <a:latin typeface="Times New Roman" panose="02020603050405020304" pitchFamily="18" charset="0"/>
                <a:cs typeface="Times New Roman" panose="02020603050405020304" pitchFamily="18" charset="0"/>
              </a:rPr>
              <a:t>sinh, </a:t>
            </a:r>
            <a:r>
              <a:rPr lang="vi-VN" sz="2800" dirty="0">
                <a:latin typeface="Times New Roman" panose="02020603050405020304" pitchFamily="18" charset="0"/>
                <a:cs typeface="Times New Roman" panose="02020603050405020304" pitchFamily="18" charset="0"/>
              </a:rPr>
              <a:t>xâm phạm đến thân thể, xúc phạm danh dự và làm tổn thương tinh thần của </a:t>
            </a:r>
            <a:r>
              <a:rPr lang="vi-VN" sz="2800" dirty="0" smtClean="0">
                <a:latin typeface="Times New Roman" panose="02020603050405020304" pitchFamily="18" charset="0"/>
                <a:cs typeface="Times New Roman" panose="02020603050405020304" pitchFamily="18" charset="0"/>
              </a:rPr>
              <a:t>bạn.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tượng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tiêu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cực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loại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bỏ</a:t>
            </a:r>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tượng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bắt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nạt</a:t>
            </a:r>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gây </a:t>
            </a:r>
            <a:r>
              <a:rPr lang="vi-VN" sz="2800" dirty="0">
                <a:latin typeface="Times New Roman" panose="02020603050405020304" pitchFamily="18" charset="0"/>
                <a:cs typeface="Times New Roman" panose="02020603050405020304" pitchFamily="18" charset="0"/>
              </a:rPr>
              <a:t>tổn thương cả về thể xác và tinh thần, ảnh hưởng nghiêm trọng đến danh dự, nhân phẩm của nạn nhân và người gây ra. Mọi hành vi </a:t>
            </a:r>
            <a:r>
              <a:rPr lang="en-US" sz="2800" dirty="0" err="1" smtClean="0">
                <a:latin typeface="Times New Roman" panose="02020603050405020304" pitchFamily="18" charset="0"/>
                <a:cs typeface="Times New Roman" panose="02020603050405020304" pitchFamily="18" charset="0"/>
              </a:rPr>
              <a:t>bắt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nạt</a:t>
            </a:r>
            <a:r>
              <a:rPr lang="en-US" sz="2800" dirty="0" smtClean="0">
                <a:latin typeface="Times New Roman" panose="02020603050405020304" pitchFamily="18" charset="0"/>
                <a:cs typeface="Times New Roman" panose="02020603050405020304" pitchFamily="18" charset="0"/>
              </a:rPr>
              <a:t> </a:t>
            </a:r>
            <a:r>
              <a:rPr lang="vi-VN" sz="2800" dirty="0" smtClean="0">
                <a:latin typeface="Times New Roman" panose="02020603050405020304" pitchFamily="18" charset="0"/>
                <a:cs typeface="Times New Roman" panose="02020603050405020304" pitchFamily="18" charset="0"/>
              </a:rPr>
              <a:t>đều </a:t>
            </a:r>
            <a:r>
              <a:rPr lang="vi-VN" sz="2800" dirty="0">
                <a:latin typeface="Times New Roman" panose="02020603050405020304" pitchFamily="18" charset="0"/>
                <a:cs typeface="Times New Roman" panose="02020603050405020304" pitchFamily="18" charset="0"/>
              </a:rPr>
              <a:t>được gia đình, nhà trường, xã hội lên án mạnh mẽ cùng các biện pháp xử lý nghiêm ngặt. Việc ngăn chặn bạo lực học đường </a:t>
            </a:r>
            <a:r>
              <a:rPr lang="en-US" sz="2800" dirty="0" err="1" smtClean="0">
                <a:latin typeface="Times New Roman" panose="02020603050405020304" pitchFamily="18" charset="0"/>
                <a:cs typeface="Times New Roman" panose="02020603050405020304" pitchFamily="18" charset="0"/>
              </a:rPr>
              <a:t>là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trách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nhiệm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toàn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hội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để</a:t>
            </a:r>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tạo sân chơi lành mạnh </a:t>
            </a:r>
            <a:r>
              <a:rPr lang="en-US" sz="2800" dirty="0" err="1" smtClean="0">
                <a:latin typeface="Times New Roman" panose="02020603050405020304" pitchFamily="18" charset="0"/>
                <a:cs typeface="Times New Roman" panose="02020603050405020304" pitchFamily="18" charset="0"/>
              </a:rPr>
              <a:t>cho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học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sinh</a:t>
            </a:r>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Mọi người cùng cố gắng vì một môi </a:t>
            </a:r>
            <a:r>
              <a:rPr lang="vi-VN" sz="2800" dirty="0" smtClean="0">
                <a:latin typeface="Times New Roman" panose="02020603050405020304" pitchFamily="18" charset="0"/>
                <a:cs typeface="Times New Roman" panose="02020603050405020304" pitchFamily="18" charset="0"/>
              </a:rPr>
              <a:t>trường</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học đường an toàn, hạnh phúc</a:t>
            </a:r>
            <a:r>
              <a:rPr lang="vi-VN"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718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7361" y="522514"/>
            <a:ext cx="9767252" cy="1382486"/>
          </a:xfrm>
        </p:spPr>
        <p:txBody>
          <a:bodyPr>
            <a:normAutofit/>
          </a:bodyPr>
          <a:lstStyle/>
          <a:p>
            <a:pPr algn="ctr"/>
            <a:r>
              <a:rPr lang="en-US" sz="4000" b="1" dirty="0" err="1" smtClean="0">
                <a:latin typeface="Times New Roman" panose="02020603050405020304" pitchFamily="18" charset="0"/>
                <a:cs typeface="Times New Roman" panose="02020603050405020304" pitchFamily="18" charset="0"/>
              </a:rPr>
              <a:t>Tiết</a:t>
            </a:r>
            <a:r>
              <a:rPr lang="en-US" sz="4000" b="1" dirty="0" smtClean="0">
                <a:latin typeface="Times New Roman" panose="02020603050405020304" pitchFamily="18" charset="0"/>
                <a:cs typeface="Times New Roman" panose="02020603050405020304" pitchFamily="18" charset="0"/>
              </a:rPr>
              <a:t> 8,9 - </a:t>
            </a:r>
            <a:r>
              <a:rPr lang="en-US" sz="4000" b="1" dirty="0" err="1" smtClean="0">
                <a:latin typeface="Times New Roman" panose="02020603050405020304" pitchFamily="18" charset="0"/>
                <a:cs typeface="Times New Roman" panose="02020603050405020304" pitchFamily="18" charset="0"/>
              </a:rPr>
              <a:t>Văn</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bản</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Bắt</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nạt</a:t>
            </a: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Nguyễn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Thế</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Hoàng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Linh</a:t>
            </a:r>
            <a:r>
              <a:rPr lang="en-US" sz="2800" i="1" dirty="0" smtClean="0">
                <a:latin typeface="Times New Roman" panose="02020603050405020304" pitchFamily="18" charset="0"/>
                <a:cs typeface="Times New Roman" panose="02020603050405020304" pitchFamily="18" charset="0"/>
              </a:rPr>
              <a:t>)</a:t>
            </a:r>
            <a:endParaRPr lang="en-US"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2731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98373" y="1227908"/>
            <a:ext cx="5293218" cy="3539430"/>
          </a:xfrm>
          <a:prstGeom prst="rect">
            <a:avLst/>
          </a:prstGeom>
        </p:spPr>
        <p:txBody>
          <a:bodyPr wrap="square">
            <a:spAutoFit/>
          </a:bodyPr>
          <a:lstStyle/>
          <a:p>
            <a:pPr marL="457200" indent="-457200">
              <a:buAutoNum type="arabicPeriod"/>
            </a:pPr>
            <a:r>
              <a:rPr lang="en-US" sz="2800" b="1" dirty="0" err="1" smtClean="0">
                <a:latin typeface="Times New Roman" panose="02020603050405020304" pitchFamily="18" charset="0"/>
                <a:cs typeface="Times New Roman" panose="02020603050405020304" pitchFamily="18" charset="0"/>
              </a:rPr>
              <a:t>Tác</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giả</a:t>
            </a:r>
            <a:endParaRPr lang="en-US" sz="2800" b="1" dirty="0" smtClean="0">
              <a:latin typeface="Times New Roman" panose="02020603050405020304" pitchFamily="18" charset="0"/>
              <a:cs typeface="Times New Roman" panose="02020603050405020304" pitchFamily="18" charset="0"/>
            </a:endParaRPr>
          </a:p>
          <a:p>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Tên: Nguyễn Hoàng Thế Linh;</a:t>
            </a:r>
            <a:endParaRPr lang="en-US" sz="2800" dirty="0">
              <a:latin typeface="Times New Roman" panose="02020603050405020304" pitchFamily="18" charset="0"/>
              <a:cs typeface="Times New Roman" panose="02020603050405020304" pitchFamily="18" charset="0"/>
            </a:endParaRPr>
          </a:p>
          <a:p>
            <a:r>
              <a:rPr lang="vi-VN" sz="2800" dirty="0">
                <a:latin typeface="Times New Roman" panose="02020603050405020304" pitchFamily="18" charset="0"/>
                <a:cs typeface="Times New Roman" panose="02020603050405020304" pitchFamily="18" charset="0"/>
              </a:rPr>
              <a:t>- Năm sinh: 1982;</a:t>
            </a:r>
            <a:endParaRPr lang="en-US" sz="2800" dirty="0">
              <a:latin typeface="Times New Roman" panose="02020603050405020304" pitchFamily="18" charset="0"/>
              <a:cs typeface="Times New Roman" panose="02020603050405020304" pitchFamily="18" charset="0"/>
            </a:endParaRPr>
          </a:p>
          <a:p>
            <a:r>
              <a:rPr lang="vi-VN" sz="2800" dirty="0">
                <a:latin typeface="Times New Roman" panose="02020603050405020304" pitchFamily="18" charset="0"/>
                <a:cs typeface="Times New Roman" panose="02020603050405020304" pitchFamily="18" charset="0"/>
              </a:rPr>
              <a:t>- Quê quán: Hà Nội;</a:t>
            </a:r>
            <a:endParaRPr lang="en-US" sz="2800" dirty="0">
              <a:latin typeface="Times New Roman" panose="02020603050405020304" pitchFamily="18" charset="0"/>
              <a:cs typeface="Times New Roman" panose="02020603050405020304" pitchFamily="18" charset="0"/>
            </a:endParaRPr>
          </a:p>
          <a:p>
            <a:pPr marL="342900" indent="-342900">
              <a:buFontTx/>
              <a:buChar char="-"/>
            </a:pPr>
            <a:r>
              <a:rPr lang="en-US" sz="2800" dirty="0" smtClean="0">
                <a:latin typeface="Times New Roman" panose="02020603050405020304" pitchFamily="18" charset="0"/>
                <a:cs typeface="Times New Roman" panose="02020603050405020304" pitchFamily="18" charset="0"/>
              </a:rPr>
              <a:t>Thơ v</a:t>
            </a:r>
            <a:r>
              <a:rPr lang="vi-VN" sz="2800" dirty="0" smtClean="0">
                <a:latin typeface="Times New Roman" panose="02020603050405020304" pitchFamily="18" charset="0"/>
                <a:cs typeface="Times New Roman" panose="02020603050405020304" pitchFamily="18" charset="0"/>
              </a:rPr>
              <a:t>iết </a:t>
            </a:r>
            <a:r>
              <a:rPr lang="vi-VN" sz="2800" dirty="0">
                <a:latin typeface="Times New Roman" panose="02020603050405020304" pitchFamily="18" charset="0"/>
                <a:cs typeface="Times New Roman" panose="02020603050405020304" pitchFamily="18" charset="0"/>
              </a:rPr>
              <a:t>cho trẻ em rất hồn nhiên, ngộ nghĩnh, trong trẻo, tươi </a:t>
            </a:r>
            <a:r>
              <a:rPr lang="vi-VN" sz="2800" dirty="0" smtClean="0">
                <a:latin typeface="Times New Roman" panose="02020603050405020304" pitchFamily="18" charset="0"/>
                <a:cs typeface="Times New Roman" panose="02020603050405020304" pitchFamily="18" charset="0"/>
              </a:rPr>
              <a:t>vui.</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6761408" y="5497669"/>
            <a:ext cx="5555220" cy="523220"/>
          </a:xfrm>
          <a:prstGeom prst="rect">
            <a:avLst/>
          </a:prstGeom>
        </p:spPr>
        <p:txBody>
          <a:bodyPr wrap="square">
            <a:spAutoFit/>
          </a:bodyPr>
          <a:lstStyle/>
          <a:p>
            <a:pPr algn="ctr"/>
            <a:r>
              <a:rPr lang="en-US" sz="2800" b="1" i="1" dirty="0" err="1">
                <a:latin typeface="Times New Roman" panose="02020603050405020304" pitchFamily="18" charset="0"/>
                <a:cs typeface="Times New Roman" panose="02020603050405020304" pitchFamily="18" charset="0"/>
              </a:rPr>
              <a:t>Nguyễn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Thế</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Hoàng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Linh</a:t>
            </a:r>
            <a:r>
              <a:rPr lang="en-US" sz="2800" b="1" i="1" dirty="0">
                <a:latin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cs typeface="Times New Roman" panose="02020603050405020304" pitchFamily="18" charset="0"/>
              </a:rPr>
              <a:t>1982)</a:t>
            </a:r>
            <a:endParaRPr lang="vi-VN" sz="2800" b="1" i="1" dirty="0">
              <a:solidFill>
                <a:srgbClr val="4A4A4A"/>
              </a:solidFill>
              <a:latin typeface="Times New Roman" panose="02020603050405020304" pitchFamily="18" charset="0"/>
              <a:cs typeface="Times New Roman" panose="02020603050405020304" pitchFamily="18" charset="0"/>
            </a:endParaRPr>
          </a:p>
        </p:txBody>
      </p:sp>
      <p:pic>
        <p:nvPicPr>
          <p:cNvPr id="1026" name="Picture 2" descr="https://hoc24.vn/source/V%C4%83n6/523196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1408" y="114300"/>
            <a:ext cx="5240092" cy="5269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526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24944" y="692331"/>
            <a:ext cx="9021284" cy="3539430"/>
          </a:xfrm>
          <a:prstGeom prst="rect">
            <a:avLst/>
          </a:prstGeom>
        </p:spPr>
        <p:txBody>
          <a:bodyPr wrap="square">
            <a:spAutoFit/>
          </a:bodyPr>
          <a:lstStyle/>
          <a:p>
            <a:r>
              <a:rPr lang="en-US" sz="2800" dirty="0" smtClean="0">
                <a:latin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cs typeface="Times New Roman" panose="02020603050405020304" pitchFamily="18" charset="0"/>
              </a:rPr>
              <a:t>Tác</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phẩm</a:t>
            </a:r>
            <a:endParaRPr lang="en-US" sz="2800" b="1"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Xuất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xứ</a:t>
            </a:r>
            <a:r>
              <a:rPr lang="en-US" sz="2800" dirty="0">
                <a:latin typeface="Times New Roman" panose="02020603050405020304" pitchFamily="18" charset="0"/>
                <a:cs typeface="Times New Roman" panose="02020603050405020304" pitchFamily="18" charset="0"/>
              </a:rPr>
              <a:t>: In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smtClean="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Ra </a:t>
            </a:r>
            <a:r>
              <a:rPr lang="en-US" sz="2800" b="1" i="1" dirty="0" err="1">
                <a:latin typeface="Times New Roman" panose="02020603050405020304" pitchFamily="18" charset="0"/>
                <a:cs typeface="Times New Roman" panose="02020603050405020304" pitchFamily="18" charset="0"/>
              </a:rPr>
              <a:t>vườn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nhặt</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nắng</a:t>
            </a:r>
            <a:r>
              <a:rPr lang="en-US" sz="2800" b="1" i="1"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2017 </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5 </a:t>
            </a:r>
            <a:r>
              <a:rPr lang="en-US" sz="2800" dirty="0" err="1">
                <a:latin typeface="Times New Roman" panose="02020603050405020304" pitchFamily="18" charset="0"/>
                <a:cs typeface="Times New Roman" panose="02020603050405020304" pitchFamily="18" charset="0"/>
              </a:rPr>
              <a:t>chữ</a:t>
            </a:r>
            <a:endParaRPr lang="en-US" sz="2800" dirty="0">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Chủ</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đề</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Hiện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tượng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bắt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nạt</a:t>
            </a:r>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Nhân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vật</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trữ</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tình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Tác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giả</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xưng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tớ</a:t>
            </a:r>
            <a:r>
              <a:rPr lang="en-US" sz="2800" dirty="0">
                <a:solidFill>
                  <a:srgbClr val="FF0000"/>
                </a:solidFill>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986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5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888776" y="428732"/>
            <a:ext cx="6414448" cy="746714"/>
          </a:xfrm>
          <a:prstGeom prst="round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err="1">
                <a:solidFill>
                  <a:srgbClr val="FF0000"/>
                </a:solidFill>
                <a:latin typeface="Times New Roman" panose="02020603050405020304" pitchFamily="18" charset="0"/>
                <a:cs typeface="Times New Roman" panose="02020603050405020304" pitchFamily="18" charset="0"/>
              </a:rPr>
              <a:t>Bố</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cục</a:t>
            </a:r>
            <a:endParaRPr lang="en-US" sz="3600" b="1" dirty="0">
              <a:solidFill>
                <a:srgbClr val="FF000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srcRect/>
          <a:stretch>
            <a:fillRect/>
          </a:stretch>
        </p:blipFill>
        <p:spPr bwMode="auto">
          <a:xfrm>
            <a:off x="658813" y="2157413"/>
            <a:ext cx="5268912" cy="3821112"/>
          </a:xfrm>
          <a:prstGeom prst="rect">
            <a:avLst/>
          </a:prstGeom>
          <a:noFill/>
          <a:ln w="9525">
            <a:noFill/>
            <a:miter lim="800000"/>
            <a:headEnd/>
            <a:tailEnd/>
          </a:ln>
        </p:spPr>
      </p:pic>
      <p:pic>
        <p:nvPicPr>
          <p:cNvPr id="7" name="Picture 6"/>
          <p:cNvPicPr>
            <a:picLocks noChangeAspect="1"/>
          </p:cNvPicPr>
          <p:nvPr/>
        </p:nvPicPr>
        <p:blipFill>
          <a:blip r:embed="rId4"/>
          <a:srcRect/>
          <a:stretch>
            <a:fillRect/>
          </a:stretch>
        </p:blipFill>
        <p:spPr bwMode="auto">
          <a:xfrm>
            <a:off x="6099175" y="2157413"/>
            <a:ext cx="5322888" cy="3821112"/>
          </a:xfrm>
          <a:prstGeom prst="rect">
            <a:avLst/>
          </a:prstGeom>
          <a:noFill/>
          <a:ln w="9525">
            <a:noFill/>
            <a:miter lim="800000"/>
            <a:headEnd/>
            <a:tailEnd/>
          </a:ln>
        </p:spPr>
      </p:pic>
      <p:sp>
        <p:nvSpPr>
          <p:cNvPr id="14" name="Down Arrow 13"/>
          <p:cNvSpPr/>
          <p:nvPr/>
        </p:nvSpPr>
        <p:spPr>
          <a:xfrm>
            <a:off x="8356672" y="1345293"/>
            <a:ext cx="1247608" cy="729458"/>
          </a:xfrm>
          <a:prstGeom prst="downArrow">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 name="Rectangle 2"/>
          <p:cNvSpPr>
            <a:spLocks noChangeArrowheads="1"/>
          </p:cNvSpPr>
          <p:nvPr/>
        </p:nvSpPr>
        <p:spPr bwMode="auto">
          <a:xfrm>
            <a:off x="1052513" y="2468563"/>
            <a:ext cx="4652962" cy="2554545"/>
          </a:xfrm>
          <a:prstGeom prst="rect">
            <a:avLst/>
          </a:prstGeom>
          <a:noFill/>
          <a:ln w="9525">
            <a:noFill/>
            <a:miter lim="800000"/>
            <a:headEnd/>
            <a:tailEnd/>
          </a:ln>
        </p:spPr>
        <p:txBody>
          <a:bodyPr>
            <a:spAutoFit/>
          </a:bodyPr>
          <a:lstStyle/>
          <a:p>
            <a:r>
              <a:rPr lang="pt-BR" sz="3200" i="1" dirty="0">
                <a:latin typeface="Times New Roman" panose="02020603050405020304" pitchFamily="18" charset="0"/>
                <a:ea typeface="Calibri" panose="020F0502020204030204" pitchFamily="34" charset="0"/>
                <a:cs typeface="Times New Roman" panose="02020603050405020304" pitchFamily="18" charset="0"/>
              </a:rPr>
              <a:t>Phần 1. Khổ 1: Thái độ về hành vi bắt nạt</a:t>
            </a:r>
            <a:endParaRPr lang="en-US" sz="3200" i="1" dirty="0">
              <a:latin typeface="Times New Roman" panose="02020603050405020304" pitchFamily="18" charset="0"/>
              <a:ea typeface="Calibri" panose="020F0502020204030204" pitchFamily="34" charset="0"/>
              <a:cs typeface="Times New Roman" panose="02020603050405020304" pitchFamily="18" charset="0"/>
            </a:endParaRPr>
          </a:p>
          <a:p>
            <a:r>
              <a:rPr lang="pt-BR" sz="3200" i="1" dirty="0">
                <a:latin typeface="Times New Roman" panose="02020603050405020304" pitchFamily="18" charset="0"/>
                <a:ea typeface="Calibri" panose="020F0502020204030204" pitchFamily="34" charset="0"/>
                <a:cs typeface="Times New Roman" panose="02020603050405020304" pitchFamily="18" charset="0"/>
              </a:rPr>
              <a:t>Phần 2. Khổ 2, 3 và 4: Gợi ý việc làm tốt thay vì bắt nạt.</a:t>
            </a:r>
            <a:endParaRPr lang="en-US" sz="3200" i="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a:spLocks noChangeArrowheads="1"/>
          </p:cNvSpPr>
          <p:nvPr/>
        </p:nvSpPr>
        <p:spPr bwMode="auto">
          <a:xfrm>
            <a:off x="6658377" y="2566988"/>
            <a:ext cx="4185634" cy="3539430"/>
          </a:xfrm>
          <a:prstGeom prst="rect">
            <a:avLst/>
          </a:prstGeom>
          <a:noFill/>
          <a:ln w="9525">
            <a:noFill/>
            <a:miter lim="800000"/>
            <a:headEnd/>
            <a:tailEnd/>
          </a:ln>
        </p:spPr>
        <p:txBody>
          <a:bodyPr wrap="square">
            <a:spAutoFit/>
          </a:bodyPr>
          <a:lstStyle/>
          <a:p>
            <a:r>
              <a:rPr lang="pt-BR" sz="3200" i="1" dirty="0">
                <a:latin typeface="Times New Roman" panose="02020603050405020304" pitchFamily="18" charset="0"/>
                <a:ea typeface="Calibri" panose="020F0502020204030204" pitchFamily="34" charset="0"/>
                <a:cs typeface="Times New Roman" panose="02020603050405020304" pitchFamily="18" charset="0"/>
              </a:rPr>
              <a:t>Phần 3. Khổ 5, 6: Những đối tượng không nên bắt nạt</a:t>
            </a:r>
            <a:endParaRPr lang="en-US" sz="3200" i="1" dirty="0">
              <a:latin typeface="Times New Roman" panose="02020603050405020304" pitchFamily="18" charset="0"/>
              <a:ea typeface="Calibri" panose="020F0502020204030204" pitchFamily="34" charset="0"/>
              <a:cs typeface="Times New Roman" panose="02020603050405020304" pitchFamily="18" charset="0"/>
            </a:endParaRPr>
          </a:p>
          <a:p>
            <a:r>
              <a:rPr lang="pt-BR" sz="3200" i="1" dirty="0">
                <a:latin typeface="Times New Roman" panose="02020603050405020304" pitchFamily="18" charset="0"/>
                <a:ea typeface="Calibri" panose="020F0502020204030204" pitchFamily="34" charset="0"/>
                <a:cs typeface="Times New Roman" panose="02020603050405020304" pitchFamily="18" charset="0"/>
              </a:rPr>
              <a:t>Phần 4: Khổ 7, 8: Hành động bảo vệ người bị bắt nạt.</a:t>
            </a:r>
            <a:br>
              <a:rPr lang="pt-BR" sz="3200" i="1" dirty="0">
                <a:latin typeface="Times New Roman" panose="02020603050405020304" pitchFamily="18" charset="0"/>
                <a:ea typeface="Calibri" panose="020F0502020204030204" pitchFamily="34" charset="0"/>
                <a:cs typeface="Times New Roman" panose="02020603050405020304" pitchFamily="18" charset="0"/>
              </a:rPr>
            </a:br>
            <a:endParaRPr lang="en-US" sz="3200" i="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Down Arrow 8"/>
          <p:cNvSpPr/>
          <p:nvPr/>
        </p:nvSpPr>
        <p:spPr>
          <a:xfrm>
            <a:off x="2888776" y="1343489"/>
            <a:ext cx="1247608" cy="729458"/>
          </a:xfrm>
          <a:prstGeom prst="downArrow">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Tree>
    <p:extLst>
      <p:ext uri="{BB962C8B-B14F-4D97-AF65-F5344CB8AC3E}">
        <p14:creationId xmlns:p14="http://schemas.microsoft.com/office/powerpoint/2010/main" val="32777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1000"/>
                                        <p:tgtEl>
                                          <p:spTgt spid="7"/>
                                        </p:tgtEl>
                                      </p:cBhvr>
                                    </p:animEffect>
                                    <p:anim calcmode="lin" valueType="num">
                                      <p:cBhvr>
                                        <p:cTn id="37" dur="1000" fill="hold"/>
                                        <p:tgtEl>
                                          <p:spTgt spid="7"/>
                                        </p:tgtEl>
                                        <p:attrNameLst>
                                          <p:attrName>ppt_x</p:attrName>
                                        </p:attrNameLst>
                                      </p:cBhvr>
                                      <p:tavLst>
                                        <p:tav tm="0">
                                          <p:val>
                                            <p:strVal val="#ppt_x"/>
                                          </p:val>
                                        </p:tav>
                                        <p:tav tm="100000">
                                          <p:val>
                                            <p:strVal val="#ppt_x"/>
                                          </p:val>
                                        </p:tav>
                                      </p:tavLst>
                                    </p:anim>
                                    <p:anim calcmode="lin" valueType="num">
                                      <p:cBhvr>
                                        <p:cTn id="38" dur="1000" fill="hold"/>
                                        <p:tgtEl>
                                          <p:spTgt spid="7"/>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000"/>
                                        <p:tgtEl>
                                          <p:spTgt spid="5"/>
                                        </p:tgtEl>
                                      </p:cBhvr>
                                    </p:animEffect>
                                    <p:anim calcmode="lin" valueType="num">
                                      <p:cBhvr>
                                        <p:cTn id="42" dur="1000" fill="hold"/>
                                        <p:tgtEl>
                                          <p:spTgt spid="5"/>
                                        </p:tgtEl>
                                        <p:attrNameLst>
                                          <p:attrName>ppt_x</p:attrName>
                                        </p:attrNameLst>
                                      </p:cBhvr>
                                      <p:tavLst>
                                        <p:tav tm="0">
                                          <p:val>
                                            <p:strVal val="#ppt_x"/>
                                          </p:val>
                                        </p:tav>
                                        <p:tav tm="100000">
                                          <p:val>
                                            <p:strVal val="#ppt_x"/>
                                          </p:val>
                                        </p:tav>
                                      </p:tavLst>
                                    </p:anim>
                                    <p:anim calcmode="lin" valueType="num">
                                      <p:cBhvr>
                                        <p:cTn id="4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a:extLst/>
          </p:cNvPr>
          <p:cNvSpPr/>
          <p:nvPr/>
        </p:nvSpPr>
        <p:spPr>
          <a:xfrm flipH="1">
            <a:off x="418011" y="257584"/>
            <a:ext cx="9368926" cy="4438650"/>
          </a:xfrm>
          <a:prstGeom prst="cloudCallout">
            <a:avLst>
              <a:gd name="adj1" fmla="val -53513"/>
              <a:gd name="adj2" fmla="val 55966"/>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lgn="just"/>
            <a:r>
              <a:rPr lang="en-US" sz="2800" b="1" dirty="0">
                <a:latin typeface="Times New Roman" panose="02020603050405020304" pitchFamily="18" charset="0"/>
                <a:cs typeface="Times New Roman" panose="02020603050405020304" pitchFamily="18" charset="0"/>
              </a:rPr>
              <a:t>H: </a:t>
            </a:r>
            <a:r>
              <a:rPr lang="vi-VN" sz="2800" b="1" dirty="0">
                <a:latin typeface="Times New Roman" panose="02020603050405020304" pitchFamily="18" charset="0"/>
                <a:cs typeface="Times New Roman" panose="02020603050405020304" pitchFamily="18" charset="0"/>
              </a:rPr>
              <a:t>Nhân vật "tớ" trong bài thể hiện thái độ như thế nào với các bạn bắt nạt và bị bắt nạt? Tìm những câu thơ thể hiện thái độ của nhân vật tớ với người bắt nạn? </a:t>
            </a:r>
            <a:endParaRPr lang="en-US" sz="2800" dirty="0">
              <a:latin typeface="Times New Roman" panose="02020603050405020304" pitchFamily="18" charset="0"/>
              <a:cs typeface="Times New Roman" panose="02020603050405020304" pitchFamily="18" charset="0"/>
            </a:endParaRPr>
          </a:p>
        </p:txBody>
      </p:sp>
      <p:pic>
        <p:nvPicPr>
          <p:cNvPr id="5" name="Picture 4" descr="22858PICdbgea5Gz679dY_PIC2018.png"/>
          <p:cNvPicPr>
            <a:picLocks noChangeAspect="1"/>
          </p:cNvPicPr>
          <p:nvPr/>
        </p:nvPicPr>
        <p:blipFill>
          <a:blip r:embed="rId2"/>
          <a:srcRect/>
          <a:stretch>
            <a:fillRect/>
          </a:stretch>
        </p:blipFill>
        <p:spPr bwMode="auto">
          <a:xfrm>
            <a:off x="8637407" y="2317705"/>
            <a:ext cx="4252912" cy="4252912"/>
          </a:xfrm>
          <a:prstGeom prst="rect">
            <a:avLst/>
          </a:prstGeom>
          <a:noFill/>
          <a:ln w="9525">
            <a:noFill/>
            <a:miter lim="800000"/>
            <a:headEnd/>
            <a:tailEnd/>
          </a:ln>
        </p:spPr>
      </p:pic>
      <p:sp>
        <p:nvSpPr>
          <p:cNvPr id="2" name="Cloud Callout 1"/>
          <p:cNvSpPr/>
          <p:nvPr/>
        </p:nvSpPr>
        <p:spPr>
          <a:xfrm>
            <a:off x="174243" y="-220099"/>
            <a:ext cx="9612694" cy="6297939"/>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800" dirty="0" smtClean="0">
                <a:solidFill>
                  <a:srgbClr val="FFFF00"/>
                </a:solidFill>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Những câu thơ bày tỏ thái độ của nhân vật tớ với người bắt nạt:</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cs typeface="Times New Roman" panose="02020603050405020304" pitchFamily="18" charset="0"/>
              </a:rPr>
              <a:t>Bắt nạt là xấu lắm</a:t>
            </a:r>
            <a:endParaRPr lang="en-US" sz="2800" dirty="0">
              <a:latin typeface="Times New Roman" panose="02020603050405020304" pitchFamily="18" charset="0"/>
              <a:cs typeface="Times New Roman" panose="02020603050405020304" pitchFamily="18" charset="0"/>
            </a:endParaRPr>
          </a:p>
          <a:p>
            <a:pPr algn="just"/>
            <a:r>
              <a:rPr lang="vi-VN" sz="2800" i="1" dirty="0">
                <a:latin typeface="Times New Roman" panose="02020603050405020304" pitchFamily="18" charset="0"/>
                <a:cs typeface="Times New Roman" panose="02020603050405020304" pitchFamily="18" charset="0"/>
              </a:rPr>
              <a:t>- Bất cứ ai trên đời/Đều không cần bắt nạt.</a:t>
            </a:r>
            <a:endParaRPr lang="en-US" sz="2800" dirty="0">
              <a:latin typeface="Times New Roman" panose="02020603050405020304" pitchFamily="18" charset="0"/>
              <a:cs typeface="Times New Roman" panose="02020603050405020304" pitchFamily="18" charset="0"/>
            </a:endParaRPr>
          </a:p>
          <a:p>
            <a:pPr algn="just"/>
            <a:r>
              <a:rPr lang="vi-VN" sz="2800" i="1" dirty="0">
                <a:latin typeface="Times New Roman" panose="02020603050405020304" pitchFamily="18" charset="0"/>
                <a:cs typeface="Times New Roman" panose="02020603050405020304" pitchFamily="18" charset="0"/>
              </a:rPr>
              <a:t>- Vẫn không thích bắt nạt/ Vì bắt nạt</a:t>
            </a:r>
            <a:r>
              <a:rPr lang="en-US" sz="2800" i="1" dirty="0">
                <a:latin typeface="Times New Roman" panose="02020603050405020304" pitchFamily="18" charset="0"/>
                <a:cs typeface="Times New Roman" panose="02020603050405020304" pitchFamily="18" charset="0"/>
              </a:rPr>
              <a:t> rất hôi</a:t>
            </a:r>
            <a:endParaRPr lang="en-US" sz="2800" dirty="0">
              <a:latin typeface="Times New Roman" panose="02020603050405020304" pitchFamily="18" charset="0"/>
              <a:cs typeface="Times New Roman" panose="02020603050405020304" pitchFamily="18" charset="0"/>
            </a:endParaRPr>
          </a:p>
        </p:txBody>
      </p:sp>
      <p:sp>
        <p:nvSpPr>
          <p:cNvPr id="6" name="Cloud Callout 5"/>
          <p:cNvSpPr/>
          <p:nvPr/>
        </p:nvSpPr>
        <p:spPr>
          <a:xfrm>
            <a:off x="1638813" y="3540035"/>
            <a:ext cx="9612694" cy="3922467"/>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800" dirty="0" smtClean="0">
                <a:solidFill>
                  <a:srgbClr val="FFFF00"/>
                </a:solidFill>
                <a:latin typeface="Times New Roman" panose="02020603050405020304" pitchFamily="18" charset="0"/>
                <a:cs typeface="Times New Roman" panose="02020603050405020304" pitchFamily="18" charset="0"/>
              </a:rPr>
              <a:t> </a:t>
            </a:r>
            <a:r>
              <a:rPr lang="en-US" sz="2800" b="1" dirty="0">
                <a:solidFill>
                  <a:srgbClr val="FFFF00"/>
                </a:solidFill>
                <a:latin typeface="Times New Roman" panose="02020603050405020304" pitchFamily="18" charset="0"/>
                <a:cs typeface="Times New Roman" panose="02020603050405020304" pitchFamily="18" charset="0"/>
              </a:rPr>
              <a:t>H: </a:t>
            </a:r>
            <a:r>
              <a:rPr lang="vi-VN" sz="2800" b="1" dirty="0">
                <a:solidFill>
                  <a:srgbClr val="FFFF00"/>
                </a:solidFill>
                <a:latin typeface="Times New Roman" panose="02020603050405020304" pitchFamily="18" charset="0"/>
                <a:cs typeface="Times New Roman" panose="02020603050405020304" pitchFamily="18" charset="0"/>
              </a:rPr>
              <a:t>Cách đề cập vấn đề của nhân vật tớ có gì đặc sắc (cách xưng hô, giọng thơ, cách nói...của nhân vật tớ)?</a:t>
            </a:r>
            <a:endParaRPr lang="en-US" sz="28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44241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4"/>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3224" y="409303"/>
            <a:ext cx="8216536" cy="3777622"/>
          </a:xfrm>
        </p:spPr>
        <p:txBody>
          <a:bodyPr>
            <a:noAutofit/>
          </a:bodyPr>
          <a:lstStyle/>
          <a:p>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Bằng</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giọng</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thơ</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tâm</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tình</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trò</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chuyện</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câu</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hỏi</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dí</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dỏm</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hài</a:t>
            </a:r>
            <a:r>
              <a:rPr lang="en-US" sz="4000" i="1" dirty="0">
                <a:latin typeface="Times New Roman" panose="02020603050405020304" pitchFamily="18" charset="0"/>
                <a:cs typeface="Times New Roman" panose="02020603050405020304" pitchFamily="18" charset="0"/>
              </a:rPr>
              <a:t> </a:t>
            </a:r>
            <a:r>
              <a:rPr lang="en-US" sz="4000" i="1" dirty="0" err="1" smtClean="0">
                <a:latin typeface="Times New Roman" panose="02020603050405020304" pitchFamily="18" charset="0"/>
                <a:cs typeface="Times New Roman" panose="02020603050405020304" pitchFamily="18" charset="0"/>
              </a:rPr>
              <a:t>hước</a:t>
            </a:r>
            <a:r>
              <a:rPr lang="en-US" sz="4000" i="1" dirty="0" smtClean="0">
                <a:latin typeface="Times New Roman" panose="02020603050405020304" pitchFamily="18" charset="0"/>
                <a:cs typeface="Times New Roman" panose="02020603050405020304" pitchFamily="18" charset="0"/>
              </a:rPr>
              <a:t>…</a:t>
            </a:r>
            <a:r>
              <a:rPr lang="vi-VN" sz="4000" i="1" dirty="0" smtClean="0">
                <a:latin typeface="Times New Roman" panose="02020603050405020304" pitchFamily="18" charset="0"/>
                <a:cs typeface="Times New Roman" panose="02020603050405020304" pitchFamily="18" charset="0"/>
              </a:rPr>
              <a:t>phép </a:t>
            </a:r>
            <a:r>
              <a:rPr lang="vi-VN" sz="4000" i="1" dirty="0">
                <a:latin typeface="Times New Roman" panose="02020603050405020304" pitchFamily="18" charset="0"/>
                <a:cs typeface="Times New Roman" panose="02020603050405020304" pitchFamily="18" charset="0"/>
              </a:rPr>
              <a:t>điệp ngữ</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cho</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thấy</a:t>
            </a:r>
            <a:r>
              <a:rPr lang="en-US" sz="4000" i="1" dirty="0">
                <a:latin typeface="Times New Roman" panose="02020603050405020304" pitchFamily="18" charset="0"/>
                <a:cs typeface="Times New Roman" panose="02020603050405020304" pitchFamily="18" charset="0"/>
              </a:rPr>
              <a:t> n</a:t>
            </a:r>
            <a:r>
              <a:rPr lang="vi-VN" sz="4000" i="1" dirty="0">
                <a:latin typeface="Times New Roman" panose="02020603050405020304" pitchFamily="18" charset="0"/>
                <a:cs typeface="Times New Roman" panose="02020603050405020304" pitchFamily="18" charset="0"/>
              </a:rPr>
              <a:t>hân vật tớ bày tỏ thái độ đối với các bạn bắt nạt rất thẳng thắn, phủ nhận một cách dứt khoát, mạnh mẽ chuyện bắt nạt. Coi đó là việc xấu xí, không nên làm.</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5511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a:extLst/>
          </p:cNvPr>
          <p:cNvSpPr/>
          <p:nvPr/>
        </p:nvSpPr>
        <p:spPr>
          <a:xfrm flipH="1">
            <a:off x="418011" y="257584"/>
            <a:ext cx="9368926" cy="4438650"/>
          </a:xfrm>
          <a:prstGeom prst="cloudCallout">
            <a:avLst>
              <a:gd name="adj1" fmla="val -53513"/>
              <a:gd name="adj2" fmla="val 55966"/>
            </a:avLst>
          </a:prstGeom>
          <a:ln>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anchor="ctr"/>
          <a:lstStyle/>
          <a:p>
            <a:pPr algn="just"/>
            <a:r>
              <a:rPr lang="en-US" sz="2800" b="1" dirty="0">
                <a:latin typeface="Times New Roman" panose="02020603050405020304" pitchFamily="18" charset="0"/>
                <a:cs typeface="Times New Roman" panose="02020603050405020304" pitchFamily="18" charset="0"/>
              </a:rPr>
              <a:t>H: </a:t>
            </a:r>
            <a:r>
              <a:rPr lang="nl-NL" sz="2800" b="1" dirty="0">
                <a:latin typeface="Times New Roman" panose="02020603050405020304" pitchFamily="18" charset="0"/>
                <a:cs typeface="Times New Roman" panose="02020603050405020304" pitchFamily="18" charset="0"/>
              </a:rPr>
              <a:t>Trong bài thơ, tác giả chỉ ra đối tượng bị bắt nạt là ai? Tìm những câu thơ thể hiện thái độ của nhân vật tớ với người bị bắt nạt? Đó là thái độ gì? Em có đồng tình với thái độ đó không?</a:t>
            </a:r>
            <a:endParaRPr lang="en-US" sz="2800" dirty="0">
              <a:latin typeface="Times New Roman" panose="02020603050405020304" pitchFamily="18" charset="0"/>
              <a:cs typeface="Times New Roman" panose="02020603050405020304" pitchFamily="18" charset="0"/>
            </a:endParaRPr>
          </a:p>
        </p:txBody>
      </p:sp>
      <p:pic>
        <p:nvPicPr>
          <p:cNvPr id="5" name="Picture 4" descr="22858PICdbgea5Gz679dY_PIC2018.png"/>
          <p:cNvPicPr>
            <a:picLocks noChangeAspect="1"/>
          </p:cNvPicPr>
          <p:nvPr/>
        </p:nvPicPr>
        <p:blipFill>
          <a:blip r:embed="rId2"/>
          <a:srcRect/>
          <a:stretch>
            <a:fillRect/>
          </a:stretch>
        </p:blipFill>
        <p:spPr bwMode="auto">
          <a:xfrm>
            <a:off x="8637407" y="2317705"/>
            <a:ext cx="4252912" cy="4252912"/>
          </a:xfrm>
          <a:prstGeom prst="rect">
            <a:avLst/>
          </a:prstGeom>
          <a:noFill/>
          <a:ln w="9525">
            <a:noFill/>
            <a:miter lim="800000"/>
            <a:headEnd/>
            <a:tailEnd/>
          </a:ln>
        </p:spPr>
      </p:pic>
      <p:sp>
        <p:nvSpPr>
          <p:cNvPr id="2" name="Cloud Callout 1"/>
          <p:cNvSpPr/>
          <p:nvPr/>
        </p:nvSpPr>
        <p:spPr>
          <a:xfrm>
            <a:off x="174243" y="-459790"/>
            <a:ext cx="9612694" cy="6297939"/>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solidFill>
                  <a:srgbClr val="FFFF00"/>
                </a:solidFill>
                <a:latin typeface="Times New Roman" panose="02020603050405020304" pitchFamily="18" charset="0"/>
                <a:cs typeface="Times New Roman" panose="02020603050405020304" pitchFamily="18" charset="0"/>
              </a:rPr>
              <a:t>- Thái độ đối với những người bị bắt nạt:</a:t>
            </a:r>
          </a:p>
          <a:p>
            <a:pPr algn="just"/>
            <a:r>
              <a:rPr lang="nl-NL" sz="2800" i="1" dirty="0" smtClean="0">
                <a:latin typeface="Times New Roman" panose="02020603050405020304" pitchFamily="18" charset="0"/>
                <a:cs typeface="Times New Roman" panose="02020603050405020304" pitchFamily="18" charset="0"/>
              </a:rPr>
              <a:t>Những bạn nào nhút hát</a:t>
            </a:r>
          </a:p>
          <a:p>
            <a:pPr algn="just"/>
            <a:r>
              <a:rPr lang="nl-NL" sz="2800" i="1" dirty="0" smtClean="0">
                <a:latin typeface="Times New Roman" panose="02020603050405020304" pitchFamily="18" charset="0"/>
                <a:cs typeface="Times New Roman" panose="02020603050405020304" pitchFamily="18" charset="0"/>
              </a:rPr>
              <a:t>Thì là giống thỏ non</a:t>
            </a:r>
          </a:p>
          <a:p>
            <a:pPr algn="just"/>
            <a:r>
              <a:rPr lang="nl-NL" sz="2800" i="1" dirty="0" smtClean="0">
                <a:latin typeface="Times New Roman" panose="02020603050405020304" pitchFamily="18" charset="0"/>
                <a:cs typeface="Times New Roman" panose="02020603050405020304" pitchFamily="18" charset="0"/>
              </a:rPr>
              <a:t>Trông đáng yêu đấy chứ;</a:t>
            </a:r>
          </a:p>
          <a:p>
            <a:pPr algn="just"/>
            <a:r>
              <a:rPr lang="nl-NL" sz="2800" i="1"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996983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5258" y="513806"/>
            <a:ext cx="7377748" cy="3777622"/>
          </a:xfrm>
        </p:spPr>
        <p:txBody>
          <a:bodyPr>
            <a:normAutofit/>
          </a:bodyPr>
          <a:lstStyle/>
          <a:p>
            <a:r>
              <a:rPr lang="vi-VN"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Bằng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việc</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sử</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dụng</a:t>
            </a:r>
            <a:r>
              <a:rPr lang="vi-VN" sz="3600" i="1" dirty="0">
                <a:latin typeface="Times New Roman" panose="02020603050405020304" pitchFamily="18" charset="0"/>
                <a:cs typeface="Times New Roman" panose="02020603050405020304" pitchFamily="18" charset="0"/>
              </a:rPr>
              <a:t> hình ảnh so </a:t>
            </a:r>
            <a:r>
              <a:rPr lang="vi-VN" sz="3600" i="1" dirty="0" smtClean="0">
                <a:latin typeface="Times New Roman" panose="02020603050405020304" pitchFamily="18" charset="0"/>
                <a:cs typeface="Times New Roman" panose="02020603050405020304" pitchFamily="18" charset="0"/>
              </a:rPr>
              <a:t>sánh</a:t>
            </a:r>
            <a:r>
              <a:rPr lang="en-US" sz="3600" i="1" dirty="0">
                <a:latin typeface="Times New Roman" panose="02020603050405020304" pitchFamily="18" charset="0"/>
                <a:cs typeface="Times New Roman" panose="02020603050405020304" pitchFamily="18" charset="0"/>
              </a:rPr>
              <a:t>(</a:t>
            </a:r>
            <a:r>
              <a:rPr lang="en-US" sz="3600" i="1" dirty="0" err="1" smtClean="0">
                <a:latin typeface="Times New Roman" panose="02020603050405020304" pitchFamily="18" charset="0"/>
                <a:cs typeface="Times New Roman" panose="02020603050405020304" pitchFamily="18" charset="0"/>
              </a:rPr>
              <a:t>Thỏ</a:t>
            </a:r>
            <a:r>
              <a:rPr lang="en-US" sz="3600" i="1" dirty="0" smtClean="0">
                <a:latin typeface="Times New Roman" panose="02020603050405020304" pitchFamily="18" charset="0"/>
                <a:cs typeface="Times New Roman" panose="02020603050405020304" pitchFamily="18" charset="0"/>
              </a:rPr>
              <a:t> non) </a:t>
            </a:r>
            <a:r>
              <a:rPr lang="en-US" sz="3600" i="1" dirty="0" err="1">
                <a:latin typeface="Times New Roman" panose="02020603050405020304" pitchFamily="18" charset="0"/>
                <a:cs typeface="Times New Roman" panose="02020603050405020304" pitchFamily="18" charset="0"/>
              </a:rPr>
              <a:t>đã</a:t>
            </a:r>
            <a:r>
              <a:rPr lang="vi-VN" sz="3600" i="1" dirty="0">
                <a:latin typeface="Times New Roman" panose="02020603050405020304" pitchFamily="18" charset="0"/>
                <a:cs typeface="Times New Roman" panose="02020603050405020304" pitchFamily="18" charset="0"/>
              </a:rPr>
              <a:t> thể hiện thái độ gần gũi, </a:t>
            </a:r>
            <a:r>
              <a:rPr lang="en-US" sz="3600" i="1" dirty="0" err="1">
                <a:latin typeface="Times New Roman" panose="02020603050405020304" pitchFamily="18" charset="0"/>
                <a:cs typeface="Times New Roman" panose="02020603050405020304" pitchFamily="18" charset="0"/>
              </a:rPr>
              <a:t>bênh</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vực</a:t>
            </a:r>
            <a:r>
              <a:rPr lang="en-US" sz="3600" i="1" dirty="0">
                <a:latin typeface="Times New Roman" panose="02020603050405020304" pitchFamily="18" charset="0"/>
                <a:cs typeface="Times New Roman" panose="02020603050405020304" pitchFamily="18" charset="0"/>
              </a:rPr>
              <a:t>, </a:t>
            </a:r>
            <a:r>
              <a:rPr lang="vi-VN" sz="3600" i="1" dirty="0">
                <a:latin typeface="Times New Roman" panose="02020603050405020304" pitchFamily="18" charset="0"/>
                <a:cs typeface="Times New Roman" panose="02020603050405020304" pitchFamily="18" charset="0"/>
              </a:rPr>
              <a:t>tôn trọng và yêu mến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của</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nhân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vật</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tôi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với</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những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bạn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bị</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bắt</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nạt</a:t>
            </a:r>
            <a:r>
              <a:rPr lang="en-US" sz="3600" i="1"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4276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1272</TotalTime>
  <Words>980</Words>
  <Application>Microsoft Office PowerPoint</Application>
  <PresentationFormat>Widescreen</PresentationFormat>
  <Paragraphs>55</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SimSun</vt:lpstr>
      <vt:lpstr>Arial</vt:lpstr>
      <vt:lpstr>Batang</vt:lpstr>
      <vt:lpstr>Calibri</vt:lpstr>
      <vt:lpstr>Century Gothic</vt:lpstr>
      <vt:lpstr>Times New Roman</vt:lpstr>
      <vt:lpstr>Wingdings 3</vt:lpstr>
      <vt:lpstr>Wisp</vt:lpstr>
      <vt:lpstr>PowerPoint Presentation</vt:lpstr>
      <vt:lpstr>Tiết 8,9 - Văn bản: Bắt nạt                               ( Nguyễn Thế Hoàng Linh)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56</cp:revision>
  <cp:lastPrinted>2021-09-16T21:43:35Z</cp:lastPrinted>
  <dcterms:created xsi:type="dcterms:W3CDTF">2021-09-07T15:08:20Z</dcterms:created>
  <dcterms:modified xsi:type="dcterms:W3CDTF">2024-09-25T00:58:56Z</dcterms:modified>
</cp:coreProperties>
</file>