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6" r:id="rId3"/>
    <p:sldId id="267" r:id="rId4"/>
    <p:sldId id="273" r:id="rId5"/>
    <p:sldId id="260" r:id="rId6"/>
    <p:sldId id="268" r:id="rId7"/>
    <p:sldId id="272" r:id="rId8"/>
    <p:sldId id="269" r:id="rId9"/>
    <p:sldId id="270"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668"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46642-A5A9-4400-9726-D258917AB1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09C13A-7672-4F76-A049-3949E41FD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78D059-8CD4-4F8F-B7C7-463650B337CC}"/>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DACB2CA9-02FD-49D0-8416-CA2BC1720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793584-24E5-4ACE-B5A2-E878C39DD574}"/>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2486898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BB4DF-294C-432C-9147-3723B6C20E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53C989-7947-4D0D-AB80-6EFFE6053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11F306-82AE-4234-9F8D-37C503E1BB95}"/>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40C2700B-A8B4-4855-9EF8-C62C90315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A7056-C703-4B64-B5FF-78495C2AB919}"/>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151142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73279D-57E5-4A61-A885-A7C3F84DC8C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78DFFB-C52D-4300-88D7-E593F1F448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D363F4-2436-4560-AF02-389447BC9454}"/>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977BC2FF-847C-4BD2-8C6B-7F0C06EC22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167768-F00A-4A50-9A89-23A568743FE7}"/>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2189863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49AA5-A41D-478E-9B98-C07719ECC1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45AA94-75C5-4076-BC5D-6E1B656EAE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ED9AB-A106-4605-9730-EB860D289E04}"/>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E08A1683-2DC0-4A48-9801-10CD8EEB45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4A4AED-7AD3-4EFB-B47C-39C048A01EE3}"/>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957399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55D54-11DF-46E0-9508-9D1E5A7894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80E8F8-8D13-4D8B-8862-8E04625010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9C6B65-DA29-40F5-B0E0-C32E87D9AFEB}"/>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83C09E72-0A92-4D2E-A7D6-209FF7A88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BE9361-188F-4219-A516-538B81325129}"/>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3349713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3343F-D1CB-44B6-8654-20437CB6EE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4189E5-67D3-4096-A64F-35B66B58B9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CB2BFE-55B5-4FB1-AE82-398ED0FBCF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AA9D21-1F46-45B6-B105-68A610DB272A}"/>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6" name="Footer Placeholder 5">
            <a:extLst>
              <a:ext uri="{FF2B5EF4-FFF2-40B4-BE49-F238E27FC236}">
                <a16:creationId xmlns:a16="http://schemas.microsoft.com/office/drawing/2014/main" id="{1AF606CF-64F4-4FFA-A521-ADFC9ECB49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5C53-0D05-4E52-9BDF-4FD882E9391E}"/>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3723268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E0B8E-A9D7-4E2E-941E-CFC6BAFCDD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66197D-4598-456C-A365-59AEFDEB31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96209C-6899-428D-A19A-0F3B40A4A7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322899-B62C-4B1F-9DAF-859000AF4D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B02961-C776-4193-9E3A-BBC7378342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B5CDCD-7C58-43BB-AD6A-5747A0C25711}"/>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8" name="Footer Placeholder 7">
            <a:extLst>
              <a:ext uri="{FF2B5EF4-FFF2-40B4-BE49-F238E27FC236}">
                <a16:creationId xmlns:a16="http://schemas.microsoft.com/office/drawing/2014/main" id="{C98746A2-9377-41BA-9E2D-C04FC40C81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D7BA89-6A11-4A38-B279-5665419FD344}"/>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592991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1E4C6-6762-4F93-8476-E3CDF0A0A9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E550F0-51BD-4171-A862-92449A4784AB}"/>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4" name="Footer Placeholder 3">
            <a:extLst>
              <a:ext uri="{FF2B5EF4-FFF2-40B4-BE49-F238E27FC236}">
                <a16:creationId xmlns:a16="http://schemas.microsoft.com/office/drawing/2014/main" id="{82DFDB09-2C32-4EEB-A19C-E01717BE79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F4FAD4-7DDE-4134-B4D6-6448248DA179}"/>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3504791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9B8C23-FE34-48C4-9073-351F2549BA7D}"/>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3" name="Footer Placeholder 2">
            <a:extLst>
              <a:ext uri="{FF2B5EF4-FFF2-40B4-BE49-F238E27FC236}">
                <a16:creationId xmlns:a16="http://schemas.microsoft.com/office/drawing/2014/main" id="{3785B8A6-6E0C-4D14-AA17-3B3D189E9F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81C937-8A4E-48F9-915F-DCEA888D5DEB}"/>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1208551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9C67D-4F12-4233-B49C-225C443899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7A7105-D2AC-4ECF-959B-97AB14B70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62A0ED-B1A0-4185-B33B-01DB1C96B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706AEA-1354-43BE-B7CF-DCDB47AB92A6}"/>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6" name="Footer Placeholder 5">
            <a:extLst>
              <a:ext uri="{FF2B5EF4-FFF2-40B4-BE49-F238E27FC236}">
                <a16:creationId xmlns:a16="http://schemas.microsoft.com/office/drawing/2014/main" id="{215DCA59-9CBA-4BF5-991E-6A47E7F9EB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F0B37E-12E2-4ADA-A258-3D68FE107BFE}"/>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823310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3F32B-B2B4-495F-BF2F-C6BE1482DA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D217A6-05A3-4EBE-BB8B-64215EFB32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A0AC8D-E153-4972-BF17-9933E6B6C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99E13-660D-47C0-8D67-BDD5F94B6701}"/>
              </a:ext>
            </a:extLst>
          </p:cNvPr>
          <p:cNvSpPr>
            <a:spLocks noGrp="1"/>
          </p:cNvSpPr>
          <p:nvPr>
            <p:ph type="dt" sz="half" idx="10"/>
          </p:nvPr>
        </p:nvSpPr>
        <p:spPr/>
        <p:txBody>
          <a:bodyPr/>
          <a:lstStyle/>
          <a:p>
            <a:fld id="{5B4B6E84-9CEE-4CF1-844E-AF76D6790199}" type="datetimeFigureOut">
              <a:rPr lang="en-US" smtClean="0"/>
              <a:pPr/>
              <a:t>10/24/2025</a:t>
            </a:fld>
            <a:endParaRPr lang="en-US"/>
          </a:p>
        </p:txBody>
      </p:sp>
      <p:sp>
        <p:nvSpPr>
          <p:cNvPr id="6" name="Footer Placeholder 5">
            <a:extLst>
              <a:ext uri="{FF2B5EF4-FFF2-40B4-BE49-F238E27FC236}">
                <a16:creationId xmlns:a16="http://schemas.microsoft.com/office/drawing/2014/main" id="{C6C03C5F-490F-4A5B-8FB6-E4349E1067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9DD096-9CEA-4C3F-8394-643A3D2F8532}"/>
              </a:ext>
            </a:extLst>
          </p:cNvPr>
          <p:cNvSpPr>
            <a:spLocks noGrp="1"/>
          </p:cNvSpPr>
          <p:nvPr>
            <p:ph type="sldNum" sz="quarter" idx="12"/>
          </p:nvPr>
        </p:nvSpPr>
        <p:spPr/>
        <p:txBody>
          <a:bodyPr/>
          <a:lstStyle/>
          <a:p>
            <a:fld id="{BB94D086-BA7C-4045-9760-0B5DB3902E26}" type="slidenum">
              <a:rPr lang="en-US" smtClean="0"/>
              <a:pPr/>
              <a:t>‹#›</a:t>
            </a:fld>
            <a:endParaRPr lang="en-US"/>
          </a:p>
        </p:txBody>
      </p:sp>
    </p:spTree>
    <p:extLst>
      <p:ext uri="{BB962C8B-B14F-4D97-AF65-F5344CB8AC3E}">
        <p14:creationId xmlns:p14="http://schemas.microsoft.com/office/powerpoint/2010/main" val="4079072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42FD21-8840-4590-B8D9-21DA9CCD8F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8C0AAE-093A-47FE-A339-69BCE0C283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A911CC-C45A-4B03-8F14-2826961D97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B6E84-9CEE-4CF1-844E-AF76D6790199}" type="datetimeFigureOut">
              <a:rPr lang="en-US" smtClean="0"/>
              <a:pPr/>
              <a:t>10/24/2025</a:t>
            </a:fld>
            <a:endParaRPr lang="en-US"/>
          </a:p>
        </p:txBody>
      </p:sp>
      <p:sp>
        <p:nvSpPr>
          <p:cNvPr id="5" name="Footer Placeholder 4">
            <a:extLst>
              <a:ext uri="{FF2B5EF4-FFF2-40B4-BE49-F238E27FC236}">
                <a16:creationId xmlns:a16="http://schemas.microsoft.com/office/drawing/2014/main" id="{F14DAAC1-15C6-47A4-8875-CAC2A8B92C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B54ABF-C76F-4FFA-B7C1-D16E5E3D94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4D086-BA7C-4045-9760-0B5DB3902E26}" type="slidenum">
              <a:rPr lang="en-US" smtClean="0"/>
              <a:pPr/>
              <a:t>‹#›</a:t>
            </a:fld>
            <a:endParaRPr lang="en-US"/>
          </a:p>
        </p:txBody>
      </p:sp>
    </p:spTree>
    <p:extLst>
      <p:ext uri="{BB962C8B-B14F-4D97-AF65-F5344CB8AC3E}">
        <p14:creationId xmlns:p14="http://schemas.microsoft.com/office/powerpoint/2010/main" val="3494187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2623" y="2665169"/>
            <a:ext cx="11586754" cy="3970318"/>
          </a:xfrm>
          <a:prstGeom prst="rect">
            <a:avLst/>
          </a:prstGeom>
          <a:noFill/>
        </p:spPr>
        <p:txBody>
          <a:bodyPr wrap="square" rtlCol="0">
            <a:spAutoFit/>
          </a:bodyPr>
          <a:lstStyle/>
          <a:p>
            <a:r>
              <a:rPr lang="en-US" sz="3600" dirty="0" err="1">
                <a:latin typeface="Times New Roman" pitchFamily="18" charset="0"/>
                <a:cs typeface="Times New Roman" pitchFamily="18" charset="0"/>
              </a:rPr>
              <a:t>Đọc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thông</a:t>
            </a:r>
            <a:r>
              <a:rPr lang="en-US" sz="3600" dirty="0">
                <a:latin typeface="Times New Roman" pitchFamily="18" charset="0"/>
                <a:cs typeface="Times New Roman" pitchFamily="18" charset="0"/>
              </a:rPr>
              <a:t> tin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ý </a:t>
            </a:r>
            <a:r>
              <a:rPr lang="en-US" sz="3600" dirty="0" err="1">
                <a:latin typeface="Times New Roman" pitchFamily="18" charset="0"/>
                <a:cs typeface="Times New Roman" pitchFamily="18" charset="0"/>
              </a:rPr>
              <a:t>thứ</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nhất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khung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màu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hồng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trang</a:t>
            </a:r>
            <a:r>
              <a:rPr lang="en-US" sz="3600" dirty="0">
                <a:latin typeface="Times New Roman" pitchFamily="18" charset="0"/>
                <a:cs typeface="Times New Roman" pitchFamily="18" charset="0"/>
              </a:rPr>
              <a:t> 66,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nhận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xét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gì</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sau</a:t>
            </a:r>
            <a:r>
              <a:rPr lang="en-US" sz="3600" dirty="0">
                <a:latin typeface="Times New Roman" pitchFamily="18" charset="0"/>
                <a:cs typeface="Times New Roman" pitchFamily="18" charset="0"/>
              </a:rPr>
              <a:t>:</a:t>
            </a:r>
          </a:p>
          <a:p>
            <a:endParaRPr lang="en-US" sz="3600" dirty="0">
              <a:latin typeface="Times New Roman" pitchFamily="18" charset="0"/>
              <a:cs typeface="Times New Roman" pitchFamily="18" charset="0"/>
            </a:endParaRPr>
          </a:p>
          <a:p>
            <a:r>
              <a:rPr lang="en-US" sz="3600" dirty="0">
                <a:solidFill>
                  <a:srgbClr val="FF0000"/>
                </a:solidFill>
                <a:latin typeface="Times New Roman" pitchFamily="18" charset="0"/>
                <a:cs typeface="Times New Roman" pitchFamily="18" charset="0"/>
              </a:rPr>
              <a:t>VD1: </a:t>
            </a:r>
            <a:r>
              <a:rPr lang="en-US" sz="3600" dirty="0" err="1">
                <a:latin typeface="Times New Roman" pitchFamily="18" charset="0"/>
                <a:cs typeface="Times New Roman" pitchFamily="18" charset="0"/>
              </a:rPr>
              <a:t>Tuyết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rơi</a:t>
            </a:r>
            <a:endParaRPr lang="en-US" sz="3600" dirty="0">
              <a:latin typeface="Times New Roman" pitchFamily="18" charset="0"/>
              <a:cs typeface="Times New Roman" pitchFamily="18" charset="0"/>
            </a:endParaRPr>
          </a:p>
          <a:p>
            <a:r>
              <a:rPr lang="en-US" sz="3600" dirty="0">
                <a:solidFill>
                  <a:srgbClr val="FF0000"/>
                </a:solidFill>
                <a:latin typeface="Times New Roman" pitchFamily="18" charset="0"/>
                <a:cs typeface="Times New Roman" pitchFamily="18" charset="0"/>
              </a:rPr>
              <a:t>VD2: </a:t>
            </a:r>
            <a:r>
              <a:rPr lang="en-US" sz="3600" dirty="0" err="1">
                <a:latin typeface="Times New Roman" pitchFamily="18" charset="0"/>
                <a:cs typeface="Times New Roman" pitchFamily="18" charset="0"/>
              </a:rPr>
              <a:t>Tuyết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đầy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đường</a:t>
            </a:r>
            <a:r>
              <a:rPr lang="en-US" sz="3600" dirty="0">
                <a:latin typeface="Times New Roman" pitchFamily="18" charset="0"/>
                <a:cs typeface="Times New Roman" pitchFamily="18" charset="0"/>
              </a:rPr>
              <a:t>.</a:t>
            </a:r>
          </a:p>
          <a:p>
            <a:endParaRPr lang="en-US" sz="3600" dirty="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296" y="265043"/>
            <a:ext cx="11516139" cy="5016758"/>
          </a:xfrm>
          <a:prstGeom prst="rect">
            <a:avLst/>
          </a:prstGeom>
          <a:noFill/>
        </p:spPr>
        <p:txBody>
          <a:bodyPr wrap="square" rtlCol="0">
            <a:spAutoFit/>
          </a:bodyPr>
          <a:lstStyle/>
          <a:p>
            <a:pPr>
              <a:buFont typeface="Arial" charset="0"/>
              <a:buChar char="•"/>
            </a:pPr>
            <a:r>
              <a:rPr lang="en-US" sz="4000" b="1" dirty="0" err="1">
                <a:solidFill>
                  <a:srgbClr val="FF0000"/>
                </a:solidFill>
                <a:latin typeface="Times New Roman" pitchFamily="18" charset="0"/>
                <a:cs typeface="Times New Roman" pitchFamily="18" charset="0"/>
              </a:rPr>
              <a:t>Hướng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dẫn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tự</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học</a:t>
            </a:r>
            <a:endParaRPr lang="en-US" sz="4000" b="1" dirty="0">
              <a:solidFill>
                <a:srgbClr val="FF0000"/>
              </a:solidFill>
              <a:latin typeface="Times New Roman" pitchFamily="18" charset="0"/>
              <a:cs typeface="Times New Roman" pitchFamily="18" charset="0"/>
            </a:endParaRPr>
          </a:p>
          <a:p>
            <a:pPr>
              <a:buFontTx/>
              <a:buChar char="-"/>
            </a:pPr>
            <a:r>
              <a:rPr lang="en-US" sz="4000" b="1" u="sng" dirty="0" err="1">
                <a:solidFill>
                  <a:srgbClr val="0000CC"/>
                </a:solidFill>
                <a:latin typeface="Times New Roman" pitchFamily="18" charset="0"/>
                <a:cs typeface="Times New Roman" pitchFamily="18" charset="0"/>
              </a:rPr>
              <a:t>Bài</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cũ</a:t>
            </a:r>
            <a:r>
              <a:rPr lang="en-US" sz="4000" b="1" u="sng" dirty="0">
                <a:solidFill>
                  <a:srgbClr val="0000CC"/>
                </a:solidFill>
                <a:latin typeface="Times New Roman" pitchFamily="18" charset="0"/>
                <a:cs typeface="Times New Roman" pitchFamily="18" charset="0"/>
              </a:rPr>
              <a:t>: </a:t>
            </a:r>
          </a:p>
          <a:p>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Học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kết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luận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cách</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làm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bài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tập</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về</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cụm</a:t>
            </a:r>
            <a:r>
              <a:rPr lang="en-US" sz="4000" dirty="0">
                <a:latin typeface="Times New Roman" pitchFamily="18" charset="0"/>
                <a:cs typeface="Times New Roman" pitchFamily="18" charset="0"/>
              </a:rPr>
              <a:t> DT</a:t>
            </a:r>
          </a:p>
          <a:p>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Làm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bài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tập</a:t>
            </a:r>
            <a:r>
              <a:rPr lang="en-US" sz="4000" dirty="0">
                <a:latin typeface="Times New Roman" pitchFamily="18" charset="0"/>
                <a:cs typeface="Times New Roman" pitchFamily="18" charset="0"/>
              </a:rPr>
              <a:t> 5/67</a:t>
            </a:r>
          </a:p>
          <a:p>
            <a:pPr>
              <a:buFontTx/>
              <a:buChar char="-"/>
            </a:pPr>
            <a:r>
              <a:rPr lang="en-US" sz="4000" dirty="0">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Bài</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mới</a:t>
            </a:r>
            <a:r>
              <a:rPr lang="en-US" sz="4000" b="1" u="sng" dirty="0">
                <a:solidFill>
                  <a:srgbClr val="0000CC"/>
                </a:solidFill>
                <a:latin typeface="Times New Roman" pitchFamily="18" charset="0"/>
                <a:cs typeface="Times New Roman" pitchFamily="18" charset="0"/>
              </a:rPr>
              <a:t>: </a:t>
            </a:r>
            <a:r>
              <a:rPr lang="en-US" sz="4000" dirty="0" err="1">
                <a:latin typeface="Times New Roman" pitchFamily="18" charset="0"/>
                <a:cs typeface="Times New Roman" pitchFamily="18" charset="0"/>
              </a:rPr>
              <a:t>Soạn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bài</a:t>
            </a:r>
            <a:r>
              <a:rPr lang="en-US" sz="4000" dirty="0">
                <a:latin typeface="Times New Roman" pitchFamily="18" charset="0"/>
                <a:cs typeface="Times New Roman" pitchFamily="18" charset="0"/>
              </a:rPr>
              <a:t> “</a:t>
            </a:r>
            <a:r>
              <a:rPr lang="en-US" sz="4000" dirty="0" err="1">
                <a:highlight>
                  <a:srgbClr val="FF00FF"/>
                </a:highlight>
                <a:latin typeface="Times New Roman" pitchFamily="18" charset="0"/>
                <a:cs typeface="Times New Roman" pitchFamily="18" charset="0"/>
              </a:rPr>
              <a:t>Gió</a:t>
            </a:r>
            <a:r>
              <a:rPr lang="en-US" sz="4000" dirty="0">
                <a:highlight>
                  <a:srgbClr val="FF00FF"/>
                </a:highlight>
                <a:latin typeface="Times New Roman" pitchFamily="18" charset="0"/>
                <a:cs typeface="Times New Roman" pitchFamily="18" charset="0"/>
              </a:rPr>
              <a:t> </a:t>
            </a:r>
            <a:r>
              <a:rPr lang="en-US" sz="4000" dirty="0" err="1">
                <a:highlight>
                  <a:srgbClr val="FF00FF"/>
                </a:highlight>
                <a:latin typeface="Times New Roman" pitchFamily="18" charset="0"/>
                <a:cs typeface="Times New Roman" pitchFamily="18" charset="0"/>
              </a:rPr>
              <a:t>lạnh</a:t>
            </a:r>
            <a:r>
              <a:rPr lang="en-US" sz="4000" dirty="0">
                <a:highlight>
                  <a:srgbClr val="FF00FF"/>
                </a:highlight>
                <a:latin typeface="Times New Roman" pitchFamily="18" charset="0"/>
                <a:cs typeface="Times New Roman" pitchFamily="18" charset="0"/>
              </a:rPr>
              <a:t> </a:t>
            </a:r>
            <a:r>
              <a:rPr lang="en-US" sz="4000" dirty="0" err="1">
                <a:highlight>
                  <a:srgbClr val="FF00FF"/>
                </a:highlight>
                <a:latin typeface="Times New Roman" pitchFamily="18" charset="0"/>
                <a:cs typeface="Times New Roman" pitchFamily="18" charset="0"/>
              </a:rPr>
              <a:t>đầu</a:t>
            </a:r>
            <a:r>
              <a:rPr lang="en-US" sz="4000" dirty="0">
                <a:highlight>
                  <a:srgbClr val="FF00FF"/>
                </a:highlight>
                <a:latin typeface="Times New Roman" pitchFamily="18" charset="0"/>
                <a:cs typeface="Times New Roman" pitchFamily="18" charset="0"/>
              </a:rPr>
              <a:t> </a:t>
            </a:r>
            <a:r>
              <a:rPr lang="en-US" sz="4000" dirty="0" err="1">
                <a:highlight>
                  <a:srgbClr val="FF00FF"/>
                </a:highlight>
                <a:latin typeface="Times New Roman" pitchFamily="18" charset="0"/>
                <a:cs typeface="Times New Roman" pitchFamily="18" charset="0"/>
              </a:rPr>
              <a:t>mùa</a:t>
            </a:r>
            <a:r>
              <a:rPr lang="en-US" sz="4000" dirty="0">
                <a:highlight>
                  <a:srgbClr val="FF00FF"/>
                </a:highlight>
                <a:latin typeface="Times New Roman" pitchFamily="18" charset="0"/>
                <a:cs typeface="Times New Roman" pitchFamily="18" charset="0"/>
              </a:rPr>
              <a:t>” </a:t>
            </a:r>
          </a:p>
          <a:p>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Tìm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hiểu</a:t>
            </a:r>
            <a:r>
              <a:rPr lang="en-US" sz="4000" dirty="0">
                <a:latin typeface="Times New Roman" pitchFamily="18" charset="0"/>
                <a:cs typeface="Times New Roman" pitchFamily="18" charset="0"/>
              </a:rPr>
              <a:t> về </a:t>
            </a:r>
            <a:r>
              <a:rPr lang="en-US" sz="4000" dirty="0" err="1">
                <a:latin typeface="Times New Roman" pitchFamily="18" charset="0"/>
                <a:cs typeface="Times New Roman" pitchFamily="18" charset="0"/>
              </a:rPr>
              <a:t>tác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giả</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tác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phẩm</a:t>
            </a:r>
            <a:endParaRPr lang="en-US" sz="4000" dirty="0">
              <a:latin typeface="Times New Roman" pitchFamily="18" charset="0"/>
              <a:cs typeface="Times New Roman" pitchFamily="18" charset="0"/>
            </a:endParaRPr>
          </a:p>
          <a:p>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Tóm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tắt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văn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bản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bằng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lời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văn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của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em</a:t>
            </a:r>
            <a:endParaRPr lang="en-US" sz="4000" dirty="0">
              <a:latin typeface="Times New Roman" pitchFamily="18" charset="0"/>
              <a:cs typeface="Times New Roman" pitchFamily="18" charset="0"/>
            </a:endParaRPr>
          </a:p>
          <a:p>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Trả</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lời</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câu</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hỏi</a:t>
            </a:r>
            <a:r>
              <a:rPr lang="en-US" sz="4000" dirty="0">
                <a:latin typeface="Times New Roman" pitchFamily="18" charset="0"/>
                <a:cs typeface="Times New Roman" pitchFamily="18" charset="0"/>
              </a:rPr>
              <a:t> 1-</a:t>
            </a:r>
            <a:r>
              <a:rPr lang="en-US" sz="4000" dirty="0" err="1">
                <a:latin typeface="Times New Roman" pitchFamily="18" charset="0"/>
                <a:cs typeface="Times New Roman" pitchFamily="18" charset="0"/>
              </a:rPr>
              <a:t>4SGK</a:t>
            </a:r>
            <a:r>
              <a:rPr lang="en-US" sz="4000" dirty="0">
                <a:latin typeface="Times New Roman" pitchFamily="18" charset="0"/>
                <a:cs typeface="Times New Roman" pitchFamily="18" charset="0"/>
              </a:rPr>
              <a:t>/73 + 74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089377C-F05E-DBFD-C5D3-844CAD64315F}"/>
              </a:ext>
            </a:extLst>
          </p:cNvPr>
          <p:cNvPicPr>
            <a:picLocks noChangeAspect="1"/>
          </p:cNvPicPr>
          <p:nvPr/>
        </p:nvPicPr>
        <p:blipFill>
          <a:blip r:embed="rId2"/>
          <a:stretch>
            <a:fillRect/>
          </a:stretch>
        </p:blipFill>
        <p:spPr>
          <a:xfrm>
            <a:off x="679234" y="2587679"/>
            <a:ext cx="10833531" cy="1682642"/>
          </a:xfrm>
          <a:prstGeom prst="rect">
            <a:avLst/>
          </a:prstGeom>
        </p:spPr>
      </p:pic>
    </p:spTree>
    <p:extLst>
      <p:ext uri="{BB962C8B-B14F-4D97-AF65-F5344CB8AC3E}">
        <p14:creationId xmlns:p14="http://schemas.microsoft.com/office/powerpoint/2010/main" val="3706099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6C00EC-DD04-420A-9DB5-0A4B285EE7BC}"/>
              </a:ext>
            </a:extLst>
          </p:cNvPr>
          <p:cNvSpPr txBox="1"/>
          <p:nvPr/>
        </p:nvSpPr>
        <p:spPr>
          <a:xfrm>
            <a:off x="540327" y="387927"/>
            <a:ext cx="11540836" cy="1569660"/>
          </a:xfrm>
          <a:prstGeom prst="rect">
            <a:avLst/>
          </a:prstGeom>
          <a:noFill/>
        </p:spPr>
        <p:txBody>
          <a:bodyPr wrap="square" rtlCol="0">
            <a:spAutoFit/>
          </a:bodyPr>
          <a:lstStyle/>
          <a:p>
            <a:pPr algn="just">
              <a:tabLst>
                <a:tab pos="90170" algn="l"/>
                <a:tab pos="180340" algn="l"/>
              </a:tabLst>
            </a:pPr>
            <a:r>
              <a:rPr lang="en-US" sz="3200" b="1" dirty="0">
                <a:solidFill>
                  <a:srgbClr val="000000"/>
                </a:solidFill>
                <a:effectLst/>
                <a:latin typeface="Times New Roman" panose="02020603050405020304" pitchFamily="18" charset="0"/>
                <a:ea typeface="Times New Roman" panose="02020603050405020304" pitchFamily="18" charset="0"/>
              </a:rPr>
              <a:t>1. </a:t>
            </a:r>
            <a:r>
              <a:rPr lang="en-US" sz="3200" b="1" dirty="0" err="1">
                <a:solidFill>
                  <a:srgbClr val="000000"/>
                </a:solidFill>
                <a:effectLst/>
                <a:latin typeface="Times New Roman" panose="02020603050405020304" pitchFamily="18" charset="0"/>
                <a:ea typeface="Times New Roman" panose="02020603050405020304" pitchFamily="18" charset="0"/>
              </a:rPr>
              <a:t>Bài</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tập</a:t>
            </a:r>
            <a:endParaRPr lang="en-US" sz="3200" dirty="0">
              <a:effectLst/>
              <a:latin typeface="Times New Roman" panose="02020603050405020304" pitchFamily="18" charset="0"/>
              <a:ea typeface="Times New Roman" panose="02020603050405020304" pitchFamily="18" charset="0"/>
            </a:endParaRPr>
          </a:p>
          <a:p>
            <a:pPr algn="just">
              <a:tabLst>
                <a:tab pos="90170" algn="l"/>
                <a:tab pos="180340" algn="l"/>
              </a:tabLst>
            </a:pP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Tất</a:t>
            </a:r>
            <a:r>
              <a:rPr lang="en-US" sz="3200" i="1" u="sng"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cả</a:t>
            </a:r>
            <a:r>
              <a:rPr lang="en-US" sz="3200" i="1" u="sng"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những</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học</a:t>
            </a:r>
            <a:r>
              <a:rPr lang="en-US" sz="3200" i="1" u="sng"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sinh</a:t>
            </a:r>
            <a:r>
              <a:rPr lang="en-US" sz="3200" i="1" u="sng" dirty="0">
                <a:solidFill>
                  <a:srgbClr val="000000"/>
                </a:solidFill>
                <a:effectLst/>
                <a:latin typeface="Times New Roman" panose="02020603050405020304" pitchFamily="18" charset="0"/>
                <a:ea typeface="Times New Roman" panose="02020603050405020304" pitchFamily="18" charset="0"/>
              </a:rPr>
              <a:t> </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chăm</a:t>
            </a:r>
            <a:r>
              <a:rPr lang="en-US" sz="3200" i="1" u="sng" dirty="0">
                <a:solidFill>
                  <a:srgbClr val="000000"/>
                </a:solidFill>
                <a:effectLst/>
                <a:latin typeface="Times New Roman" panose="02020603050405020304" pitchFamily="18" charset="0"/>
                <a:ea typeface="Times New Roman" panose="02020603050405020304" pitchFamily="18" charset="0"/>
              </a:rPr>
              <a:t> </a:t>
            </a:r>
            <a:r>
              <a:rPr lang="en-US" sz="3200" i="1" u="sng" dirty="0" err="1">
                <a:solidFill>
                  <a:srgbClr val="000000"/>
                </a:solidFill>
                <a:effectLst/>
                <a:latin typeface="Times New Roman" panose="02020603050405020304" pitchFamily="18" charset="0"/>
                <a:ea typeface="Times New Roman" panose="02020603050405020304" pitchFamily="18" charset="0"/>
              </a:rPr>
              <a:t>chỉ</a:t>
            </a:r>
            <a:endParaRPr lang="en-US" sz="3200" u="sng" dirty="0">
              <a:effectLst/>
              <a:latin typeface="Times New Roman" panose="02020603050405020304" pitchFamily="18" charset="0"/>
              <a:ea typeface="Times New Roman" panose="02020603050405020304" pitchFamily="18" charset="0"/>
            </a:endParaRPr>
          </a:p>
          <a:p>
            <a:pPr algn="just">
              <a:tabLst>
                <a:tab pos="90170" algn="l"/>
                <a:tab pos="180340" algn="l"/>
              </a:tabLst>
            </a:pP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Phụ</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trước</a:t>
            </a:r>
            <a:r>
              <a:rPr lang="en-US" sz="3200" i="1" dirty="0">
                <a:solidFill>
                  <a:srgbClr val="000000"/>
                </a:solidFill>
                <a:effectLst/>
                <a:latin typeface="Times New Roman" panose="02020603050405020304" pitchFamily="18" charset="0"/>
                <a:ea typeface="Times New Roman" panose="02020603050405020304" pitchFamily="18" charset="0"/>
              </a:rPr>
              <a:t> –  </a:t>
            </a:r>
            <a:r>
              <a:rPr lang="en-US" sz="3200" i="1" dirty="0" err="1">
                <a:solidFill>
                  <a:srgbClr val="000000"/>
                </a:solidFill>
                <a:effectLst/>
                <a:latin typeface="Times New Roman" panose="02020603050405020304" pitchFamily="18" charset="0"/>
                <a:ea typeface="Times New Roman" panose="02020603050405020304" pitchFamily="18" charset="0"/>
              </a:rPr>
              <a:t>Trung</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tâm</a:t>
            </a:r>
            <a:r>
              <a:rPr lang="en-US" sz="3200" i="1" dirty="0">
                <a:solidFill>
                  <a:srgbClr val="000000"/>
                </a:solidFill>
                <a:effectLst/>
                <a:latin typeface="Times New Roman" panose="02020603050405020304" pitchFamily="18" charset="0"/>
                <a:ea typeface="Times New Roman" panose="02020603050405020304" pitchFamily="18" charset="0"/>
              </a:rPr>
              <a:t> –  </a:t>
            </a:r>
            <a:r>
              <a:rPr lang="en-US" sz="3200" i="1" dirty="0" err="1">
                <a:solidFill>
                  <a:srgbClr val="000000"/>
                </a:solidFill>
                <a:effectLst/>
                <a:latin typeface="Times New Roman" panose="02020603050405020304" pitchFamily="18" charset="0"/>
                <a:ea typeface="Times New Roman" panose="02020603050405020304" pitchFamily="18" charset="0"/>
              </a:rPr>
              <a:t>Phụ</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sau</a:t>
            </a:r>
            <a:r>
              <a:rPr lang="en-US" sz="3200" i="1" dirty="0">
                <a:solidFill>
                  <a:srgbClr val="00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graphicFrame>
        <p:nvGraphicFramePr>
          <p:cNvPr id="5" name="Table 5">
            <a:extLst>
              <a:ext uri="{FF2B5EF4-FFF2-40B4-BE49-F238E27FC236}">
                <a16:creationId xmlns:a16="http://schemas.microsoft.com/office/drawing/2014/main" id="{4B5F7C36-C82F-4019-A2CB-335370D02932}"/>
              </a:ext>
            </a:extLst>
          </p:cNvPr>
          <p:cNvGraphicFramePr>
            <a:graphicFrameLocks noGrp="1"/>
          </p:cNvGraphicFramePr>
          <p:nvPr>
            <p:extLst>
              <p:ext uri="{D42A27DB-BD31-4B8C-83A1-F6EECF244321}">
                <p14:modId xmlns:p14="http://schemas.microsoft.com/office/powerpoint/2010/main" val="3291382131"/>
              </p:ext>
            </p:extLst>
          </p:nvPr>
        </p:nvGraphicFramePr>
        <p:xfrm>
          <a:off x="734291" y="2645448"/>
          <a:ext cx="10820399" cy="2468880"/>
        </p:xfrm>
        <a:graphic>
          <a:graphicData uri="http://schemas.openxmlformats.org/drawingml/2006/table">
            <a:tbl>
              <a:tblPr firstRow="1" bandRow="1">
                <a:tableStyleId>{5C22544A-7EE6-4342-B048-85BDC9FD1C3A}</a:tableStyleId>
              </a:tblPr>
              <a:tblGrid>
                <a:gridCol w="3557539">
                  <a:extLst>
                    <a:ext uri="{9D8B030D-6E8A-4147-A177-3AD203B41FA5}">
                      <a16:colId xmlns:a16="http://schemas.microsoft.com/office/drawing/2014/main" val="3093603475"/>
                    </a:ext>
                  </a:extLst>
                </a:gridCol>
                <a:gridCol w="3631430">
                  <a:extLst>
                    <a:ext uri="{9D8B030D-6E8A-4147-A177-3AD203B41FA5}">
                      <a16:colId xmlns:a16="http://schemas.microsoft.com/office/drawing/2014/main" val="493609303"/>
                    </a:ext>
                  </a:extLst>
                </a:gridCol>
                <a:gridCol w="3631430">
                  <a:extLst>
                    <a:ext uri="{9D8B030D-6E8A-4147-A177-3AD203B41FA5}">
                      <a16:colId xmlns:a16="http://schemas.microsoft.com/office/drawing/2014/main" val="3189582221"/>
                    </a:ext>
                  </a:extLst>
                </a:gridCol>
              </a:tblGrid>
              <a:tr h="370840">
                <a:tc>
                  <a:txBody>
                    <a:bodyPr/>
                    <a:lstStyle/>
                    <a:p>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phụ</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endParaRPr lang="en-US" sz="3600" dirty="0">
                        <a:latin typeface="Times New Roman" panose="02020603050405020304" pitchFamily="18" charset="0"/>
                        <a:cs typeface="Times New Roman" panose="02020603050405020304" pitchFamily="18" charset="0"/>
                      </a:endParaRPr>
                    </a:p>
                  </a:txBody>
                  <a:tcPr/>
                </a:tc>
                <a:tc>
                  <a:txBody>
                    <a:bodyPr/>
                    <a:lstStyle/>
                    <a:p>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trung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tâm</a:t>
                      </a:r>
                      <a:endParaRPr lang="en-US" sz="3600" dirty="0">
                        <a:latin typeface="Times New Roman" panose="02020603050405020304" pitchFamily="18" charset="0"/>
                        <a:cs typeface="Times New Roman" panose="02020603050405020304" pitchFamily="18" charset="0"/>
                      </a:endParaRPr>
                    </a:p>
                  </a:txBody>
                  <a:tcPr/>
                </a:tc>
                <a:tc>
                  <a:txBody>
                    <a:bodyPr/>
                    <a:lstStyle/>
                    <a:p>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phụ</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65232605"/>
                  </a:ext>
                </a:extLst>
              </a:tr>
              <a:tr h="370840">
                <a:tc>
                  <a:txBody>
                    <a:bodyPr/>
                    <a:lstStyle/>
                    <a:p>
                      <a:pPr algn="ctr"/>
                      <a:endParaRPr lang="en-US" sz="3600" dirty="0">
                        <a:latin typeface="Times New Roman" panose="02020603050405020304" pitchFamily="18" charset="0"/>
                        <a:cs typeface="Times New Roman" panose="02020603050405020304" pitchFamily="18" charset="0"/>
                      </a:endParaRPr>
                    </a:p>
                    <a:p>
                      <a:pPr algn="ctr"/>
                      <a:r>
                        <a:rPr lang="en-US" sz="3600" dirty="0" err="1">
                          <a:latin typeface="Times New Roman" panose="02020603050405020304" pitchFamily="18" charset="0"/>
                          <a:cs typeface="Times New Roman" panose="02020603050405020304" pitchFamily="18" charset="0"/>
                        </a:rPr>
                        <a:t>Tất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latin typeface="Times New Roman" panose="02020603050405020304" pitchFamily="18" charset="0"/>
                          <a:cs typeface="Times New Roman" panose="02020603050405020304" pitchFamily="18" charset="0"/>
                        </a:rPr>
                        <a:t> </a:t>
                      </a:r>
                    </a:p>
                    <a:p>
                      <a:pPr algn="ctr"/>
                      <a:r>
                        <a:rPr lang="en-US" sz="3600" dirty="0" err="1">
                          <a:latin typeface="Times New Roman" panose="02020603050405020304" pitchFamily="18" charset="0"/>
                          <a:cs typeface="Times New Roman" panose="02020603050405020304" pitchFamily="18" charset="0"/>
                        </a:rPr>
                        <a:t>học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sinh</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latin typeface="Times New Roman" panose="02020603050405020304" pitchFamily="18" charset="0"/>
                          <a:cs typeface="Times New Roman" panose="02020603050405020304" pitchFamily="18" charset="0"/>
                        </a:rPr>
                        <a:t> </a:t>
                      </a:r>
                    </a:p>
                    <a:p>
                      <a:pPr algn="ctr"/>
                      <a:r>
                        <a:rPr lang="en-US" sz="3600" dirty="0" err="1">
                          <a:latin typeface="Times New Roman" panose="02020603050405020304" pitchFamily="18" charset="0"/>
                          <a:cs typeface="Times New Roman" panose="02020603050405020304" pitchFamily="18" charset="0"/>
                        </a:rPr>
                        <a:t>chăm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chỉ</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8092998"/>
                  </a:ext>
                </a:extLst>
              </a:tr>
              <a:tr h="370840">
                <a:tc>
                  <a:txBody>
                    <a:bodyPr/>
                    <a:lstStyle/>
                    <a:p>
                      <a:endParaRPr lang="en-US" sz="3600" dirty="0">
                        <a:latin typeface="Times New Roman" panose="02020603050405020304" pitchFamily="18" charset="0"/>
                        <a:cs typeface="Times New Roman" panose="02020603050405020304" pitchFamily="18" charset="0"/>
                      </a:endParaRPr>
                    </a:p>
                  </a:txBody>
                  <a:tcPr/>
                </a:tc>
                <a:tc>
                  <a:txBody>
                    <a:bodyPr/>
                    <a:lstStyle/>
                    <a:p>
                      <a:endParaRPr lang="en-US" sz="3600" dirty="0">
                        <a:latin typeface="Times New Roman" panose="02020603050405020304" pitchFamily="18" charset="0"/>
                        <a:cs typeface="Times New Roman" panose="02020603050405020304" pitchFamily="18" charset="0"/>
                      </a:endParaRPr>
                    </a:p>
                  </a:txBody>
                  <a:tcPr/>
                </a:tc>
                <a:tc>
                  <a:txBody>
                    <a:bodyPr/>
                    <a:lstStyle/>
                    <a:p>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73756184"/>
                  </a:ext>
                </a:extLst>
              </a:tr>
            </a:tbl>
          </a:graphicData>
        </a:graphic>
      </p:graphicFrame>
    </p:spTree>
    <p:extLst>
      <p:ext uri="{BB962C8B-B14F-4D97-AF65-F5344CB8AC3E}">
        <p14:creationId xmlns:p14="http://schemas.microsoft.com/office/powerpoint/2010/main" val="334002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1E00E6-A536-4938-ACB3-4B5ACB6216F2}"/>
              </a:ext>
            </a:extLst>
          </p:cNvPr>
          <p:cNvSpPr txBox="1"/>
          <p:nvPr/>
        </p:nvSpPr>
        <p:spPr>
          <a:xfrm>
            <a:off x="207818" y="346363"/>
            <a:ext cx="11582400" cy="4524315"/>
          </a:xfrm>
          <a:prstGeom prst="rect">
            <a:avLst/>
          </a:prstGeom>
          <a:noFill/>
        </p:spPr>
        <p:txBody>
          <a:bodyPr wrap="square" rtlCol="0">
            <a:spAutoFit/>
          </a:bodyPr>
          <a:lstStyle/>
          <a:p>
            <a:pPr algn="just">
              <a:tabLst>
                <a:tab pos="90170" algn="l"/>
                <a:tab pos="180340" algn="l"/>
              </a:tabLst>
            </a:pPr>
            <a:r>
              <a:rPr lang="en-US" sz="3600" b="1" dirty="0">
                <a:solidFill>
                  <a:srgbClr val="FF0000"/>
                </a:solidFill>
                <a:effectLst/>
                <a:latin typeface="Times New Roman" panose="02020603050405020304" pitchFamily="18" charset="0"/>
                <a:ea typeface="Times New Roman" panose="02020603050405020304" pitchFamily="18" charset="0"/>
              </a:rPr>
              <a:t>2. </a:t>
            </a:r>
            <a:r>
              <a:rPr lang="en-US" sz="3600" b="1" dirty="0" err="1">
                <a:solidFill>
                  <a:srgbClr val="FF0000"/>
                </a:solidFill>
                <a:effectLst/>
                <a:latin typeface="Times New Roman" panose="02020603050405020304" pitchFamily="18" charset="0"/>
                <a:ea typeface="Times New Roman" panose="02020603050405020304" pitchFamily="18" charset="0"/>
              </a:rPr>
              <a:t>Kết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luận</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dirty="0">
                <a:solidFill>
                  <a:srgbClr val="FF0000"/>
                </a:solidFill>
                <a:latin typeface="Times New Roman" panose="02020603050405020304" pitchFamily="18" charset="0"/>
                <a:ea typeface="Times New Roman" panose="02020603050405020304" pitchFamily="18" charset="0"/>
              </a:rPr>
              <a:t>(T66)</a:t>
            </a:r>
          </a:p>
          <a:p>
            <a:pPr algn="just">
              <a:tabLst>
                <a:tab pos="90170" algn="l"/>
                <a:tab pos="180340" algn="l"/>
              </a:tabLst>
            </a:pPr>
            <a:endParaRPr lang="en-US" sz="3600" dirty="0">
              <a:effectLst/>
              <a:latin typeface="Times New Roman" panose="02020603050405020304" pitchFamily="18" charset="0"/>
              <a:ea typeface="Times New Roman" panose="02020603050405020304" pitchFamily="18" charset="0"/>
            </a:endParaRPr>
          </a:p>
          <a:p>
            <a:pPr marL="571500" indent="-571500" algn="just">
              <a:buFontTx/>
              <a:buChar char="-"/>
              <a:tabLst>
                <a:tab pos="90170" algn="l"/>
                <a:tab pos="180340" algn="l"/>
              </a:tabLst>
            </a:pPr>
            <a:r>
              <a:rPr lang="en-US" sz="3600" dirty="0" err="1">
                <a:solidFill>
                  <a:srgbClr val="000000"/>
                </a:solidFill>
                <a:effectLst/>
                <a:latin typeface="Times New Roman" panose="02020603050405020304" pitchFamily="18" charset="0"/>
                <a:ea typeface="Times New Roman" panose="02020603050405020304" pitchFamily="18" charset="0"/>
              </a:rPr>
              <a:t>Cụm</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danh</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từ</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gồm</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ba</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phần</a:t>
            </a:r>
            <a:r>
              <a:rPr lang="en-US" sz="3600" dirty="0">
                <a:solidFill>
                  <a:srgbClr val="000000"/>
                </a:solidFill>
                <a:effectLst/>
                <a:latin typeface="Times New Roman" panose="02020603050405020304" pitchFamily="18" charset="0"/>
                <a:ea typeface="Times New Roman" panose="02020603050405020304" pitchFamily="18" charset="0"/>
              </a:rPr>
              <a:t>:</a:t>
            </a:r>
            <a:endParaRPr lang="en-US" sz="3600" dirty="0">
              <a:latin typeface="Times New Roman" panose="02020603050405020304" pitchFamily="18" charset="0"/>
              <a:ea typeface="Times New Roman" panose="02020603050405020304" pitchFamily="18" charset="0"/>
            </a:endParaRPr>
          </a:p>
          <a:p>
            <a:pPr algn="just">
              <a:tabLst>
                <a:tab pos="90170" algn="l"/>
                <a:tab pos="180340" algn="l"/>
              </a:tabLst>
            </a:pP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Phần</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trung</a:t>
            </a:r>
            <a:r>
              <a:rPr lang="en-US" sz="36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tâm</a:t>
            </a:r>
            <a:r>
              <a:rPr lang="en-US" sz="36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600" dirty="0">
                <a:solidFill>
                  <a:srgbClr val="000000"/>
                </a:solidFill>
                <a:effectLst/>
                <a:latin typeface="Times New Roman" panose="02020603050405020304" pitchFamily="18" charset="0"/>
                <a:ea typeface="Times New Roman" panose="02020603050405020304" pitchFamily="18" charset="0"/>
              </a:rPr>
              <a:t>ở </a:t>
            </a:r>
            <a:r>
              <a:rPr lang="en-US" sz="3600" dirty="0" err="1">
                <a:solidFill>
                  <a:srgbClr val="000000"/>
                </a:solidFill>
                <a:effectLst/>
                <a:latin typeface="Times New Roman" panose="02020603050405020304" pitchFamily="18" charset="0"/>
                <a:ea typeface="Times New Roman" panose="02020603050405020304" pitchFamily="18" charset="0"/>
              </a:rPr>
              <a:t>giữa</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là</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danh</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từ</a:t>
            </a:r>
            <a:endParaRPr lang="en-US" sz="3600" dirty="0">
              <a:latin typeface="Times New Roman" panose="02020603050405020304" pitchFamily="18" charset="0"/>
              <a:ea typeface="Times New Roman" panose="02020603050405020304" pitchFamily="18" charset="0"/>
            </a:endParaRPr>
          </a:p>
          <a:p>
            <a:pPr algn="just">
              <a:tabLst>
                <a:tab pos="90170" algn="l"/>
                <a:tab pos="180340" algn="l"/>
              </a:tabLst>
            </a:pP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Phần</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phụ</a:t>
            </a:r>
            <a:r>
              <a:rPr lang="en-US" sz="36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trước</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thường</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thể</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hiện</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số</a:t>
            </a:r>
            <a:r>
              <a:rPr lang="en-US" sz="3600" dirty="0">
                <a:solidFill>
                  <a:srgbClr val="000000"/>
                </a:solidFill>
                <a:effectLst/>
                <a:highlight>
                  <a:srgbClr val="FF00FF"/>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lượng</a:t>
            </a:r>
            <a:r>
              <a:rPr lang="en-US" sz="3600" dirty="0">
                <a:solidFill>
                  <a:srgbClr val="000000"/>
                </a:solidFill>
                <a:effectLst/>
                <a:highlight>
                  <a:srgbClr val="FF00FF"/>
                </a:highligh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của</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sự</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vật</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mà</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danh</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từ</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trung</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tâm</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biểu</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hiện</a:t>
            </a:r>
            <a:endParaRPr lang="en-US" sz="3600" dirty="0">
              <a:latin typeface="Times New Roman" panose="02020603050405020304" pitchFamily="18" charset="0"/>
              <a:ea typeface="Times New Roman" panose="02020603050405020304" pitchFamily="18" charset="0"/>
            </a:endParaRPr>
          </a:p>
          <a:p>
            <a:pPr algn="just">
              <a:tabLst>
                <a:tab pos="90170" algn="l"/>
                <a:tab pos="180340" algn="l"/>
              </a:tabLst>
            </a:pP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Phần</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phụ</a:t>
            </a:r>
            <a:r>
              <a:rPr lang="en-US" sz="36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FF00"/>
                </a:highlight>
                <a:latin typeface="Times New Roman" panose="02020603050405020304" pitchFamily="18" charset="0"/>
                <a:ea typeface="Times New Roman" panose="02020603050405020304" pitchFamily="18" charset="0"/>
              </a:rPr>
              <a:t>sau</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thường</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nêu</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đặc</a:t>
            </a:r>
            <a:r>
              <a:rPr lang="en-US" sz="3600" dirty="0">
                <a:solidFill>
                  <a:srgbClr val="000000"/>
                </a:solidFill>
                <a:effectLst/>
                <a:highlight>
                  <a:srgbClr val="FF00FF"/>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điểm</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vị</a:t>
            </a:r>
            <a:r>
              <a:rPr lang="en-US" sz="3600" dirty="0">
                <a:solidFill>
                  <a:srgbClr val="000000"/>
                </a:solidFill>
                <a:effectLst/>
                <a:highlight>
                  <a:srgbClr val="FF00FF"/>
                </a:highlight>
                <a:latin typeface="Times New Roman" panose="02020603050405020304" pitchFamily="18" charset="0"/>
                <a:ea typeface="Times New Roman" panose="02020603050405020304" pitchFamily="18" charset="0"/>
              </a:rPr>
              <a:t> </a:t>
            </a:r>
            <a:r>
              <a:rPr lang="en-US" sz="3600" dirty="0" err="1">
                <a:solidFill>
                  <a:srgbClr val="000000"/>
                </a:solidFill>
                <a:effectLst/>
                <a:highlight>
                  <a:srgbClr val="FF00FF"/>
                </a:highlight>
                <a:latin typeface="Times New Roman" panose="02020603050405020304" pitchFamily="18" charset="0"/>
                <a:ea typeface="Times New Roman" panose="02020603050405020304" pitchFamily="18" charset="0"/>
              </a:rPr>
              <a:t>trí</a:t>
            </a:r>
            <a:r>
              <a:rPr lang="en-US" sz="3600" dirty="0">
                <a:solidFill>
                  <a:srgbClr val="000000"/>
                </a:solidFill>
                <a:effectLst/>
                <a:highlight>
                  <a:srgbClr val="FF00FF"/>
                </a:highligh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của</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sự</a:t>
            </a:r>
            <a:r>
              <a:rPr lang="en-US" sz="3600" dirty="0">
                <a:solidFill>
                  <a:srgbClr val="000000"/>
                </a:solidFill>
                <a:effectLst/>
                <a:latin typeface="Times New Roman" panose="02020603050405020304" pitchFamily="18" charset="0"/>
                <a:ea typeface="Times New Roman" panose="02020603050405020304" pitchFamily="18" charset="0"/>
              </a:rPr>
              <a:t> </a:t>
            </a:r>
            <a:r>
              <a:rPr lang="en-US" sz="3600" dirty="0" err="1">
                <a:solidFill>
                  <a:srgbClr val="000000"/>
                </a:solidFill>
                <a:effectLst/>
                <a:latin typeface="Times New Roman" panose="02020603050405020304" pitchFamily="18" charset="0"/>
                <a:ea typeface="Times New Roman" panose="02020603050405020304" pitchFamily="18" charset="0"/>
              </a:rPr>
              <a:t>vật</a:t>
            </a:r>
            <a:endParaRPr lang="en-US" sz="3600" dirty="0">
              <a:solidFill>
                <a:srgbClr val="000000"/>
              </a:solidFill>
              <a:effectLst/>
              <a:latin typeface="Times New Roman" panose="02020603050405020304" pitchFamily="18" charset="0"/>
              <a:ea typeface="Times New Roman" panose="02020603050405020304" pitchFamily="18" charset="0"/>
            </a:endParaRPr>
          </a:p>
          <a:p>
            <a:pPr algn="just">
              <a:tabLst>
                <a:tab pos="90170" algn="l"/>
                <a:tab pos="180340" algn="l"/>
              </a:tabLst>
            </a:pP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CHức</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vụ</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Chủ</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ngữ</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trong</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câu</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Tương</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trương</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danh</a:t>
            </a:r>
            <a:r>
              <a:rPr lang="en-US" sz="3600" dirty="0">
                <a:solidFill>
                  <a:srgbClr val="000000"/>
                </a:solidFill>
                <a:latin typeface="Times New Roman" panose="02020603050405020304" pitchFamily="18" charset="0"/>
              </a:rPr>
              <a:t> </a:t>
            </a:r>
            <a:r>
              <a:rPr lang="en-US" sz="3600" dirty="0" err="1">
                <a:solidFill>
                  <a:srgbClr val="000000"/>
                </a:solidFill>
                <a:latin typeface="Times New Roman" panose="02020603050405020304" pitchFamily="18" charset="0"/>
              </a:rPr>
              <a:t>từ</a:t>
            </a:r>
            <a:r>
              <a:rPr lang="en-US" sz="3600" dirty="0">
                <a:solidFill>
                  <a:srgbClr val="000000"/>
                </a:solidFill>
                <a:latin typeface="Times New Roman" panose="02020603050405020304" pitchFamily="18" charset="0"/>
              </a:rPr>
              <a:t>)</a:t>
            </a:r>
            <a:endParaRPr lang="en-US" sz="3600" dirty="0"/>
          </a:p>
        </p:txBody>
      </p:sp>
    </p:spTree>
    <p:extLst>
      <p:ext uri="{BB962C8B-B14F-4D97-AF65-F5344CB8AC3E}">
        <p14:creationId xmlns:p14="http://schemas.microsoft.com/office/powerpoint/2010/main" val="354037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8896E-F37F-42E7-BCFA-FFC22877A9BF}"/>
              </a:ext>
            </a:extLst>
          </p:cNvPr>
          <p:cNvSpPr txBox="1"/>
          <p:nvPr/>
        </p:nvSpPr>
        <p:spPr>
          <a:xfrm>
            <a:off x="318655" y="221673"/>
            <a:ext cx="4197927" cy="8687058"/>
          </a:xfrm>
          <a:prstGeom prst="rect">
            <a:avLst/>
          </a:prstGeom>
          <a:noFill/>
        </p:spPr>
        <p:txBody>
          <a:bodyPr wrap="square" rtlCol="0">
            <a:spAutoFit/>
          </a:bodyPr>
          <a:lstStyle/>
          <a:p>
            <a:r>
              <a:rPr lang="en-US" sz="2800" b="1" dirty="0"/>
              <a:t>Bài tập 1 SGK </a:t>
            </a:r>
            <a:r>
              <a:rPr lang="en-US" sz="2800" b="1" dirty="0" err="1"/>
              <a:t>trang</a:t>
            </a:r>
            <a:r>
              <a:rPr lang="en-US" sz="2800" b="1" dirty="0"/>
              <a:t> 66: </a:t>
            </a:r>
            <a:r>
              <a:rPr lang="en-US" sz="2800" b="1" dirty="0" err="1"/>
              <a:t>Tìm</a:t>
            </a:r>
            <a:r>
              <a:rPr lang="en-US" sz="2800" b="1" dirty="0"/>
              <a:t> </a:t>
            </a:r>
            <a:r>
              <a:rPr lang="en-US" sz="2800" b="1" dirty="0" err="1"/>
              <a:t>cụm</a:t>
            </a:r>
            <a:r>
              <a:rPr lang="en-US" sz="2800" b="1" dirty="0"/>
              <a:t> </a:t>
            </a:r>
            <a:r>
              <a:rPr lang="en-US" sz="2800" b="1" dirty="0" err="1"/>
              <a:t>danh</a:t>
            </a:r>
            <a:r>
              <a:rPr lang="en-US" sz="2800" b="1" dirty="0"/>
              <a:t> </a:t>
            </a:r>
            <a:r>
              <a:rPr lang="en-US" sz="2800" b="1" dirty="0" err="1"/>
              <a:t>từ</a:t>
            </a:r>
            <a:r>
              <a:rPr lang="en-US" sz="2800" b="1" dirty="0"/>
              <a:t> </a:t>
            </a:r>
          </a:p>
          <a:p>
            <a:endParaRPr lang="en-US" sz="2800" dirty="0"/>
          </a:p>
          <a:p>
            <a:r>
              <a:rPr lang="en-US" sz="2800" dirty="0"/>
              <a:t>Cụm danh từ trong các câu là:</a:t>
            </a:r>
          </a:p>
          <a:p>
            <a:r>
              <a:rPr lang="en-US" sz="2800" dirty="0"/>
              <a:t>a. </a:t>
            </a:r>
            <a:r>
              <a:rPr lang="en-US" sz="2800" dirty="0">
                <a:solidFill>
                  <a:srgbClr val="0070C0"/>
                </a:solidFill>
              </a:rPr>
              <a:t>– </a:t>
            </a:r>
            <a:r>
              <a:rPr lang="en-US" sz="2800" i="1" dirty="0" err="1">
                <a:solidFill>
                  <a:srgbClr val="0070C0"/>
                </a:solidFill>
              </a:rPr>
              <a:t>khách</a:t>
            </a:r>
            <a:r>
              <a:rPr lang="en-US" sz="2800" i="1" dirty="0">
                <a:solidFill>
                  <a:srgbClr val="0070C0"/>
                </a:solidFill>
              </a:rPr>
              <a:t> qua </a:t>
            </a:r>
            <a:r>
              <a:rPr lang="en-US" sz="2800" i="1" dirty="0" err="1">
                <a:solidFill>
                  <a:srgbClr val="0070C0"/>
                </a:solidFill>
              </a:rPr>
              <a:t>đường</a:t>
            </a:r>
            <a:endParaRPr lang="en-US" sz="2800" dirty="0">
              <a:solidFill>
                <a:srgbClr val="0070C0"/>
              </a:solidFill>
            </a:endParaRPr>
          </a:p>
          <a:p>
            <a:endParaRPr lang="en-US" sz="2800" dirty="0">
              <a:solidFill>
                <a:srgbClr val="0070C0"/>
              </a:solidFill>
            </a:endParaRPr>
          </a:p>
          <a:p>
            <a:endParaRPr lang="en-US" sz="2800" dirty="0">
              <a:solidFill>
                <a:srgbClr val="0070C0"/>
              </a:solidFill>
            </a:endParaRPr>
          </a:p>
          <a:p>
            <a:r>
              <a:rPr lang="en-US" sz="2800" dirty="0">
                <a:solidFill>
                  <a:srgbClr val="0070C0"/>
                </a:solidFill>
              </a:rPr>
              <a:t>- </a:t>
            </a:r>
            <a:r>
              <a:rPr lang="en-US" sz="2800" i="1" dirty="0">
                <a:solidFill>
                  <a:srgbClr val="0070C0"/>
                </a:solidFill>
              </a:rPr>
              <a:t>lời chào hàng của em </a:t>
            </a:r>
          </a:p>
          <a:p>
            <a:endParaRPr lang="en-US" sz="2800" dirty="0"/>
          </a:p>
          <a:p>
            <a:endParaRPr lang="en-US" sz="2800" dirty="0"/>
          </a:p>
          <a:p>
            <a:r>
              <a:rPr lang="en-US" sz="2800" dirty="0"/>
              <a:t>b. </a:t>
            </a:r>
            <a:r>
              <a:rPr lang="en-US" sz="2800" dirty="0">
                <a:solidFill>
                  <a:srgbClr val="0070C0"/>
                </a:solidFill>
              </a:rPr>
              <a:t>– </a:t>
            </a:r>
            <a:r>
              <a:rPr lang="en-US" sz="2800" i="1" dirty="0">
                <a:solidFill>
                  <a:srgbClr val="0070C0"/>
                </a:solidFill>
              </a:rPr>
              <a:t>tất cả các ngọn nến</a:t>
            </a:r>
            <a:r>
              <a:rPr lang="en-US" sz="2800" dirty="0">
                <a:solidFill>
                  <a:srgbClr val="0070C0"/>
                </a:solidFill>
              </a:rPr>
              <a:t> </a:t>
            </a:r>
          </a:p>
          <a:p>
            <a:endParaRPr lang="en-US" sz="2800" dirty="0">
              <a:solidFill>
                <a:srgbClr val="0070C0"/>
              </a:solidFill>
            </a:endParaRPr>
          </a:p>
          <a:p>
            <a:endParaRPr lang="en-US" sz="2800" dirty="0">
              <a:solidFill>
                <a:srgbClr val="0070C0"/>
              </a:solidFill>
            </a:endParaRPr>
          </a:p>
          <a:p>
            <a:r>
              <a:rPr lang="en-US" sz="2800" dirty="0">
                <a:solidFill>
                  <a:srgbClr val="0070C0"/>
                </a:solidFill>
              </a:rPr>
              <a:t>- </a:t>
            </a:r>
            <a:r>
              <a:rPr lang="en-US" sz="2800" i="1" dirty="0">
                <a:solidFill>
                  <a:srgbClr val="0070C0"/>
                </a:solidFill>
              </a:rPr>
              <a:t>những ngôi sao trên trời</a:t>
            </a:r>
            <a:r>
              <a:rPr lang="en-US" sz="2800" dirty="0">
                <a:solidFill>
                  <a:srgbClr val="0070C0"/>
                </a:solidFill>
              </a:rPr>
              <a:t> </a:t>
            </a:r>
          </a:p>
          <a:p>
            <a:pPr algn="just">
              <a:lnSpc>
                <a:spcPct val="107000"/>
              </a:lnSpc>
              <a:spcAft>
                <a:spcPts val="800"/>
              </a:spcAft>
              <a:tabLst>
                <a:tab pos="412115" algn="l"/>
              </a:tabLs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gn="ct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endParaRPr>
          </a:p>
        </p:txBody>
      </p:sp>
      <p:graphicFrame>
        <p:nvGraphicFramePr>
          <p:cNvPr id="2" name="Table 2">
            <a:extLst>
              <a:ext uri="{FF2B5EF4-FFF2-40B4-BE49-F238E27FC236}">
                <a16:creationId xmlns:a16="http://schemas.microsoft.com/office/drawing/2014/main" id="{FDA40750-B029-4860-B045-58862B83E155}"/>
              </a:ext>
            </a:extLst>
          </p:cNvPr>
          <p:cNvGraphicFramePr>
            <a:graphicFrameLocks noGrp="1"/>
          </p:cNvGraphicFramePr>
          <p:nvPr>
            <p:extLst>
              <p:ext uri="{D42A27DB-BD31-4B8C-83A1-F6EECF244321}">
                <p14:modId xmlns:p14="http://schemas.microsoft.com/office/powerpoint/2010/main" val="3258319579"/>
              </p:ext>
            </p:extLst>
          </p:nvPr>
        </p:nvGraphicFramePr>
        <p:xfrm>
          <a:off x="4447310" y="221673"/>
          <a:ext cx="7619999" cy="6636326"/>
        </p:xfrm>
        <a:graphic>
          <a:graphicData uri="http://schemas.openxmlformats.org/drawingml/2006/table">
            <a:tbl>
              <a:tblPr firstRow="1" bandRow="1">
                <a:tableStyleId>{5C22544A-7EE6-4342-B048-85BDC9FD1C3A}</a:tableStyleId>
              </a:tblPr>
              <a:tblGrid>
                <a:gridCol w="2078181">
                  <a:extLst>
                    <a:ext uri="{9D8B030D-6E8A-4147-A177-3AD203B41FA5}">
                      <a16:colId xmlns:a16="http://schemas.microsoft.com/office/drawing/2014/main" val="587973621"/>
                    </a:ext>
                  </a:extLst>
                </a:gridCol>
                <a:gridCol w="1953491">
                  <a:extLst>
                    <a:ext uri="{9D8B030D-6E8A-4147-A177-3AD203B41FA5}">
                      <a16:colId xmlns:a16="http://schemas.microsoft.com/office/drawing/2014/main" val="2273587174"/>
                    </a:ext>
                  </a:extLst>
                </a:gridCol>
                <a:gridCol w="3588327">
                  <a:extLst>
                    <a:ext uri="{9D8B030D-6E8A-4147-A177-3AD203B41FA5}">
                      <a16:colId xmlns:a16="http://schemas.microsoft.com/office/drawing/2014/main" val="1182637704"/>
                    </a:ext>
                  </a:extLst>
                </a:gridCol>
              </a:tblGrid>
              <a:tr h="1958616">
                <a:tc>
                  <a:txBody>
                    <a:bodyPr/>
                    <a:lstStyle/>
                    <a:p>
                      <a:pPr algn="ctr"/>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phụ</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trung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tâm</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phụ</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37170799"/>
                  </a:ext>
                </a:extLst>
              </a:tr>
              <a:tr h="963058">
                <a:tc>
                  <a:txBody>
                    <a:bodyPr/>
                    <a:lstStyle/>
                    <a:p>
                      <a:endParaRPr lang="en-US" sz="3600" dirty="0"/>
                    </a:p>
                  </a:txBody>
                  <a:tcPr/>
                </a:tc>
                <a:tc>
                  <a:txBody>
                    <a:bodyPr/>
                    <a:lstStyle/>
                    <a:p>
                      <a:r>
                        <a:rPr lang="en-US" sz="3600" i="1" dirty="0" err="1">
                          <a:solidFill>
                            <a:srgbClr val="0070C0"/>
                          </a:solidFill>
                        </a:rPr>
                        <a:t>khách</a:t>
                      </a:r>
                      <a:endParaRPr lang="en-US" sz="3600" dirty="0"/>
                    </a:p>
                  </a:txBody>
                  <a:tcPr/>
                </a:tc>
                <a:tc>
                  <a:txBody>
                    <a:bodyPr/>
                    <a:lstStyle/>
                    <a:p>
                      <a:r>
                        <a:rPr lang="en-US" sz="3600" i="1" dirty="0">
                          <a:solidFill>
                            <a:srgbClr val="0070C0"/>
                          </a:solidFill>
                        </a:rPr>
                        <a:t>qua </a:t>
                      </a:r>
                      <a:r>
                        <a:rPr lang="en-US" sz="3600" i="1" dirty="0" err="1">
                          <a:solidFill>
                            <a:srgbClr val="0070C0"/>
                          </a:solidFill>
                        </a:rPr>
                        <a:t>đường</a:t>
                      </a:r>
                      <a:r>
                        <a:rPr lang="en-US" sz="3600" dirty="0">
                          <a:solidFill>
                            <a:srgbClr val="0070C0"/>
                          </a:solidFill>
                        </a:rPr>
                        <a:t> </a:t>
                      </a:r>
                      <a:endParaRPr lang="en-US" sz="3600" dirty="0"/>
                    </a:p>
                  </a:txBody>
                  <a:tcPr/>
                </a:tc>
                <a:extLst>
                  <a:ext uri="{0D108BD9-81ED-4DB2-BD59-A6C34878D82A}">
                    <a16:rowId xmlns:a16="http://schemas.microsoft.com/office/drawing/2014/main" val="1080060313"/>
                  </a:ext>
                </a:extLst>
              </a:tr>
              <a:tr h="1788536">
                <a:tc>
                  <a:txBody>
                    <a:bodyPr/>
                    <a:lstStyle/>
                    <a:p>
                      <a:endParaRPr lang="en-US" sz="3600" dirty="0"/>
                    </a:p>
                  </a:txBody>
                  <a:tcPr/>
                </a:tc>
                <a:tc>
                  <a:txBody>
                    <a:bodyPr/>
                    <a:lstStyle/>
                    <a:p>
                      <a:endParaRPr lang="en-US" sz="3600" i="1" dirty="0">
                        <a:solidFill>
                          <a:srgbClr val="0070C0"/>
                        </a:solidFill>
                      </a:endParaRPr>
                    </a:p>
                    <a:p>
                      <a:r>
                        <a:rPr lang="en-US" sz="3600" i="1" dirty="0" err="1">
                          <a:solidFill>
                            <a:srgbClr val="0070C0"/>
                          </a:solidFill>
                        </a:rPr>
                        <a:t>lời</a:t>
                      </a:r>
                      <a:r>
                        <a:rPr lang="en-US" sz="3600" i="1" dirty="0">
                          <a:solidFill>
                            <a:srgbClr val="0070C0"/>
                          </a:solidFill>
                        </a:rPr>
                        <a:t> </a:t>
                      </a:r>
                      <a:endParaRPr lang="en-US" sz="3600" dirty="0"/>
                    </a:p>
                  </a:txBody>
                  <a:tcPr/>
                </a:tc>
                <a:tc>
                  <a:txBody>
                    <a:bodyPr/>
                    <a:lstStyle/>
                    <a:p>
                      <a:endParaRPr lang="en-US" sz="3600" i="1" dirty="0">
                        <a:solidFill>
                          <a:srgbClr val="0070C0"/>
                        </a:solidFill>
                      </a:endParaRPr>
                    </a:p>
                    <a:p>
                      <a:r>
                        <a:rPr lang="en-US" sz="3600" i="1" dirty="0" err="1">
                          <a:solidFill>
                            <a:srgbClr val="0070C0"/>
                          </a:solidFill>
                        </a:rPr>
                        <a:t>chào</a:t>
                      </a:r>
                      <a:r>
                        <a:rPr lang="en-US" sz="3600" i="1" dirty="0">
                          <a:solidFill>
                            <a:srgbClr val="0070C0"/>
                          </a:solidFill>
                        </a:rPr>
                        <a:t> </a:t>
                      </a:r>
                      <a:r>
                        <a:rPr lang="en-US" sz="3600" i="1" dirty="0" err="1">
                          <a:solidFill>
                            <a:srgbClr val="0070C0"/>
                          </a:solidFill>
                        </a:rPr>
                        <a:t>hàng</a:t>
                      </a:r>
                      <a:r>
                        <a:rPr lang="en-US" sz="3600" i="1" dirty="0">
                          <a:solidFill>
                            <a:srgbClr val="0070C0"/>
                          </a:solidFill>
                        </a:rPr>
                        <a:t> </a:t>
                      </a:r>
                      <a:r>
                        <a:rPr lang="en-US" sz="3600" i="1" dirty="0" err="1">
                          <a:solidFill>
                            <a:srgbClr val="0070C0"/>
                          </a:solidFill>
                        </a:rPr>
                        <a:t>của</a:t>
                      </a:r>
                      <a:r>
                        <a:rPr lang="en-US" sz="3600" i="1" dirty="0">
                          <a:solidFill>
                            <a:srgbClr val="0070C0"/>
                          </a:solidFill>
                        </a:rPr>
                        <a:t> </a:t>
                      </a:r>
                      <a:r>
                        <a:rPr lang="en-US" sz="3600" i="1" dirty="0" err="1">
                          <a:solidFill>
                            <a:srgbClr val="0070C0"/>
                          </a:solidFill>
                        </a:rPr>
                        <a:t>em</a:t>
                      </a:r>
                      <a:r>
                        <a:rPr lang="en-US" sz="3600" i="1" dirty="0">
                          <a:solidFill>
                            <a:srgbClr val="0070C0"/>
                          </a:solidFill>
                        </a:rPr>
                        <a:t> </a:t>
                      </a:r>
                      <a:endParaRPr lang="en-US" sz="3600" dirty="0"/>
                    </a:p>
                  </a:txBody>
                  <a:tcPr/>
                </a:tc>
                <a:extLst>
                  <a:ext uri="{0D108BD9-81ED-4DB2-BD59-A6C34878D82A}">
                    <a16:rowId xmlns:a16="http://schemas.microsoft.com/office/drawing/2014/main" val="2276179228"/>
                  </a:ext>
                </a:extLst>
              </a:tr>
              <a:tr h="963058">
                <a:tc>
                  <a:txBody>
                    <a:bodyPr/>
                    <a:lstStyle/>
                    <a:p>
                      <a:r>
                        <a:rPr lang="en-US" sz="3600" i="1" dirty="0" err="1">
                          <a:solidFill>
                            <a:srgbClr val="0070C0"/>
                          </a:solidFill>
                        </a:rPr>
                        <a:t>tất</a:t>
                      </a:r>
                      <a:r>
                        <a:rPr lang="en-US" sz="3600" i="1" dirty="0">
                          <a:solidFill>
                            <a:srgbClr val="0070C0"/>
                          </a:solidFill>
                        </a:rPr>
                        <a:t> </a:t>
                      </a:r>
                      <a:r>
                        <a:rPr lang="en-US" sz="3600" i="1" dirty="0" err="1">
                          <a:solidFill>
                            <a:srgbClr val="0070C0"/>
                          </a:solidFill>
                        </a:rPr>
                        <a:t>cả</a:t>
                      </a:r>
                      <a:r>
                        <a:rPr lang="en-US" sz="3600" i="1" dirty="0">
                          <a:solidFill>
                            <a:srgbClr val="0070C0"/>
                          </a:solidFill>
                        </a:rPr>
                        <a:t> </a:t>
                      </a:r>
                      <a:r>
                        <a:rPr lang="en-US" sz="3600" i="1" dirty="0" err="1">
                          <a:solidFill>
                            <a:srgbClr val="0070C0"/>
                          </a:solidFill>
                        </a:rPr>
                        <a:t>các</a:t>
                      </a:r>
                      <a:r>
                        <a:rPr lang="en-US" sz="3600" i="1" dirty="0">
                          <a:solidFill>
                            <a:srgbClr val="0070C0"/>
                          </a:solidFill>
                        </a:rPr>
                        <a:t> </a:t>
                      </a:r>
                      <a:endParaRPr lang="en-US" sz="3600" dirty="0"/>
                    </a:p>
                  </a:txBody>
                  <a:tcPr/>
                </a:tc>
                <a:tc>
                  <a:txBody>
                    <a:bodyPr/>
                    <a:lstStyle/>
                    <a:p>
                      <a:r>
                        <a:rPr lang="en-US" sz="3600" i="1" dirty="0" err="1">
                          <a:solidFill>
                            <a:srgbClr val="0070C0"/>
                          </a:solidFill>
                        </a:rPr>
                        <a:t>ngọn</a:t>
                      </a:r>
                      <a:r>
                        <a:rPr lang="en-US" sz="3600" i="1" dirty="0">
                          <a:solidFill>
                            <a:srgbClr val="0070C0"/>
                          </a:solidFill>
                        </a:rPr>
                        <a:t> </a:t>
                      </a:r>
                      <a:r>
                        <a:rPr lang="en-US" sz="3600" i="1" dirty="0" err="1">
                          <a:solidFill>
                            <a:srgbClr val="0070C0"/>
                          </a:solidFill>
                        </a:rPr>
                        <a:t>nến</a:t>
                      </a:r>
                      <a:r>
                        <a:rPr lang="en-US" sz="3600" dirty="0">
                          <a:solidFill>
                            <a:srgbClr val="0070C0"/>
                          </a:solidFill>
                        </a:rPr>
                        <a:t> </a:t>
                      </a:r>
                      <a:endParaRPr lang="en-US" sz="3600" dirty="0"/>
                    </a:p>
                  </a:txBody>
                  <a:tcPr/>
                </a:tc>
                <a:tc>
                  <a:txBody>
                    <a:bodyPr/>
                    <a:lstStyle/>
                    <a:p>
                      <a:endParaRPr lang="en-US" sz="3600"/>
                    </a:p>
                  </a:txBody>
                  <a:tcPr/>
                </a:tc>
                <a:extLst>
                  <a:ext uri="{0D108BD9-81ED-4DB2-BD59-A6C34878D82A}">
                    <a16:rowId xmlns:a16="http://schemas.microsoft.com/office/drawing/2014/main" val="3832520026"/>
                  </a:ext>
                </a:extLst>
              </a:tr>
              <a:tr h="963058">
                <a:tc>
                  <a:txBody>
                    <a:bodyPr/>
                    <a:lstStyle/>
                    <a:p>
                      <a:r>
                        <a:rPr lang="en-US" sz="3600" i="1" dirty="0" err="1">
                          <a:solidFill>
                            <a:srgbClr val="0070C0"/>
                          </a:solidFill>
                        </a:rPr>
                        <a:t>những</a:t>
                      </a:r>
                      <a:r>
                        <a:rPr lang="en-US" sz="3600" i="1" dirty="0">
                          <a:solidFill>
                            <a:srgbClr val="0070C0"/>
                          </a:solidFill>
                        </a:rPr>
                        <a:t> </a:t>
                      </a:r>
                      <a:endParaRPr lang="en-US" sz="3600" dirty="0"/>
                    </a:p>
                  </a:txBody>
                  <a:tcPr/>
                </a:tc>
                <a:tc>
                  <a:txBody>
                    <a:bodyPr/>
                    <a:lstStyle/>
                    <a:p>
                      <a:r>
                        <a:rPr lang="en-US" sz="3600" i="1" dirty="0" err="1">
                          <a:solidFill>
                            <a:srgbClr val="0070C0"/>
                          </a:solidFill>
                        </a:rPr>
                        <a:t>ngôi</a:t>
                      </a:r>
                      <a:r>
                        <a:rPr lang="en-US" sz="3600" i="1" dirty="0">
                          <a:solidFill>
                            <a:srgbClr val="0070C0"/>
                          </a:solidFill>
                        </a:rPr>
                        <a:t> </a:t>
                      </a:r>
                      <a:r>
                        <a:rPr lang="en-US" sz="3600" i="1" dirty="0" err="1">
                          <a:solidFill>
                            <a:srgbClr val="0070C0"/>
                          </a:solidFill>
                        </a:rPr>
                        <a:t>sao</a:t>
                      </a:r>
                      <a:r>
                        <a:rPr lang="en-US" sz="3600" i="1" dirty="0">
                          <a:solidFill>
                            <a:srgbClr val="0070C0"/>
                          </a:solidFill>
                        </a:rPr>
                        <a:t> </a:t>
                      </a:r>
                      <a:endParaRPr lang="en-US" sz="3600" dirty="0"/>
                    </a:p>
                  </a:txBody>
                  <a:tcPr/>
                </a:tc>
                <a:tc>
                  <a:txBody>
                    <a:bodyPr/>
                    <a:lstStyle/>
                    <a:p>
                      <a:r>
                        <a:rPr lang="en-US" sz="3600" i="1" dirty="0" err="1">
                          <a:solidFill>
                            <a:srgbClr val="0070C0"/>
                          </a:solidFill>
                        </a:rPr>
                        <a:t>trên</a:t>
                      </a:r>
                      <a:r>
                        <a:rPr lang="en-US" sz="3600" i="1" dirty="0">
                          <a:solidFill>
                            <a:srgbClr val="0070C0"/>
                          </a:solidFill>
                        </a:rPr>
                        <a:t> </a:t>
                      </a:r>
                      <a:r>
                        <a:rPr lang="en-US" sz="3600" i="1" dirty="0" err="1">
                          <a:solidFill>
                            <a:srgbClr val="0070C0"/>
                          </a:solidFill>
                        </a:rPr>
                        <a:t>trời</a:t>
                      </a:r>
                      <a:r>
                        <a:rPr lang="en-US" sz="3600" dirty="0">
                          <a:solidFill>
                            <a:srgbClr val="0070C0"/>
                          </a:solidFill>
                        </a:rPr>
                        <a:t> </a:t>
                      </a:r>
                      <a:endParaRPr lang="en-US" sz="3600" dirty="0"/>
                    </a:p>
                  </a:txBody>
                  <a:tcPr/>
                </a:tc>
                <a:extLst>
                  <a:ext uri="{0D108BD9-81ED-4DB2-BD59-A6C34878D82A}">
                    <a16:rowId xmlns:a16="http://schemas.microsoft.com/office/drawing/2014/main" val="978706267"/>
                  </a:ext>
                </a:extLst>
              </a:tr>
            </a:tbl>
          </a:graphicData>
        </a:graphic>
      </p:graphicFrame>
    </p:spTree>
    <p:extLst>
      <p:ext uri="{BB962C8B-B14F-4D97-AF65-F5344CB8AC3E}">
        <p14:creationId xmlns:p14="http://schemas.microsoft.com/office/powerpoint/2010/main" val="341415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arn(inVertical)">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barn(inVertical)">
                                      <p:cBhvr>
                                        <p:cTn id="22" dur="5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animEffect transition="in" filter="barn(inVertical)">
                                      <p:cBhvr>
                                        <p:cTn id="27" dur="500"/>
                                        <p:tgtEl>
                                          <p:spTgt spid="4">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12" end="12"/>
                                            </p:txEl>
                                          </p:spTgt>
                                        </p:tgtEl>
                                        <p:attrNameLst>
                                          <p:attrName>style.visibility</p:attrName>
                                        </p:attrNameLst>
                                      </p:cBhvr>
                                      <p:to>
                                        <p:strVal val="visible"/>
                                      </p:to>
                                    </p:set>
                                    <p:animEffect transition="in" filter="barn(inVertical)">
                                      <p:cBhvr>
                                        <p:cTn id="32" dur="500"/>
                                        <p:tgtEl>
                                          <p:spTgt spid="4">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ppt_x"/>
                                          </p:val>
                                        </p:tav>
                                        <p:tav tm="100000">
                                          <p:val>
                                            <p:strVal val="#ppt_x"/>
                                          </p:val>
                                        </p:tav>
                                      </p:tavLst>
                                    </p:anim>
                                    <p:anim calcmode="lin" valueType="num">
                                      <p:cBhvr additive="base">
                                        <p:cTn id="3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8896E-F37F-42E7-BCFA-FFC22877A9BF}"/>
              </a:ext>
            </a:extLst>
          </p:cNvPr>
          <p:cNvSpPr txBox="1"/>
          <p:nvPr/>
        </p:nvSpPr>
        <p:spPr>
          <a:xfrm>
            <a:off x="0" y="0"/>
            <a:ext cx="12192000" cy="6986528"/>
          </a:xfrm>
          <a:prstGeom prst="rect">
            <a:avLst/>
          </a:prstGeom>
          <a:noFill/>
        </p:spPr>
        <p:txBody>
          <a:bodyPr wrap="square" rtlCol="0">
            <a:spAutoFit/>
          </a:bodyPr>
          <a:lstStyle/>
          <a:p>
            <a:r>
              <a:rPr lang="en-US" sz="2800" b="1" u="sng" dirty="0"/>
              <a:t>Bài tập 2 SGK trang 66</a:t>
            </a:r>
            <a:endParaRPr lang="en-US" sz="2800" u="sng" dirty="0"/>
          </a:p>
          <a:p>
            <a:r>
              <a:rPr lang="en-US" sz="2800" dirty="0"/>
              <a:t>- Chỉ ra cụm danh từ đó nằm trong câu nào, đoạn nào của VB: đoạn cuối của VB;</a:t>
            </a:r>
          </a:p>
          <a:p>
            <a:r>
              <a:rPr lang="en-US" sz="2800" dirty="0">
                <a:solidFill>
                  <a:srgbClr val="0000CC"/>
                </a:solidFill>
              </a:rPr>
              <a:t>- Cụm danh từ: </a:t>
            </a:r>
            <a:r>
              <a:rPr lang="en-US" sz="2800" i="1" dirty="0">
                <a:solidFill>
                  <a:srgbClr val="0000CC"/>
                </a:solidFill>
              </a:rPr>
              <a:t>Tất cả những que diêm còn lại trong bao</a:t>
            </a:r>
            <a:endParaRPr lang="en-US" sz="2800" dirty="0">
              <a:solidFill>
                <a:srgbClr val="0000CC"/>
              </a:solidFill>
            </a:endParaRPr>
          </a:p>
          <a:p>
            <a:r>
              <a:rPr lang="fr-FR" sz="2800" dirty="0">
                <a:sym typeface="Wingdings"/>
              </a:rPr>
              <a:t></a:t>
            </a:r>
            <a:r>
              <a:rPr lang="fr-FR" sz="2800" dirty="0"/>
              <a:t> Danh từ trung tâm: </a:t>
            </a:r>
            <a:r>
              <a:rPr lang="fr-FR" sz="2800" i="1" dirty="0"/>
              <a:t>que diêm</a:t>
            </a:r>
            <a:endParaRPr lang="en-US" sz="2800" dirty="0"/>
          </a:p>
          <a:p>
            <a:endParaRPr lang="en-US" sz="2800" b="1" dirty="0">
              <a:solidFill>
                <a:srgbClr val="FF0000"/>
              </a:solidFill>
              <a:sym typeface="Wingdings"/>
            </a:endParaRPr>
          </a:p>
          <a:p>
            <a:r>
              <a:rPr lang="en-US" sz="2800" b="1" dirty="0">
                <a:solidFill>
                  <a:srgbClr val="FF0000"/>
                </a:solidFill>
                <a:sym typeface="Wingdings"/>
              </a:rPr>
              <a:t></a:t>
            </a:r>
            <a:r>
              <a:rPr lang="fr-FR" sz="2800" b="1" dirty="0">
                <a:solidFill>
                  <a:srgbClr val="FF0000"/>
                </a:solidFill>
              </a:rPr>
              <a:t> Tạo ra ba cụm danh từ khác:</a:t>
            </a:r>
            <a:endParaRPr lang="en-US" sz="2800" b="1" dirty="0">
              <a:solidFill>
                <a:srgbClr val="FF0000"/>
              </a:solidFill>
            </a:endParaRPr>
          </a:p>
          <a:p>
            <a:r>
              <a:rPr lang="fr-FR" sz="2800" i="1" dirty="0"/>
              <a:t>+ Những que diêm cháy sáng lấp lánh;</a:t>
            </a:r>
            <a:endParaRPr lang="en-US" sz="2800" dirty="0"/>
          </a:p>
          <a:p>
            <a:r>
              <a:rPr lang="fr-FR" sz="2800" i="1" dirty="0"/>
              <a:t>+ Một que diêm bị ngấm nước;</a:t>
            </a:r>
            <a:endParaRPr lang="en-US" sz="2800" dirty="0"/>
          </a:p>
          <a:p>
            <a:r>
              <a:rPr lang="fr-FR" sz="2800" i="1" dirty="0"/>
              <a:t>+ Rất nhiều que diêm trong hộp diêm ấy.</a:t>
            </a:r>
            <a:endParaRPr lang="en-US" sz="2800" dirty="0"/>
          </a:p>
          <a:p>
            <a:r>
              <a:rPr lang="fr-FR" sz="2800" dirty="0">
                <a:solidFill>
                  <a:srgbClr val="0000CC"/>
                </a:solidFill>
              </a:rPr>
              <a:t>- Cụm danh từ: </a:t>
            </a:r>
            <a:r>
              <a:rPr lang="fr-FR" sz="2800" i="1" dirty="0">
                <a:solidFill>
                  <a:srgbClr val="0000CC"/>
                </a:solidFill>
              </a:rPr>
              <a:t>buổi sáng lạnh lẽo ấy</a:t>
            </a:r>
            <a:endParaRPr lang="en-US" sz="2800" dirty="0">
              <a:solidFill>
                <a:srgbClr val="0000CC"/>
              </a:solidFill>
            </a:endParaRPr>
          </a:p>
          <a:p>
            <a:r>
              <a:rPr lang="fr-FR" sz="2800" dirty="0">
                <a:sym typeface="Wingdings"/>
              </a:rPr>
              <a:t></a:t>
            </a:r>
            <a:r>
              <a:rPr lang="fr-FR" sz="2800" dirty="0"/>
              <a:t> Danh từ trung tâm: </a:t>
            </a:r>
            <a:r>
              <a:rPr lang="fr-FR" sz="2800" i="1" dirty="0"/>
              <a:t>buổi sáng</a:t>
            </a:r>
            <a:endParaRPr lang="en-US" sz="2800" dirty="0"/>
          </a:p>
          <a:p>
            <a:endParaRPr lang="fr-FR" sz="2800" b="1" dirty="0">
              <a:solidFill>
                <a:srgbClr val="FF0000"/>
              </a:solidFill>
              <a:sym typeface="Wingdings"/>
            </a:endParaRPr>
          </a:p>
          <a:p>
            <a:r>
              <a:rPr lang="fr-FR" sz="2800" b="1" dirty="0">
                <a:solidFill>
                  <a:srgbClr val="FF0000"/>
                </a:solidFill>
                <a:sym typeface="Wingdings"/>
              </a:rPr>
              <a:t></a:t>
            </a:r>
            <a:r>
              <a:rPr lang="fr-FR" sz="2800" b="1" dirty="0">
                <a:solidFill>
                  <a:srgbClr val="FF0000"/>
                </a:solidFill>
              </a:rPr>
              <a:t> Tạo ra ba cụm danh từ khác:</a:t>
            </a:r>
            <a:endParaRPr lang="en-US" sz="2800" b="1" dirty="0">
              <a:solidFill>
                <a:srgbClr val="FF0000"/>
              </a:solidFill>
            </a:endParaRPr>
          </a:p>
          <a:p>
            <a:r>
              <a:rPr lang="fr-FR" sz="2800" i="1" dirty="0"/>
              <a:t>+ Buổi sáng hôm nay;</a:t>
            </a:r>
            <a:endParaRPr lang="en-US" sz="2800" dirty="0"/>
          </a:p>
          <a:p>
            <a:r>
              <a:rPr lang="fr-FR" sz="2800" i="1" dirty="0"/>
              <a:t>+ Những buổi sáng nắng đẹp;</a:t>
            </a:r>
            <a:endParaRPr lang="en-US" sz="2800" dirty="0"/>
          </a:p>
          <a:p>
            <a:r>
              <a:rPr lang="fr-FR" sz="2800" i="1" dirty="0"/>
              <a:t>+ Một buổi sáng ấm áp.</a:t>
            </a:r>
            <a:endParaRPr lang="en-US" sz="2800" dirty="0"/>
          </a:p>
        </p:txBody>
      </p:sp>
    </p:spTree>
    <p:extLst>
      <p:ext uri="{BB962C8B-B14F-4D97-AF65-F5344CB8AC3E}">
        <p14:creationId xmlns:p14="http://schemas.microsoft.com/office/powerpoint/2010/main" val="114350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barn(inVertical)">
                                      <p:cBhvr>
                                        <p:cTn id="37" dur="500"/>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barn(inVertical)">
                                      <p:cBhvr>
                                        <p:cTn id="42" dur="500"/>
                                        <p:tgtEl>
                                          <p:spTgt spid="4">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Effect transition="in" filter="barn(inVertical)">
                                      <p:cBhvr>
                                        <p:cTn id="47" dur="500"/>
                                        <p:tgtEl>
                                          <p:spTgt spid="4">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4">
                                            <p:txEl>
                                              <p:pRg st="10" end="10"/>
                                            </p:txEl>
                                          </p:spTgt>
                                        </p:tgtEl>
                                        <p:attrNameLst>
                                          <p:attrName>style.visibility</p:attrName>
                                        </p:attrNameLst>
                                      </p:cBhvr>
                                      <p:to>
                                        <p:strVal val="visible"/>
                                      </p:to>
                                    </p:set>
                                    <p:animEffect transition="in" filter="barn(inVertical)">
                                      <p:cBhvr>
                                        <p:cTn id="52" dur="500"/>
                                        <p:tgtEl>
                                          <p:spTgt spid="4">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
                                            <p:txEl>
                                              <p:pRg st="12" end="12"/>
                                            </p:txEl>
                                          </p:spTgt>
                                        </p:tgtEl>
                                        <p:attrNameLst>
                                          <p:attrName>style.visibility</p:attrName>
                                        </p:attrNameLst>
                                      </p:cBhvr>
                                      <p:to>
                                        <p:strVal val="visible"/>
                                      </p:to>
                                    </p:set>
                                    <p:animEffect transition="in" filter="barn(inVertical)">
                                      <p:cBhvr>
                                        <p:cTn id="57" dur="500"/>
                                        <p:tgtEl>
                                          <p:spTgt spid="4">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4">
                                            <p:txEl>
                                              <p:pRg st="13" end="13"/>
                                            </p:txEl>
                                          </p:spTgt>
                                        </p:tgtEl>
                                        <p:attrNameLst>
                                          <p:attrName>style.visibility</p:attrName>
                                        </p:attrNameLst>
                                      </p:cBhvr>
                                      <p:to>
                                        <p:strVal val="visible"/>
                                      </p:to>
                                    </p:set>
                                    <p:animEffect transition="in" filter="barn(inVertical)">
                                      <p:cBhvr>
                                        <p:cTn id="62" dur="500"/>
                                        <p:tgtEl>
                                          <p:spTgt spid="4">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4">
                                            <p:txEl>
                                              <p:pRg st="14" end="14"/>
                                            </p:txEl>
                                          </p:spTgt>
                                        </p:tgtEl>
                                        <p:attrNameLst>
                                          <p:attrName>style.visibility</p:attrName>
                                        </p:attrNameLst>
                                      </p:cBhvr>
                                      <p:to>
                                        <p:strVal val="visible"/>
                                      </p:to>
                                    </p:set>
                                    <p:animEffect transition="in" filter="barn(inVertical)">
                                      <p:cBhvr>
                                        <p:cTn id="67" dur="500"/>
                                        <p:tgtEl>
                                          <p:spTgt spid="4">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4">
                                            <p:txEl>
                                              <p:pRg st="15" end="15"/>
                                            </p:txEl>
                                          </p:spTgt>
                                        </p:tgtEl>
                                        <p:attrNameLst>
                                          <p:attrName>style.visibility</p:attrName>
                                        </p:attrNameLst>
                                      </p:cBhvr>
                                      <p:to>
                                        <p:strVal val="visible"/>
                                      </p:to>
                                    </p:set>
                                    <p:animEffect transition="in" filter="barn(inVertical)">
                                      <p:cBhvr>
                                        <p:cTn id="72" dur="500"/>
                                        <p:tgtEl>
                                          <p:spTgt spid="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8896E-F37F-42E7-BCFA-FFC22877A9BF}"/>
              </a:ext>
            </a:extLst>
          </p:cNvPr>
          <p:cNvSpPr txBox="1"/>
          <p:nvPr/>
        </p:nvSpPr>
        <p:spPr>
          <a:xfrm>
            <a:off x="0" y="0"/>
            <a:ext cx="12192000" cy="5670848"/>
          </a:xfrm>
          <a:prstGeom prst="rect">
            <a:avLst/>
          </a:prstGeom>
          <a:noFill/>
        </p:spPr>
        <p:txBody>
          <a:bodyPr wrap="square" rtlCol="0">
            <a:spAutoFit/>
          </a:bodyPr>
          <a:lstStyle/>
          <a:p>
            <a:r>
              <a:rPr lang="en-US" sz="2800" b="1" u="sng" dirty="0"/>
              <a:t>Bài tập 2 SGK trang 66</a:t>
            </a:r>
            <a:endParaRPr lang="en-US" sz="2800" u="sng" dirty="0"/>
          </a:p>
          <a:p>
            <a:r>
              <a:rPr lang="fr-FR" sz="2800" dirty="0">
                <a:solidFill>
                  <a:srgbClr val="0000CC"/>
                </a:solidFill>
              </a:rPr>
              <a:t>- Cụm danh từ: </a:t>
            </a:r>
            <a:r>
              <a:rPr lang="fr-FR" sz="2800" i="1" dirty="0">
                <a:solidFill>
                  <a:srgbClr val="0000CC"/>
                </a:solidFill>
              </a:rPr>
              <a:t>một em gái có đôi má hồng và đôi môi đang mỉm cười</a:t>
            </a:r>
            <a:endParaRPr lang="en-US" sz="2800" dirty="0">
              <a:solidFill>
                <a:srgbClr val="0000CC"/>
              </a:solidFill>
            </a:endParaRPr>
          </a:p>
          <a:p>
            <a:pPr marL="457200" indent="-457200">
              <a:buFont typeface="Wingdings" panose="05000000000000000000" pitchFamily="2" charset="2"/>
              <a:buChar char="à"/>
            </a:pPr>
            <a:r>
              <a:rPr lang="en-US" sz="2800" dirty="0" err="1"/>
              <a:t>Danh</a:t>
            </a:r>
            <a:r>
              <a:rPr lang="en-US" sz="2800" dirty="0"/>
              <a:t> từ trung tâm: </a:t>
            </a:r>
            <a:r>
              <a:rPr lang="en-US" sz="2800" i="1" dirty="0" err="1"/>
              <a:t>em</a:t>
            </a:r>
            <a:r>
              <a:rPr lang="en-US" sz="2800" i="1" dirty="0"/>
              <a:t> </a:t>
            </a:r>
            <a:r>
              <a:rPr lang="en-US" sz="2800" i="1" dirty="0" err="1"/>
              <a:t>gái</a:t>
            </a:r>
            <a:endParaRPr lang="en-US" sz="2800" i="1" dirty="0"/>
          </a:p>
          <a:p>
            <a:endParaRPr lang="en-US" sz="2800" dirty="0"/>
          </a:p>
          <a:p>
            <a:r>
              <a:rPr lang="en-US" sz="2800" dirty="0">
                <a:solidFill>
                  <a:srgbClr val="FF0000"/>
                </a:solidFill>
                <a:sym typeface="Wingdings"/>
              </a:rPr>
              <a:t></a:t>
            </a:r>
            <a:r>
              <a:rPr lang="en-US" sz="2800" dirty="0">
                <a:solidFill>
                  <a:srgbClr val="FF0000"/>
                </a:solidFill>
              </a:rPr>
              <a:t> Tạo ra ba cụm danh từ khác:</a:t>
            </a:r>
          </a:p>
          <a:p>
            <a:r>
              <a:rPr lang="en-US" sz="2800" i="1" dirty="0"/>
              <a:t>+ Em gái tôi;</a:t>
            </a:r>
            <a:endParaRPr lang="en-US" sz="2800" dirty="0"/>
          </a:p>
          <a:p>
            <a:r>
              <a:rPr lang="en-US" sz="2800" i="1" dirty="0"/>
              <a:t>+ Em gái có mái tóc dài đen óng;</a:t>
            </a:r>
            <a:endParaRPr lang="en-US" sz="2800" dirty="0"/>
          </a:p>
          <a:p>
            <a:r>
              <a:rPr lang="en-US" sz="2800" i="1" dirty="0"/>
              <a:t>+ Hai em gái có cặp sách màu hồng.</a:t>
            </a:r>
            <a:endParaRPr lang="en-US" sz="2800" dirty="0"/>
          </a:p>
          <a:p>
            <a:pPr algn="just">
              <a:lnSpc>
                <a:spcPct val="107000"/>
              </a:lnSpc>
              <a:spcAft>
                <a:spcPts val="800"/>
              </a:spcAft>
              <a:tabLst>
                <a:tab pos="412115" algn="l"/>
              </a:tabLs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gn="ct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endParaRPr>
          </a:p>
        </p:txBody>
      </p:sp>
    </p:spTree>
    <p:extLst>
      <p:ext uri="{BB962C8B-B14F-4D97-AF65-F5344CB8AC3E}">
        <p14:creationId xmlns:p14="http://schemas.microsoft.com/office/powerpoint/2010/main" val="351671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arn(inVertical)">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barn(inVertical)">
                                      <p:cBhvr>
                                        <p:cTn id="3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8896E-F37F-42E7-BCFA-FFC22877A9BF}"/>
              </a:ext>
            </a:extLst>
          </p:cNvPr>
          <p:cNvSpPr txBox="1"/>
          <p:nvPr/>
        </p:nvSpPr>
        <p:spPr>
          <a:xfrm>
            <a:off x="0" y="4697"/>
            <a:ext cx="12192000" cy="9138399"/>
          </a:xfrm>
          <a:prstGeom prst="rect">
            <a:avLst/>
          </a:prstGeom>
          <a:noFill/>
        </p:spPr>
        <p:txBody>
          <a:bodyPr wrap="square" rtlCol="0">
            <a:spAutoFit/>
          </a:bodyPr>
          <a:lstStyle/>
          <a:p>
            <a:r>
              <a:rPr lang="en-US" sz="2800" b="1" dirty="0"/>
              <a:t>Bài tập 3 SGK trang 66</a:t>
            </a:r>
            <a:endParaRPr lang="en-US" sz="2800" dirty="0"/>
          </a:p>
          <a:p>
            <a:r>
              <a:rPr lang="en-US" sz="2800" dirty="0"/>
              <a:t>a. – </a:t>
            </a:r>
            <a:r>
              <a:rPr lang="en-US" sz="2800" i="1" dirty="0">
                <a:solidFill>
                  <a:srgbClr val="0000CC"/>
                </a:solidFill>
              </a:rPr>
              <a:t>Em bé vẫn lang thang trên đường</a:t>
            </a:r>
            <a:r>
              <a:rPr lang="en-US" sz="2800" dirty="0">
                <a:solidFill>
                  <a:srgbClr val="0000CC"/>
                </a:solidFill>
              </a:rPr>
              <a:t>. </a:t>
            </a:r>
            <a:r>
              <a:rPr lang="fr-FR" sz="2800" dirty="0"/>
              <a:t>(Chủ ngữ là danh từ </a:t>
            </a:r>
            <a:r>
              <a:rPr lang="fr-FR" sz="2800" i="1" dirty="0">
                <a:highlight>
                  <a:srgbClr val="FF00FF"/>
                </a:highlight>
              </a:rPr>
              <a:t>em bé</a:t>
            </a:r>
            <a:r>
              <a:rPr lang="fr-FR" sz="2800" dirty="0"/>
              <a:t>).</a:t>
            </a:r>
            <a:endParaRPr lang="en-US" sz="2800" dirty="0"/>
          </a:p>
          <a:p>
            <a:r>
              <a:rPr lang="fr-FR" sz="2800" dirty="0"/>
              <a:t>- </a:t>
            </a:r>
            <a:r>
              <a:rPr lang="fr-FR" sz="2800" i="1" dirty="0">
                <a:solidFill>
                  <a:srgbClr val="0000CC"/>
                </a:solidFill>
              </a:rPr>
              <a:t>Em bé đáng thương, bụng đói rét vẫn lang thang trên đường</a:t>
            </a:r>
            <a:r>
              <a:rPr lang="fr-FR" sz="2800" i="1" dirty="0"/>
              <a:t>.</a:t>
            </a:r>
            <a:r>
              <a:rPr lang="fr-FR" sz="2800" dirty="0"/>
              <a:t> (Chủ ngữ là cụm danh từ </a:t>
            </a:r>
            <a:r>
              <a:rPr lang="fr-FR" sz="2800" i="1" dirty="0">
                <a:solidFill>
                  <a:srgbClr val="FF0000"/>
                </a:solidFill>
              </a:rPr>
              <a:t>em bé đáng thương</a:t>
            </a:r>
            <a:r>
              <a:rPr lang="fr-FR" sz="2800" dirty="0">
                <a:solidFill>
                  <a:srgbClr val="FF0000"/>
                </a:solidFill>
              </a:rPr>
              <a:t>, </a:t>
            </a:r>
            <a:r>
              <a:rPr lang="fr-FR" sz="2800" i="1" dirty="0">
                <a:solidFill>
                  <a:srgbClr val="FF0000"/>
                </a:solidFill>
              </a:rPr>
              <a:t>bụng đói rét</a:t>
            </a:r>
            <a:r>
              <a:rPr lang="fr-FR" sz="2800" dirty="0"/>
              <a:t>).</a:t>
            </a:r>
            <a:endParaRPr lang="en-US" sz="2800" dirty="0"/>
          </a:p>
          <a:p>
            <a:r>
              <a:rPr lang="fr-FR" sz="2800" dirty="0"/>
              <a:t>b. </a:t>
            </a:r>
            <a:r>
              <a:rPr lang="fr-FR" sz="2800" i="1" dirty="0">
                <a:solidFill>
                  <a:srgbClr val="0000CC"/>
                </a:solidFill>
              </a:rPr>
              <a:t>– Em gái đang dò dẫm trong đêm tối</a:t>
            </a:r>
            <a:r>
              <a:rPr lang="fr-FR" sz="2800" i="1" dirty="0"/>
              <a:t>.</a:t>
            </a:r>
            <a:r>
              <a:rPr lang="fr-FR" sz="2800" dirty="0"/>
              <a:t> (Chủ ngữ là danh từ em gái).</a:t>
            </a:r>
            <a:endParaRPr lang="en-US" sz="2800" dirty="0"/>
          </a:p>
          <a:p>
            <a:r>
              <a:rPr lang="fr-FR" sz="2800" dirty="0"/>
              <a:t>- </a:t>
            </a:r>
            <a:r>
              <a:rPr lang="fr-FR" sz="2800" i="1" dirty="0">
                <a:solidFill>
                  <a:srgbClr val="0000CC"/>
                </a:solidFill>
              </a:rPr>
              <a:t>Một em gái nhỏ đầu trần, chân đi đất, đang dò dẫm trong đêm tối.</a:t>
            </a:r>
            <a:r>
              <a:rPr lang="fr-FR" sz="2800" dirty="0">
                <a:solidFill>
                  <a:srgbClr val="0000CC"/>
                </a:solidFill>
              </a:rPr>
              <a:t> </a:t>
            </a:r>
            <a:r>
              <a:rPr lang="fr-FR" sz="2800" dirty="0"/>
              <a:t>(Chủ ngữ là cụm danh từ </a:t>
            </a:r>
            <a:r>
              <a:rPr lang="fr-FR" sz="2800" i="1" dirty="0">
                <a:solidFill>
                  <a:srgbClr val="FF0000"/>
                </a:solidFill>
              </a:rPr>
              <a:t>một em gái nhỏ đầu trần, chân đi đất</a:t>
            </a:r>
            <a:r>
              <a:rPr lang="fr-FR" sz="2800" dirty="0"/>
              <a:t>).</a:t>
            </a:r>
            <a:endParaRPr lang="en-US" sz="2800" dirty="0"/>
          </a:p>
          <a:p>
            <a:r>
              <a:rPr lang="fr-FR" sz="2800" dirty="0"/>
              <a:t>- Chủ ngữ là cụm danh từ giúp câu cung cấp nhiều thông tin hơn chủ ngữ là danh từ.</a:t>
            </a:r>
            <a:endParaRPr lang="en-US" sz="2800" dirty="0"/>
          </a:p>
          <a:p>
            <a:r>
              <a:rPr lang="fr-FR" sz="2800" dirty="0"/>
              <a:t>- Hai câu có chủ ngữ là cụm danh từ :</a:t>
            </a:r>
            <a:endParaRPr lang="en-US" sz="2800" dirty="0"/>
          </a:p>
          <a:p>
            <a:r>
              <a:rPr lang="fr-FR" sz="2800" dirty="0"/>
              <a:t>+ Cung cấp thông tin về chủ thể của hành động (</a:t>
            </a:r>
            <a:r>
              <a:rPr lang="fr-FR" sz="2800" i="1" dirty="0"/>
              <a:t>em bé</a:t>
            </a:r>
            <a:r>
              <a:rPr lang="fr-FR" sz="2800" dirty="0"/>
              <a:t>)</a:t>
            </a:r>
            <a:endParaRPr lang="en-US" sz="2800" dirty="0"/>
          </a:p>
          <a:p>
            <a:r>
              <a:rPr lang="fr-FR" sz="2800" dirty="0"/>
              <a:t>+ Cho thấy ý nghĩa về số lượng (một) và đặc điểm rất tội nghiệp, nhỏ bé, đáng thương của em (</a:t>
            </a:r>
            <a:r>
              <a:rPr lang="fr-FR" sz="2800" i="1" dirty="0"/>
              <a:t>đáng thương</a:t>
            </a:r>
            <a:r>
              <a:rPr lang="fr-FR" sz="2800" dirty="0"/>
              <a:t>, </a:t>
            </a:r>
            <a:r>
              <a:rPr lang="fr-FR" sz="2800" i="1" dirty="0"/>
              <a:t>bụng đói rét</a:t>
            </a:r>
            <a:r>
              <a:rPr lang="fr-FR" sz="2800" dirty="0"/>
              <a:t>; </a:t>
            </a:r>
            <a:r>
              <a:rPr lang="fr-FR" sz="2800" i="1" dirty="0"/>
              <a:t>nhỏ</a:t>
            </a:r>
            <a:r>
              <a:rPr lang="fr-FR" sz="2800" dirty="0"/>
              <a:t>, </a:t>
            </a:r>
            <a:r>
              <a:rPr lang="fr-FR" sz="2800" i="1" dirty="0"/>
              <a:t>đầu trần</a:t>
            </a:r>
            <a:r>
              <a:rPr lang="fr-FR" sz="2800" dirty="0"/>
              <a:t>, </a:t>
            </a:r>
            <a:r>
              <a:rPr lang="fr-FR" sz="2800" i="1" dirty="0"/>
              <a:t>chân đi đất</a:t>
            </a:r>
            <a:r>
              <a:rPr lang="fr-FR" sz="2800" dirty="0"/>
              <a:t>).</a:t>
            </a:r>
            <a:endParaRPr lang="en-US" sz="2800" dirty="0"/>
          </a:p>
          <a:p>
            <a:r>
              <a:rPr lang="fr-FR" sz="2800" dirty="0">
                <a:sym typeface="Wingdings"/>
              </a:rPr>
              <a:t></a:t>
            </a:r>
            <a:r>
              <a:rPr lang="fr-FR" sz="2800" dirty="0"/>
              <a:t> Những câu văn có chủ ngữ là cụm danh từ còn cho thấy thái độ thương cảm, xót xa của người kể chuyện với cảnh ngộ đáng thương, khốn khổ của cô bé bán diêm.</a:t>
            </a:r>
            <a:endParaRPr lang="en-US" sz="2800" dirty="0"/>
          </a:p>
          <a:p>
            <a:pPr algn="just">
              <a:lnSpc>
                <a:spcPct val="107000"/>
              </a:lnSpc>
              <a:spcAft>
                <a:spcPts val="800"/>
              </a:spcAft>
              <a:tabLst>
                <a:tab pos="412115" algn="l"/>
              </a:tabLs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gn="ct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endParaRPr>
          </a:p>
        </p:txBody>
      </p:sp>
    </p:spTree>
    <p:extLst>
      <p:ext uri="{BB962C8B-B14F-4D97-AF65-F5344CB8AC3E}">
        <p14:creationId xmlns:p14="http://schemas.microsoft.com/office/powerpoint/2010/main" val="114350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arn(inVertical)">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barn(inVertical)">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barn(inVertical)">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8896E-F37F-42E7-BCFA-FFC22877A9BF}"/>
              </a:ext>
            </a:extLst>
          </p:cNvPr>
          <p:cNvSpPr txBox="1"/>
          <p:nvPr/>
        </p:nvSpPr>
        <p:spPr>
          <a:xfrm>
            <a:off x="318655" y="221673"/>
            <a:ext cx="11513127" cy="4696799"/>
          </a:xfrm>
          <a:prstGeom prst="rect">
            <a:avLst/>
          </a:prstGeom>
          <a:noFill/>
        </p:spPr>
        <p:txBody>
          <a:bodyPr wrap="square" rtlCol="0">
            <a:spAutoFit/>
          </a:bodyPr>
          <a:lstStyle/>
          <a:p>
            <a:r>
              <a:rPr lang="fr-FR" sz="2800" b="1" dirty="0"/>
              <a:t>Bài tập 4 SGK trang 67</a:t>
            </a:r>
            <a:endParaRPr lang="en-US" sz="2800" dirty="0"/>
          </a:p>
          <a:p>
            <a:r>
              <a:rPr lang="fr-FR" sz="2800" dirty="0"/>
              <a:t>a. </a:t>
            </a:r>
            <a:r>
              <a:rPr lang="fr-FR" sz="2800" i="1" dirty="0">
                <a:solidFill>
                  <a:srgbClr val="0000CC"/>
                </a:solidFill>
              </a:rPr>
              <a:t>Gió vẫn thổi rít vào trong nhà</a:t>
            </a:r>
            <a:endParaRPr lang="en-US" sz="2800" dirty="0">
              <a:solidFill>
                <a:srgbClr val="0000CC"/>
              </a:solidFill>
            </a:endParaRPr>
          </a:p>
          <a:p>
            <a:r>
              <a:rPr lang="fr-FR" sz="2800" dirty="0"/>
              <a:t>- Chủ ngữ: </a:t>
            </a:r>
            <a:r>
              <a:rPr lang="fr-FR" sz="2800" dirty="0" err="1">
                <a:solidFill>
                  <a:srgbClr val="FF0000"/>
                </a:solidFill>
              </a:rPr>
              <a:t>Gió</a:t>
            </a:r>
            <a:endParaRPr lang="en-US" sz="2800" dirty="0">
              <a:solidFill>
                <a:srgbClr val="FF0000"/>
              </a:solidFill>
            </a:endParaRPr>
          </a:p>
          <a:p>
            <a:r>
              <a:rPr lang="fr-FR" sz="2800" dirty="0"/>
              <a:t>- Mở rộng chủ ngữ thành cụm danh từ: </a:t>
            </a:r>
            <a:r>
              <a:rPr lang="fr-FR" sz="2800" i="1" dirty="0"/>
              <a:t>những cơn gió lạnh</a:t>
            </a:r>
            <a:r>
              <a:rPr lang="fr-FR" sz="2800" dirty="0"/>
              <a:t>.</a:t>
            </a:r>
            <a:endParaRPr lang="en-US" sz="2800" dirty="0"/>
          </a:p>
          <a:p>
            <a:r>
              <a:rPr lang="fr-FR" sz="2800" dirty="0"/>
              <a:t>b</a:t>
            </a:r>
            <a:r>
              <a:rPr lang="fr-FR" sz="2800" dirty="0">
                <a:solidFill>
                  <a:srgbClr val="0000CC"/>
                </a:solidFill>
              </a:rPr>
              <a:t>. </a:t>
            </a:r>
            <a:r>
              <a:rPr lang="fr-FR" sz="2800" i="1" dirty="0">
                <a:solidFill>
                  <a:srgbClr val="0000CC"/>
                </a:solidFill>
              </a:rPr>
              <a:t>Lửa tỏa ra hơi nóng dịu dàng</a:t>
            </a:r>
            <a:endParaRPr lang="en-US" sz="2800" dirty="0">
              <a:solidFill>
                <a:srgbClr val="0000CC"/>
              </a:solidFill>
            </a:endParaRPr>
          </a:p>
          <a:p>
            <a:r>
              <a:rPr lang="fr-FR" sz="2800" dirty="0"/>
              <a:t>- Chủ ngữ:</a:t>
            </a:r>
            <a:r>
              <a:rPr lang="fr-FR" sz="2800" dirty="0">
                <a:solidFill>
                  <a:srgbClr val="FF0000"/>
                </a:solidFill>
              </a:rPr>
              <a:t> Lửa</a:t>
            </a:r>
            <a:r>
              <a:rPr lang="fr-FR" sz="2800" dirty="0"/>
              <a:t> </a:t>
            </a:r>
            <a:endParaRPr lang="en-US" sz="2800" dirty="0"/>
          </a:p>
          <a:p>
            <a:r>
              <a:rPr lang="fr-FR" sz="2800" dirty="0"/>
              <a:t>- Mở rộng chủ ngữ thành cụm danh từ: </a:t>
            </a:r>
            <a:r>
              <a:rPr lang="fr-FR" sz="2800" i="1" dirty="0"/>
              <a:t>Ngọn lửa hồng</a:t>
            </a:r>
            <a:r>
              <a:rPr lang="fr-FR" sz="2800" dirty="0"/>
              <a:t>.</a:t>
            </a: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gn="ctr">
              <a:lnSpc>
                <a:spcPct val="107000"/>
              </a:lnSpc>
              <a:spcAft>
                <a:spcPts val="800"/>
              </a:spcAft>
            </a:pPr>
            <a:endParaRPr lang="en-US" sz="28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7000"/>
              </a:lnSpc>
              <a:spcAft>
                <a:spcPts val="800"/>
              </a:spcAft>
            </a:pPr>
            <a:endParaRPr lang="en-US" sz="2800" b="1" dirty="0">
              <a:solidFill>
                <a:srgbClr val="FF0000"/>
              </a:solidFill>
              <a:highlight>
                <a:srgbClr val="FFFF00"/>
              </a:highlight>
            </a:endParaRPr>
          </a:p>
        </p:txBody>
      </p:sp>
    </p:spTree>
    <p:extLst>
      <p:ext uri="{BB962C8B-B14F-4D97-AF65-F5344CB8AC3E}">
        <p14:creationId xmlns:p14="http://schemas.microsoft.com/office/powerpoint/2010/main" val="114350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793</Words>
  <Application>Microsoft Office PowerPoint</Application>
  <PresentationFormat>Widescreen</PresentationFormat>
  <Paragraphs>106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phanvanhuong12 phanvanhuong12</cp:lastModifiedBy>
  <cp:revision>29</cp:revision>
  <dcterms:created xsi:type="dcterms:W3CDTF">2021-09-28T15:35:16Z</dcterms:created>
  <dcterms:modified xsi:type="dcterms:W3CDTF">2025-10-24T03:12:53Z</dcterms:modified>
</cp:coreProperties>
</file>