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9" r:id="rId2"/>
    <p:sldId id="281" r:id="rId3"/>
    <p:sldId id="280" r:id="rId4"/>
    <p:sldId id="282" r:id="rId5"/>
    <p:sldId id="277" r:id="rId6"/>
    <p:sldId id="259" r:id="rId7"/>
    <p:sldId id="273" r:id="rId8"/>
    <p:sldId id="274" r:id="rId9"/>
    <p:sldId id="278" r:id="rId10"/>
    <p:sldId id="260" r:id="rId11"/>
    <p:sldId id="276" r:id="rId12"/>
    <p:sldId id="256" r:id="rId13"/>
    <p:sldId id="257" r:id="rId14"/>
    <p:sldId id="258" r:id="rId15"/>
    <p:sldId id="272" r:id="rId16"/>
    <p:sldId id="264" r:id="rId17"/>
    <p:sldId id="261" r:id="rId18"/>
    <p:sldId id="265" r:id="rId19"/>
    <p:sldId id="266" r:id="rId20"/>
    <p:sldId id="267" r:id="rId21"/>
    <p:sldId id="275" r:id="rId22"/>
    <p:sldId id="268" r:id="rId23"/>
    <p:sldId id="270" r:id="rId24"/>
    <p:sldId id="269" r:id="rId25"/>
    <p:sldId id="27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597F2-DE82-44AD-B6CA-EA566E14B38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12112-EEF5-4E09-9F12-7A78DF328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8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12112-EEF5-4E09-9F12-7A78DF32872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82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812112-EEF5-4E09-9F12-7A78DF32872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92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498A7-74D1-404C-A5E0-541934652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E85D17-7876-4C75-BF72-AE58FBE5A5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EC89F-8341-4D8A-83A5-0A11E9F97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F4A70-70B0-45AF-A7A5-EC5D2942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E0518-7965-4EA0-AB3C-2CF61DC90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79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6D05A-CFF3-4607-B2D4-50A9762F2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A36372-3626-474D-A8E8-0A9DA3B6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77A982-A526-4526-9DEF-690961845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00D1D-F85C-47E7-8F36-3160D62B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42690-764F-4547-9A34-8085A1640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9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548636-4CBE-44E7-A301-4FA62029F7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752F3C-7C60-4B62-A9A4-6757EFADF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35E84-B2DE-418F-9FC4-3719F7883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7E36E-59C5-4A8B-A12C-20EE24CF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D592F-AD9E-492C-8C1D-BB2CB01C5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52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D317B-48EC-4702-8372-99B518359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C5637-469C-4162-A0D8-6E18D9A1B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34CFD-A0F3-4EC3-87C5-306EF78FE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164A1-EAB9-4E9E-8130-1DA7DC55B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68EF1-E3CC-45DA-96F1-D5271ED7C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DA049-FCCB-4EC6-AA3A-DB0C6C98D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32C287-C482-462D-8167-2E8674786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AFF69-5EB8-4E3E-B2DD-895668D93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A727C-1AAC-4FE2-A3A2-59D850626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CAAF4-D816-4F9B-AED0-034C388DB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763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11C81-F2D2-4F25-A353-72C8ACA2A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8F16A-2E82-449C-B448-091F51685C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C8172A-473F-443B-898B-2561610BF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86C0E-AD60-424E-9CA4-916A805C3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BE8F7-ADD6-4392-B3A0-8AB6DF086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EB3A60-1D39-4B1B-A0BE-2053D683F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9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809BA-A149-4A8D-B02C-A12BBD4CE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9B0A4-F8B4-4BFB-8A35-DA97E97E0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512D0C-1236-4069-95D2-4778FB4CB0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BABD6C-DA6C-4D51-B86F-C7691A6A42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18CE78-0B7B-4121-AD58-B16831437E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64B7EB-E6AF-4D7F-ABE6-D1BA4D447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EA86A6-B5F3-489B-AFF5-559E5BE5F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D659BE-2A0C-4D42-8121-71D2E270B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5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A3A3F-97C0-428A-BB03-F6AE0B87C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2C2C7A-0B26-4380-8DE6-32BCF512B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1E3D82-B21E-4FD5-8005-0F64A3099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CE16E-8806-4589-975B-EA8B13AF6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59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3BA9ED-D2F6-448E-B55A-401133C9B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5E95B-F841-49F4-B5B1-2A9836147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220C58-D54B-4185-8BDD-1C9D954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7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39C99-1487-41E7-AF22-472F46009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534C3-3EAF-43C9-AC2C-E8F73D20D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B94AF4-0EE7-46F0-B0B6-224BB1B96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913F8A-ED8F-4C16-82D8-18FD03561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DAC82D-C766-40B4-912F-64E553E5E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F24F1-9DCC-4492-A383-FAA0820E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0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D4F2F-7103-4A17-A1FC-F9B4FE3D6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D04669-D08B-44D5-A7EB-BE9B6231B4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F6765A-7B45-4524-A249-4D11B3EE8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105DA-1C28-444A-B1AF-CB6F3B26E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24A2A-7F6E-4E75-9887-CC493E1D8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2D38DB-425E-4A9E-940B-07897506A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68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BF0FC2-47A8-440E-837B-C4DBDE122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908463-C9DD-4C96-A394-11DE3CEB0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CB07B-7577-48EF-BC62-E4E06494A9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41C18-7042-4953-A963-763C76196A1D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640E2-B70D-485B-BF9C-45D6C46EC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18B17-9D18-423B-A413-BB498BBC7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8B292-B339-401F-81B4-52EE918022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538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E2E387-E6DD-A46B-8592-7192DDA9DEE9}"/>
              </a:ext>
            </a:extLst>
          </p:cNvPr>
          <p:cNvSpPr txBox="1"/>
          <p:nvPr/>
        </p:nvSpPr>
        <p:spPr>
          <a:xfrm>
            <a:off x="269507" y="288758"/>
            <a:ext cx="1153106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tằng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Việt Nam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Trong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91298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836004-FE4C-41E8-A500-5CAE779B520B}"/>
              </a:ext>
            </a:extLst>
          </p:cNvPr>
          <p:cNvSpPr txBox="1"/>
          <p:nvPr/>
        </p:nvSpPr>
        <p:spPr>
          <a:xfrm>
            <a:off x="209350" y="58846"/>
            <a:ext cx="114300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Các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dirty="0"/>
          </a:p>
          <a:p>
            <a:endParaRPr lang="en-US" dirty="0"/>
          </a:p>
          <a:p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....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-&gt; ND: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+ Những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A82B26-182A-060C-3A5A-798C7DA064DD}"/>
              </a:ext>
            </a:extLst>
          </p:cNvPr>
          <p:cNvSpPr txBox="1"/>
          <p:nvPr/>
        </p:nvSpPr>
        <p:spPr>
          <a:xfrm>
            <a:off x="2156059" y="960188"/>
            <a:ext cx="1212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7E42F6-0628-7280-C298-7E2182529704}"/>
              </a:ext>
            </a:extLst>
          </p:cNvPr>
          <p:cNvSpPr txBox="1"/>
          <p:nvPr/>
        </p:nvSpPr>
        <p:spPr>
          <a:xfrm>
            <a:off x="2310062" y="509517"/>
            <a:ext cx="8364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6724DB-913E-40D2-7B2E-B4AE8F94E67C}"/>
              </a:ext>
            </a:extLst>
          </p:cNvPr>
          <p:cNvSpPr txBox="1"/>
          <p:nvPr/>
        </p:nvSpPr>
        <p:spPr>
          <a:xfrm>
            <a:off x="4475747" y="1464437"/>
            <a:ext cx="6701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2/3; 3/2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A236B6-34FF-A901-0C37-71E429996A69}"/>
              </a:ext>
            </a:extLst>
          </p:cNvPr>
          <p:cNvSpPr txBox="1"/>
          <p:nvPr/>
        </p:nvSpPr>
        <p:spPr>
          <a:xfrm>
            <a:off x="3364030" y="2057190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18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23C6CE-A5C6-F111-BEFE-99213B84ED24}"/>
              </a:ext>
            </a:extLst>
          </p:cNvPr>
          <p:cNvSpPr txBox="1"/>
          <p:nvPr/>
        </p:nvSpPr>
        <p:spPr>
          <a:xfrm>
            <a:off x="221182" y="262549"/>
            <a:ext cx="117496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giới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trước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trẻ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đời</a:t>
            </a:r>
            <a:endParaRPr lang="en-US" sz="3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huyện cổ tích về loài người - Tác giả tác phẩm (mới 2024) | Ngữ văn lớp 6  Kết nối tri thức">
            <a:extLst>
              <a:ext uri="{FF2B5EF4-FFF2-40B4-BE49-F238E27FC236}">
                <a16:creationId xmlns:a16="http://schemas.microsoft.com/office/drawing/2014/main" id="{0F5C13DD-7D98-22DF-E624-90D87A3E0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82" y="1462878"/>
            <a:ext cx="11829647" cy="5132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9283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482239-651A-4E49-8086-15C2A258569B}"/>
              </a:ext>
            </a:extLst>
          </p:cNvPr>
          <p:cNvSpPr txBox="1"/>
          <p:nvPr/>
        </p:nvSpPr>
        <p:spPr>
          <a:xfrm>
            <a:off x="1135782" y="151179"/>
            <a:ext cx="104530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386840" algn="l"/>
              </a:tabLst>
            </a:pPr>
            <a:r>
              <a:rPr lang="en-US" sz="28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MS Mincho" panose="02020609040205080304" pitchFamily="49" charset="-128"/>
              </a:rPr>
              <a:t>Nhiệm</a:t>
            </a:r>
            <a:r>
              <a:rPr lang="en-US" sz="2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MS Mincho" panose="02020609040205080304" pitchFamily="49" charset="-128"/>
              </a:rPr>
              <a:t>vụ</a:t>
            </a:r>
            <a:endParaRPr lang="en-US" sz="2800" b="1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tabLst>
                <a:tab pos="1386840" algn="l"/>
              </a:tabLst>
            </a:pP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1: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Thế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giới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thay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đổi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như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thế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nào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trước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sau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trẻ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sinh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ra 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Liệt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kê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tượng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xuất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trên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trái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đất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lí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gải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cho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xuất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ấy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Nhóm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2: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Món quà tình cảm nào mà theo nhà thơ, chỉ có người mẹ mới đem đến được cho trẻ?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Hãy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liệt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kê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ấy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ảnh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giúp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tương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đến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gợi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nhắc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ý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nghĩa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?)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Nhóm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3: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 đã kể cho trẻ nghe những câu chuyện gì? Hãy nêu 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ữ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 điều mà bà muốn gửi gắm trong những câu chuyện đó.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Nhóm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4: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ngữ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ảnh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bố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ra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nét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riêng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giữa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cảm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bố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so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mẹ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dành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trẻ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Nhóm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5: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 khổ thơ cuối, em thấy hình ảnh trường lớp và thầy giáo hiện lên như thế nào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thầy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trò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trưởng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thành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trẻ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79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5E68A5C-0FA9-479E-83FB-9F69F3A7FA0E}"/>
              </a:ext>
            </a:extLst>
          </p:cNvPr>
          <p:cNvSpPr txBox="1"/>
          <p:nvPr/>
        </p:nvSpPr>
        <p:spPr>
          <a:xfrm>
            <a:off x="933651" y="138546"/>
            <a:ext cx="10914359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1386840" algn="l"/>
              </a:tabLs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a.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Thế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giới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trước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khi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trẻ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ra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386840" algn="l"/>
              </a:tabLst>
            </a:pP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Khi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ấy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cả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trái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đất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trụi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trần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không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có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gì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không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có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ánh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sáng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cây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cỏ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màu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sắc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...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Tất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cả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bao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trùm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là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màu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đen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386840" algn="l"/>
              </a:tabLst>
            </a:pPr>
            <a:r>
              <a:rPr lang="en-US" sz="2800" dirty="0">
                <a:solidFill>
                  <a:srgbClr val="FF0000"/>
                </a:solidFill>
              </a:rPr>
              <a:t>b.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Thế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giới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sau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khi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trẻ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ra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386840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*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biến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đối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386840" algn="l"/>
              </a:tabLst>
            </a:pP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ảnh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Mặt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trời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cỏ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cây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bông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hoa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ngọn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gió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sóng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sông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biển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tôm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cánh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buồm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đám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mây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con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đường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...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386840" algn="l"/>
              </a:tabLst>
            </a:pP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Màu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sắc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màu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xanh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cây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cỏ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màu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đỏ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hoa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,...</a:t>
            </a:r>
            <a:endParaRPr lang="en-US" sz="28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tabLst>
                <a:tab pos="1386840" algn="l"/>
              </a:tabLst>
            </a:pPr>
            <a:r>
              <a:rPr lang="en-US" sz="2800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Âm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thanh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tiếng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chim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hót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tiếng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gió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..</a:t>
            </a:r>
            <a:endParaRPr lang="en-US" sz="28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tabLst>
                <a:tab pos="1386840" algn="l"/>
              </a:tabLst>
            </a:pP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Ánh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sáng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mặt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trời</a:t>
            </a:r>
            <a:endParaRPr lang="en-US" sz="28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tabLst>
                <a:tab pos="1386840" algn="l"/>
              </a:tabLst>
            </a:pPr>
            <a:r>
              <a:rPr lang="en-US" sz="2800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=&gt;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Trái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đất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trở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nên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bừng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sáng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Mọi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sinh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sôi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nảy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nở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Cây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cỏ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lá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biển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sông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tôm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chim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chóc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gió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thổi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...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cả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mang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đến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cho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c/s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trẻ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vui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tươi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rộn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rang, ý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nghĩa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2824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70FB31-34E6-4819-A1F3-30EE35DABA3C}"/>
              </a:ext>
            </a:extLst>
          </p:cNvPr>
          <p:cNvSpPr txBox="1"/>
          <p:nvPr/>
        </p:nvSpPr>
        <p:spPr>
          <a:xfrm>
            <a:off x="1857676" y="221673"/>
            <a:ext cx="94712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1386840" algn="l"/>
              </a:tabLst>
            </a:pPr>
            <a:r>
              <a:rPr lang="en-US" sz="36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    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Phép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liệt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kê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so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sánh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tưởng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tượng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phú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ợi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thế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giới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thật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sinh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hiền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lành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gần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gũi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trẻ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Tất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cả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hướng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nuôi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dưỡng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chăm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chút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cho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trẻ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3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1060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4766" y="862149"/>
            <a:ext cx="107246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9764" y="2998033"/>
            <a:ext cx="114674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2/ </a:t>
            </a:r>
            <a:r>
              <a:rPr lang="en-US" sz="4000" b="1" dirty="0" err="1">
                <a:solidFill>
                  <a:srgbClr val="FF0000"/>
                </a:solidFill>
              </a:rPr>
              <a:t>Sự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xuất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hiện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những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người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thân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và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món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quà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mang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đến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cho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trẻ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em</a:t>
            </a:r>
            <a:r>
              <a:rPr lang="en-US" sz="4000" b="1" dirty="0">
                <a:solidFill>
                  <a:srgbClr val="FF0000"/>
                </a:solidFill>
              </a:rPr>
              <a:t>.</a:t>
            </a:r>
            <a:endParaRPr lang="en-US" sz="4000" dirty="0">
              <a:solidFill>
                <a:srgbClr val="FF0000"/>
              </a:solidFill>
            </a:endParaRPr>
          </a:p>
          <a:p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3F2F52-1136-471D-961A-6FD381FA7917}"/>
              </a:ext>
            </a:extLst>
          </p:cNvPr>
          <p:cNvSpPr txBox="1"/>
          <p:nvPr/>
        </p:nvSpPr>
        <p:spPr>
          <a:xfrm>
            <a:off x="360218" y="429491"/>
            <a:ext cx="1151312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* </a:t>
            </a:r>
            <a:r>
              <a:rPr lang="en-US" sz="40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40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ảnh</a:t>
            </a:r>
            <a:r>
              <a:rPr lang="en-US" sz="40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40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mẹ</a:t>
            </a:r>
            <a:r>
              <a:rPr lang="en-US" sz="40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40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40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lời</a:t>
            </a:r>
            <a:r>
              <a:rPr lang="en-US" sz="40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ru</a:t>
            </a:r>
            <a:r>
              <a:rPr lang="en-US" sz="40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</a:p>
          <a:p>
            <a:endParaRPr lang="en-US" sz="4000" b="1" dirty="0">
              <a:solidFill>
                <a:srgbClr val="0099FF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285750" indent="-285750">
              <a:buFontTx/>
              <a:buChar char="-"/>
            </a:pPr>
            <a:r>
              <a:rPr lang="en-US" sz="40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Mẹ</a:t>
            </a:r>
            <a:r>
              <a:rPr lang="en-US" sz="40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mang</a:t>
            </a:r>
            <a:r>
              <a:rPr lang="en-US" sz="40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đến</a:t>
            </a:r>
            <a:r>
              <a:rPr lang="en-US" sz="40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cho</a:t>
            </a:r>
            <a:r>
              <a:rPr lang="en-US" sz="40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con </a:t>
            </a:r>
            <a:r>
              <a:rPr lang="en-US" sz="40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tình</a:t>
            </a:r>
            <a:r>
              <a:rPr lang="en-US" sz="40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yêu</a:t>
            </a:r>
            <a:r>
              <a:rPr lang="en-US" sz="40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thương</a:t>
            </a:r>
            <a:r>
              <a:rPr lang="en-US" sz="4000" b="1" i="1" dirty="0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4000" b="1" i="1" dirty="0" err="1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4000" b="1" i="1" dirty="0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i="1" dirty="0" err="1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chăm</a:t>
            </a:r>
            <a:r>
              <a:rPr lang="en-US" sz="4000" b="1" i="1" dirty="0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i="1" dirty="0" err="1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sóc</a:t>
            </a:r>
            <a:r>
              <a:rPr lang="en-US" sz="4000" b="1" i="1" dirty="0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i="1" dirty="0" err="1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ân</a:t>
            </a:r>
            <a:r>
              <a:rPr lang="en-US" sz="4000" b="1" i="1" dirty="0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i="1" dirty="0" err="1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cần</a:t>
            </a:r>
            <a:r>
              <a:rPr lang="en-US" sz="4000" b="1" i="1" dirty="0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…</a:t>
            </a:r>
            <a:endParaRPr lang="en-US" sz="4000" b="1" i="1" dirty="0">
              <a:solidFill>
                <a:srgbClr val="0099FF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5061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4A05CC-5A16-4358-B053-7ED948132ED0}"/>
              </a:ext>
            </a:extLst>
          </p:cNvPr>
          <p:cNvSpPr txBox="1"/>
          <p:nvPr/>
        </p:nvSpPr>
        <p:spPr>
          <a:xfrm>
            <a:off x="318655" y="235527"/>
            <a:ext cx="1158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32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32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32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ảnh</a:t>
            </a:r>
            <a:r>
              <a:rPr lang="en-US" sz="32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32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lời</a:t>
            </a:r>
            <a:r>
              <a:rPr lang="en-US" sz="32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ru</a:t>
            </a:r>
            <a:r>
              <a:rPr lang="en-US" sz="32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32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i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mẹ</a:t>
            </a:r>
            <a:r>
              <a:rPr lang="en-US" sz="3200" b="1" i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endParaRPr lang="en-US" sz="3200" dirty="0">
              <a:solidFill>
                <a:srgbClr val="0099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23FE3E-CD54-41EF-AAD4-2FC4FA677E7A}"/>
              </a:ext>
            </a:extLst>
          </p:cNvPr>
          <p:cNvSpPr txBox="1"/>
          <p:nvPr/>
        </p:nvSpPr>
        <p:spPr>
          <a:xfrm>
            <a:off x="0" y="1101103"/>
            <a:ext cx="2687782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/>
              <a:t>Cái</a:t>
            </a:r>
            <a:r>
              <a:rPr lang="en-US" sz="2400" b="1" dirty="0"/>
              <a:t> </a:t>
            </a:r>
            <a:r>
              <a:rPr lang="en-US" sz="2400" b="1" dirty="0" err="1"/>
              <a:t>bống</a:t>
            </a:r>
            <a:r>
              <a:rPr lang="en-US" sz="2400" b="1" dirty="0"/>
              <a:t> </a:t>
            </a:r>
            <a:r>
              <a:rPr lang="en-US" sz="2400" b="1" dirty="0" err="1"/>
              <a:t>cái</a:t>
            </a:r>
            <a:r>
              <a:rPr lang="en-US" sz="2400" b="1" dirty="0"/>
              <a:t> bang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6D003B-2C35-4048-9372-2E9C4FFDEC99}"/>
              </a:ext>
            </a:extLst>
          </p:cNvPr>
          <p:cNvSpPr txBox="1"/>
          <p:nvPr/>
        </p:nvSpPr>
        <p:spPr>
          <a:xfrm>
            <a:off x="9940635" y="1056517"/>
            <a:ext cx="2161310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Vết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lấm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cơn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mưa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bãi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sông</a:t>
            </a:r>
            <a:endParaRPr lang="en-US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12503A-9B8E-4251-ABDD-B78EB7A4332B}"/>
              </a:ext>
            </a:extLst>
          </p:cNvPr>
          <p:cNvSpPr txBox="1"/>
          <p:nvPr/>
        </p:nvSpPr>
        <p:spPr>
          <a:xfrm>
            <a:off x="3879271" y="4175796"/>
            <a:ext cx="2983749" cy="26776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ười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nông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dân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vất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vả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lam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lũ</a:t>
            </a:r>
            <a:r>
              <a:rPr lang="en-US" sz="2400" dirty="0"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năng</a:t>
            </a:r>
            <a:r>
              <a:rPr lang="en-US" sz="24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sương</a:t>
            </a:r>
            <a:r>
              <a:rPr lang="en-US" sz="24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kiếm</a:t>
            </a:r>
            <a:r>
              <a:rPr lang="en-US" sz="24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ăn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mà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vẫn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thiếu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thốn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Dù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cuộc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cực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nhọc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nhưng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họ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luôn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giữ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tấm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lòng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sạch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A432B0-5A83-4C99-9EB5-C6968F04BB3C}"/>
              </a:ext>
            </a:extLst>
          </p:cNvPr>
          <p:cNvSpPr txBox="1"/>
          <p:nvPr/>
        </p:nvSpPr>
        <p:spPr>
          <a:xfrm>
            <a:off x="4062846" y="1077041"/>
            <a:ext cx="232410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Cánh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cò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trắng</a:t>
            </a:r>
            <a:endParaRPr lang="en-US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BD072B-B69B-48A7-966D-51B3091906D0}"/>
              </a:ext>
            </a:extLst>
          </p:cNvPr>
          <p:cNvSpPr txBox="1"/>
          <p:nvPr/>
        </p:nvSpPr>
        <p:spPr>
          <a:xfrm>
            <a:off x="7301345" y="1077041"/>
            <a:ext cx="1814945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Vị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gừng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2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931AE1-5306-4B34-B627-A3F4F07BF322}"/>
              </a:ext>
            </a:extLst>
          </p:cNvPr>
          <p:cNvSpPr txBox="1"/>
          <p:nvPr/>
        </p:nvSpPr>
        <p:spPr>
          <a:xfrm>
            <a:off x="-1" y="2124668"/>
            <a:ext cx="38792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Cái</a:t>
            </a:r>
            <a:r>
              <a:rPr lang="en-US" sz="2000" dirty="0"/>
              <a:t> </a:t>
            </a:r>
            <a:r>
              <a:rPr lang="en-US" sz="2000" dirty="0" err="1"/>
              <a:t>bống</a:t>
            </a:r>
            <a:r>
              <a:rPr lang="en-US" sz="2000" dirty="0"/>
              <a:t> </a:t>
            </a:r>
            <a:r>
              <a:rPr lang="en-US" sz="2000" dirty="0" err="1"/>
              <a:t>là</a:t>
            </a:r>
            <a:r>
              <a:rPr lang="en-US" sz="2000" dirty="0"/>
              <a:t> </a:t>
            </a:r>
            <a:r>
              <a:rPr lang="en-US" sz="2000" dirty="0" err="1"/>
              <a:t>cái</a:t>
            </a:r>
            <a:r>
              <a:rPr lang="en-US" sz="2000" dirty="0"/>
              <a:t> </a:t>
            </a:r>
            <a:r>
              <a:rPr lang="en-US" sz="2000" dirty="0" err="1"/>
              <a:t>bống</a:t>
            </a:r>
            <a:r>
              <a:rPr lang="en-US" sz="2000" dirty="0"/>
              <a:t> bang</a:t>
            </a:r>
          </a:p>
          <a:p>
            <a:r>
              <a:rPr lang="en-US" sz="2000" dirty="0" err="1"/>
              <a:t>Khéo</a:t>
            </a:r>
            <a:r>
              <a:rPr lang="en-US" sz="2000" dirty="0"/>
              <a:t> </a:t>
            </a:r>
            <a:r>
              <a:rPr lang="en-US" sz="2000" dirty="0" err="1"/>
              <a:t>sẩy</a:t>
            </a:r>
            <a:r>
              <a:rPr lang="en-US" sz="2000" dirty="0"/>
              <a:t> </a:t>
            </a:r>
            <a:r>
              <a:rPr lang="en-US" sz="2000" dirty="0" err="1"/>
              <a:t>khéo</a:t>
            </a:r>
            <a:r>
              <a:rPr lang="en-US" sz="2000" dirty="0"/>
              <a:t> </a:t>
            </a:r>
            <a:r>
              <a:rPr lang="en-US" sz="2000" dirty="0" err="1"/>
              <a:t>sàng</a:t>
            </a:r>
            <a:r>
              <a:rPr lang="en-US" sz="2000" dirty="0"/>
              <a:t> </a:t>
            </a:r>
          </a:p>
          <a:p>
            <a:r>
              <a:rPr lang="en-US" sz="2000" dirty="0"/>
              <a:t>Cho </a:t>
            </a:r>
            <a:r>
              <a:rPr lang="en-US" sz="2000" dirty="0" err="1"/>
              <a:t>mẹ</a:t>
            </a:r>
            <a:r>
              <a:rPr lang="en-US" sz="2000" dirty="0"/>
              <a:t> </a:t>
            </a:r>
            <a:r>
              <a:rPr lang="en-US" sz="2000" dirty="0" err="1"/>
              <a:t>nấu</a:t>
            </a:r>
            <a:r>
              <a:rPr lang="en-US" sz="2000" dirty="0"/>
              <a:t> </a:t>
            </a:r>
            <a:r>
              <a:rPr lang="en-US" sz="2000" dirty="0" err="1"/>
              <a:t>cơm</a:t>
            </a:r>
            <a:endParaRPr lang="en-US" sz="2000" dirty="0"/>
          </a:p>
          <a:p>
            <a:r>
              <a:rPr lang="en-US" sz="2000" dirty="0" err="1"/>
              <a:t>Mẹ</a:t>
            </a:r>
            <a:r>
              <a:rPr lang="en-US" sz="2000" dirty="0"/>
              <a:t> </a:t>
            </a:r>
            <a:r>
              <a:rPr lang="en-US" sz="2000" dirty="0" err="1"/>
              <a:t>bống</a:t>
            </a:r>
            <a:r>
              <a:rPr lang="en-US" sz="2000" dirty="0"/>
              <a:t> </a:t>
            </a:r>
            <a:r>
              <a:rPr lang="en-US" sz="2000" dirty="0" err="1"/>
              <a:t>đi</a:t>
            </a:r>
            <a:r>
              <a:rPr lang="en-US" sz="2000" dirty="0"/>
              <a:t> </a:t>
            </a:r>
            <a:r>
              <a:rPr lang="en-US" sz="2000" dirty="0" err="1"/>
              <a:t>chợ</a:t>
            </a:r>
            <a:r>
              <a:rPr lang="en-US" sz="2000" dirty="0"/>
              <a:t> </a:t>
            </a:r>
            <a:r>
              <a:rPr lang="en-US" sz="2000" dirty="0" err="1"/>
              <a:t>đường</a:t>
            </a:r>
            <a:r>
              <a:rPr lang="en-US" sz="2000" dirty="0"/>
              <a:t> </a:t>
            </a:r>
            <a:r>
              <a:rPr lang="en-US" sz="2000" dirty="0" err="1"/>
              <a:t>trơn</a:t>
            </a:r>
            <a:endParaRPr lang="en-US" sz="2000" dirty="0"/>
          </a:p>
          <a:p>
            <a:r>
              <a:rPr lang="en-US" sz="2000" dirty="0" err="1"/>
              <a:t>Bống</a:t>
            </a:r>
            <a:r>
              <a:rPr lang="en-US" sz="2000" dirty="0"/>
              <a:t> ra gang </a:t>
            </a:r>
            <a:r>
              <a:rPr lang="en-US" sz="2000" dirty="0" err="1"/>
              <a:t>đỡ</a:t>
            </a:r>
            <a:r>
              <a:rPr lang="en-US" sz="2000" dirty="0"/>
              <a:t> </a:t>
            </a:r>
            <a:r>
              <a:rPr lang="en-US" sz="2000" dirty="0" err="1"/>
              <a:t>chạy</a:t>
            </a:r>
            <a:r>
              <a:rPr lang="en-US" sz="2000" dirty="0"/>
              <a:t> </a:t>
            </a:r>
            <a:r>
              <a:rPr lang="en-US" sz="2000" dirty="0" err="1"/>
              <a:t>cơm</a:t>
            </a:r>
            <a:r>
              <a:rPr lang="en-US" sz="2000" dirty="0"/>
              <a:t> </a:t>
            </a:r>
            <a:r>
              <a:rPr lang="en-US" sz="2000" dirty="0" err="1"/>
              <a:t>mưa</a:t>
            </a:r>
            <a:r>
              <a:rPr lang="en-US" sz="2000" dirty="0"/>
              <a:t> </a:t>
            </a:r>
            <a:r>
              <a:rPr lang="en-US" sz="2000" dirty="0" err="1"/>
              <a:t>rào</a:t>
            </a:r>
            <a:endParaRPr lang="en-US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90899F-8FFD-4DB0-8197-A249EDA64139}"/>
              </a:ext>
            </a:extLst>
          </p:cNvPr>
          <p:cNvSpPr txBox="1"/>
          <p:nvPr/>
        </p:nvSpPr>
        <p:spPr>
          <a:xfrm>
            <a:off x="-1" y="4344984"/>
            <a:ext cx="3131128" cy="209288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bé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ngoan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ngoãn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hiếu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thảo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biết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yêu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thương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giúp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đỡ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cha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mẹ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D7154C-2851-46CE-A554-4A3162C0272D}"/>
              </a:ext>
            </a:extLst>
          </p:cNvPr>
          <p:cNvSpPr txBox="1"/>
          <p:nvPr/>
        </p:nvSpPr>
        <p:spPr>
          <a:xfrm>
            <a:off x="3879271" y="2124668"/>
            <a:ext cx="32904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“Con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cò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mà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ăn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đêm</a:t>
            </a:r>
            <a:endParaRPr lang="en-US" i="1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Đậu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phải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cành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mềm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...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xuống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ao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”</a:t>
            </a:r>
          </a:p>
          <a:p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Ông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ơi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ôgn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vớt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tôi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nao</a:t>
            </a:r>
            <a:endParaRPr lang="en-US" i="1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r>
              <a:rPr lang="en-US" sz="18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ôi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có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long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nào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ôgn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hãy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sáo</a:t>
            </a:r>
            <a:r>
              <a:rPr lang="en-US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…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8EB2B88-130C-4997-AD52-799A8AF4FC58}"/>
              </a:ext>
            </a:extLst>
          </p:cNvPr>
          <p:cNvSpPr txBox="1"/>
          <p:nvPr/>
        </p:nvSpPr>
        <p:spPr>
          <a:xfrm>
            <a:off x="7158382" y="4172729"/>
            <a:ext cx="23241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Thuỷ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nghĩa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tình</a:t>
            </a:r>
            <a:endParaRPr lang="en-US" sz="2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B038FBC-28FF-4423-BB8E-6968B59F63E9}"/>
              </a:ext>
            </a:extLst>
          </p:cNvPr>
          <p:cNvSpPr txBox="1"/>
          <p:nvPr/>
        </p:nvSpPr>
        <p:spPr>
          <a:xfrm>
            <a:off x="9777845" y="4175796"/>
            <a:ext cx="2324100" cy="193899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8BF41AE4-BB40-440A-874E-CB3D64809C71}"/>
              </a:ext>
            </a:extLst>
          </p:cNvPr>
          <p:cNvSpPr/>
          <p:nvPr/>
        </p:nvSpPr>
        <p:spPr>
          <a:xfrm flipH="1">
            <a:off x="1131350" y="3684890"/>
            <a:ext cx="231113" cy="561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7D8A6B1E-C22F-441F-891B-4373F5966607}"/>
              </a:ext>
            </a:extLst>
          </p:cNvPr>
          <p:cNvSpPr/>
          <p:nvPr/>
        </p:nvSpPr>
        <p:spPr>
          <a:xfrm>
            <a:off x="11222182" y="1934614"/>
            <a:ext cx="318653" cy="21602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9D6D86D5-4B5A-4B79-A2E4-A055AD912DD2}"/>
              </a:ext>
            </a:extLst>
          </p:cNvPr>
          <p:cNvSpPr/>
          <p:nvPr/>
        </p:nvSpPr>
        <p:spPr>
          <a:xfrm>
            <a:off x="7980218" y="3086360"/>
            <a:ext cx="318653" cy="10085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4B6C3513-81D2-4F03-BB61-ACA89581B8EF}"/>
              </a:ext>
            </a:extLst>
          </p:cNvPr>
          <p:cNvSpPr/>
          <p:nvPr/>
        </p:nvSpPr>
        <p:spPr>
          <a:xfrm flipH="1">
            <a:off x="5116741" y="3533004"/>
            <a:ext cx="231113" cy="561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48214670-4CE9-4980-90E7-3F840E71BFFD}"/>
              </a:ext>
            </a:extLst>
          </p:cNvPr>
          <p:cNvSpPr/>
          <p:nvPr/>
        </p:nvSpPr>
        <p:spPr>
          <a:xfrm>
            <a:off x="997527" y="1562768"/>
            <a:ext cx="124691" cy="5619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9DC50740-96B5-40AB-8306-295AEB3E8D08}"/>
              </a:ext>
            </a:extLst>
          </p:cNvPr>
          <p:cNvSpPr/>
          <p:nvPr/>
        </p:nvSpPr>
        <p:spPr>
          <a:xfrm>
            <a:off x="8023516" y="1533272"/>
            <a:ext cx="124691" cy="5619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C1B58686-5A68-410B-97D5-CF8368CE7DDF}"/>
              </a:ext>
            </a:extLst>
          </p:cNvPr>
          <p:cNvSpPr/>
          <p:nvPr/>
        </p:nvSpPr>
        <p:spPr>
          <a:xfrm>
            <a:off x="5100205" y="1588339"/>
            <a:ext cx="124691" cy="5619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C3347E4-72D0-4C92-B148-B1F27348682B}"/>
              </a:ext>
            </a:extLst>
          </p:cNvPr>
          <p:cNvSpPr txBox="1"/>
          <p:nvPr/>
        </p:nvSpPr>
        <p:spPr>
          <a:xfrm>
            <a:off x="7301345" y="2163030"/>
            <a:ext cx="2978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Tay </a:t>
            </a:r>
            <a:r>
              <a:rPr lang="en-US" i="1" dirty="0" err="1"/>
              <a:t>nâng</a:t>
            </a:r>
            <a:r>
              <a:rPr lang="en-US" i="1" dirty="0"/>
              <a:t> </a:t>
            </a:r>
            <a:r>
              <a:rPr lang="en-US" i="1" dirty="0" err="1"/>
              <a:t>chén</a:t>
            </a:r>
            <a:r>
              <a:rPr lang="en-US" i="1" dirty="0"/>
              <a:t> </a:t>
            </a:r>
            <a:r>
              <a:rPr lang="en-US" i="1" dirty="0" err="1"/>
              <a:t>muối</a:t>
            </a:r>
            <a:r>
              <a:rPr lang="en-US" i="1" dirty="0"/>
              <a:t> </a:t>
            </a:r>
            <a:r>
              <a:rPr lang="en-US" i="1" dirty="0" err="1"/>
              <a:t>đĩa</a:t>
            </a:r>
            <a:r>
              <a:rPr lang="en-US" i="1" dirty="0"/>
              <a:t> </a:t>
            </a:r>
            <a:r>
              <a:rPr lang="en-US" i="1" dirty="0" err="1"/>
              <a:t>gừng</a:t>
            </a:r>
            <a:endParaRPr lang="en-US" i="1" dirty="0"/>
          </a:p>
          <a:p>
            <a:r>
              <a:rPr lang="en-US" i="1" dirty="0" err="1"/>
              <a:t>Gừng</a:t>
            </a:r>
            <a:r>
              <a:rPr lang="en-US" i="1" dirty="0"/>
              <a:t> cay </a:t>
            </a:r>
            <a:r>
              <a:rPr lang="en-US" i="1" dirty="0" err="1"/>
              <a:t>muối</a:t>
            </a:r>
            <a:r>
              <a:rPr lang="en-US" i="1" dirty="0"/>
              <a:t> </a:t>
            </a:r>
            <a:r>
              <a:rPr lang="en-US" i="1" dirty="0" err="1"/>
              <a:t>mặn</a:t>
            </a:r>
            <a:r>
              <a:rPr lang="en-US" i="1" dirty="0"/>
              <a:t> </a:t>
            </a:r>
            <a:r>
              <a:rPr lang="en-US" i="1" dirty="0" err="1"/>
              <a:t>xin</a:t>
            </a:r>
            <a:r>
              <a:rPr lang="en-US" i="1" dirty="0"/>
              <a:t> </a:t>
            </a:r>
            <a:r>
              <a:rPr lang="en-US" i="1" dirty="0" err="1"/>
              <a:t>đừng</a:t>
            </a:r>
            <a:r>
              <a:rPr lang="en-US" i="1" dirty="0"/>
              <a:t> </a:t>
            </a:r>
            <a:r>
              <a:rPr lang="en-US" i="1" dirty="0" err="1"/>
              <a:t>quên</a:t>
            </a:r>
            <a:r>
              <a:rPr lang="en-US" i="1" dirty="0"/>
              <a:t> </a:t>
            </a:r>
            <a:r>
              <a:rPr lang="en-US" i="1" dirty="0" err="1"/>
              <a:t>nhau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6586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4A05CC-5A16-4358-B053-7ED948132ED0}"/>
              </a:ext>
            </a:extLst>
          </p:cNvPr>
          <p:cNvSpPr txBox="1"/>
          <p:nvPr/>
        </p:nvSpPr>
        <p:spPr>
          <a:xfrm>
            <a:off x="1751798" y="1704109"/>
            <a:ext cx="84509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 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=&gt;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Bằng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phép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liệt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kê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điệp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ngữ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t/g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cho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thấy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ảnh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mẹ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mang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đến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cho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trẻ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qua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lời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ru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thật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giản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dị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b="1" dirty="0" err="1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gần</a:t>
            </a:r>
            <a:r>
              <a:rPr lang="en-US" sz="3200" b="1" dirty="0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gũi</a:t>
            </a:r>
            <a:r>
              <a:rPr lang="en-US" sz="3200" b="1" dirty="0">
                <a:solidFill>
                  <a:srgbClr val="0099FF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chứa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đựng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lời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nhắn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nhủ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ân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cần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đep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biết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yêu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thương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chia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sẻ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ái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thủy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chung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3200" b="1" dirty="0">
              <a:solidFill>
                <a:srgbClr val="0099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n-US" sz="3200" b="1" dirty="0">
              <a:solidFill>
                <a:srgbClr val="00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26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4A05CC-5A16-4358-B053-7ED948132ED0}"/>
              </a:ext>
            </a:extLst>
          </p:cNvPr>
          <p:cNvSpPr txBox="1"/>
          <p:nvPr/>
        </p:nvSpPr>
        <p:spPr>
          <a:xfrm>
            <a:off x="344978" y="284951"/>
            <a:ext cx="11582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* </a:t>
            </a:r>
            <a:r>
              <a:rPr lang="en-US" sz="28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28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ảnh</a:t>
            </a:r>
            <a:r>
              <a:rPr lang="en-US" sz="28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</a:t>
            </a:r>
            <a:r>
              <a:rPr lang="en-US" sz="28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28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câu</a:t>
            </a:r>
            <a:r>
              <a:rPr lang="en-US" sz="28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chuyện</a:t>
            </a:r>
            <a:r>
              <a:rPr lang="en-US" sz="28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cổ</a:t>
            </a:r>
            <a:r>
              <a:rPr lang="en-US" sz="28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tích</a:t>
            </a:r>
            <a:endParaRPr lang="en-US" sz="2800" dirty="0">
              <a:solidFill>
                <a:srgbClr val="0099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E2F2C3-C1E0-4CDF-BAFC-DA9ACBB7F5FB}"/>
              </a:ext>
            </a:extLst>
          </p:cNvPr>
          <p:cNvSpPr txBox="1"/>
          <p:nvPr/>
        </p:nvSpPr>
        <p:spPr>
          <a:xfrm>
            <a:off x="23552" y="2985712"/>
            <a:ext cx="3154681" cy="15696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chemeClr val="bg1"/>
                </a:solidFill>
              </a:rPr>
              <a:t>Ước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mơ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về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công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bằng</a:t>
            </a:r>
            <a:r>
              <a:rPr lang="en-US" sz="3200" dirty="0">
                <a:solidFill>
                  <a:schemeClr val="bg1"/>
                </a:solidFill>
              </a:rPr>
              <a:t>, ở </a:t>
            </a:r>
            <a:r>
              <a:rPr lang="en-US" sz="3200" dirty="0" err="1">
                <a:solidFill>
                  <a:schemeClr val="bg1"/>
                </a:solidFill>
              </a:rPr>
              <a:t>hiền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thì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gặp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lành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E9FEDD-4C20-4D9A-95C8-BC7D41308CA4}"/>
              </a:ext>
            </a:extLst>
          </p:cNvPr>
          <p:cNvSpPr txBox="1"/>
          <p:nvPr/>
        </p:nvSpPr>
        <p:spPr>
          <a:xfrm>
            <a:off x="8772697" y="2993148"/>
            <a:ext cx="3154681" cy="15696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Lạc</a:t>
            </a:r>
            <a:r>
              <a:rPr lang="en-US" sz="3200" dirty="0"/>
              <a:t> </a:t>
            </a:r>
            <a:r>
              <a:rPr lang="en-US" sz="3200" dirty="0" err="1"/>
              <a:t>quan</a:t>
            </a:r>
            <a:r>
              <a:rPr lang="en-US" sz="3200" dirty="0"/>
              <a:t>, tin </a:t>
            </a:r>
            <a:r>
              <a:rPr lang="en-US" sz="3200" dirty="0" err="1"/>
              <a:t>tưởng</a:t>
            </a:r>
            <a:r>
              <a:rPr lang="en-US" sz="3200" dirty="0"/>
              <a:t> </a:t>
            </a:r>
            <a:r>
              <a:rPr lang="en-US" sz="3200" dirty="0" err="1"/>
              <a:t>vào</a:t>
            </a:r>
            <a:r>
              <a:rPr lang="en-US" sz="3200" dirty="0"/>
              <a:t> </a:t>
            </a:r>
            <a:r>
              <a:rPr lang="en-US" sz="3200" dirty="0" err="1"/>
              <a:t>những</a:t>
            </a:r>
            <a:r>
              <a:rPr lang="en-US" sz="3200" dirty="0"/>
              <a:t> </a:t>
            </a:r>
            <a:r>
              <a:rPr lang="en-US" sz="3200" dirty="0" err="1"/>
              <a:t>điều</a:t>
            </a:r>
            <a:r>
              <a:rPr lang="en-US" sz="3200" dirty="0"/>
              <a:t> </a:t>
            </a:r>
            <a:r>
              <a:rPr lang="en-US" sz="3200" dirty="0" err="1"/>
              <a:t>tốt</a:t>
            </a:r>
            <a:r>
              <a:rPr lang="en-US" sz="3200" dirty="0"/>
              <a:t> </a:t>
            </a:r>
            <a:r>
              <a:rPr lang="en-US" sz="3200" dirty="0" err="1"/>
              <a:t>đẹp</a:t>
            </a:r>
            <a:r>
              <a:rPr lang="en-US" sz="3200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A07941-55EE-42BE-B660-81BAF8181163}"/>
              </a:ext>
            </a:extLst>
          </p:cNvPr>
          <p:cNvSpPr txBox="1"/>
          <p:nvPr/>
        </p:nvSpPr>
        <p:spPr>
          <a:xfrm>
            <a:off x="4033750" y="2993148"/>
            <a:ext cx="3154681" cy="107721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Đoàn</a:t>
            </a:r>
            <a:r>
              <a:rPr lang="en-US" sz="3200" dirty="0"/>
              <a:t> </a:t>
            </a:r>
            <a:r>
              <a:rPr lang="en-US" sz="3200" dirty="0" err="1"/>
              <a:t>kết</a:t>
            </a:r>
            <a:r>
              <a:rPr lang="en-US" sz="3200" dirty="0"/>
              <a:t> </a:t>
            </a:r>
            <a:r>
              <a:rPr lang="en-US" sz="3200" dirty="0" err="1"/>
              <a:t>tạo</a:t>
            </a:r>
            <a:r>
              <a:rPr lang="en-US" sz="3200" dirty="0"/>
              <a:t> </a:t>
            </a:r>
            <a:r>
              <a:rPr lang="en-US" sz="3200" dirty="0" err="1"/>
              <a:t>nên</a:t>
            </a:r>
            <a:r>
              <a:rPr lang="en-US" sz="3200" dirty="0"/>
              <a:t> </a:t>
            </a:r>
            <a:r>
              <a:rPr lang="en-US" sz="3200" dirty="0" err="1"/>
              <a:t>sức</a:t>
            </a:r>
            <a:r>
              <a:rPr lang="en-US" sz="3200" dirty="0"/>
              <a:t> </a:t>
            </a:r>
            <a:r>
              <a:rPr lang="en-US" sz="3200" dirty="0" err="1"/>
              <a:t>mạnh</a:t>
            </a:r>
            <a:endParaRPr lang="en-US" sz="32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835FAA-5338-4E96-91D5-8A3913B2C25B}"/>
              </a:ext>
            </a:extLst>
          </p:cNvPr>
          <p:cNvSpPr txBox="1"/>
          <p:nvPr/>
        </p:nvSpPr>
        <p:spPr>
          <a:xfrm>
            <a:off x="1568917" y="5203275"/>
            <a:ext cx="10135403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đắp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63CFE1-2FBC-4984-92EB-B575D7E9697F}"/>
              </a:ext>
            </a:extLst>
          </p:cNvPr>
          <p:cNvSpPr txBox="1"/>
          <p:nvPr/>
        </p:nvSpPr>
        <p:spPr>
          <a:xfrm>
            <a:off x="124691" y="1154442"/>
            <a:ext cx="25630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Tấm</a:t>
            </a:r>
            <a:r>
              <a:rPr lang="en-US" sz="3200" b="1" dirty="0">
                <a:solidFill>
                  <a:srgbClr val="0099FF"/>
                </a:solidFill>
                <a:highlight>
                  <a:srgbClr val="FFFF00"/>
                </a:highlight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Cám</a:t>
            </a:r>
            <a:r>
              <a:rPr lang="en-US" sz="3200" b="1" dirty="0">
                <a:solidFill>
                  <a:srgbClr val="0099FF"/>
                </a:solidFill>
                <a:highlight>
                  <a:srgbClr val="FFFF00"/>
                </a:highlight>
              </a:rPr>
              <a:t>, </a:t>
            </a:r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Thạch</a:t>
            </a:r>
            <a:r>
              <a:rPr lang="en-US" sz="3200" b="1" dirty="0">
                <a:solidFill>
                  <a:srgbClr val="0099FF"/>
                </a:solidFill>
                <a:highlight>
                  <a:srgbClr val="FFFF00"/>
                </a:highlight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Sanh</a:t>
            </a:r>
            <a:endParaRPr lang="en-US" sz="3200" b="1" dirty="0">
              <a:solidFill>
                <a:srgbClr val="0099FF"/>
              </a:solidFill>
              <a:highlight>
                <a:srgbClr val="FFFF00"/>
              </a:highligh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607346-4E7A-4FDE-823A-54C60C164F72}"/>
              </a:ext>
            </a:extLst>
          </p:cNvPr>
          <p:cNvSpPr txBox="1"/>
          <p:nvPr/>
        </p:nvSpPr>
        <p:spPr>
          <a:xfrm>
            <a:off x="8772697" y="1154442"/>
            <a:ext cx="256309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Nàng</a:t>
            </a:r>
            <a:r>
              <a:rPr lang="en-US" sz="3200" b="1" dirty="0">
                <a:solidFill>
                  <a:srgbClr val="0099FF"/>
                </a:solidFill>
                <a:highlight>
                  <a:srgbClr val="FFFF00"/>
                </a:highlight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tiên</a:t>
            </a:r>
            <a:r>
              <a:rPr lang="en-US" sz="3200" b="1" dirty="0">
                <a:solidFill>
                  <a:srgbClr val="0099FF"/>
                </a:solidFill>
                <a:highlight>
                  <a:srgbClr val="FFFF00"/>
                </a:highlight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ốc</a:t>
            </a:r>
            <a:r>
              <a:rPr lang="en-US" sz="3200" b="1" dirty="0">
                <a:solidFill>
                  <a:srgbClr val="0099FF"/>
                </a:solidFill>
                <a:highlight>
                  <a:srgbClr val="FFFF00"/>
                </a:highlight>
              </a:rPr>
              <a:t>, </a:t>
            </a:r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ba</a:t>
            </a:r>
            <a:r>
              <a:rPr lang="en-US" sz="3200" b="1" dirty="0">
                <a:solidFill>
                  <a:srgbClr val="0099FF"/>
                </a:solidFill>
                <a:highlight>
                  <a:srgbClr val="FFFF00"/>
                </a:highlight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cô</a:t>
            </a:r>
            <a:r>
              <a:rPr lang="en-US" sz="3200" b="1" dirty="0">
                <a:solidFill>
                  <a:srgbClr val="0099FF"/>
                </a:solidFill>
                <a:highlight>
                  <a:srgbClr val="FFFF00"/>
                </a:highlight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tiên</a:t>
            </a:r>
            <a:endParaRPr lang="en-US" sz="3200" b="1" dirty="0">
              <a:solidFill>
                <a:srgbClr val="0099FF"/>
              </a:solidFill>
              <a:highlight>
                <a:srgbClr val="FFFF00"/>
              </a:highlight>
            </a:endParaRPr>
          </a:p>
          <a:p>
            <a:endParaRPr lang="en-US" dirty="0">
              <a:solidFill>
                <a:srgbClr val="0099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EE44AA-C8CE-419F-A6F7-EC30C9F09D76}"/>
              </a:ext>
            </a:extLst>
          </p:cNvPr>
          <p:cNvSpPr txBox="1"/>
          <p:nvPr/>
        </p:nvSpPr>
        <p:spPr>
          <a:xfrm>
            <a:off x="4033750" y="1154442"/>
            <a:ext cx="2563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Cóc</a:t>
            </a:r>
            <a:r>
              <a:rPr lang="en-US" sz="3200" b="1" dirty="0">
                <a:solidFill>
                  <a:srgbClr val="0099FF"/>
                </a:solidFill>
                <a:highlight>
                  <a:srgbClr val="FFFF00"/>
                </a:highlight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kiện</a:t>
            </a:r>
            <a:r>
              <a:rPr lang="en-US" sz="3200" b="1" dirty="0">
                <a:solidFill>
                  <a:srgbClr val="0099FF"/>
                </a:solidFill>
                <a:highlight>
                  <a:srgbClr val="FFFF00"/>
                </a:highlight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highlight>
                  <a:srgbClr val="FFFF00"/>
                </a:highlight>
              </a:rPr>
              <a:t>trời</a:t>
            </a:r>
            <a:endParaRPr lang="en-US" sz="3200" b="1" dirty="0">
              <a:solidFill>
                <a:srgbClr val="0099FF"/>
              </a:solidFill>
              <a:highlight>
                <a:srgbClr val="FFFF00"/>
              </a:highlight>
            </a:endParaRP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1B4928F1-B1F7-436A-AA41-D0DE109E2895}"/>
              </a:ext>
            </a:extLst>
          </p:cNvPr>
          <p:cNvSpPr/>
          <p:nvPr/>
        </p:nvSpPr>
        <p:spPr>
          <a:xfrm>
            <a:off x="1233055" y="2231660"/>
            <a:ext cx="226523" cy="6240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A5FE90DF-F3F9-457E-AE15-54999D636D49}"/>
              </a:ext>
            </a:extLst>
          </p:cNvPr>
          <p:cNvSpPr/>
          <p:nvPr/>
        </p:nvSpPr>
        <p:spPr>
          <a:xfrm>
            <a:off x="10068096" y="2170682"/>
            <a:ext cx="226523" cy="6240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8CEBB467-7D92-45FD-953B-348A249746C3}"/>
              </a:ext>
            </a:extLst>
          </p:cNvPr>
          <p:cNvSpPr/>
          <p:nvPr/>
        </p:nvSpPr>
        <p:spPr>
          <a:xfrm flipH="1">
            <a:off x="5315294" y="1925783"/>
            <a:ext cx="226523" cy="7629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24F4492-4802-4D83-89F0-80ED93A39562}"/>
              </a:ext>
            </a:extLst>
          </p:cNvPr>
          <p:cNvCxnSpPr>
            <a:cxnSpLocks/>
          </p:cNvCxnSpPr>
          <p:nvPr/>
        </p:nvCxnSpPr>
        <p:spPr>
          <a:xfrm>
            <a:off x="1459578" y="4589303"/>
            <a:ext cx="4151512" cy="558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B9F6AE2-4B04-4BC8-A3E2-1783FAD88DCC}"/>
              </a:ext>
            </a:extLst>
          </p:cNvPr>
          <p:cNvCxnSpPr>
            <a:cxnSpLocks/>
          </p:cNvCxnSpPr>
          <p:nvPr/>
        </p:nvCxnSpPr>
        <p:spPr>
          <a:xfrm>
            <a:off x="5708073" y="4126057"/>
            <a:ext cx="0" cy="992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141E410-3765-44AE-ADAD-C6135B06E32F}"/>
              </a:ext>
            </a:extLst>
          </p:cNvPr>
          <p:cNvCxnSpPr/>
          <p:nvPr/>
        </p:nvCxnSpPr>
        <p:spPr>
          <a:xfrm flipH="1">
            <a:off x="5763491" y="4555372"/>
            <a:ext cx="4184073" cy="592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11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2" grpId="0"/>
      <p:bldP spid="11" grpId="0"/>
      <p:bldP spid="12" grpId="0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ịch thuật: Bàn Cổ khai thiên">
            <a:extLst>
              <a:ext uri="{FF2B5EF4-FFF2-40B4-BE49-F238E27FC236}">
                <a16:creationId xmlns:a16="http://schemas.microsoft.com/office/drawing/2014/main" id="{5319135B-3353-1039-5E40-CEB3899D87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8" y="904775"/>
            <a:ext cx="5990121" cy="5852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Đọc hiểu Thần Thoại Nữ Oa Tạo Ra Loài Người | Ôn tập Ngữ Văn 10">
            <a:extLst>
              <a:ext uri="{FF2B5EF4-FFF2-40B4-BE49-F238E27FC236}">
                <a16:creationId xmlns:a16="http://schemas.microsoft.com/office/drawing/2014/main" id="{C47E09CF-6E47-5EBA-8EEC-4E0700863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904775"/>
            <a:ext cx="5848953" cy="5852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2DD35F3-8CBD-125D-E659-D40114D57D8B}"/>
              </a:ext>
            </a:extLst>
          </p:cNvPr>
          <p:cNvSpPr txBox="1"/>
          <p:nvPr/>
        </p:nvSpPr>
        <p:spPr>
          <a:xfrm>
            <a:off x="2175310" y="178010"/>
            <a:ext cx="170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9934B4-B78F-FB80-32C4-706DBE497B70}"/>
              </a:ext>
            </a:extLst>
          </p:cNvPr>
          <p:cNvSpPr txBox="1"/>
          <p:nvPr/>
        </p:nvSpPr>
        <p:spPr>
          <a:xfrm>
            <a:off x="7831755" y="178010"/>
            <a:ext cx="23774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Oa</a:t>
            </a:r>
          </a:p>
        </p:txBody>
      </p:sp>
    </p:spTree>
    <p:extLst>
      <p:ext uri="{BB962C8B-B14F-4D97-AF65-F5344CB8AC3E}">
        <p14:creationId xmlns:p14="http://schemas.microsoft.com/office/powerpoint/2010/main" val="1956257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4A05CC-5A16-4358-B053-7ED948132ED0}"/>
              </a:ext>
            </a:extLst>
          </p:cNvPr>
          <p:cNvSpPr txBox="1"/>
          <p:nvPr/>
        </p:nvSpPr>
        <p:spPr>
          <a:xfrm>
            <a:off x="318655" y="235527"/>
            <a:ext cx="1158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386840" algn="l"/>
              </a:tabLst>
            </a:pP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*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ảnh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bố</a:t>
            </a:r>
            <a:r>
              <a:rPr lang="en-US" sz="3200" b="1" dirty="0">
                <a:solidFill>
                  <a:srgbClr val="0099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endParaRPr lang="en-US" sz="3200" b="1" dirty="0">
              <a:solidFill>
                <a:srgbClr val="0099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02E442-4DF4-480D-A55A-CF58ED1BDE87}"/>
              </a:ext>
            </a:extLst>
          </p:cNvPr>
          <p:cNvSpPr txBox="1"/>
          <p:nvPr/>
        </p:nvSpPr>
        <p:spPr>
          <a:xfrm>
            <a:off x="0" y="1108363"/>
            <a:ext cx="2479963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tx1"/>
                </a:solidFill>
              </a:rPr>
              <a:t>Bố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bảo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cho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biết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ngoan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3AAF65-E54F-4ACD-993A-322AF6CC1927}"/>
              </a:ext>
            </a:extLst>
          </p:cNvPr>
          <p:cNvSpPr txBox="1"/>
          <p:nvPr/>
        </p:nvSpPr>
        <p:spPr>
          <a:xfrm>
            <a:off x="6650182" y="1122218"/>
            <a:ext cx="3061855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Bố</a:t>
            </a:r>
            <a:r>
              <a:rPr lang="en-US" sz="3200" dirty="0"/>
              <a:t> </a:t>
            </a:r>
            <a:r>
              <a:rPr lang="en-US" sz="3200" dirty="0" err="1"/>
              <a:t>dạy</a:t>
            </a:r>
            <a:endParaRPr lang="en-US" sz="3200" dirty="0"/>
          </a:p>
          <a:p>
            <a:pPr algn="ctr"/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biết</a:t>
            </a:r>
            <a:r>
              <a:rPr lang="en-US" sz="3200" dirty="0"/>
              <a:t> </a:t>
            </a:r>
            <a:r>
              <a:rPr lang="en-US" sz="3200" dirty="0" err="1"/>
              <a:t>nghĩ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B60DEF-06A4-41FA-BDE1-07479BA02E0B}"/>
              </a:ext>
            </a:extLst>
          </p:cNvPr>
          <p:cNvSpPr txBox="1"/>
          <p:nvPr/>
        </p:nvSpPr>
        <p:spPr>
          <a:xfrm>
            <a:off x="5008420" y="4133208"/>
            <a:ext cx="1510146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Dài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con </a:t>
            </a:r>
            <a:r>
              <a:rPr lang="en-US" sz="2800" dirty="0" err="1"/>
              <a:t>đường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F4CA9C-F872-4CD5-9FDD-BC0DA90F7B47}"/>
              </a:ext>
            </a:extLst>
          </p:cNvPr>
          <p:cNvSpPr txBox="1"/>
          <p:nvPr/>
        </p:nvSpPr>
        <p:spPr>
          <a:xfrm>
            <a:off x="7581902" y="4119301"/>
            <a:ext cx="1510146" cy="18158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Núi</a:t>
            </a:r>
            <a:r>
              <a:rPr lang="en-US" sz="2800" dirty="0"/>
              <a:t> </a:t>
            </a:r>
            <a:r>
              <a:rPr lang="en-US" sz="2800" dirty="0" err="1"/>
              <a:t>xanh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xa</a:t>
            </a:r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1F35A1-99AF-40D1-99FD-57AD1A41D1D8}"/>
              </a:ext>
            </a:extLst>
          </p:cNvPr>
          <p:cNvSpPr txBox="1"/>
          <p:nvPr/>
        </p:nvSpPr>
        <p:spPr>
          <a:xfrm>
            <a:off x="2306783" y="4133208"/>
            <a:ext cx="1974273" cy="181588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Rộng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mặt</a:t>
            </a:r>
            <a:r>
              <a:rPr lang="en-US" sz="2800" dirty="0"/>
              <a:t> </a:t>
            </a:r>
            <a:r>
              <a:rPr lang="en-US" sz="2800" dirty="0" err="1"/>
              <a:t>bể</a:t>
            </a:r>
            <a:r>
              <a:rPr lang="en-US" sz="2800" dirty="0"/>
              <a:t> (</a:t>
            </a:r>
            <a:r>
              <a:rPr lang="en-US" sz="2800" dirty="0" err="1"/>
              <a:t>biển</a:t>
            </a:r>
            <a:r>
              <a:rPr lang="en-US" sz="2800" dirty="0"/>
              <a:t>)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5104FC-E3ED-4704-A98B-66453D27E55E}"/>
              </a:ext>
            </a:extLst>
          </p:cNvPr>
          <p:cNvSpPr txBox="1"/>
          <p:nvPr/>
        </p:nvSpPr>
        <p:spPr>
          <a:xfrm>
            <a:off x="10113821" y="4105394"/>
            <a:ext cx="1385452" cy="181588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tròn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trái</a:t>
            </a:r>
            <a:r>
              <a:rPr lang="en-US" sz="2800" dirty="0"/>
              <a:t> </a:t>
            </a:r>
            <a:r>
              <a:rPr lang="en-US" sz="2800" dirty="0" err="1"/>
              <a:t>đất</a:t>
            </a:r>
            <a:endParaRPr lang="en-US" sz="2800" dirty="0"/>
          </a:p>
          <a:p>
            <a:endParaRPr lang="en-US" sz="2800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9014368-A07D-4C3E-B743-7964AA6F2764}"/>
              </a:ext>
            </a:extLst>
          </p:cNvPr>
          <p:cNvCxnSpPr>
            <a:stCxn id="5" idx="2"/>
          </p:cNvCxnSpPr>
          <p:nvPr/>
        </p:nvCxnSpPr>
        <p:spPr>
          <a:xfrm flipH="1">
            <a:off x="8160327" y="2199436"/>
            <a:ext cx="20783" cy="1905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18C6EED-47D1-4223-9186-9941395B5237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5763493" y="2261556"/>
            <a:ext cx="2405497" cy="1871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339143A-FB08-4A9F-AE2D-248C5B19A39D}"/>
              </a:ext>
            </a:extLst>
          </p:cNvPr>
          <p:cNvCxnSpPr>
            <a:cxnSpLocks/>
          </p:cNvCxnSpPr>
          <p:nvPr/>
        </p:nvCxnSpPr>
        <p:spPr>
          <a:xfrm>
            <a:off x="8181111" y="2273157"/>
            <a:ext cx="2457452" cy="1780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FBF4A23-838E-453E-A6A6-C2635DAE827C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3293920" y="2213343"/>
            <a:ext cx="4875070" cy="1919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81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9705" y="464695"/>
            <a:ext cx="1118266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rgbClr val="FF0000"/>
                </a:solidFill>
              </a:rPr>
              <a:t> 	</a:t>
            </a:r>
            <a:r>
              <a:rPr lang="en-US" sz="4000" dirty="0" err="1">
                <a:solidFill>
                  <a:srgbClr val="FF0000"/>
                </a:solidFill>
              </a:rPr>
              <a:t>Với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nghệ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thuật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liệt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kê</a:t>
            </a:r>
            <a:r>
              <a:rPr lang="en-US" sz="4000" dirty="0">
                <a:solidFill>
                  <a:srgbClr val="FF0000"/>
                </a:solidFill>
              </a:rPr>
              <a:t>, </a:t>
            </a:r>
            <a:r>
              <a:rPr lang="en-US" sz="4000" dirty="0" err="1">
                <a:solidFill>
                  <a:srgbClr val="FF0000"/>
                </a:solidFill>
              </a:rPr>
              <a:t>tác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giả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cho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thấy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bố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dạy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cho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trẻ</a:t>
            </a:r>
            <a:r>
              <a:rPr lang="en-US" sz="4000" dirty="0">
                <a:solidFill>
                  <a:srgbClr val="FF0000"/>
                </a:solidFill>
              </a:rPr>
              <a:t> Ngoan </a:t>
            </a:r>
            <a:r>
              <a:rPr lang="en-US" sz="4000" dirty="0" err="1">
                <a:solidFill>
                  <a:srgbClr val="FF0000"/>
                </a:solidFill>
              </a:rPr>
              <a:t>ngoãn</a:t>
            </a:r>
            <a:r>
              <a:rPr lang="en-US" sz="4000" dirty="0">
                <a:solidFill>
                  <a:srgbClr val="FF0000"/>
                </a:solidFill>
              </a:rPr>
              <a:t>, </a:t>
            </a:r>
            <a:r>
              <a:rPr lang="en-US" sz="4000" dirty="0" err="1">
                <a:solidFill>
                  <a:srgbClr val="FF0000"/>
                </a:solidFill>
              </a:rPr>
              <a:t>trưởng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thành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về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trí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tuệ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để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khám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phá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thế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giới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xung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quanh</a:t>
            </a:r>
            <a:r>
              <a:rPr lang="en-US" sz="4000" dirty="0">
                <a:solidFill>
                  <a:srgbClr val="FF0000"/>
                </a:solidFill>
              </a:rPr>
              <a:t>. </a:t>
            </a:r>
          </a:p>
          <a:p>
            <a:pPr algn="just"/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4A05CC-5A16-4358-B053-7ED948132ED0}"/>
              </a:ext>
            </a:extLst>
          </p:cNvPr>
          <p:cNvSpPr txBox="1"/>
          <p:nvPr/>
        </p:nvSpPr>
        <p:spPr>
          <a:xfrm>
            <a:off x="193963" y="318654"/>
            <a:ext cx="1158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</a:rPr>
              <a:t>* </a:t>
            </a:r>
            <a:r>
              <a:rPr lang="en-US" sz="3200" b="1" dirty="0" err="1">
                <a:solidFill>
                  <a:srgbClr val="0000CC"/>
                </a:solidFill>
              </a:rPr>
              <a:t>Hình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ảnh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mái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trường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và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thầy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cô</a:t>
            </a:r>
            <a:endParaRPr lang="en-US" sz="3200" b="1" dirty="0">
              <a:solidFill>
                <a:srgbClr val="0000CC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E26141-C41A-4C74-9F3B-49E6AD65B4DD}"/>
              </a:ext>
            </a:extLst>
          </p:cNvPr>
          <p:cNvSpPr txBox="1"/>
          <p:nvPr/>
        </p:nvSpPr>
        <p:spPr>
          <a:xfrm>
            <a:off x="193963" y="1271155"/>
            <a:ext cx="5086697" cy="107721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hữ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viết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bàn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ghế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lớp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bảng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phấn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thầy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giáo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32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0DEC3D-B92A-4E62-92A7-1925F38608E8}"/>
              </a:ext>
            </a:extLst>
          </p:cNvPr>
          <p:cNvSpPr txBox="1"/>
          <p:nvPr/>
        </p:nvSpPr>
        <p:spPr>
          <a:xfrm>
            <a:off x="6096000" y="1317321"/>
            <a:ext cx="5680363" cy="58477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thầy</a:t>
            </a:r>
            <a:endParaRPr lang="en-US" sz="3200" dirty="0">
              <a:solidFill>
                <a:srgbClr val="0000CC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19CAAC-72D1-485D-AFC2-9985E045BEB9}"/>
              </a:ext>
            </a:extLst>
          </p:cNvPr>
          <p:cNvSpPr txBox="1"/>
          <p:nvPr/>
        </p:nvSpPr>
        <p:spPr>
          <a:xfrm>
            <a:off x="1337912" y="4955905"/>
            <a:ext cx="10183528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 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Bằng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phép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liệt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kê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lời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biểu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cảm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ảnh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trường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thầy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uôi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dưỡng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ước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mơ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hoài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bão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đẹp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giúp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trẻ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trưởng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thành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4D36BB5-B0CC-4321-8332-B57FEA7BF022}"/>
              </a:ext>
            </a:extLst>
          </p:cNvPr>
          <p:cNvCxnSpPr>
            <a:cxnSpLocks/>
            <a:stCxn id="6" idx="2"/>
            <a:endCxn id="14" idx="0"/>
          </p:cNvCxnSpPr>
          <p:nvPr/>
        </p:nvCxnSpPr>
        <p:spPr>
          <a:xfrm flipH="1">
            <a:off x="6492932" y="1902096"/>
            <a:ext cx="2443250" cy="1411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4B77454-8CB1-4F5A-B85C-6B6FA1D7C097}"/>
              </a:ext>
            </a:extLst>
          </p:cNvPr>
          <p:cNvCxnSpPr>
            <a:cxnSpLocks/>
            <a:stCxn id="6" idx="2"/>
            <a:endCxn id="15" idx="0"/>
          </p:cNvCxnSpPr>
          <p:nvPr/>
        </p:nvCxnSpPr>
        <p:spPr>
          <a:xfrm>
            <a:off x="8936182" y="1902096"/>
            <a:ext cx="1711989" cy="14801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19160F1-6A5B-4AB7-A64F-286AB86EF2B9}"/>
              </a:ext>
            </a:extLst>
          </p:cNvPr>
          <p:cNvSpPr txBox="1"/>
          <p:nvPr/>
        </p:nvSpPr>
        <p:spPr>
          <a:xfrm>
            <a:off x="5280660" y="3313815"/>
            <a:ext cx="2424544" cy="120032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36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36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36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đạo</a:t>
            </a:r>
            <a:r>
              <a:rPr lang="en-US" sz="36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đức</a:t>
            </a:r>
            <a:r>
              <a:rPr lang="en-US" sz="36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3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FE95C1-0980-426B-9FA8-4F2C3A6A9C47}"/>
              </a:ext>
            </a:extLst>
          </p:cNvPr>
          <p:cNvSpPr txBox="1"/>
          <p:nvPr/>
        </p:nvSpPr>
        <p:spPr>
          <a:xfrm>
            <a:off x="9519979" y="3382249"/>
            <a:ext cx="2256384" cy="10772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ài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tri </a:t>
            </a:r>
            <a:r>
              <a:rPr lang="en-US" sz="320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thức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6250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6" grpId="0" animBg="1"/>
      <p:bldP spid="3" grpId="0" animBg="1"/>
      <p:bldP spid="14" grpId="0" animBg="1"/>
      <p:bldP spid="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4A05CC-5A16-4358-B053-7ED948132ED0}"/>
              </a:ext>
            </a:extLst>
          </p:cNvPr>
          <p:cNvSpPr txBox="1"/>
          <p:nvPr/>
        </p:nvSpPr>
        <p:spPr>
          <a:xfrm>
            <a:off x="318655" y="235527"/>
            <a:ext cx="11582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386840" algn="l"/>
              </a:tabLst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III.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Tổng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kết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1386840" algn="l"/>
              </a:tabLst>
            </a:pPr>
            <a:endParaRPr lang="en-US" sz="36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>
              <a:tabLst>
                <a:tab pos="1386840" algn="l"/>
              </a:tabLst>
            </a:pPr>
            <a:r>
              <a:rPr lang="en-US" sz="3600" b="1" u="sng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Nhiệm</a:t>
            </a:r>
            <a:r>
              <a:rPr lang="en-US" sz="3600" b="1" u="sng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vụ</a:t>
            </a:r>
            <a:r>
              <a:rPr lang="en-US" sz="3600" b="1" u="sng" dirty="0"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</a:p>
          <a:p>
            <a:pPr>
              <a:tabLst>
                <a:tab pos="138684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Nêu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đặc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sắc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nghệ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thuật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Chuyện</a:t>
            </a:r>
            <a:r>
              <a:rPr lang="en-US" sz="36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cổ</a:t>
            </a:r>
            <a:r>
              <a:rPr lang="en-US" sz="36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tích</a:t>
            </a:r>
            <a:r>
              <a:rPr lang="en-US" sz="36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36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loài</a:t>
            </a:r>
            <a:r>
              <a:rPr lang="en-US" sz="36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i="1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0" indent="-571500">
              <a:buFontTx/>
              <a:buChar char="-"/>
              <a:tabLst>
                <a:tab pos="1386840" algn="l"/>
              </a:tabLst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dung, ý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nghĩa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</a:p>
          <a:p>
            <a:pPr>
              <a:tabLst>
                <a:tab pos="1386840" algn="l"/>
              </a:tabLst>
            </a:pP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HĐCN – 2’ ,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en-US" sz="3600" b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382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4A05CC-5A16-4358-B053-7ED948132ED0}"/>
              </a:ext>
            </a:extLst>
          </p:cNvPr>
          <p:cNvSpPr txBox="1"/>
          <p:nvPr/>
        </p:nvSpPr>
        <p:spPr>
          <a:xfrm>
            <a:off x="1241659" y="235527"/>
            <a:ext cx="1034715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LcPeriod"/>
              <a:tabLst>
                <a:tab pos="1386840" algn="l"/>
              </a:tabLst>
            </a:pPr>
            <a:r>
              <a:rPr lang="en-US" sz="3200" b="1" dirty="0" err="1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MS Mincho" panose="02020609040205080304" pitchFamily="49" charset="-128"/>
              </a:rPr>
              <a:t>Nghệ</a:t>
            </a:r>
            <a:r>
              <a:rPr lang="en-US" sz="32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MS Mincho" panose="02020609040205080304" pitchFamily="49" charset="-128"/>
              </a:rPr>
              <a:t>thuật</a:t>
            </a:r>
            <a:endParaRPr lang="en-US" sz="3200" b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285750" indent="-285750" algn="just">
              <a:buFontTx/>
              <a:buChar char="-"/>
              <a:tabLst>
                <a:tab pos="1386840" algn="l"/>
              </a:tabLst>
            </a:pP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Thể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5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chữ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giọng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tâm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tình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thủ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thỉ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yêu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thương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285750" indent="-285750" algn="just">
              <a:buFontTx/>
              <a:buChar char="-"/>
              <a:tabLst>
                <a:tab pos="1386840" algn="l"/>
              </a:tabLst>
            </a:pP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Lời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miêu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tả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biểu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cảm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tabLst>
                <a:tab pos="1386840" algn="l"/>
              </a:tabLst>
            </a:pP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Ngôn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ngữ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ảnh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giản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dị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trí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tưởng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tưởng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phong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phú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yếu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tố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hoang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đường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kì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ảo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</a:p>
          <a:p>
            <a:pPr marL="285750" indent="-285750" algn="just">
              <a:buFontTx/>
              <a:buChar char="-"/>
              <a:tabLst>
                <a:tab pos="1386840" algn="l"/>
              </a:tabLst>
            </a:pP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Sử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dụng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nhiều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phép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so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sánh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hóa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điệp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ngữ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đặc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sắc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tabLst>
                <a:tab pos="1386840" algn="l"/>
              </a:tabLst>
            </a:pPr>
            <a:r>
              <a:rPr lang="en-US" sz="32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MS Mincho" panose="02020609040205080304" pitchFamily="49" charset="-128"/>
              </a:rPr>
              <a:t>b. </a:t>
            </a:r>
            <a:r>
              <a:rPr lang="en-US" sz="3200" b="1" dirty="0" err="1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32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MS Mincho" panose="02020609040205080304" pitchFamily="49" charset="-128"/>
              </a:rPr>
              <a:t> dung</a:t>
            </a:r>
            <a:endParaRPr lang="en-US" sz="3200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285750" indent="-285750" algn="just">
              <a:buFontTx/>
              <a:buChar char="-"/>
              <a:tabLst>
                <a:tab pos="1386840" algn="l"/>
              </a:tabLst>
            </a:pP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đã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lí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giải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nguồn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gốc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loài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nhắc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nhở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mọi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cần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yêu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thương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chăm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sóc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chở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che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nuôi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dưỡng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trẻ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cả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thể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xác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tâm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hồn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just">
              <a:tabLst>
                <a:tab pos="1386840" algn="l"/>
              </a:tabLst>
            </a:pP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lòng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hậu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73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4A05CC-5A16-4358-B053-7ED948132ED0}"/>
              </a:ext>
            </a:extLst>
          </p:cNvPr>
          <p:cNvSpPr txBox="1"/>
          <p:nvPr/>
        </p:nvSpPr>
        <p:spPr>
          <a:xfrm>
            <a:off x="304800" y="304800"/>
            <a:ext cx="11582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rgbClr val="FF0000"/>
                </a:solidFill>
                <a:highlight>
                  <a:srgbClr val="FFFF00"/>
                </a:highlight>
              </a:rPr>
              <a:t>Về </a:t>
            </a:r>
            <a:r>
              <a:rPr lang="en-US" sz="4000" b="1" u="sng" dirty="0" err="1">
                <a:solidFill>
                  <a:srgbClr val="FF0000"/>
                </a:solidFill>
                <a:highlight>
                  <a:srgbClr val="FFFF00"/>
                </a:highlight>
              </a:rPr>
              <a:t>nhà</a:t>
            </a:r>
            <a:endParaRPr lang="en-US" sz="4000" b="1" u="sng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en-US" sz="3600" b="1" u="sng">
              <a:solidFill>
                <a:srgbClr val="FF0000"/>
              </a:solidFill>
            </a:endParaRPr>
          </a:p>
          <a:p>
            <a:r>
              <a:rPr lang="en-US" sz="3600" b="1" u="sng">
                <a:solidFill>
                  <a:srgbClr val="FF0000"/>
                </a:solidFill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cũ</a:t>
            </a:r>
            <a:r>
              <a:rPr lang="en-US" sz="3600" b="1" u="sng" dirty="0">
                <a:solidFill>
                  <a:srgbClr val="FF0000"/>
                </a:solidFill>
              </a:rPr>
              <a:t>:</a:t>
            </a:r>
          </a:p>
          <a:p>
            <a:pPr marL="571500" indent="-571500">
              <a:buFontTx/>
              <a:buChar char="-"/>
            </a:pPr>
            <a:r>
              <a:rPr lang="en-US" sz="3600" b="1" u="sng" dirty="0" err="1">
                <a:solidFill>
                  <a:srgbClr val="FF0000"/>
                </a:solidFill>
              </a:rPr>
              <a:t>Học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thuộc</a:t>
            </a:r>
            <a:r>
              <a:rPr lang="en-US" sz="3600" b="1" u="sng" dirty="0">
                <a:solidFill>
                  <a:srgbClr val="FF0000"/>
                </a:solidFill>
              </a:rPr>
              <a:t> 1 </a:t>
            </a:r>
            <a:r>
              <a:rPr lang="en-US" sz="3600" b="1" u="sng" dirty="0" err="1">
                <a:solidFill>
                  <a:srgbClr val="FF0000"/>
                </a:solidFill>
              </a:rPr>
              <a:t>ddaonj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thư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em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yêu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thích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và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cảm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nhận</a:t>
            </a:r>
            <a:r>
              <a:rPr lang="en-US" sz="3600" b="1" u="sng" dirty="0">
                <a:solidFill>
                  <a:srgbClr val="FF0000"/>
                </a:solidFill>
              </a:rPr>
              <a:t> về </a:t>
            </a:r>
            <a:r>
              <a:rPr lang="en-US" sz="3600" b="1" u="sng" dirty="0" err="1">
                <a:solidFill>
                  <a:srgbClr val="FF0000"/>
                </a:solidFill>
              </a:rPr>
              <a:t>đoạn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thơ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đó</a:t>
            </a:r>
            <a:r>
              <a:rPr lang="en-US" sz="3600" b="1" u="sng" dirty="0">
                <a:solidFill>
                  <a:srgbClr val="FF0000"/>
                </a:solidFill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600" b="1" u="sng" dirty="0" err="1">
                <a:solidFill>
                  <a:srgbClr val="FF0000"/>
                </a:solidFill>
              </a:rPr>
              <a:t>Viết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kết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nối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SGK</a:t>
            </a:r>
            <a:r>
              <a:rPr lang="en-US" sz="3600" b="1" u="sng" dirty="0">
                <a:solidFill>
                  <a:srgbClr val="FF0000"/>
                </a:solidFill>
              </a:rPr>
              <a:t>/43</a:t>
            </a:r>
          </a:p>
          <a:p>
            <a:r>
              <a:rPr lang="en-US" sz="3600" b="1" u="sng" dirty="0" err="1">
                <a:solidFill>
                  <a:srgbClr val="FF0000"/>
                </a:solidFill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mới</a:t>
            </a:r>
            <a:r>
              <a:rPr lang="en-US" sz="3600" b="1" u="sng" dirty="0">
                <a:solidFill>
                  <a:srgbClr val="FF0000"/>
                </a:solidFill>
              </a:rPr>
              <a:t>: </a:t>
            </a:r>
            <a:r>
              <a:rPr lang="en-US" sz="3600" b="1" u="sng" dirty="0" err="1">
                <a:solidFill>
                  <a:srgbClr val="FF0000"/>
                </a:solidFill>
              </a:rPr>
              <a:t>Đọc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trước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phần</a:t>
            </a:r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</a:rPr>
              <a:t>THTV</a:t>
            </a:r>
            <a:r>
              <a:rPr lang="en-US" sz="3600" b="1" u="sng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7671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uyền thuyết: CON RỒNG CHÁU TIÊN">
            <a:extLst>
              <a:ext uri="{FF2B5EF4-FFF2-40B4-BE49-F238E27FC236}">
                <a16:creationId xmlns:a16="http://schemas.microsoft.com/office/drawing/2014/main" id="{99950F6A-33AF-D795-4329-B2F241462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32" y="808522"/>
            <a:ext cx="11492563" cy="5765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D24CFB6-56AC-5ADD-C280-CDA58F782CC0}"/>
              </a:ext>
            </a:extLst>
          </p:cNvPr>
          <p:cNvSpPr txBox="1"/>
          <p:nvPr/>
        </p:nvSpPr>
        <p:spPr>
          <a:xfrm>
            <a:off x="1617044" y="173255"/>
            <a:ext cx="6506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684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302F80-A259-EF15-0DE5-F309B08AC92B}"/>
              </a:ext>
            </a:extLst>
          </p:cNvPr>
          <p:cNvSpPr txBox="1"/>
          <p:nvPr/>
        </p:nvSpPr>
        <p:spPr>
          <a:xfrm>
            <a:off x="288758" y="269507"/>
            <a:ext cx="11194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endParaRPr lang="en-US" sz="2800" b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Bài thơ Làm anh…khó đấy!">
            <a:extLst>
              <a:ext uri="{FF2B5EF4-FFF2-40B4-BE49-F238E27FC236}">
                <a16:creationId xmlns:a16="http://schemas.microsoft.com/office/drawing/2014/main" id="{D0709145-C69D-C12E-2A6B-80D16E41F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59" y="721896"/>
            <a:ext cx="4652210" cy="295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Bài thơ Mẹ vắng nhà ngày bão">
            <a:extLst>
              <a:ext uri="{FF2B5EF4-FFF2-40B4-BE49-F238E27FC236}">
                <a16:creationId xmlns:a16="http://schemas.microsoft.com/office/drawing/2014/main" id="{62E692F3-B854-D724-5801-0D931745C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758" y="269507"/>
            <a:ext cx="5406189" cy="3404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Trái - BẦM ƠI Ai về thăm mẹ quê ta Chiều nay có đứa con xa nhớ thầm... Bầm  ơi có rét không bầm? Heo heo gió núi, lâm thâm mưa phùn">
            <a:extLst>
              <a:ext uri="{FF2B5EF4-FFF2-40B4-BE49-F238E27FC236}">
                <a16:creationId xmlns:a16="http://schemas.microsoft.com/office/drawing/2014/main" id="{6FA8CF29-D7D4-2735-77BF-AAB371EFDB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52" y="3930316"/>
            <a:ext cx="5053263" cy="292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Bài thơ Thương Ông (Tú Mỡ) - Chủ đề gia đình của bé - Đọc thơ cho bé nghe">
            <a:extLst>
              <a:ext uri="{FF2B5EF4-FFF2-40B4-BE49-F238E27FC236}">
                <a16:creationId xmlns:a16="http://schemas.microsoft.com/office/drawing/2014/main" id="{A898B52C-D062-D401-2792-FC402BC96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537" y="3698506"/>
            <a:ext cx="5871410" cy="3404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182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ăn bản: Chuyện cổ tích về loài người- Ngữ văn 6- Kết nối tri thức với cuộc  sống- OLM.VN - YouTube">
            <a:extLst>
              <a:ext uri="{FF2B5EF4-FFF2-40B4-BE49-F238E27FC236}">
                <a16:creationId xmlns:a16="http://schemas.microsoft.com/office/drawing/2014/main" id="{A14AA218-41D3-F343-CC68-87DA13977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15" y="2201117"/>
            <a:ext cx="11409770" cy="4450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60BB34F-4686-3C3E-6775-064E7B0398AB}"/>
              </a:ext>
            </a:extLst>
          </p:cNvPr>
          <p:cNvSpPr txBox="1"/>
          <p:nvPr/>
        </p:nvSpPr>
        <p:spPr>
          <a:xfrm>
            <a:off x="1027688" y="323681"/>
            <a:ext cx="1025260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BÀI</a:t>
            </a:r>
            <a:r>
              <a:rPr lang="en-US" sz="3600" b="1" dirty="0">
                <a:solidFill>
                  <a:srgbClr val="FF0000"/>
                </a:solidFill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</a:rPr>
              <a:t>GÕ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CỬA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TRÁI</a:t>
            </a:r>
            <a:r>
              <a:rPr lang="en-US" sz="3600" b="1">
                <a:solidFill>
                  <a:srgbClr val="FF0000"/>
                </a:solidFill>
              </a:rPr>
              <a:t> TIM</a:t>
            </a:r>
          </a:p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TIẾT</a:t>
            </a:r>
            <a:r>
              <a:rPr lang="en-US" sz="3600" b="1" dirty="0">
                <a:solidFill>
                  <a:srgbClr val="FF0000"/>
                </a:solidFill>
              </a:rPr>
              <a:t> 14 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</a:rPr>
              <a:t>VĂN </a:t>
            </a:r>
            <a:r>
              <a:rPr lang="en-US" sz="4000" b="1" dirty="0" err="1">
                <a:solidFill>
                  <a:srgbClr val="FF0000"/>
                </a:solidFill>
              </a:rPr>
              <a:t>BẢN</a:t>
            </a:r>
            <a:r>
              <a:rPr lang="en-US" sz="4000" b="1" dirty="0">
                <a:solidFill>
                  <a:srgbClr val="FF0000"/>
                </a:solidFill>
              </a:rPr>
              <a:t>: </a:t>
            </a:r>
            <a:r>
              <a:rPr lang="en-US" sz="4000" b="1" dirty="0" err="1">
                <a:solidFill>
                  <a:srgbClr val="FF0000"/>
                </a:solidFill>
              </a:rPr>
              <a:t>CHUYỆN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CỔ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TÍCH</a:t>
            </a:r>
            <a:r>
              <a:rPr lang="en-US" sz="4000" b="1" dirty="0">
                <a:solidFill>
                  <a:srgbClr val="FF0000"/>
                </a:solidFill>
              </a:rPr>
              <a:t> VỀ </a:t>
            </a:r>
            <a:r>
              <a:rPr lang="en-US" sz="4000" b="1" dirty="0" err="1">
                <a:solidFill>
                  <a:srgbClr val="FF0000"/>
                </a:solidFill>
              </a:rPr>
              <a:t>LOÀI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NGƯỜI</a:t>
            </a:r>
            <a:endParaRPr lang="en-US" sz="4000" b="1" dirty="0">
              <a:solidFill>
                <a:srgbClr val="FF0000"/>
              </a:solidFill>
            </a:endParaRPr>
          </a:p>
          <a:p>
            <a:pPr algn="ctr"/>
            <a:r>
              <a:rPr lang="en-US" sz="4000" b="1" dirty="0">
                <a:solidFill>
                  <a:srgbClr val="FF0000"/>
                </a:solidFill>
              </a:rPr>
              <a:t>(Xuân </a:t>
            </a:r>
            <a:r>
              <a:rPr lang="en-US" sz="4000" b="1" dirty="0" err="1">
                <a:solidFill>
                  <a:srgbClr val="FF0000"/>
                </a:solidFill>
              </a:rPr>
              <a:t>Quỳnh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72458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CA9F47-4C02-4AD3-92E8-453D71118C67}"/>
              </a:ext>
            </a:extLst>
          </p:cNvPr>
          <p:cNvSpPr txBox="1"/>
          <p:nvPr/>
        </p:nvSpPr>
        <p:spPr>
          <a:xfrm>
            <a:off x="411480" y="320040"/>
            <a:ext cx="114071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386840" algn="l"/>
              </a:tabLst>
            </a:pP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Nhiệm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vụ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1386840" algn="l"/>
              </a:tabLst>
            </a:pPr>
            <a:r>
              <a:rPr lang="en-US" sz="3600" dirty="0"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Đọc</a:t>
            </a:r>
            <a:r>
              <a:rPr lang="en-US" sz="36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SGK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trang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43 (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phần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sau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khi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đọc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giới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thiệu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hiểu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biết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nhà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Xuân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Quỳnh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1386840" algn="l"/>
              </a:tabLst>
            </a:pP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Kể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tên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hoặc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tập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Xuân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Quỳnh</a:t>
            </a:r>
            <a:r>
              <a:rPr lang="en-US" sz="3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?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3600" dirty="0"/>
          </a:p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HĐCN – 2’,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en-US" sz="3600" b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736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831" y="175622"/>
            <a:ext cx="6102169" cy="579410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021977" y="6178731"/>
            <a:ext cx="5982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(1942-1988)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0590" y="175622"/>
            <a:ext cx="553865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Xuân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(1942-1988) </a:t>
            </a: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Bến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949" y="888275"/>
            <a:ext cx="114038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,…</a:t>
            </a:r>
          </a:p>
          <a:p>
            <a:pPr algn="just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5E8D2D-5491-AA34-751B-E7032ADA01FF}"/>
              </a:ext>
            </a:extLst>
          </p:cNvPr>
          <p:cNvSpPr txBox="1"/>
          <p:nvPr/>
        </p:nvSpPr>
        <p:spPr>
          <a:xfrm>
            <a:off x="381000" y="341951"/>
            <a:ext cx="11430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HĐCN – 2’,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8934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1689</Words>
  <Application>Microsoft Office PowerPoint</Application>
  <PresentationFormat>Widescreen</PresentationFormat>
  <Paragraphs>145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phanvanhuong12 phanvanhuong12</cp:lastModifiedBy>
  <cp:revision>44</cp:revision>
  <dcterms:created xsi:type="dcterms:W3CDTF">2021-09-28T16:48:17Z</dcterms:created>
  <dcterms:modified xsi:type="dcterms:W3CDTF">2025-10-02T03:38:30Z</dcterms:modified>
</cp:coreProperties>
</file>