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6" r:id="rId10"/>
    <p:sldId id="263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64C68-475A-49E8-B864-74A9EF3AE2D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72AEF-8810-4CD1-BBEF-25C800B19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72AEF-8810-4CD1-BBEF-25C800B190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225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46642-A5A9-4400-9726-D258917AB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09C13A-7672-4F76-A049-3949E41FD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8D059-8CD4-4F8F-B7C7-463650B33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B2CA9-02FD-49D0-8416-CA2BC172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93584-24E5-4ACE-B5A2-E878C39DD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98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BB4DF-294C-432C-9147-3723B6C20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53C989-7947-4D0D-AB80-6EFFE6053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1F306-82AE-4234-9F8D-37C503E1B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2700B-A8B4-4855-9EF8-C62C90315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A7056-C703-4B64-B5FF-78495C2AB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2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73279D-57E5-4A61-A885-A7C3F84DC8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8DFFB-C52D-4300-88D7-E593F1F44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363F4-2436-4560-AF02-389447BC9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BC2FF-847C-4BD2-8C6B-7F0C06EC2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67768-F00A-4A50-9A89-23A568743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6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49AA5-A41D-478E-9B98-C07719ECC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5AA94-75C5-4076-BC5D-6E1B656EA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ED9AB-A106-4605-9730-EB860D28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A1683-2DC0-4A48-9801-10CD8EEB4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A4AED-7AD3-4EFB-B47C-39C048A0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99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5D54-11DF-46E0-9508-9D1E5A789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0E8F8-8D13-4D8B-8862-8E0462501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C6B65-DA29-40F5-B0E0-C32E87D9A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09E72-0A92-4D2E-A7D6-209FF7A88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E9361-188F-4219-A516-538B81325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13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3343F-D1CB-44B6-8654-20437CB6E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189E5-67D3-4096-A64F-35B66B58B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CB2BFE-55B5-4FB1-AE82-398ED0FBC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A9D21-1F46-45B6-B105-68A610DB2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F606CF-64F4-4FFA-A521-ADFC9ECB4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B5C53-0D05-4E52-9BDF-4FD882E93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68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E0B8E-A9D7-4E2E-941E-CFC6BAFCD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6197D-4598-456C-A365-59AEFDEB3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96209C-6899-428D-A19A-0F3B40A4A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22899-B62C-4B1F-9DAF-859000AF4D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02961-C776-4193-9E3A-BBC7378342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B5CDCD-7C58-43BB-AD6A-5747A0C25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746A2-9377-41BA-9E2D-C04FC40C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D7BA89-6A11-4A38-B279-5665419F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9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1E4C6-6762-4F93-8476-E3CDF0A0A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E550F0-51BD-4171-A862-92449A478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FDB09-2C32-4EEB-A19C-E01717BE7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F4FAD4-7DDE-4134-B4D6-6448248DA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9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9B8C23-FE34-48C4-9073-351F2549B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85B8A6-6E0C-4D14-AA17-3B3D189E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1C937-8A4E-48F9-915F-DCEA888D5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5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C67D-4F12-4233-B49C-225C44389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A7105-D2AC-4ECF-959B-97AB14B70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62A0ED-B1A0-4185-B33B-01DB1C96B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06AEA-1354-43BE-B7CF-DCDB47AB9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DCA59-9CBA-4BF5-991E-6A47E7F9E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F0B37E-12E2-4ADA-A258-3D68FE10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310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3F32B-B2B4-495F-BF2F-C6BE1482D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D217A6-05A3-4EBE-BB8B-64215EFB3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0AC8D-E153-4972-BF17-9933E6B6C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99E13-660D-47C0-8D67-BDD5F94B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03C5F-490F-4A5B-8FB6-E4349E106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DD096-9CEA-4C3F-8394-643A3D2F8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7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42FD21-8840-4590-B8D9-21DA9CCD8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C0AAE-093A-47FE-A339-69BCE0C28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911CC-C45A-4B03-8F14-2826961D97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B6E84-9CEE-4CF1-844E-AF76D679019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DAAC1-15C6-47A4-8875-CAC2A8B92C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54ABF-C76F-4FFA-B7C1-D16E5E3D9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4D086-BA7C-4045-9760-0B5DB3902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C8896E-F37F-42E7-BCFA-FFC22877A9BF}"/>
              </a:ext>
            </a:extLst>
          </p:cNvPr>
          <p:cNvSpPr txBox="1"/>
          <p:nvPr/>
        </p:nvSpPr>
        <p:spPr>
          <a:xfrm>
            <a:off x="339436" y="175953"/>
            <a:ext cx="11513127" cy="4224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endParaRPr lang="en-US" sz="32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1a,b/43+44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1a,b/44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</a:t>
            </a:r>
            <a:r>
              <a:rPr lang="en-US" sz="3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HĐCN – 5’, </a:t>
            </a:r>
            <a:r>
              <a:rPr lang="en-US" sz="32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3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cáo</a:t>
            </a:r>
            <a:r>
              <a:rPr lang="en-US" sz="3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chia </a:t>
            </a:r>
            <a:r>
              <a:rPr lang="en-US" sz="32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3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0898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C8896E-F37F-42E7-BCFA-FFC22877A9BF}"/>
              </a:ext>
            </a:extLst>
          </p:cNvPr>
          <p:cNvSpPr txBox="1"/>
          <p:nvPr/>
        </p:nvSpPr>
        <p:spPr>
          <a:xfrm>
            <a:off x="207818" y="0"/>
            <a:ext cx="11513127" cy="8194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***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a/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ập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vi-VN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SGK trang 44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đọc b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ập 5 SGK trang 44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cẩu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 lại 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 thơ từ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(</a:t>
            </a:r>
            <a:r>
              <a:rPr lang="vi-VN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 c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òn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ần cho trẻ 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 </a:t>
            </a:r>
            <a:r>
              <a:rPr lang="vi-VN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 b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sông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cát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</a:t>
            </a:r>
            <a:r>
              <a:rPr lang="vi-VN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ắng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                         </a:t>
            </a:r>
            <a:r>
              <a:rPr lang="en-US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HĐN 2- 4’, </a:t>
            </a:r>
            <a:r>
              <a:rPr lang="en-US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báo</a:t>
            </a:r>
            <a:r>
              <a:rPr lang="en-US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cáo</a:t>
            </a:r>
            <a:r>
              <a:rPr lang="en-US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chia</a:t>
            </a:r>
            <a:r>
              <a:rPr lang="en-US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sẻ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vi-VN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ệp ngữ trong c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</a:t>
            </a:r>
            <a:r>
              <a:rPr lang="vi-VN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ạn thơ l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 ngữ: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“r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ất”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“T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 c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…”, “T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ừ…”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lang="vi-VN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ụng: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“r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ất” 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ấn mạnh mức độ, t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ất của c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ự vật 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ời ru của mẹ;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“T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 c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…”, “T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ừ…” 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ệt k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ê l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ần lượt những h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ình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 phong ph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ú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ời ru của mẹ: l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ững h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ình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 nổi bật trong kho t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ộc.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040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455" y="308472"/>
            <a:ext cx="1156771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b/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Khái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niệm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vi-VN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ệp ngữ</a:t>
            </a: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 bi</a:t>
            </a: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ện ph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 lặp lại một từ ngữ (đ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 một c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>
              <a:buFontTx/>
              <a:buChar char="-"/>
            </a:pP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Để</a:t>
            </a: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ổi bật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 mu</a:t>
            </a: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ốn nhấn mạnh.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C8896E-F37F-42E7-BCFA-FFC22877A9BF}"/>
              </a:ext>
            </a:extLst>
          </p:cNvPr>
          <p:cNvSpPr txBox="1"/>
          <p:nvPr/>
        </p:nvSpPr>
        <p:spPr>
          <a:xfrm>
            <a:off x="1934678" y="221673"/>
            <a:ext cx="9057374" cy="6107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1/43+44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Theo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hẳn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r>
              <a:rPr 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771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C8896E-F37F-42E7-BCFA-FFC22877A9BF}"/>
              </a:ext>
            </a:extLst>
          </p:cNvPr>
          <p:cNvSpPr txBox="1"/>
          <p:nvPr/>
        </p:nvSpPr>
        <p:spPr>
          <a:xfrm>
            <a:off x="318655" y="221673"/>
            <a:ext cx="11513127" cy="4259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2/44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32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iệm vụ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cổ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loài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trật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HĐCN – 2’, </a:t>
            </a:r>
            <a:r>
              <a:rPr lang="en-US" sz="3200" b="1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32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cáo</a:t>
            </a:r>
            <a:r>
              <a:rPr lang="en-US" sz="32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chia </a:t>
            </a:r>
            <a:r>
              <a:rPr lang="en-US" sz="3200" b="1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endParaRPr lang="en-US" sz="3200" b="1" dirty="0">
              <a:solidFill>
                <a:srgbClr val="FF0000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2244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C8896E-F37F-42E7-BCFA-FFC22877A9BF}"/>
              </a:ext>
            </a:extLst>
          </p:cNvPr>
          <p:cNvSpPr txBox="1"/>
          <p:nvPr/>
        </p:nvSpPr>
        <p:spPr>
          <a:xfrm>
            <a:off x="318655" y="221673"/>
            <a:ext cx="11513127" cy="255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 err="1">
                <a:solidFill>
                  <a:srgbClr val="00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00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2/44: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4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khao </a:t>
            </a:r>
            <a:r>
              <a:rPr lang="en-US" sz="40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4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ngây</a:t>
            </a:r>
            <a:r>
              <a:rPr lang="en-US" sz="4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4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4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4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14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C8896E-F37F-42E7-BCFA-FFC22877A9BF}"/>
              </a:ext>
            </a:extLst>
          </p:cNvPr>
          <p:cNvSpPr txBox="1"/>
          <p:nvPr/>
        </p:nvSpPr>
        <p:spPr>
          <a:xfrm>
            <a:off x="318655" y="221673"/>
            <a:ext cx="11513127" cy="8905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Biện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endParaRPr lang="en-US" sz="2800" dirty="0">
              <a:solidFill>
                <a:srgbClr val="FF0000"/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về so s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ấy v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 d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ụ về so s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VD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8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HĐCN – 2’,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12115" algn="l"/>
              </a:tabLs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niệm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12115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ối chiếu sự vật, sự việc n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ới sự vật sự việc kh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ồng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ằm để cho sự diễn đạt th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êm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ợi h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ình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ợi cảm.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12115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ọi hoặc tả con vật, c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ối, đồ vật, v.v... bằng những từ ngữ vốn được d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ùng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ể gọi hoặc tả con người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nhằm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ật được nh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 n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ống động, gần gũi với con người.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ệp ngữ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 bi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ện ph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 lặp lại một từ ngữ (đ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 một c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đ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ể l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ổi bật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 mu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ốn nhấn mạnh.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800" b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b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800" b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414154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C8896E-F37F-42E7-BCFA-FFC22877A9BF}"/>
              </a:ext>
            </a:extLst>
          </p:cNvPr>
          <p:cNvSpPr txBox="1"/>
          <p:nvPr/>
        </p:nvSpPr>
        <p:spPr>
          <a:xfrm>
            <a:off x="318655" y="221673"/>
            <a:ext cx="11513127" cy="6695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ập 3 SGK trang 44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vi-VN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hiệm vụ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ầu HS đọc b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ài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ập 3 SGK trang 44;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ầu 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 </a:t>
            </a:r>
            <a:r>
              <a:rPr lang="vi-VN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 lại khổ hai của VB </a:t>
            </a:r>
            <a:r>
              <a:rPr lang="vi-VN" sz="4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 cổ t</a:t>
            </a:r>
            <a:r>
              <a:rPr lang="en-US" sz="4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ích</a:t>
            </a:r>
            <a:r>
              <a:rPr lang="en-US" sz="4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</a:t>
            </a:r>
            <a:r>
              <a:rPr lang="vi-VN" sz="4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ề lo</a:t>
            </a:r>
            <a:r>
              <a:rPr lang="en-US" sz="4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ài</a:t>
            </a:r>
            <a:r>
              <a:rPr lang="en-US" sz="4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</a:t>
            </a:r>
            <a:r>
              <a:rPr lang="vi-VN" sz="4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ời</a:t>
            </a:r>
            <a:r>
              <a:rPr lang="vi-VN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HĐN 2 – 5 </a:t>
            </a:r>
            <a:r>
              <a:rPr lang="en-US" sz="4000" b="1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endParaRPr lang="en-US" sz="4000" b="1" dirty="0">
              <a:solidFill>
                <a:srgbClr val="FF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b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b="1" dirty="0">
              <a:solidFill>
                <a:srgbClr val="FF0000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7469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C8896E-F37F-42E7-BCFA-FFC22877A9BF}"/>
              </a:ext>
            </a:extLst>
          </p:cNvPr>
          <p:cNvSpPr txBox="1"/>
          <p:nvPr/>
        </p:nvSpPr>
        <p:spPr>
          <a:xfrm>
            <a:off x="318655" y="221673"/>
            <a:ext cx="11437915" cy="7900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ập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SGK trang 44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hững d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òng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ử dụng biện ph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 so s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vi-VN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ằng gang tay</a:t>
            </a:r>
            <a:endParaRPr lang="en-US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 c</a:t>
            </a:r>
            <a:r>
              <a:rPr lang="vi-VN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ỏ bằng sợi t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óc</a:t>
            </a:r>
            <a:endParaRPr lang="en-US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vi-VN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ằng c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cúc</a:t>
            </a:r>
            <a:endParaRPr lang="en-US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</a:t>
            </a:r>
            <a:r>
              <a:rPr lang="vi-VN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ếng h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vi-VN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ằng nước</a:t>
            </a:r>
            <a:endParaRPr lang="en-US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Tiếng h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vi-VN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ằng m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ây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lang="vi-VN" sz="28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ụng</a:t>
            </a:r>
            <a:r>
              <a:rPr lang="en-US" sz="28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 thi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(v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ế A) được so s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ới những h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ình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 nhỏ, xinh, gắn với thế giới con người (vế B). Tiếng h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ủa chim –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ợc so s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ới nước, m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ời l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tăng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ụng biểu đạt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 trẻo, cao v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út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ủa tiếng chim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ỏ lại, gần gũi v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ật dễ thương trong đ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ắt trẻ thơ.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4702629" y="1371599"/>
            <a:ext cx="1397726" cy="282157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04857" y="1750423"/>
            <a:ext cx="24296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lá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ỏ,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</a:t>
            </a:r>
          </a:p>
          <a:p>
            <a:pPr algn="ctr"/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ếng h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ót</a:t>
            </a:r>
            <a:endParaRPr lang="en-US" sz="2800" dirty="0">
              <a:solidFill>
                <a:schemeClr val="bg1"/>
              </a:solidFill>
            </a:endParaRPr>
          </a:p>
          <a:p>
            <a:pPr algn="ctr"/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9653451" y="1731599"/>
            <a:ext cx="25385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gang tay, sợi t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óc,n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cúc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ớc, m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14" name="Down Arrow 13"/>
          <p:cNvSpPr/>
          <p:nvPr/>
        </p:nvSpPr>
        <p:spPr>
          <a:xfrm>
            <a:off x="7093511" y="3028500"/>
            <a:ext cx="261257" cy="5617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10641874" y="3156858"/>
            <a:ext cx="261257" cy="5617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166615" y="3574301"/>
            <a:ext cx="2207623" cy="1236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Vế</a:t>
            </a:r>
            <a:r>
              <a:rPr lang="en-US" sz="2800" dirty="0"/>
              <a:t> A  </a:t>
            </a:r>
          </a:p>
          <a:p>
            <a:pPr algn="ctr"/>
            <a:r>
              <a:rPr lang="en-US" sz="2800" dirty="0"/>
              <a:t>(</a:t>
            </a:r>
            <a:r>
              <a:rPr lang="en-US" sz="2800" dirty="0" err="1"/>
              <a:t>chưa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610667" y="3689593"/>
            <a:ext cx="2207623" cy="1147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Vế</a:t>
            </a:r>
            <a:r>
              <a:rPr lang="en-US" sz="2800" dirty="0"/>
              <a:t> B</a:t>
            </a:r>
          </a:p>
          <a:p>
            <a:pPr algn="ctr"/>
            <a:r>
              <a:rPr lang="en-US" sz="2800" dirty="0"/>
              <a:t>(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4633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4" grpId="0" animBg="1"/>
      <p:bldP spid="15" grpId="0" animBg="1"/>
      <p:bldP spid="16" grpId="0" animBg="1"/>
      <p:bldP spid="16" grpId="1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C8896E-F37F-42E7-BCFA-FFC22877A9BF}"/>
              </a:ext>
            </a:extLst>
          </p:cNvPr>
          <p:cNvSpPr txBox="1"/>
          <p:nvPr/>
        </p:nvSpPr>
        <p:spPr>
          <a:xfrm>
            <a:off x="318655" y="221673"/>
            <a:ext cx="11513127" cy="6354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ập 4 SGK trang 44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hiệm vụ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ọc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ập 4 SGK trang 44;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en-US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HĐN 4 – 5 </a:t>
            </a:r>
            <a:r>
              <a:rPr lang="en-US" sz="2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cáo</a:t>
            </a:r>
            <a:r>
              <a:rPr lang="en-US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chia </a:t>
            </a:r>
            <a:r>
              <a:rPr lang="en-US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highlight>
                <a:srgbClr val="FFFF00"/>
              </a:highlight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Bi</a:t>
            </a:r>
            <a:r>
              <a:rPr lang="vi-VN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ện ph</a:t>
            </a:r>
            <a:r>
              <a:rPr lang="en-US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</a:t>
            </a:r>
            <a:r>
              <a:rPr lang="en-US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ừ: </a:t>
            </a:r>
            <a:r>
              <a:rPr lang="vi-VN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lang="vi-VN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ụng:</a:t>
            </a:r>
            <a:endParaRPr lang="en-US" sz="28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ngây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ừ thường d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ùng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ể n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ề đặc điểm của con người, đặc biệt l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 tr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ẻ em để n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ề gi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ụng: khiến l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ẻ đ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ồn nhi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ên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ẻ thơ.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659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1121</Words>
  <Application>Microsoft Office PowerPoint</Application>
  <PresentationFormat>Widescreen</PresentationFormat>
  <Paragraphs>79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phanvanhuong12 phanvanhuong12</cp:lastModifiedBy>
  <cp:revision>12</cp:revision>
  <dcterms:created xsi:type="dcterms:W3CDTF">2021-09-28T15:35:16Z</dcterms:created>
  <dcterms:modified xsi:type="dcterms:W3CDTF">2025-10-02T03:51:35Z</dcterms:modified>
</cp:coreProperties>
</file>