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9" r:id="rId2"/>
    <p:sldId id="260" r:id="rId3"/>
    <p:sldId id="256" r:id="rId4"/>
    <p:sldId id="262" r:id="rId5"/>
    <p:sldId id="263" r:id="rId6"/>
    <p:sldId id="264" r:id="rId7"/>
    <p:sldId id="266" r:id="rId8"/>
    <p:sldId id="267" r:id="rId9"/>
    <p:sldId id="270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74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00CC"/>
    <a:srgbClr val="00FF00"/>
    <a:srgbClr val="0000FF"/>
    <a:srgbClr val="FF0066"/>
    <a:srgbClr val="A50021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87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12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9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5149F-5116-4765-B48B-2BCAA423B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44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6022E-7C5E-43C7-AC33-524BED154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71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1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0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36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2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4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57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9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4BE455-2B9D-41A6-B392-EE77A72D04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83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slide" Target="slide6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slide" Target="slide14.x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 rot="21586019">
            <a:off x="2138482" y="-109295"/>
            <a:ext cx="486703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4853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 smtClean="0"/>
              <a:t>        </a:t>
            </a:r>
            <a:r>
              <a:rPr lang="en-US" altLang="en-US" b="0" dirty="0" err="1" smtClean="0"/>
              <a:t>Điểm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kiểm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tra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Toán</a:t>
            </a:r>
            <a:r>
              <a:rPr lang="en-US" altLang="en-US" b="0" dirty="0" smtClean="0"/>
              <a:t> (</a:t>
            </a:r>
            <a:r>
              <a:rPr lang="en-US" altLang="en-US" b="0" dirty="0" err="1" smtClean="0"/>
              <a:t>giữa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kì</a:t>
            </a:r>
            <a:r>
              <a:rPr lang="en-US" altLang="en-US" b="0" dirty="0" smtClean="0"/>
              <a:t>) </a:t>
            </a:r>
            <a:r>
              <a:rPr lang="en-US" altLang="en-US" b="0" dirty="0" err="1" smtClean="0"/>
              <a:t>của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học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sinh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lớp</a:t>
            </a:r>
            <a:r>
              <a:rPr lang="en-US" altLang="en-US" b="0" dirty="0" smtClean="0"/>
              <a:t> 7A1 </a:t>
            </a:r>
            <a:r>
              <a:rPr lang="en-US" altLang="en-US" b="0" dirty="0" err="1" smtClean="0"/>
              <a:t>và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lớp</a:t>
            </a:r>
            <a:r>
              <a:rPr lang="en-US" altLang="en-US" b="0" dirty="0" smtClean="0"/>
              <a:t> 7A2</a:t>
            </a:r>
            <a:r>
              <a:rPr lang="en-US" altLang="en-US" b="0" baseline="-25000" dirty="0" smtClean="0"/>
              <a:t> 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được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ghi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lại</a:t>
            </a:r>
            <a:r>
              <a:rPr lang="en-US" altLang="en-US" b="0" dirty="0" smtClean="0"/>
              <a:t> ở 2 </a:t>
            </a:r>
            <a:r>
              <a:rPr lang="en-US" altLang="en-US" b="0" dirty="0" err="1" smtClean="0"/>
              <a:t>bảng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sau</a:t>
            </a:r>
            <a:r>
              <a:rPr lang="en-US" altLang="en-US" b="0" dirty="0" smtClean="0"/>
              <a:t>:</a:t>
            </a:r>
            <a:endParaRPr lang="en-US" altLang="en-US" b="0" dirty="0"/>
          </a:p>
        </p:txBody>
      </p:sp>
      <p:graphicFrame>
        <p:nvGraphicFramePr>
          <p:cNvPr id="5450" name="Group 33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7338225"/>
              </p:ext>
            </p:extLst>
          </p:nvPr>
        </p:nvGraphicFramePr>
        <p:xfrm>
          <a:off x="308513" y="1817079"/>
          <a:ext cx="3657600" cy="2608262"/>
        </p:xfrm>
        <a:graphic>
          <a:graphicData uri="http://schemas.openxmlformats.org/drawingml/2006/table">
            <a:tbl>
              <a:tblPr/>
              <a:tblGrid>
                <a:gridCol w="522288"/>
                <a:gridCol w="520700"/>
                <a:gridCol w="523875"/>
                <a:gridCol w="523875"/>
                <a:gridCol w="523875"/>
                <a:gridCol w="520700"/>
                <a:gridCol w="522287"/>
              </a:tblGrid>
              <a:tr h="518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52" name="Group 33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94111850"/>
              </p:ext>
            </p:extLst>
          </p:nvPr>
        </p:nvGraphicFramePr>
        <p:xfrm>
          <a:off x="4495800" y="1834664"/>
          <a:ext cx="3810000" cy="2590800"/>
        </p:xfrm>
        <a:graphic>
          <a:graphicData uri="http://schemas.openxmlformats.org/drawingml/2006/table">
            <a:tbl>
              <a:tblPr/>
              <a:tblGrid>
                <a:gridCol w="544513"/>
                <a:gridCol w="544512"/>
                <a:gridCol w="544513"/>
                <a:gridCol w="542925"/>
                <a:gridCol w="544512"/>
                <a:gridCol w="544513"/>
                <a:gridCol w="544512"/>
              </a:tblGrid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8" name="Text Box 316"/>
          <p:cNvSpPr txBox="1">
            <a:spLocks noChangeArrowheads="1"/>
          </p:cNvSpPr>
          <p:nvPr/>
        </p:nvSpPr>
        <p:spPr bwMode="auto">
          <a:xfrm>
            <a:off x="1413413" y="129379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FF0066"/>
                </a:solidFill>
              </a:rPr>
              <a:t>Lớp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r>
              <a:rPr lang="en-US" altLang="en-US" dirty="0" smtClean="0">
                <a:solidFill>
                  <a:srgbClr val="FF0066"/>
                </a:solidFill>
              </a:rPr>
              <a:t>7A</a:t>
            </a:r>
            <a:endParaRPr lang="en-US" altLang="en-US" dirty="0">
              <a:solidFill>
                <a:srgbClr val="FF0066"/>
              </a:solidFill>
            </a:endParaRPr>
          </a:p>
        </p:txBody>
      </p:sp>
      <p:sp>
        <p:nvSpPr>
          <p:cNvPr id="6249" name="Text Box 325"/>
          <p:cNvSpPr txBox="1">
            <a:spLocks noChangeArrowheads="1"/>
          </p:cNvSpPr>
          <p:nvPr/>
        </p:nvSpPr>
        <p:spPr bwMode="auto">
          <a:xfrm>
            <a:off x="5482687" y="125967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FF0066"/>
                </a:solidFill>
              </a:rPr>
              <a:t>Lớp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r>
              <a:rPr lang="en-US" altLang="en-US" dirty="0" smtClean="0">
                <a:solidFill>
                  <a:srgbClr val="FF0066"/>
                </a:solidFill>
              </a:rPr>
              <a:t>7B</a:t>
            </a:r>
            <a:endParaRPr lang="en-US" altLang="en-US" dirty="0">
              <a:solidFill>
                <a:srgbClr val="FF0066"/>
              </a:solidFill>
            </a:endParaRPr>
          </a:p>
        </p:txBody>
      </p:sp>
      <p:sp>
        <p:nvSpPr>
          <p:cNvPr id="6250" name="Text Box 326"/>
          <p:cNvSpPr txBox="1">
            <a:spLocks noChangeArrowheads="1"/>
          </p:cNvSpPr>
          <p:nvPr/>
        </p:nvSpPr>
        <p:spPr bwMode="auto">
          <a:xfrm>
            <a:off x="304800" y="457200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000" b="0" dirty="0"/>
              <a:t>a) </a:t>
            </a:r>
            <a:r>
              <a:rPr lang="vi-VN" altLang="en-US" sz="2000" b="0" dirty="0"/>
              <a:t>Dấu hiệu ở đây là gì?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Mỗi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lớp</a:t>
            </a:r>
            <a:r>
              <a:rPr lang="en-US" altLang="en-US" sz="2000" b="0" dirty="0"/>
              <a:t> c</a:t>
            </a:r>
            <a:r>
              <a:rPr lang="vi-VN" altLang="en-US" sz="2000" b="0" dirty="0"/>
              <a:t>ó bao nhiêu học sinh được kiểm tra</a:t>
            </a:r>
            <a:r>
              <a:rPr lang="en-US" altLang="en-US" sz="2000" b="0" dirty="0"/>
              <a:t>?</a:t>
            </a:r>
          </a:p>
          <a:p>
            <a:pPr eaLnBrk="1" hangingPunct="1"/>
            <a:r>
              <a:rPr lang="en-US" altLang="en-US" sz="2000" b="0" dirty="0"/>
              <a:t>b) </a:t>
            </a:r>
            <a:r>
              <a:rPr lang="en-US" altLang="en-US" sz="2000" b="0" dirty="0" err="1"/>
              <a:t>Số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các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giá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trị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khác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nhau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của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dấu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hiệu</a:t>
            </a:r>
            <a:r>
              <a:rPr lang="en-US" altLang="en-US" sz="2000" b="0" dirty="0"/>
              <a:t> ? </a:t>
            </a:r>
            <a:r>
              <a:rPr lang="vi-VN" altLang="en-US" sz="2000" b="0" dirty="0"/>
              <a:t>Hãy lập bảng tần số (dạng </a:t>
            </a:r>
            <a:r>
              <a:rPr lang="en-US" altLang="en-US" sz="2000" b="0" dirty="0" err="1"/>
              <a:t>cột</a:t>
            </a:r>
            <a:r>
              <a:rPr lang="en-US" altLang="en-US" sz="2000" b="0" dirty="0"/>
              <a:t> </a:t>
            </a:r>
            <a:r>
              <a:rPr lang="vi-VN" altLang="en-US" sz="2000" b="0" smtClean="0"/>
              <a:t>dọc)</a:t>
            </a:r>
            <a:endParaRPr lang="en-US" alt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248" grpId="0"/>
      <p:bldP spid="6249" grpId="0"/>
      <p:bldP spid="62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28600" y="685800"/>
            <a:ext cx="470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1. Số trung bình cộng của dấu hiệu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81000" y="1443038"/>
            <a:ext cx="1738313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>
                <a:solidFill>
                  <a:schemeClr val="accent4">
                    <a:lumMod val="75000"/>
                  </a:schemeClr>
                </a:solidFill>
              </a:rPr>
              <a:t>Công thức:</a:t>
            </a: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2209800" y="1220788"/>
          <a:ext cx="49530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2133600" imgH="393700" progId="Equation.DSMT4">
                  <p:embed/>
                </p:oleObj>
              </mc:Choice>
              <mc:Fallback>
                <p:oleObj name="Equation" r:id="rId3" imgW="21336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20788"/>
                        <a:ext cx="4953000" cy="912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228600" y="2209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2. Ý nghĩa của số trung bình cộng</a:t>
            </a:r>
            <a:r>
              <a:rPr lang="en-US" altLang="en-US"/>
              <a:t> </a:t>
            </a: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457200" y="3581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▼Chú ý : </a:t>
            </a:r>
            <a:r>
              <a:rPr lang="en-US" altLang="en-US" sz="24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sgk/19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685800" y="5562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381000" y="2743200"/>
            <a:ext cx="8686800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Ý nghĩa: </a:t>
            </a:r>
            <a:r>
              <a:rPr lang="en-US" altLang="en-US" sz="2400" smtClean="0">
                <a:solidFill>
                  <a:srgbClr val="003399"/>
                </a:solidFill>
                <a:latin typeface="Times New Roman" pitchFamily="18" charset="0"/>
              </a:rPr>
              <a:t>Số trung bình cộng thường được dùng làm “ đại diện” cho dấu hiệu, đặc biệt là khi muốn so sánh các </a:t>
            </a:r>
            <a:r>
              <a:rPr lang="en-US" altLang="en-US" sz="240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dấu hiệu cùng loại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28600" y="4114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3. Mốt của dấu hiệu 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57200" y="4724400"/>
            <a:ext cx="83058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i="1">
                <a:solidFill>
                  <a:srgbClr val="003399"/>
                </a:solidFill>
              </a:rPr>
              <a:t>Mốt của dấu hiệu là </a:t>
            </a:r>
            <a:r>
              <a:rPr lang="en-US" altLang="en-US" i="1">
                <a:solidFill>
                  <a:srgbClr val="FF0000"/>
                </a:solidFill>
              </a:rPr>
              <a:t>giá trị có tần số lớn nhất</a:t>
            </a:r>
            <a:r>
              <a:rPr lang="en-US" altLang="en-US" i="1">
                <a:solidFill>
                  <a:srgbClr val="0000FF"/>
                </a:solidFill>
              </a:rPr>
              <a:t> </a:t>
            </a:r>
            <a:r>
              <a:rPr lang="en-US" altLang="en-US" i="1">
                <a:solidFill>
                  <a:srgbClr val="003399"/>
                </a:solidFill>
              </a:rPr>
              <a:t>trong bảng “tần số”; kí hiệu là  </a:t>
            </a:r>
            <a:r>
              <a:rPr lang="en-US" altLang="en-US">
                <a:solidFill>
                  <a:srgbClr val="FF3300"/>
                </a:solidFill>
              </a:rPr>
              <a:t>M</a:t>
            </a:r>
            <a:r>
              <a:rPr lang="en-US" altLang="en-US" baseline="-25000">
                <a:solidFill>
                  <a:srgbClr val="FF3300"/>
                </a:solidFill>
              </a:rPr>
              <a:t>0</a:t>
            </a:r>
            <a:endParaRPr lang="en-US" altLang="en-US" i="1">
              <a:solidFill>
                <a:srgbClr val="0000FF"/>
              </a:solidFill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63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TIẾT 47: SỐ TRUNG BÌNH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  <p:bldP spid="3278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800600"/>
            <a:ext cx="4391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3703638"/>
            <a:ext cx="40481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3759200"/>
            <a:ext cx="447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3200400"/>
            <a:ext cx="360838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574925"/>
            <a:ext cx="52181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479675"/>
            <a:ext cx="53705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93875"/>
            <a:ext cx="41179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338388"/>
            <a:ext cx="310673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088"/>
            <a:ext cx="22621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5"/>
          <p:cNvGrpSpPr>
            <a:grpSpLocks/>
          </p:cNvGrpSpPr>
          <p:nvPr/>
        </p:nvGrpSpPr>
        <p:grpSpPr bwMode="auto">
          <a:xfrm>
            <a:off x="1447800" y="0"/>
            <a:ext cx="6403975" cy="1579563"/>
            <a:chOff x="528" y="0"/>
            <a:chExt cx="5040" cy="960"/>
          </a:xfrm>
        </p:grpSpPr>
        <p:sp>
          <p:nvSpPr>
            <p:cNvPr id="19468" name="AutoShape 6"/>
            <p:cNvSpPr>
              <a:spLocks noChangeArrowheads="1"/>
            </p:cNvSpPr>
            <p:nvPr/>
          </p:nvSpPr>
          <p:spPr bwMode="auto">
            <a:xfrm rot="308423">
              <a:off x="528" y="0"/>
              <a:ext cx="5040" cy="960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19469" name="Text Box 7"/>
            <p:cNvSpPr txBox="1">
              <a:spLocks noChangeArrowheads="1"/>
            </p:cNvSpPr>
            <p:nvPr/>
          </p:nvSpPr>
          <p:spPr bwMode="auto">
            <a:xfrm rot="-13981">
              <a:off x="1103" y="240"/>
              <a:ext cx="3127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FFFF00"/>
                  </a:solidFill>
                </a:rPr>
                <a:t>CỦNG CỐ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76200" y="1644650"/>
          <a:ext cx="4419600" cy="3117850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1295400"/>
                <a:gridCol w="11430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Điểm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Tần số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Tích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(x.n)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 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Tổng: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295400" y="1219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HỌC SINH A</a:t>
            </a:r>
          </a:p>
        </p:txBody>
      </p:sp>
      <p:graphicFrame>
        <p:nvGraphicFramePr>
          <p:cNvPr id="6" name="Group 120"/>
          <p:cNvGraphicFramePr>
            <a:graphicFrameLocks noGrp="1"/>
          </p:cNvGraphicFramePr>
          <p:nvPr/>
        </p:nvGraphicFramePr>
        <p:xfrm>
          <a:off x="4533900" y="1644650"/>
          <a:ext cx="4419600" cy="4000500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1295400"/>
                <a:gridCol w="11430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Điểm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Tần số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Tích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(x.n)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 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Tổng: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00"/>
          <p:cNvSpPr txBox="1">
            <a:spLocks noChangeArrowheads="1"/>
          </p:cNvSpPr>
          <p:nvPr/>
        </p:nvSpPr>
        <p:spPr bwMode="auto">
          <a:xfrm>
            <a:off x="6019800" y="1219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HỌC SINH B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324100" y="2635250"/>
            <a:ext cx="6642100" cy="2717800"/>
            <a:chOff x="1464" y="1584"/>
            <a:chExt cx="4184" cy="1712"/>
          </a:xfrm>
        </p:grpSpPr>
        <p:sp>
          <p:nvSpPr>
            <p:cNvPr id="7224" name="Text Box 48"/>
            <p:cNvSpPr txBox="1">
              <a:spLocks noChangeArrowheads="1"/>
            </p:cNvSpPr>
            <p:nvPr/>
          </p:nvSpPr>
          <p:spPr bwMode="auto">
            <a:xfrm>
              <a:off x="1764" y="254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66FF33"/>
                  </a:solidFill>
                </a:rPr>
                <a:t>72</a:t>
              </a:r>
            </a:p>
          </p:txBody>
        </p:sp>
        <p:sp>
          <p:nvSpPr>
            <p:cNvPr id="7225" name="Text Box 49"/>
            <p:cNvSpPr txBox="1">
              <a:spLocks noChangeArrowheads="1"/>
            </p:cNvSpPr>
            <p:nvPr/>
          </p:nvSpPr>
          <p:spPr bwMode="auto">
            <a:xfrm>
              <a:off x="1488" y="163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12</a:t>
              </a:r>
            </a:p>
          </p:txBody>
        </p:sp>
        <p:sp>
          <p:nvSpPr>
            <p:cNvPr id="7226" name="Text Box 50"/>
            <p:cNvSpPr txBox="1">
              <a:spLocks noChangeArrowheads="1"/>
            </p:cNvSpPr>
            <p:nvPr/>
          </p:nvSpPr>
          <p:spPr bwMode="auto">
            <a:xfrm>
              <a:off x="1476" y="187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28</a:t>
              </a:r>
            </a:p>
          </p:txBody>
        </p:sp>
        <p:sp>
          <p:nvSpPr>
            <p:cNvPr id="7227" name="Text Box 51"/>
            <p:cNvSpPr txBox="1">
              <a:spLocks noChangeArrowheads="1"/>
            </p:cNvSpPr>
            <p:nvPr/>
          </p:nvSpPr>
          <p:spPr bwMode="auto">
            <a:xfrm>
              <a:off x="1464" y="211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32</a:t>
              </a:r>
            </a:p>
          </p:txBody>
        </p:sp>
        <p:sp>
          <p:nvSpPr>
            <p:cNvPr id="7228" name="Text Box 101"/>
            <p:cNvSpPr txBox="1">
              <a:spLocks noChangeArrowheads="1"/>
            </p:cNvSpPr>
            <p:nvPr/>
          </p:nvSpPr>
          <p:spPr bwMode="auto">
            <a:xfrm>
              <a:off x="4272" y="26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7229" name="Text Box 102"/>
            <p:cNvSpPr txBox="1">
              <a:spLocks noChangeArrowheads="1"/>
            </p:cNvSpPr>
            <p:nvPr/>
          </p:nvSpPr>
          <p:spPr bwMode="auto">
            <a:xfrm>
              <a:off x="4296" y="158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7230" name="Text Box 103"/>
            <p:cNvSpPr txBox="1">
              <a:spLocks noChangeArrowheads="1"/>
            </p:cNvSpPr>
            <p:nvPr/>
          </p:nvSpPr>
          <p:spPr bwMode="auto">
            <a:xfrm>
              <a:off x="4272" y="240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18</a:t>
              </a:r>
            </a:p>
          </p:txBody>
        </p:sp>
        <p:sp>
          <p:nvSpPr>
            <p:cNvPr id="7231" name="Text Box 104"/>
            <p:cNvSpPr txBox="1">
              <a:spLocks noChangeArrowheads="1"/>
            </p:cNvSpPr>
            <p:nvPr/>
          </p:nvSpPr>
          <p:spPr bwMode="auto">
            <a:xfrm>
              <a:off x="4272" y="211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16</a:t>
              </a:r>
            </a:p>
          </p:txBody>
        </p:sp>
        <p:sp>
          <p:nvSpPr>
            <p:cNvPr id="7232" name="Text Box 105"/>
            <p:cNvSpPr txBox="1">
              <a:spLocks noChangeArrowheads="1"/>
            </p:cNvSpPr>
            <p:nvPr/>
          </p:nvSpPr>
          <p:spPr bwMode="auto">
            <a:xfrm>
              <a:off x="4272" y="187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18</a:t>
              </a:r>
            </a:p>
          </p:txBody>
        </p:sp>
        <p:sp>
          <p:nvSpPr>
            <p:cNvPr id="7233" name="Text Box 106"/>
            <p:cNvSpPr txBox="1">
              <a:spLocks noChangeArrowheads="1"/>
            </p:cNvSpPr>
            <p:nvPr/>
          </p:nvSpPr>
          <p:spPr bwMode="auto">
            <a:xfrm>
              <a:off x="4572" y="300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66FF33"/>
                  </a:solidFill>
                </a:rPr>
                <a:t>72</a:t>
              </a:r>
            </a:p>
          </p:txBody>
        </p:sp>
        <p:graphicFrame>
          <p:nvGraphicFramePr>
            <p:cNvPr id="7170" name="Object 110"/>
            <p:cNvGraphicFramePr>
              <a:graphicFrameLocks noChangeAspect="1"/>
            </p:cNvGraphicFramePr>
            <p:nvPr/>
          </p:nvGraphicFramePr>
          <p:xfrm>
            <a:off x="2160" y="2016"/>
            <a:ext cx="62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4" name="Equation" r:id="rId3" imgW="476176" imgH="180855" progId="Equation.DSMT4">
                    <p:embed/>
                  </p:oleObj>
                </mc:Choice>
                <mc:Fallback>
                  <p:oleObj name="Equation" r:id="rId3" imgW="476176" imgH="180855" progId="Equation.DSMT4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016"/>
                          <a:ext cx="62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1" name="Object 115"/>
            <p:cNvGraphicFramePr>
              <a:graphicFrameLocks noChangeAspect="1"/>
            </p:cNvGraphicFramePr>
            <p:nvPr/>
          </p:nvGraphicFramePr>
          <p:xfrm>
            <a:off x="4928" y="2256"/>
            <a:ext cx="72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5" name="Equation" r:id="rId5" imgW="476176" imgH="180855" progId="Equation.DSMT4">
                    <p:embed/>
                  </p:oleObj>
                </mc:Choice>
                <mc:Fallback>
                  <p:oleObj name="Equation" r:id="rId5" imgW="476176" imgH="180855" progId="Equation.DSMT4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8" y="2256"/>
                          <a:ext cx="72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 Box 121"/>
          <p:cNvSpPr txBox="1">
            <a:spLocks noChangeArrowheads="1"/>
          </p:cNvSpPr>
          <p:nvPr/>
        </p:nvSpPr>
        <p:spPr bwMode="auto">
          <a:xfrm>
            <a:off x="647700" y="568960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/>
              <a:t>Điền vào bảng các giá tr</a:t>
            </a:r>
            <a:r>
              <a:rPr lang="en-US">
                <a:cs typeface="Times New Roman" panose="02020603050405020304" pitchFamily="18" charset="0"/>
              </a:rPr>
              <a:t>ị</a:t>
            </a:r>
            <a:r>
              <a:rPr lang="en-US"/>
              <a:t> của tích (x.n)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/>
              <a:t>Tính số trung bình cộng</a:t>
            </a: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0" y="617538"/>
            <a:ext cx="944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Bài 1: </a:t>
            </a:r>
            <a:r>
              <a:rPr lang="en-US"/>
              <a:t>Điểm kiểm tra học kì của hai học sinh trong lớp được ghi lại hai bảng sau:</a:t>
            </a:r>
          </a:p>
        </p:txBody>
      </p:sp>
      <p:grpSp>
        <p:nvGrpSpPr>
          <p:cNvPr id="7221" name="Group 5"/>
          <p:cNvGrpSpPr>
            <a:grpSpLocks/>
          </p:cNvGrpSpPr>
          <p:nvPr/>
        </p:nvGrpSpPr>
        <p:grpSpPr bwMode="auto">
          <a:xfrm>
            <a:off x="2590800" y="-304800"/>
            <a:ext cx="4572000" cy="1174750"/>
            <a:chOff x="528" y="0"/>
            <a:chExt cx="5040" cy="960"/>
          </a:xfrm>
        </p:grpSpPr>
        <p:sp>
          <p:nvSpPr>
            <p:cNvPr id="7222" name="AutoShape 6"/>
            <p:cNvSpPr>
              <a:spLocks noChangeArrowheads="1"/>
            </p:cNvSpPr>
            <p:nvPr/>
          </p:nvSpPr>
          <p:spPr bwMode="auto">
            <a:xfrm rot="308423">
              <a:off x="528" y="0"/>
              <a:ext cx="5040" cy="960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7223" name="Text Box 7"/>
            <p:cNvSpPr txBox="1">
              <a:spLocks noChangeArrowheads="1"/>
            </p:cNvSpPr>
            <p:nvPr/>
          </p:nvSpPr>
          <p:spPr bwMode="auto">
            <a:xfrm rot="-13981">
              <a:off x="1103" y="314"/>
              <a:ext cx="3127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FF00"/>
                  </a:solidFill>
                </a:rPr>
                <a:t>CỦNG CỐ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1" grpId="0" autoUpdateAnimBg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66713" y="368300"/>
            <a:ext cx="84582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Bài 2 (14 – SGK/20): </a:t>
            </a:r>
            <a:r>
              <a:rPr lang="en-US">
                <a:solidFill>
                  <a:srgbClr val="0000FF"/>
                </a:solidFill>
              </a:rPr>
              <a:t>Hãy tính số trung bình cộng của dấu hiệu ở bài tập 9 </a:t>
            </a:r>
          </a:p>
        </p:txBody>
      </p:sp>
      <p:graphicFrame>
        <p:nvGraphicFramePr>
          <p:cNvPr id="6" name="Group 224"/>
          <p:cNvGraphicFramePr>
            <a:graphicFrameLocks noGrp="1"/>
          </p:cNvGraphicFramePr>
          <p:nvPr>
            <p:ph idx="1"/>
          </p:nvPr>
        </p:nvGraphicFramePr>
        <p:xfrm>
          <a:off x="400050" y="2286000"/>
          <a:ext cx="8458200" cy="3200400"/>
        </p:xfrm>
        <a:graphic>
          <a:graphicData uri="http://schemas.openxmlformats.org/drawingml/2006/table">
            <a:tbl>
              <a:tblPr/>
              <a:tblGrid>
                <a:gridCol w="1208088"/>
                <a:gridCol w="1208087"/>
                <a:gridCol w="1208088"/>
                <a:gridCol w="1209675"/>
                <a:gridCol w="1208087"/>
                <a:gridCol w="1208088"/>
                <a:gridCol w="1208087"/>
              </a:tblGrid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53"/>
          <p:cNvSpPr txBox="1">
            <a:spLocks noChangeArrowheads="1"/>
          </p:cNvSpPr>
          <p:nvPr/>
        </p:nvSpPr>
        <p:spPr bwMode="auto">
          <a:xfrm>
            <a:off x="381000" y="12954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i="1">
                <a:solidFill>
                  <a:srgbClr val="003399"/>
                </a:solidFill>
              </a:rPr>
              <a:t>Thời gian giải một bài toán (tính theo phút) của 35 h/s được ghi trong bảng 14</a:t>
            </a:r>
          </a:p>
        </p:txBody>
      </p:sp>
      <p:sp>
        <p:nvSpPr>
          <p:cNvPr id="8" name="Text Box 155"/>
          <p:cNvSpPr txBox="1">
            <a:spLocks noChangeArrowheads="1"/>
          </p:cNvSpPr>
          <p:nvPr/>
        </p:nvSpPr>
        <p:spPr bwMode="auto">
          <a:xfrm>
            <a:off x="3505200" y="56388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Bảng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9"/>
          <p:cNvGraphicFramePr>
            <a:graphicFrameLocks noGrp="1"/>
          </p:cNvGraphicFramePr>
          <p:nvPr>
            <p:ph idx="1"/>
          </p:nvPr>
        </p:nvGraphicFramePr>
        <p:xfrm>
          <a:off x="457200" y="76200"/>
          <a:ext cx="8229600" cy="2286000"/>
        </p:xfrm>
        <a:graphic>
          <a:graphicData uri="http://schemas.openxmlformats.org/drawingml/2006/table">
            <a:tbl>
              <a:tblPr/>
              <a:tblGrid>
                <a:gridCol w="1174750"/>
                <a:gridCol w="1176338"/>
                <a:gridCol w="1174750"/>
                <a:gridCol w="1177925"/>
                <a:gridCol w="1174750"/>
                <a:gridCol w="1176337"/>
                <a:gridCol w="11747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564"/>
          <p:cNvGraphicFramePr>
            <a:graphicFrameLocks/>
          </p:cNvGraphicFramePr>
          <p:nvPr/>
        </p:nvGraphicFramePr>
        <p:xfrm>
          <a:off x="457200" y="2479675"/>
          <a:ext cx="8305800" cy="4084638"/>
        </p:xfrm>
        <a:graphic>
          <a:graphicData uri="http://schemas.openxmlformats.org/drawingml/2006/table">
            <a:tbl>
              <a:tblPr/>
              <a:tblGrid>
                <a:gridCol w="1924050"/>
                <a:gridCol w="2127250"/>
                <a:gridCol w="2127250"/>
                <a:gridCol w="2127250"/>
              </a:tblGrid>
              <a:tr h="457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(x)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Tần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(n)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x.n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N=35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58"/>
          <p:cNvSpPr txBox="1">
            <a:spLocks noChangeArrowheads="1"/>
          </p:cNvSpPr>
          <p:nvPr/>
        </p:nvSpPr>
        <p:spPr bwMode="auto">
          <a:xfrm>
            <a:off x="5334000" y="2895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 Box 359"/>
          <p:cNvSpPr txBox="1">
            <a:spLocks noChangeArrowheads="1"/>
          </p:cNvSpPr>
          <p:nvPr/>
        </p:nvSpPr>
        <p:spPr bwMode="auto">
          <a:xfrm>
            <a:off x="5334000" y="32766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 Box 360"/>
          <p:cNvSpPr txBox="1">
            <a:spLocks noChangeArrowheads="1"/>
          </p:cNvSpPr>
          <p:nvPr/>
        </p:nvSpPr>
        <p:spPr bwMode="auto">
          <a:xfrm>
            <a:off x="5334000" y="3733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Text Box 361"/>
          <p:cNvSpPr txBox="1">
            <a:spLocks noChangeArrowheads="1"/>
          </p:cNvSpPr>
          <p:nvPr/>
        </p:nvSpPr>
        <p:spPr bwMode="auto">
          <a:xfrm>
            <a:off x="5334000" y="4114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" name="Text Box 362"/>
          <p:cNvSpPr txBox="1">
            <a:spLocks noChangeArrowheads="1"/>
          </p:cNvSpPr>
          <p:nvPr/>
        </p:nvSpPr>
        <p:spPr bwMode="auto">
          <a:xfrm>
            <a:off x="5334000" y="451008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1" name="Text Box 363"/>
          <p:cNvSpPr txBox="1">
            <a:spLocks noChangeArrowheads="1"/>
          </p:cNvSpPr>
          <p:nvPr/>
        </p:nvSpPr>
        <p:spPr bwMode="auto">
          <a:xfrm>
            <a:off x="5334000" y="4876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2" name="Text Box 364"/>
          <p:cNvSpPr txBox="1">
            <a:spLocks noChangeArrowheads="1"/>
          </p:cNvSpPr>
          <p:nvPr/>
        </p:nvSpPr>
        <p:spPr bwMode="auto">
          <a:xfrm>
            <a:off x="5334000" y="527208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" name="Text Box 365"/>
          <p:cNvSpPr txBox="1">
            <a:spLocks noChangeArrowheads="1"/>
          </p:cNvSpPr>
          <p:nvPr/>
        </p:nvSpPr>
        <p:spPr bwMode="auto">
          <a:xfrm>
            <a:off x="5334000" y="5715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4" name="Text Box 366"/>
          <p:cNvSpPr txBox="1">
            <a:spLocks noChangeArrowheads="1"/>
          </p:cNvSpPr>
          <p:nvPr/>
        </p:nvSpPr>
        <p:spPr bwMode="auto">
          <a:xfrm>
            <a:off x="4572000" y="60960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Tổng: 254</a:t>
            </a:r>
          </a:p>
        </p:txBody>
      </p:sp>
      <p:graphicFrame>
        <p:nvGraphicFramePr>
          <p:cNvPr id="15" name="Object 371"/>
          <p:cNvGraphicFramePr>
            <a:graphicFrameLocks noChangeAspect="1"/>
          </p:cNvGraphicFramePr>
          <p:nvPr/>
        </p:nvGraphicFramePr>
        <p:xfrm>
          <a:off x="6705600" y="5715000"/>
          <a:ext cx="19050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3" imgW="1016000" imgH="393700" progId="Equation.DSMT4">
                  <p:embed/>
                </p:oleObj>
              </mc:Choice>
              <mc:Fallback>
                <p:oleObj name="Equation" r:id="rId3" imgW="1016000" imgH="393700" progId="Equation.DSMT4">
                  <p:embed/>
                  <p:pic>
                    <p:nvPicPr>
                      <p:cNvPr id="0" name="Object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715000"/>
                        <a:ext cx="19050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30480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Bài 3: (15 – SGK/20)</a:t>
            </a:r>
          </a:p>
        </p:txBody>
      </p:sp>
      <p:pic>
        <p:nvPicPr>
          <p:cNvPr id="5" name="Picture 6" descr="bai 15-01"/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/>
          <a:stretch>
            <a:fillRect/>
          </a:stretch>
        </p:blipFill>
        <p:spPr bwMode="auto">
          <a:xfrm>
            <a:off x="609600" y="11430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3805238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</a:rPr>
              <a:t>a) Dấu hiệu cần tìm hiểu ở đây là gì và số các giá trị là bao nhiêu?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" y="43434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</a:rPr>
              <a:t>b) Tính số trung bình cộng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48006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</a:rPr>
              <a:t>c) Tìm mốt của dấu hiệu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a) </a:t>
            </a:r>
            <a:r>
              <a:rPr lang="en-US">
                <a:solidFill>
                  <a:srgbClr val="003399"/>
                </a:solidFill>
              </a:rPr>
              <a:t>Dấu hiệu: Tuổi thọ của mỗi bóng đèn.   Có 50 giá trị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b) </a:t>
            </a:r>
            <a:r>
              <a:rPr lang="en-US">
                <a:solidFill>
                  <a:srgbClr val="003399"/>
                </a:solidFill>
              </a:rPr>
              <a:t>Tính số trung bình cộng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610600" cy="4383088"/>
        </p:xfrm>
        <a:graphic>
          <a:graphicData uri="http://schemas.openxmlformats.org/drawingml/2006/table">
            <a:tbl>
              <a:tblPr/>
              <a:tblGrid>
                <a:gridCol w="1981200"/>
                <a:gridCol w="2057400"/>
                <a:gridCol w="2057400"/>
                <a:gridCol w="2514600"/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thọ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(x)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bóng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tương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ứng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tích (x.n)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 =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5029200" y="2514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5750</a:t>
            </a:r>
          </a:p>
        </p:txBody>
      </p:sp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5029200" y="3124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9280</a:t>
            </a: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4953000" y="3657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14040</a:t>
            </a: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>
            <a:off x="49530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21240</a:t>
            </a:r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5029200" y="4800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8330</a:t>
            </a:r>
          </a:p>
        </p:txBody>
      </p:sp>
      <p:sp>
        <p:nvSpPr>
          <p:cNvPr id="12" name="Text Box 82"/>
          <p:cNvSpPr txBox="1">
            <a:spLocks noChangeArrowheads="1"/>
          </p:cNvSpPr>
          <p:nvPr/>
        </p:nvSpPr>
        <p:spPr bwMode="auto">
          <a:xfrm>
            <a:off x="4495800" y="54102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Tổng: 58640</a:t>
            </a:r>
          </a:p>
        </p:txBody>
      </p:sp>
      <p:graphicFrame>
        <p:nvGraphicFramePr>
          <p:cNvPr id="13" name="Object 83"/>
          <p:cNvGraphicFramePr>
            <a:graphicFrameLocks noChangeAspect="1"/>
          </p:cNvGraphicFramePr>
          <p:nvPr/>
        </p:nvGraphicFramePr>
        <p:xfrm>
          <a:off x="6477000" y="4953000"/>
          <a:ext cx="24384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3" imgW="1307532" imgH="393529" progId="Equation.DSMT4">
                  <p:embed/>
                </p:oleObj>
              </mc:Choice>
              <mc:Fallback>
                <p:oleObj name="Equation" r:id="rId3" imgW="1307532" imgH="393529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53000"/>
                        <a:ext cx="24384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0" name="Text Box 5"/>
          <p:cNvSpPr txBox="1">
            <a:spLocks noChangeArrowheads="1"/>
          </p:cNvSpPr>
          <p:nvPr/>
        </p:nvSpPr>
        <p:spPr bwMode="auto">
          <a:xfrm>
            <a:off x="381000" y="76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466725" y="60960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c) </a:t>
            </a:r>
            <a:r>
              <a:rPr lang="en-US">
                <a:solidFill>
                  <a:srgbClr val="003399"/>
                </a:solidFill>
              </a:rPr>
              <a:t>Mốt của dấu hiệu là: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606800" y="6083300"/>
          <a:ext cx="1981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5" imgW="711200" imgH="228600" progId="Equation.DSMT4">
                  <p:embed/>
                </p:oleObj>
              </mc:Choice>
              <mc:Fallback>
                <p:oleObj name="Equation" r:id="rId5" imgW="7112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6083300"/>
                        <a:ext cx="1981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1. Công thức tính số trung bình cộng</a:t>
            </a:r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1676400" y="1676400"/>
          <a:ext cx="5410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2133600" imgH="393700" progId="Equation.DSMT4">
                  <p:embed/>
                </p:oleObj>
              </mc:Choice>
              <mc:Fallback>
                <p:oleObj name="Equation" r:id="rId4" imgW="21336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6400"/>
                        <a:ext cx="5410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81000" y="2590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2. Ý nghĩa của số trung bình cộng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33400" y="3124200"/>
            <a:ext cx="8153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i="1">
                <a:solidFill>
                  <a:srgbClr val="0000FF"/>
                </a:solidFill>
              </a:rPr>
              <a:t>Số trung bình cộng thường được dùng làm “đại diện” cho dấu hiệu, đặc biệt là khi muốn so sánh các </a:t>
            </a:r>
            <a:r>
              <a:rPr lang="en-US" altLang="en-US" i="1">
                <a:solidFill>
                  <a:srgbClr val="FF0000"/>
                </a:solidFill>
              </a:rPr>
              <a:t>dấu hiệu cùng loại</a:t>
            </a:r>
            <a:r>
              <a:rPr lang="en-US" altLang="en-US" i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3. Mốt của dấu hiệu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33400" y="4648200"/>
            <a:ext cx="746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i="1">
                <a:solidFill>
                  <a:srgbClr val="0000FF"/>
                </a:solidFill>
              </a:rPr>
              <a:t>Mốt của dấu hiệu  là </a:t>
            </a:r>
            <a:r>
              <a:rPr lang="en-US" altLang="en-US" i="1">
                <a:solidFill>
                  <a:srgbClr val="FF0000"/>
                </a:solidFill>
              </a:rPr>
              <a:t>giá trị có tần số lớn nhất</a:t>
            </a:r>
            <a:r>
              <a:rPr lang="en-US" altLang="en-US" i="1">
                <a:solidFill>
                  <a:srgbClr val="0000FF"/>
                </a:solidFill>
              </a:rPr>
              <a:t> trong bảng “tần số”; kí hiệu là  </a:t>
            </a:r>
            <a:r>
              <a:rPr lang="en-US" altLang="en-US">
                <a:solidFill>
                  <a:srgbClr val="FF0066"/>
                </a:solidFill>
              </a:rPr>
              <a:t>M</a:t>
            </a:r>
            <a:r>
              <a:rPr lang="en-US" altLang="en-US" baseline="-25000">
                <a:solidFill>
                  <a:srgbClr val="FF0066"/>
                </a:solidFill>
              </a:rPr>
              <a:t>0</a:t>
            </a:r>
            <a:r>
              <a:rPr lang="en-US" altLang="en-US">
                <a:solidFill>
                  <a:srgbClr val="FF0066"/>
                </a:solidFill>
              </a:rPr>
              <a:t>  </a:t>
            </a:r>
            <a:r>
              <a:rPr lang="en-US" altLang="en-US" i="1">
                <a:solidFill>
                  <a:srgbClr val="0000FF"/>
                </a:solidFill>
              </a:rPr>
              <a:t>  .   </a:t>
            </a:r>
          </a:p>
        </p:txBody>
      </p:sp>
      <p:sp>
        <p:nvSpPr>
          <p:cNvPr id="2" name="Explosion 1 1"/>
          <p:cNvSpPr/>
          <p:nvPr/>
        </p:nvSpPr>
        <p:spPr>
          <a:xfrm>
            <a:off x="2412826" y="6263"/>
            <a:ext cx="4902374" cy="1219200"/>
          </a:xfrm>
          <a:prstGeom prst="irregularSeal1">
            <a:avLst/>
          </a:prstGeom>
          <a:solidFill>
            <a:srgbClr val="6600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723900" y="5616575"/>
            <a:ext cx="7772400" cy="936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</a:rPr>
              <a:t>Làm bài tập 17 , 18 (tr 20, 21 - SGK).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2" grpId="0"/>
      <p:bldP spid="36873" grpId="0"/>
      <p:bldP spid="36874" grpId="0"/>
      <p:bldP spid="3687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95400" y="2143125"/>
            <a:ext cx="64008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95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em học tập tốt</a:t>
            </a:r>
          </a:p>
        </p:txBody>
      </p:sp>
      <p:pic>
        <p:nvPicPr>
          <p:cNvPr id="22531" name="Picture 8" descr="1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608388"/>
            <a:ext cx="24130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bieu tuong 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6827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bieu tuong 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3954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bieu tuong 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5128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dancing_mushrooms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2209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1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2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3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44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46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47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48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9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50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51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52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53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203950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54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618966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5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56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618966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57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58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59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60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61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6188075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62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63" descr="duong phan c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680200"/>
            <a:ext cx="87630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64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9601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6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86488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66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617696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67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617696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2362200" y="-152400"/>
            <a:ext cx="4383088" cy="990600"/>
            <a:chOff x="528" y="0"/>
            <a:chExt cx="5040" cy="960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 rot="308423">
              <a:off x="528" y="0"/>
              <a:ext cx="5040" cy="960"/>
            </a:xfrm>
            <a:prstGeom prst="irregularSeal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000" b="0"/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 rot="21586019">
              <a:off x="1107" y="246"/>
              <a:ext cx="3121" cy="5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000" dirty="0">
                  <a:solidFill>
                    <a:srgbClr val="FFFF00"/>
                  </a:solidFill>
                </a:rPr>
                <a:t> </a:t>
              </a:r>
              <a:r>
                <a:rPr lang="en-US" altLang="en-US" sz="2800" dirty="0">
                  <a:solidFill>
                    <a:schemeClr val="accent2">
                      <a:lumMod val="50000"/>
                    </a:schemeClr>
                  </a:solidFill>
                </a:rPr>
                <a:t>ĐÁP</a:t>
              </a:r>
              <a:r>
                <a:rPr lang="en-US" altLang="en-US" sz="2800" dirty="0">
                  <a:solidFill>
                    <a:srgbClr val="FFFF00"/>
                  </a:solidFill>
                </a:rPr>
                <a:t> </a:t>
              </a:r>
              <a:r>
                <a:rPr lang="en-US" altLang="en-US" sz="2800" dirty="0">
                  <a:solidFill>
                    <a:schemeClr val="accent2">
                      <a:lumMod val="50000"/>
                    </a:schemeClr>
                  </a:solidFill>
                </a:rPr>
                <a:t>ÁN</a:t>
              </a:r>
            </a:p>
          </p:txBody>
        </p:sp>
      </p:grpSp>
      <p:sp>
        <p:nvSpPr>
          <p:cNvPr id="7171" name="Text Box 51"/>
          <p:cNvSpPr txBox="1">
            <a:spLocks noChangeArrowheads="1"/>
          </p:cNvSpPr>
          <p:nvPr/>
        </p:nvSpPr>
        <p:spPr bwMode="auto">
          <a:xfrm>
            <a:off x="228600" y="142875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b)  </a:t>
            </a:r>
            <a:r>
              <a:rPr lang="en-US" altLang="en-US" sz="2000"/>
              <a:t>Số các giá trị khác nhau của dấu hiệu : </a:t>
            </a:r>
          </a:p>
        </p:txBody>
      </p:sp>
      <p:sp>
        <p:nvSpPr>
          <p:cNvPr id="7172" name="Text Box 57"/>
          <p:cNvSpPr txBox="1">
            <a:spLocks noChangeArrowheads="1"/>
          </p:cNvSpPr>
          <p:nvPr/>
        </p:nvSpPr>
        <p:spPr bwMode="auto">
          <a:xfrm>
            <a:off x="5029200" y="1143000"/>
            <a:ext cx="2362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- Lớp 7A1:  là  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- Lớp 7A2 : là 7</a:t>
            </a:r>
          </a:p>
        </p:txBody>
      </p:sp>
      <p:sp>
        <p:nvSpPr>
          <p:cNvPr id="7173" name="AutoShape 59"/>
          <p:cNvSpPr>
            <a:spLocks/>
          </p:cNvSpPr>
          <p:nvPr/>
        </p:nvSpPr>
        <p:spPr bwMode="auto">
          <a:xfrm>
            <a:off x="4953000" y="1233488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7174" name="Text Box 60"/>
          <p:cNvSpPr txBox="1">
            <a:spLocks noChangeArrowheads="1"/>
          </p:cNvSpPr>
          <p:nvPr/>
        </p:nvSpPr>
        <p:spPr bwMode="auto">
          <a:xfrm>
            <a:off x="1752600" y="22669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Lớp 7A1</a:t>
            </a:r>
          </a:p>
        </p:txBody>
      </p:sp>
      <p:sp>
        <p:nvSpPr>
          <p:cNvPr id="7175" name="Text Box 61"/>
          <p:cNvSpPr txBox="1">
            <a:spLocks noChangeArrowheads="1"/>
          </p:cNvSpPr>
          <p:nvPr/>
        </p:nvSpPr>
        <p:spPr bwMode="auto">
          <a:xfrm>
            <a:off x="5867400" y="21907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Lớp 7A2</a:t>
            </a: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685800" y="2743200"/>
            <a:ext cx="3276600" cy="3886200"/>
            <a:chOff x="672" y="1728"/>
            <a:chExt cx="2064" cy="2338"/>
          </a:xfrm>
        </p:grpSpPr>
        <p:grpSp>
          <p:nvGrpSpPr>
            <p:cNvPr id="16411" name="Group 71"/>
            <p:cNvGrpSpPr>
              <a:grpSpLocks/>
            </p:cNvGrpSpPr>
            <p:nvPr/>
          </p:nvGrpSpPr>
          <p:grpSpPr bwMode="auto">
            <a:xfrm>
              <a:off x="672" y="1728"/>
              <a:ext cx="2064" cy="2338"/>
              <a:chOff x="672" y="1728"/>
              <a:chExt cx="2064" cy="2338"/>
            </a:xfrm>
          </p:grpSpPr>
          <p:sp>
            <p:nvSpPr>
              <p:cNvPr id="16413" name="Rectangle 8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1093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Điểm số(x)</a:t>
                </a:r>
              </a:p>
            </p:txBody>
          </p:sp>
          <p:sp>
            <p:nvSpPr>
              <p:cNvPr id="16414" name="Rectangle 9"/>
              <p:cNvSpPr>
                <a:spLocks noChangeArrowheads="1"/>
              </p:cNvSpPr>
              <p:nvPr/>
            </p:nvSpPr>
            <p:spPr bwMode="auto">
              <a:xfrm>
                <a:off x="1765" y="1728"/>
                <a:ext cx="971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Tần số(n)</a:t>
                </a:r>
              </a:p>
            </p:txBody>
          </p:sp>
          <p:sp>
            <p:nvSpPr>
              <p:cNvPr id="16415" name="Rectangle 10"/>
              <p:cNvSpPr>
                <a:spLocks noChangeArrowheads="1"/>
              </p:cNvSpPr>
              <p:nvPr/>
            </p:nvSpPr>
            <p:spPr bwMode="auto">
              <a:xfrm>
                <a:off x="672" y="1977"/>
                <a:ext cx="1093" cy="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2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3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4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5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6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7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8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16416" name="Rectangle 11"/>
              <p:cNvSpPr>
                <a:spLocks noChangeArrowheads="1"/>
              </p:cNvSpPr>
              <p:nvPr/>
            </p:nvSpPr>
            <p:spPr bwMode="auto">
              <a:xfrm>
                <a:off x="1765" y="1977"/>
                <a:ext cx="971" cy="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3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2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2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9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5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4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6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4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7" name="Line 12"/>
              <p:cNvSpPr>
                <a:spLocks noChangeShapeType="1"/>
              </p:cNvSpPr>
              <p:nvPr/>
            </p:nvSpPr>
            <p:spPr bwMode="auto">
              <a:xfrm>
                <a:off x="1765" y="1728"/>
                <a:ext cx="0" cy="23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13"/>
              <p:cNvSpPr>
                <a:spLocks noChangeShapeType="1"/>
              </p:cNvSpPr>
              <p:nvPr/>
            </p:nvSpPr>
            <p:spPr bwMode="auto">
              <a:xfrm>
                <a:off x="672" y="1977"/>
                <a:ext cx="2064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14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0" cy="23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15"/>
              <p:cNvSpPr>
                <a:spLocks noChangeShapeType="1"/>
              </p:cNvSpPr>
              <p:nvPr/>
            </p:nvSpPr>
            <p:spPr bwMode="auto">
              <a:xfrm>
                <a:off x="2736" y="1728"/>
                <a:ext cx="0" cy="23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16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20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7"/>
              <p:cNvSpPr>
                <a:spLocks noChangeShapeType="1"/>
              </p:cNvSpPr>
              <p:nvPr/>
            </p:nvSpPr>
            <p:spPr bwMode="auto">
              <a:xfrm>
                <a:off x="672" y="4066"/>
                <a:ext cx="20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2" name="Line 70"/>
            <p:cNvSpPr>
              <a:spLocks noChangeShapeType="1"/>
            </p:cNvSpPr>
            <p:nvPr/>
          </p:nvSpPr>
          <p:spPr bwMode="auto">
            <a:xfrm>
              <a:off x="672" y="384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4876800" y="2743200"/>
            <a:ext cx="3200400" cy="3886200"/>
            <a:chOff x="3408" y="1744"/>
            <a:chExt cx="2016" cy="2576"/>
          </a:xfrm>
        </p:grpSpPr>
        <p:grpSp>
          <p:nvGrpSpPr>
            <p:cNvPr id="16399" name="Group 75"/>
            <p:cNvGrpSpPr>
              <a:grpSpLocks/>
            </p:cNvGrpSpPr>
            <p:nvPr/>
          </p:nvGrpSpPr>
          <p:grpSpPr bwMode="auto">
            <a:xfrm>
              <a:off x="3408" y="1744"/>
              <a:ext cx="2016" cy="2576"/>
              <a:chOff x="3408" y="1744"/>
              <a:chExt cx="2016" cy="2576"/>
            </a:xfrm>
          </p:grpSpPr>
          <p:sp>
            <p:nvSpPr>
              <p:cNvPr id="16401" name="Rectangle 23"/>
              <p:cNvSpPr>
                <a:spLocks noChangeArrowheads="1"/>
              </p:cNvSpPr>
              <p:nvPr/>
            </p:nvSpPr>
            <p:spPr bwMode="auto">
              <a:xfrm>
                <a:off x="3408" y="1744"/>
                <a:ext cx="1008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Điếm số(x)</a:t>
                </a: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2" name="Rectangle 24"/>
              <p:cNvSpPr>
                <a:spLocks noChangeArrowheads="1"/>
              </p:cNvSpPr>
              <p:nvPr/>
            </p:nvSpPr>
            <p:spPr bwMode="auto">
              <a:xfrm>
                <a:off x="4416" y="1744"/>
                <a:ext cx="1008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Tần số(n)</a:t>
                </a: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3" name="Rectangle 27"/>
              <p:cNvSpPr>
                <a:spLocks noChangeArrowheads="1"/>
              </p:cNvSpPr>
              <p:nvPr/>
            </p:nvSpPr>
            <p:spPr bwMode="auto">
              <a:xfrm>
                <a:off x="3408" y="2101"/>
                <a:ext cx="1008" cy="2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3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4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5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6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7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8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vi-VN" altLang="en-US" sz="2000">
                    <a:solidFill>
                      <a:srgbClr val="000000"/>
                    </a:solidFill>
                  </a:rPr>
                  <a:t>10</a:t>
                </a: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4" name="Rectangle 28"/>
              <p:cNvSpPr>
                <a:spLocks noChangeArrowheads="1"/>
              </p:cNvSpPr>
              <p:nvPr/>
            </p:nvSpPr>
            <p:spPr bwMode="auto">
              <a:xfrm>
                <a:off x="4416" y="2101"/>
                <a:ext cx="1008" cy="2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  </a:t>
                </a:r>
                <a:r>
                  <a:rPr lang="vi-VN" altLang="en-US" sz="2000">
                    <a:solidFill>
                      <a:srgbClr val="000000"/>
                    </a:solidFill>
                  </a:rPr>
                  <a:t>2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  2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  </a:t>
                </a:r>
                <a:r>
                  <a:rPr lang="vi-VN" altLang="en-US" sz="2000">
                    <a:solidFill>
                      <a:srgbClr val="000000"/>
                    </a:solidFill>
                  </a:rPr>
                  <a:t>4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  7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12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  6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  2</a:t>
                </a:r>
              </a:p>
            </p:txBody>
          </p:sp>
          <p:sp>
            <p:nvSpPr>
              <p:cNvPr id="16405" name="Line 34"/>
              <p:cNvSpPr>
                <a:spLocks noChangeShapeType="1"/>
              </p:cNvSpPr>
              <p:nvPr/>
            </p:nvSpPr>
            <p:spPr bwMode="auto">
              <a:xfrm>
                <a:off x="4416" y="1744"/>
                <a:ext cx="0" cy="2576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37"/>
              <p:cNvSpPr>
                <a:spLocks noChangeShapeType="1"/>
              </p:cNvSpPr>
              <p:nvPr/>
            </p:nvSpPr>
            <p:spPr bwMode="auto">
              <a:xfrm>
                <a:off x="3408" y="2101"/>
                <a:ext cx="2016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39"/>
              <p:cNvSpPr>
                <a:spLocks noChangeShapeType="1"/>
              </p:cNvSpPr>
              <p:nvPr/>
            </p:nvSpPr>
            <p:spPr bwMode="auto">
              <a:xfrm>
                <a:off x="3408" y="1744"/>
                <a:ext cx="0" cy="257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40"/>
              <p:cNvSpPr>
                <a:spLocks noChangeShapeType="1"/>
              </p:cNvSpPr>
              <p:nvPr/>
            </p:nvSpPr>
            <p:spPr bwMode="auto">
              <a:xfrm>
                <a:off x="5424" y="1744"/>
                <a:ext cx="0" cy="257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41"/>
              <p:cNvSpPr>
                <a:spLocks noChangeShapeType="1"/>
              </p:cNvSpPr>
              <p:nvPr/>
            </p:nvSpPr>
            <p:spPr bwMode="auto">
              <a:xfrm>
                <a:off x="3408" y="1744"/>
                <a:ext cx="201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42"/>
              <p:cNvSpPr>
                <a:spLocks noChangeShapeType="1"/>
              </p:cNvSpPr>
              <p:nvPr/>
            </p:nvSpPr>
            <p:spPr bwMode="auto">
              <a:xfrm>
                <a:off x="3408" y="4320"/>
                <a:ext cx="201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0" name="Line 74"/>
            <p:cNvSpPr>
              <a:spLocks noChangeShapeType="1"/>
            </p:cNvSpPr>
            <p:nvPr/>
          </p:nvSpPr>
          <p:spPr bwMode="auto">
            <a:xfrm>
              <a:off x="3408" y="403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693738"/>
            <a:ext cx="8839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a) </a:t>
            </a:r>
            <a:r>
              <a:rPr lang="vi-VN" altLang="en-US" sz="2000">
                <a:solidFill>
                  <a:srgbClr val="FF0000"/>
                </a:solidFill>
              </a:rPr>
              <a:t>Dấu hiệu</a:t>
            </a:r>
            <a:r>
              <a:rPr lang="en-US" altLang="en-US" sz="2000">
                <a:solidFill>
                  <a:srgbClr val="FF0000"/>
                </a:solidFill>
              </a:rPr>
              <a:t>: </a:t>
            </a:r>
            <a:r>
              <a:rPr lang="en-US" altLang="en-US" sz="2000"/>
              <a:t>Điểm kiểm tra toán (giữa kì) của mỗi học sinh lớp 7A1 và 7A2.  </a:t>
            </a:r>
          </a:p>
          <a:p>
            <a:pPr eaLnBrk="1" hangingPunct="1"/>
            <a:r>
              <a:rPr lang="en-US" altLang="en-US" sz="2000"/>
              <a:t>Mỗi lớp c</a:t>
            </a:r>
            <a:r>
              <a:rPr lang="vi-VN" altLang="en-US" sz="2000"/>
              <a:t>ó </a:t>
            </a:r>
            <a:r>
              <a:rPr lang="en-US" altLang="en-US" sz="2000"/>
              <a:t>35</a:t>
            </a:r>
            <a:r>
              <a:rPr lang="vi-VN" altLang="en-US" sz="2000"/>
              <a:t> học sinh được kiểm tra</a:t>
            </a:r>
            <a:endParaRPr lang="en-US" altLang="en-US" sz="20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885950"/>
            <a:ext cx="362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L</a:t>
            </a:r>
            <a:r>
              <a:rPr lang="vi-VN" altLang="en-US" sz="2000">
                <a:solidFill>
                  <a:srgbClr val="FF0000"/>
                </a:solidFill>
              </a:rPr>
              <a:t>ập bảng tần số</a:t>
            </a:r>
            <a:r>
              <a:rPr lang="vi-VN" altLang="en-US" sz="2000"/>
              <a:t> (dạng </a:t>
            </a:r>
            <a:r>
              <a:rPr lang="en-US" altLang="en-US" sz="2000"/>
              <a:t>cột </a:t>
            </a:r>
            <a:r>
              <a:rPr lang="vi-VN" altLang="en-US" sz="2000"/>
              <a:t>dọc )</a:t>
            </a:r>
            <a:endParaRPr lang="en-US" altLang="en-US" sz="2000" b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0" y="6248400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0000"/>
                </a:solidFill>
              </a:rPr>
              <a:t>N= 35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19900" y="6172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N= 35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209800" y="0"/>
            <a:ext cx="5753100" cy="26479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Hai lớp 7A1 và 7A2 cùng một giáo viên dạy môn Toán và cùng làm một bài kiểm tra 1 tiết. Sau khi có kết quả, muốn biết lớp nào làm bài tốt hơn thì ta phải làm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 animBg="1"/>
      <p:bldP spid="7174" grpId="0"/>
      <p:bldP spid="7175" grpId="0"/>
      <p:bldP spid="2" grpId="0"/>
      <p:bldP spid="3" grpId="0"/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339725"/>
            <a:ext cx="9144001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934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TIẾT 47:</a:t>
            </a:r>
          </a:p>
          <a:p>
            <a:pPr algn="ctr"/>
            <a:r>
              <a:rPr lang="en-US" sz="4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SỐ TRUNG BÌNH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3400" y="990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?1. </a:t>
            </a:r>
            <a:r>
              <a:rPr lang="vi-VN" altLang="en-US">
                <a:solidFill>
                  <a:srgbClr val="000000"/>
                </a:solidFill>
              </a:rPr>
              <a:t>Hãy tính trung bình cộng của dãy số sau: </a:t>
            </a:r>
            <a:r>
              <a:rPr lang="en-US" altLang="en-US">
                <a:solidFill>
                  <a:srgbClr val="000000"/>
                </a:solidFill>
              </a:rPr>
              <a:t>5; </a:t>
            </a:r>
            <a:r>
              <a:rPr lang="vi-VN" altLang="en-US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; </a:t>
            </a:r>
            <a:r>
              <a:rPr lang="vi-VN" altLang="en-US">
                <a:solidFill>
                  <a:srgbClr val="000000"/>
                </a:solidFill>
              </a:rPr>
              <a:t>8</a:t>
            </a:r>
            <a:r>
              <a:rPr lang="en-US" altLang="en-US">
                <a:solidFill>
                  <a:srgbClr val="000000"/>
                </a:solidFill>
              </a:rPr>
              <a:t>; 6</a:t>
            </a: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371600" y="15192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>
                <a:solidFill>
                  <a:srgbClr val="FF0066"/>
                </a:solidFill>
              </a:rPr>
              <a:t>Trung bình cộng là</a:t>
            </a:r>
            <a:r>
              <a:rPr lang="en-US" altLang="en-US">
                <a:solidFill>
                  <a:srgbClr val="FF0066"/>
                </a:solidFill>
                <a:sym typeface="Wingdings" panose="05000000000000000000" pitchFamily="2" charset="2"/>
              </a:rPr>
              <a:t>: ( </a:t>
            </a:r>
            <a:r>
              <a:rPr lang="en-US" altLang="en-US">
                <a:solidFill>
                  <a:srgbClr val="FF0066"/>
                </a:solidFill>
              </a:rPr>
              <a:t>5 + 3 + 8 + 6 ) : 4 = </a:t>
            </a:r>
            <a:r>
              <a:rPr lang="vi-VN" altLang="en-US">
                <a:solidFill>
                  <a:srgbClr val="FF0066"/>
                </a:solidFill>
              </a:rPr>
              <a:t>5,5</a:t>
            </a:r>
            <a:endParaRPr lang="en-US" altLang="en-US">
              <a:solidFill>
                <a:srgbClr val="FF0066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33400" y="1981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?</a:t>
            </a:r>
            <a:r>
              <a:rPr lang="vi-VN" altLang="en-US">
                <a:solidFill>
                  <a:srgbClr val="000000"/>
                </a:solidFill>
              </a:rPr>
              <a:t>2.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vi-VN" altLang="en-US">
                <a:solidFill>
                  <a:srgbClr val="000000"/>
                </a:solidFill>
              </a:rPr>
              <a:t>Tính trung bình cộng của dãy số sau: 2</a:t>
            </a:r>
            <a:r>
              <a:rPr lang="en-US" altLang="en-US">
                <a:solidFill>
                  <a:srgbClr val="000000"/>
                </a:solidFill>
              </a:rPr>
              <a:t>; 2; 2; 6; 9; </a:t>
            </a:r>
            <a:r>
              <a:rPr lang="vi-VN" altLang="en-US">
                <a:solidFill>
                  <a:srgbClr val="000000"/>
                </a:solidFill>
              </a:rPr>
              <a:t>7</a:t>
            </a:r>
            <a:r>
              <a:rPr lang="en-US" altLang="en-US">
                <a:solidFill>
                  <a:srgbClr val="000000"/>
                </a:solidFill>
              </a:rPr>
              <a:t>; </a:t>
            </a:r>
            <a:r>
              <a:rPr lang="vi-VN" altLang="en-US">
                <a:solidFill>
                  <a:srgbClr val="000000"/>
                </a:solidFill>
              </a:rPr>
              <a:t>7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14400" y="25146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>
                <a:solidFill>
                  <a:srgbClr val="FF0066"/>
                </a:solidFill>
              </a:rPr>
              <a:t>Trung bình cộng là</a:t>
            </a:r>
            <a:r>
              <a:rPr lang="en-US" altLang="en-US">
                <a:solidFill>
                  <a:srgbClr val="FF0066"/>
                </a:solidFill>
                <a:sym typeface="Wingdings" panose="05000000000000000000" pitchFamily="2" charset="2"/>
              </a:rPr>
              <a:t>: ( 2 + 2 + 2 + 6 + 9 + 7 + 7 ) : 7 = </a:t>
            </a:r>
            <a:r>
              <a:rPr lang="vi-VN" altLang="en-US">
                <a:solidFill>
                  <a:srgbClr val="FF0066"/>
                </a:solidFill>
              </a:rPr>
              <a:t>5</a:t>
            </a:r>
            <a:r>
              <a:rPr lang="en-US" altLang="en-US">
                <a:solidFill>
                  <a:srgbClr val="FF0066"/>
                </a:solidFill>
              </a:rPr>
              <a:t>,0</a:t>
            </a:r>
          </a:p>
        </p:txBody>
      </p:sp>
      <p:graphicFrame>
        <p:nvGraphicFramePr>
          <p:cNvPr id="14344" name="Object 8"/>
          <p:cNvGraphicFramePr>
            <a:graphicFrameLocks noGrp="1" noChangeAspect="1"/>
          </p:cNvGraphicFramePr>
          <p:nvPr>
            <p:ph/>
          </p:nvPr>
        </p:nvGraphicFramePr>
        <p:xfrm>
          <a:off x="2590800" y="3124200"/>
          <a:ext cx="2654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371600" imgH="393700" progId="Equation.DSMT4">
                  <p:embed/>
                </p:oleObj>
              </mc:Choice>
              <mc:Fallback>
                <p:oleObj name="Equation" r:id="rId3" imgW="1371600" imgH="39370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2654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62000" y="3276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Cách khác:</a:t>
            </a:r>
          </a:p>
        </p:txBody>
      </p:sp>
      <p:sp>
        <p:nvSpPr>
          <p:cNvPr id="14348" name="WordArt 6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63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TIẾT 47: SỐ TRUNG BÌNH CỘNG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8600" y="533400"/>
            <a:ext cx="661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1. Số trung bình cộng của dấu hiệu ( ký hiệu     )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3810000"/>
            <a:ext cx="8305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Phân tích: </a:t>
            </a:r>
            <a:r>
              <a:rPr lang="en-US">
                <a:solidFill>
                  <a:srgbClr val="002060"/>
                </a:solidFill>
              </a:rPr>
              <a:t>giá trị 2 có tần số là 3, giá trị 6 có tần số là 1, giá trị 9 có tần số là 1, giá trị 7 có tần số là 2 và số các giá trị  N = 7. Lúc này để tính trung bình cộng ta cần: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rgbClr val="002060"/>
                </a:solidFill>
              </a:rPr>
              <a:t> Nhân từng giá trị với tần số tương ứng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rgbClr val="002060"/>
                </a:solidFill>
              </a:rPr>
              <a:t> Cộng tất cả các tích vừa tìm được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rgbClr val="002060"/>
                </a:solidFill>
              </a:rPr>
              <a:t> Chia tổng đó cho số các giá trị ( tức tổng các tần số)</a:t>
            </a:r>
          </a:p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57900" y="457200"/>
          <a:ext cx="419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177480" imgH="203040" progId="Equation.DSMT4">
                  <p:embed/>
                </p:oleObj>
              </mc:Choice>
              <mc:Fallback>
                <p:oleObj name="Equation" r:id="rId5" imgW="1774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57200"/>
                        <a:ext cx="4191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7" grpId="0"/>
      <p:bldP spid="14348" grpId="0" animBg="1"/>
      <p:bldP spid="1434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609600" y="9858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Dựa vào phân tích trên ta có bảng sau:</a:t>
            </a:r>
          </a:p>
        </p:txBody>
      </p:sp>
      <p:graphicFrame>
        <p:nvGraphicFramePr>
          <p:cNvPr id="15539" name="Group 179"/>
          <p:cNvGraphicFramePr>
            <a:graphicFrameLocks noGrp="1"/>
          </p:cNvGraphicFramePr>
          <p:nvPr/>
        </p:nvGraphicFramePr>
        <p:xfrm>
          <a:off x="609600" y="1981200"/>
          <a:ext cx="3584575" cy="4572000"/>
        </p:xfrm>
        <a:graphic>
          <a:graphicData uri="http://schemas.openxmlformats.org/drawingml/2006/table">
            <a:tbl>
              <a:tblPr/>
              <a:tblGrid>
                <a:gridCol w="1827213"/>
                <a:gridCol w="1757362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Điểm số (x)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Tần số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N= 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15" name="Group 255"/>
          <p:cNvGraphicFramePr>
            <a:graphicFrameLocks noGrp="1"/>
          </p:cNvGraphicFramePr>
          <p:nvPr>
            <p:ph sz="half" idx="1"/>
          </p:nvPr>
        </p:nvGraphicFramePr>
        <p:xfrm>
          <a:off x="4191000" y="1981200"/>
          <a:ext cx="4648200" cy="4573588"/>
        </p:xfrm>
        <a:graphic>
          <a:graphicData uri="http://schemas.openxmlformats.org/drawingml/2006/table">
            <a:tbl>
              <a:tblPr/>
              <a:tblGrid>
                <a:gridCol w="1981200"/>
                <a:gridCol w="2667000"/>
              </a:tblGrid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</a:rPr>
                        <a:t>Các tích (x.n)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605" name="Object 245"/>
          <p:cNvGraphicFramePr>
            <a:graphicFrameLocks noGrp="1" noChangeAspect="1"/>
          </p:cNvGraphicFramePr>
          <p:nvPr>
            <p:ph sz="half" idx="2"/>
          </p:nvPr>
        </p:nvGraphicFramePr>
        <p:xfrm>
          <a:off x="6192838" y="4195763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164957" imgH="203024" progId="Equation.DSMT4">
                  <p:embed/>
                </p:oleObj>
              </mc:Choice>
              <mc:Fallback>
                <p:oleObj name="Equation" r:id="rId3" imgW="164957" imgH="203024" progId="Equation.DSMT4">
                  <p:embed/>
                  <p:pic>
                    <p:nvPicPr>
                      <p:cNvPr id="0" name="Object 2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95763"/>
                        <a:ext cx="165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12" name="Text Box 252"/>
          <p:cNvSpPr txBox="1">
            <a:spLocks noChangeArrowheads="1"/>
          </p:cNvSpPr>
          <p:nvPr/>
        </p:nvSpPr>
        <p:spPr bwMode="auto">
          <a:xfrm>
            <a:off x="70104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207</a:t>
            </a:r>
          </a:p>
        </p:txBody>
      </p:sp>
      <p:sp>
        <p:nvSpPr>
          <p:cNvPr id="15613" name="Line 253"/>
          <p:cNvSpPr>
            <a:spLocks noChangeShapeType="1"/>
          </p:cNvSpPr>
          <p:nvPr/>
        </p:nvSpPr>
        <p:spPr bwMode="auto">
          <a:xfrm>
            <a:off x="7010400" y="5867400"/>
            <a:ext cx="685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14" name="Text Box 254"/>
          <p:cNvSpPr txBox="1">
            <a:spLocks noChangeArrowheads="1"/>
          </p:cNvSpPr>
          <p:nvPr/>
        </p:nvSpPr>
        <p:spPr bwMode="auto">
          <a:xfrm>
            <a:off x="7086600" y="5791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35</a:t>
            </a:r>
          </a:p>
        </p:txBody>
      </p:sp>
      <p:sp>
        <p:nvSpPr>
          <p:cNvPr id="15616" name="Text Box 256"/>
          <p:cNvSpPr txBox="1">
            <a:spLocks noChangeArrowheads="1"/>
          </p:cNvSpPr>
          <p:nvPr/>
        </p:nvSpPr>
        <p:spPr bwMode="auto">
          <a:xfrm>
            <a:off x="6629400" y="5562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15617" name="Text Box 257"/>
          <p:cNvSpPr txBox="1">
            <a:spLocks noChangeArrowheads="1"/>
          </p:cNvSpPr>
          <p:nvPr/>
        </p:nvSpPr>
        <p:spPr bwMode="auto">
          <a:xfrm>
            <a:off x="7696200" y="5562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cs typeface="Times New Roman" panose="02020603050405020304" pitchFamily="18" charset="0"/>
              </a:rPr>
              <a:t>≈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>
                <a:solidFill>
                  <a:srgbClr val="FF0066"/>
                </a:solidFill>
              </a:rPr>
              <a:t>5,9</a:t>
            </a:r>
          </a:p>
        </p:txBody>
      </p:sp>
      <p:sp>
        <p:nvSpPr>
          <p:cNvPr id="15618" name="Text Box 258"/>
          <p:cNvSpPr txBox="1">
            <a:spLocks noChangeArrowheads="1"/>
          </p:cNvSpPr>
          <p:nvPr/>
        </p:nvSpPr>
        <p:spPr bwMode="auto">
          <a:xfrm>
            <a:off x="5181600" y="24384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15619" name="Text Box 259"/>
          <p:cNvSpPr txBox="1">
            <a:spLocks noChangeArrowheads="1"/>
          </p:cNvSpPr>
          <p:nvPr/>
        </p:nvSpPr>
        <p:spPr bwMode="auto">
          <a:xfrm>
            <a:off x="5181600" y="2971800"/>
            <a:ext cx="82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15620" name="Text Box 260"/>
          <p:cNvSpPr txBox="1">
            <a:spLocks noChangeArrowheads="1"/>
          </p:cNvSpPr>
          <p:nvPr/>
        </p:nvSpPr>
        <p:spPr bwMode="auto">
          <a:xfrm>
            <a:off x="5257800" y="3429000"/>
            <a:ext cx="84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5621" name="Text Box 261"/>
          <p:cNvSpPr txBox="1">
            <a:spLocks noChangeArrowheads="1"/>
          </p:cNvSpPr>
          <p:nvPr/>
        </p:nvSpPr>
        <p:spPr bwMode="auto">
          <a:xfrm>
            <a:off x="5181600" y="3810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622" name="Text Box 262"/>
          <p:cNvSpPr txBox="1">
            <a:spLocks noChangeArrowheads="1"/>
          </p:cNvSpPr>
          <p:nvPr/>
        </p:nvSpPr>
        <p:spPr bwMode="auto">
          <a:xfrm>
            <a:off x="5181600" y="4343400"/>
            <a:ext cx="66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623" name="Text Box 263"/>
          <p:cNvSpPr txBox="1">
            <a:spLocks noChangeArrowheads="1"/>
          </p:cNvSpPr>
          <p:nvPr/>
        </p:nvSpPr>
        <p:spPr bwMode="auto">
          <a:xfrm>
            <a:off x="5181600" y="4800600"/>
            <a:ext cx="75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624" name="Text Box 264"/>
          <p:cNvSpPr txBox="1">
            <a:spLocks noChangeArrowheads="1"/>
          </p:cNvSpPr>
          <p:nvPr/>
        </p:nvSpPr>
        <p:spPr bwMode="auto">
          <a:xfrm>
            <a:off x="5181600" y="5257800"/>
            <a:ext cx="66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5625" name="Text Box 265"/>
          <p:cNvSpPr txBox="1">
            <a:spLocks noChangeArrowheads="1"/>
          </p:cNvSpPr>
          <p:nvPr/>
        </p:nvSpPr>
        <p:spPr bwMode="auto">
          <a:xfrm>
            <a:off x="5181600" y="5638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5626" name="Text Box 266"/>
          <p:cNvSpPr txBox="1">
            <a:spLocks noChangeArrowheads="1"/>
          </p:cNvSpPr>
          <p:nvPr/>
        </p:nvSpPr>
        <p:spPr bwMode="auto">
          <a:xfrm>
            <a:off x="4191000" y="6019800"/>
            <a:ext cx="960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Tổng</a:t>
            </a:r>
            <a:r>
              <a:rPr lang="en-US" altLang="en-US" sz="2800" b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b="0"/>
          </a:p>
        </p:txBody>
      </p:sp>
      <p:sp>
        <p:nvSpPr>
          <p:cNvPr id="15628" name="Text Box 268"/>
          <p:cNvSpPr txBox="1">
            <a:spLocks noChangeArrowheads="1"/>
          </p:cNvSpPr>
          <p:nvPr/>
        </p:nvSpPr>
        <p:spPr bwMode="auto">
          <a:xfrm>
            <a:off x="175260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(x</a:t>
            </a:r>
            <a:r>
              <a:rPr lang="en-US" altLang="en-US" baseline="-25000">
                <a:solidFill>
                  <a:srgbClr val="CC0066"/>
                </a:solidFill>
              </a:rPr>
              <a:t>1</a:t>
            </a:r>
            <a:r>
              <a:rPr lang="en-US" altLang="en-US">
                <a:solidFill>
                  <a:srgbClr val="CC0066"/>
                </a:solidFill>
              </a:rPr>
              <a:t> )</a:t>
            </a:r>
            <a:r>
              <a:rPr lang="en-US" altLang="en-US"/>
              <a:t> </a:t>
            </a:r>
            <a:r>
              <a:rPr lang="en-US" altLang="en-US" baseline="-25000"/>
              <a:t>  </a:t>
            </a:r>
            <a:endParaRPr lang="en-US" altLang="en-US"/>
          </a:p>
        </p:txBody>
      </p:sp>
      <p:sp>
        <p:nvSpPr>
          <p:cNvPr id="15629" name="Text Box 269"/>
          <p:cNvSpPr txBox="1">
            <a:spLocks noChangeArrowheads="1"/>
          </p:cNvSpPr>
          <p:nvPr/>
        </p:nvSpPr>
        <p:spPr bwMode="auto">
          <a:xfrm>
            <a:off x="1752600" y="2895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(x</a:t>
            </a:r>
            <a:r>
              <a:rPr lang="en-US" altLang="en-US" baseline="-25000">
                <a:solidFill>
                  <a:srgbClr val="CC0066"/>
                </a:solidFill>
              </a:rPr>
              <a:t>2</a:t>
            </a:r>
            <a:r>
              <a:rPr lang="en-US" altLang="en-US">
                <a:solidFill>
                  <a:srgbClr val="CC0066"/>
                </a:solidFill>
              </a:rPr>
              <a:t> )</a:t>
            </a:r>
            <a:r>
              <a:rPr lang="en-US" altLang="en-US"/>
              <a:t> </a:t>
            </a:r>
            <a:r>
              <a:rPr lang="en-US" altLang="en-US" baseline="-25000"/>
              <a:t>  </a:t>
            </a:r>
            <a:endParaRPr lang="en-US" altLang="en-US"/>
          </a:p>
        </p:txBody>
      </p:sp>
      <p:sp>
        <p:nvSpPr>
          <p:cNvPr id="15630" name="Text Box 270"/>
          <p:cNvSpPr txBox="1">
            <a:spLocks noChangeArrowheads="1"/>
          </p:cNvSpPr>
          <p:nvPr/>
        </p:nvSpPr>
        <p:spPr bwMode="auto">
          <a:xfrm>
            <a:off x="1752600" y="3352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(x</a:t>
            </a:r>
            <a:r>
              <a:rPr lang="en-US" altLang="en-US" baseline="-25000">
                <a:solidFill>
                  <a:srgbClr val="CC0066"/>
                </a:solidFill>
              </a:rPr>
              <a:t>3</a:t>
            </a:r>
            <a:r>
              <a:rPr lang="en-US" altLang="en-US">
                <a:solidFill>
                  <a:srgbClr val="CC0066"/>
                </a:solidFill>
              </a:rPr>
              <a:t> )</a:t>
            </a:r>
            <a:r>
              <a:rPr lang="en-US" altLang="en-US"/>
              <a:t> </a:t>
            </a:r>
            <a:r>
              <a:rPr lang="en-US" altLang="en-US" baseline="-25000"/>
              <a:t>  </a:t>
            </a:r>
            <a:endParaRPr lang="en-US" altLang="en-US"/>
          </a:p>
        </p:txBody>
      </p:sp>
      <p:sp>
        <p:nvSpPr>
          <p:cNvPr id="15631" name="Text Box 271"/>
          <p:cNvSpPr txBox="1">
            <a:spLocks noChangeArrowheads="1"/>
          </p:cNvSpPr>
          <p:nvPr/>
        </p:nvSpPr>
        <p:spPr bwMode="auto">
          <a:xfrm>
            <a:off x="1828800" y="556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(x</a:t>
            </a:r>
            <a:r>
              <a:rPr lang="en-US" altLang="en-US" baseline="-25000">
                <a:solidFill>
                  <a:srgbClr val="CC0066"/>
                </a:solidFill>
              </a:rPr>
              <a:t>k</a:t>
            </a:r>
            <a:r>
              <a:rPr lang="en-US" altLang="en-US">
                <a:solidFill>
                  <a:srgbClr val="CC0066"/>
                </a:solidFill>
              </a:rPr>
              <a:t> )</a:t>
            </a:r>
            <a:r>
              <a:rPr lang="en-US" altLang="en-US"/>
              <a:t> </a:t>
            </a:r>
            <a:r>
              <a:rPr lang="en-US" altLang="en-US" baseline="-25000"/>
              <a:t>  </a:t>
            </a:r>
            <a:endParaRPr lang="en-US" altLang="en-US"/>
          </a:p>
        </p:txBody>
      </p:sp>
      <p:sp>
        <p:nvSpPr>
          <p:cNvPr id="15632" name="Text Box 272"/>
          <p:cNvSpPr txBox="1">
            <a:spLocks noChangeArrowheads="1"/>
          </p:cNvSpPr>
          <p:nvPr/>
        </p:nvSpPr>
        <p:spPr bwMode="auto">
          <a:xfrm>
            <a:off x="1905000" y="3810000"/>
            <a:ext cx="304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</p:txBody>
      </p:sp>
      <p:sp>
        <p:nvSpPr>
          <p:cNvPr id="2135" name="AutoShape 27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6553200"/>
            <a:ext cx="1600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35" name="Text Box 275"/>
          <p:cNvSpPr txBox="1">
            <a:spLocks noChangeArrowheads="1"/>
          </p:cNvSpPr>
          <p:nvPr/>
        </p:nvSpPr>
        <p:spPr bwMode="auto">
          <a:xfrm>
            <a:off x="5105400" y="609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207</a:t>
            </a:r>
          </a:p>
        </p:txBody>
      </p:sp>
      <p:sp>
        <p:nvSpPr>
          <p:cNvPr id="15636" name="Text Box 276"/>
          <p:cNvSpPr txBox="1">
            <a:spLocks noChangeArrowheads="1"/>
          </p:cNvSpPr>
          <p:nvPr/>
        </p:nvSpPr>
        <p:spPr bwMode="auto">
          <a:xfrm>
            <a:off x="3429000" y="2438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66"/>
                </a:solidFill>
              </a:rPr>
              <a:t>(n</a:t>
            </a:r>
            <a:r>
              <a:rPr lang="en-US" altLang="en-US" baseline="-25000">
                <a:solidFill>
                  <a:srgbClr val="CC0066"/>
                </a:solidFill>
              </a:rPr>
              <a:t>1</a:t>
            </a:r>
            <a:r>
              <a:rPr lang="en-US" altLang="en-US">
                <a:solidFill>
                  <a:srgbClr val="CC0066"/>
                </a:solidFill>
              </a:rPr>
              <a:t>)</a:t>
            </a:r>
          </a:p>
        </p:txBody>
      </p:sp>
      <p:sp>
        <p:nvSpPr>
          <p:cNvPr id="15637" name="Text Box 277"/>
          <p:cNvSpPr txBox="1">
            <a:spLocks noChangeArrowheads="1"/>
          </p:cNvSpPr>
          <p:nvPr/>
        </p:nvSpPr>
        <p:spPr bwMode="auto">
          <a:xfrm>
            <a:off x="3429000" y="2895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66"/>
                </a:solidFill>
              </a:rPr>
              <a:t>(n</a:t>
            </a:r>
            <a:r>
              <a:rPr lang="en-US" altLang="en-US" baseline="-25000">
                <a:solidFill>
                  <a:srgbClr val="CC0066"/>
                </a:solidFill>
              </a:rPr>
              <a:t>2</a:t>
            </a:r>
            <a:r>
              <a:rPr lang="en-US" altLang="en-US">
                <a:solidFill>
                  <a:srgbClr val="CC0066"/>
                </a:solidFill>
              </a:rPr>
              <a:t>)</a:t>
            </a:r>
          </a:p>
        </p:txBody>
      </p:sp>
      <p:sp>
        <p:nvSpPr>
          <p:cNvPr id="15638" name="Text Box 278"/>
          <p:cNvSpPr txBox="1">
            <a:spLocks noChangeArrowheads="1"/>
          </p:cNvSpPr>
          <p:nvPr/>
        </p:nvSpPr>
        <p:spPr bwMode="auto">
          <a:xfrm>
            <a:off x="3429000" y="3352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66"/>
                </a:solidFill>
              </a:rPr>
              <a:t>(n</a:t>
            </a:r>
            <a:r>
              <a:rPr lang="en-US" altLang="en-US" baseline="-25000">
                <a:solidFill>
                  <a:srgbClr val="CC0066"/>
                </a:solidFill>
              </a:rPr>
              <a:t>3</a:t>
            </a:r>
            <a:r>
              <a:rPr lang="en-US" altLang="en-US">
                <a:solidFill>
                  <a:srgbClr val="CC0066"/>
                </a:solidFill>
              </a:rPr>
              <a:t>)</a:t>
            </a:r>
          </a:p>
        </p:txBody>
      </p:sp>
      <p:sp>
        <p:nvSpPr>
          <p:cNvPr id="15639" name="Text Box 279"/>
          <p:cNvSpPr txBox="1">
            <a:spLocks noChangeArrowheads="1"/>
          </p:cNvSpPr>
          <p:nvPr/>
        </p:nvSpPr>
        <p:spPr bwMode="auto">
          <a:xfrm>
            <a:off x="3429000" y="5638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66"/>
                </a:solidFill>
              </a:rPr>
              <a:t>(n</a:t>
            </a:r>
            <a:r>
              <a:rPr lang="en-US" altLang="en-US" baseline="-25000">
                <a:solidFill>
                  <a:srgbClr val="CC0066"/>
                </a:solidFill>
              </a:rPr>
              <a:t>k</a:t>
            </a:r>
            <a:r>
              <a:rPr lang="en-US" altLang="en-US">
                <a:solidFill>
                  <a:srgbClr val="CC0066"/>
                </a:solidFill>
              </a:rPr>
              <a:t>)</a:t>
            </a:r>
          </a:p>
        </p:txBody>
      </p:sp>
      <p:sp>
        <p:nvSpPr>
          <p:cNvPr id="15640" name="Text Box 280"/>
          <p:cNvSpPr txBox="1">
            <a:spLocks noChangeArrowheads="1"/>
          </p:cNvSpPr>
          <p:nvPr/>
        </p:nvSpPr>
        <p:spPr bwMode="auto">
          <a:xfrm>
            <a:off x="3581400" y="3886200"/>
            <a:ext cx="304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</p:txBody>
      </p:sp>
      <p:sp>
        <p:nvSpPr>
          <p:cNvPr id="2142" name="Text Box 281"/>
          <p:cNvSpPr txBox="1">
            <a:spLocks noChangeArrowheads="1"/>
          </p:cNvSpPr>
          <p:nvPr/>
        </p:nvSpPr>
        <p:spPr bwMode="auto">
          <a:xfrm>
            <a:off x="582613" y="14382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Lớp 7A1</a:t>
            </a:r>
          </a:p>
        </p:txBody>
      </p:sp>
      <p:sp>
        <p:nvSpPr>
          <p:cNvPr id="15642" name="Text Box 282"/>
          <p:cNvSpPr txBox="1">
            <a:spLocks noChangeArrowheads="1"/>
          </p:cNvSpPr>
          <p:nvPr/>
        </p:nvSpPr>
        <p:spPr bwMode="auto">
          <a:xfrm>
            <a:off x="41910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(x</a:t>
            </a:r>
            <a:r>
              <a:rPr lang="en-US" altLang="en-US" baseline="-25000">
                <a:solidFill>
                  <a:srgbClr val="CC0066"/>
                </a:solidFill>
              </a:rPr>
              <a:t>1</a:t>
            </a:r>
            <a:r>
              <a:rPr lang="en-US" altLang="en-US">
                <a:solidFill>
                  <a:srgbClr val="CC0066"/>
                </a:solidFill>
              </a:rPr>
              <a:t>n</a:t>
            </a:r>
            <a:r>
              <a:rPr lang="en-US" altLang="en-US" baseline="-25000">
                <a:solidFill>
                  <a:srgbClr val="CC0066"/>
                </a:solidFill>
              </a:rPr>
              <a:t>1</a:t>
            </a:r>
            <a:r>
              <a:rPr lang="en-US" altLang="en-US">
                <a:solidFill>
                  <a:srgbClr val="CC0066"/>
                </a:solidFill>
              </a:rPr>
              <a:t>)</a:t>
            </a:r>
            <a:r>
              <a:rPr lang="en-US" altLang="en-US"/>
              <a:t> </a:t>
            </a:r>
            <a:r>
              <a:rPr lang="en-US" altLang="en-US" baseline="-25000"/>
              <a:t>  </a:t>
            </a:r>
            <a:endParaRPr lang="en-US" altLang="en-US"/>
          </a:p>
        </p:txBody>
      </p:sp>
      <p:sp>
        <p:nvSpPr>
          <p:cNvPr id="15643" name="Text Box 283"/>
          <p:cNvSpPr txBox="1">
            <a:spLocks noChangeArrowheads="1"/>
          </p:cNvSpPr>
          <p:nvPr/>
        </p:nvSpPr>
        <p:spPr bwMode="auto">
          <a:xfrm>
            <a:off x="4191000" y="2971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(x</a:t>
            </a:r>
            <a:r>
              <a:rPr lang="en-US" altLang="en-US" baseline="-25000">
                <a:solidFill>
                  <a:srgbClr val="CC0066"/>
                </a:solidFill>
              </a:rPr>
              <a:t>2</a:t>
            </a:r>
            <a:r>
              <a:rPr lang="en-US" altLang="en-US">
                <a:solidFill>
                  <a:srgbClr val="CC0066"/>
                </a:solidFill>
              </a:rPr>
              <a:t>n</a:t>
            </a:r>
            <a:r>
              <a:rPr lang="en-US" altLang="en-US" baseline="-25000">
                <a:solidFill>
                  <a:srgbClr val="CC0066"/>
                </a:solidFill>
              </a:rPr>
              <a:t>2</a:t>
            </a:r>
            <a:r>
              <a:rPr lang="en-US" altLang="en-US">
                <a:solidFill>
                  <a:srgbClr val="CC0066"/>
                </a:solidFill>
              </a:rPr>
              <a:t>)</a:t>
            </a:r>
            <a:r>
              <a:rPr lang="en-US" altLang="en-US"/>
              <a:t> </a:t>
            </a:r>
            <a:r>
              <a:rPr lang="en-US" altLang="en-US" baseline="-25000"/>
              <a:t>  </a:t>
            </a:r>
            <a:endParaRPr lang="en-US" altLang="en-US"/>
          </a:p>
        </p:txBody>
      </p:sp>
      <p:sp>
        <p:nvSpPr>
          <p:cNvPr id="15644" name="Text Box 284"/>
          <p:cNvSpPr txBox="1">
            <a:spLocks noChangeArrowheads="1"/>
          </p:cNvSpPr>
          <p:nvPr/>
        </p:nvSpPr>
        <p:spPr bwMode="auto">
          <a:xfrm>
            <a:off x="4191000" y="3352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(x</a:t>
            </a:r>
            <a:r>
              <a:rPr lang="en-US" altLang="en-US" baseline="-25000">
                <a:solidFill>
                  <a:srgbClr val="CC0066"/>
                </a:solidFill>
              </a:rPr>
              <a:t>3</a:t>
            </a:r>
            <a:r>
              <a:rPr lang="en-US" altLang="en-US">
                <a:solidFill>
                  <a:srgbClr val="CC0066"/>
                </a:solidFill>
              </a:rPr>
              <a:t>n</a:t>
            </a:r>
            <a:r>
              <a:rPr lang="en-US" altLang="en-US" baseline="-25000">
                <a:solidFill>
                  <a:srgbClr val="CC0066"/>
                </a:solidFill>
              </a:rPr>
              <a:t>3</a:t>
            </a:r>
            <a:r>
              <a:rPr lang="en-US" altLang="en-US">
                <a:solidFill>
                  <a:srgbClr val="CC0066"/>
                </a:solidFill>
              </a:rPr>
              <a:t>)</a:t>
            </a:r>
            <a:r>
              <a:rPr lang="en-US" altLang="en-US"/>
              <a:t> </a:t>
            </a:r>
            <a:r>
              <a:rPr lang="en-US" altLang="en-US" baseline="-25000"/>
              <a:t>  </a:t>
            </a:r>
            <a:endParaRPr lang="en-US" altLang="en-US"/>
          </a:p>
        </p:txBody>
      </p:sp>
      <p:sp>
        <p:nvSpPr>
          <p:cNvPr id="15645" name="Text Box 285"/>
          <p:cNvSpPr txBox="1">
            <a:spLocks noChangeArrowheads="1"/>
          </p:cNvSpPr>
          <p:nvPr/>
        </p:nvSpPr>
        <p:spPr bwMode="auto">
          <a:xfrm>
            <a:off x="4191000" y="563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(x</a:t>
            </a:r>
            <a:r>
              <a:rPr lang="en-US" altLang="en-US" baseline="-25000">
                <a:solidFill>
                  <a:srgbClr val="CC0066"/>
                </a:solidFill>
              </a:rPr>
              <a:t>k</a:t>
            </a:r>
            <a:r>
              <a:rPr lang="en-US" altLang="en-US">
                <a:solidFill>
                  <a:srgbClr val="CC0066"/>
                </a:solidFill>
              </a:rPr>
              <a:t>n</a:t>
            </a:r>
            <a:r>
              <a:rPr lang="en-US" altLang="en-US" baseline="-25000">
                <a:solidFill>
                  <a:srgbClr val="CC0066"/>
                </a:solidFill>
              </a:rPr>
              <a:t>k</a:t>
            </a:r>
            <a:r>
              <a:rPr lang="en-US" altLang="en-US">
                <a:solidFill>
                  <a:srgbClr val="CC0066"/>
                </a:solidFill>
              </a:rPr>
              <a:t>)</a:t>
            </a:r>
            <a:r>
              <a:rPr lang="en-US" altLang="en-US"/>
              <a:t> </a:t>
            </a:r>
            <a:r>
              <a:rPr lang="en-US" altLang="en-US" baseline="-25000"/>
              <a:t>  </a:t>
            </a:r>
            <a:endParaRPr lang="en-US" altLang="en-US"/>
          </a:p>
        </p:txBody>
      </p:sp>
      <p:sp>
        <p:nvSpPr>
          <p:cNvPr id="15649" name="Text Box 289"/>
          <p:cNvSpPr txBox="1">
            <a:spLocks noChangeArrowheads="1"/>
          </p:cNvSpPr>
          <p:nvPr/>
        </p:nvSpPr>
        <p:spPr bwMode="auto">
          <a:xfrm>
            <a:off x="4419600" y="3886200"/>
            <a:ext cx="304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.</a:t>
            </a:r>
          </a:p>
        </p:txBody>
      </p:sp>
      <p:sp>
        <p:nvSpPr>
          <p:cNvPr id="2148" name="Rectangle 13"/>
          <p:cNvSpPr>
            <a:spLocks noChangeArrowheads="1"/>
          </p:cNvSpPr>
          <p:nvPr/>
        </p:nvSpPr>
        <p:spPr bwMode="auto">
          <a:xfrm>
            <a:off x="76200" y="479425"/>
            <a:ext cx="661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1. Số trung bình cộng của dấu hiệu ( ký hiệu     )  </a:t>
            </a:r>
          </a:p>
        </p:txBody>
      </p:sp>
      <p:graphicFrame>
        <p:nvGraphicFramePr>
          <p:cNvPr id="2051" name="Object 42"/>
          <p:cNvGraphicFramePr>
            <a:graphicFrameLocks noChangeAspect="1"/>
          </p:cNvGraphicFramePr>
          <p:nvPr/>
        </p:nvGraphicFramePr>
        <p:xfrm>
          <a:off x="5905500" y="381000"/>
          <a:ext cx="419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6" imgW="177480" imgH="203040" progId="Equation.DSMT4">
                  <p:embed/>
                </p:oleObj>
              </mc:Choice>
              <mc:Fallback>
                <p:oleObj name="Equation" r:id="rId6" imgW="177480" imgH="2030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381000"/>
                        <a:ext cx="4191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329363" y="5540375"/>
          <a:ext cx="419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8" imgW="177569" imgH="202936" progId="Equation.DSMT4">
                  <p:embed/>
                </p:oleObj>
              </mc:Choice>
              <mc:Fallback>
                <p:oleObj name="Equation" r:id="rId8" imgW="177569" imgH="20293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5540375"/>
                        <a:ext cx="4191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6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63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TIẾT 47: SỐ TRUNG BÌNH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5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5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5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5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5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5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5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5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5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5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5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5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15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15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15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15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15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5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5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5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5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5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5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5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5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5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5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5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5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5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15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15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15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15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15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15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15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15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15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15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15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15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15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15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15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5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5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5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15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15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15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2" grpId="0"/>
      <p:bldP spid="15613" grpId="0" animBg="1"/>
      <p:bldP spid="15614" grpId="0"/>
      <p:bldP spid="15617" grpId="0"/>
      <p:bldP spid="15618" grpId="0"/>
      <p:bldP spid="15619" grpId="0"/>
      <p:bldP spid="15620" grpId="0"/>
      <p:bldP spid="15621" grpId="0"/>
      <p:bldP spid="15622" grpId="0"/>
      <p:bldP spid="15623" grpId="0"/>
      <p:bldP spid="15624" grpId="0"/>
      <p:bldP spid="15625" grpId="0"/>
      <p:bldP spid="15626" grpId="0"/>
      <p:bldP spid="15628" grpId="0"/>
      <p:bldP spid="15629" grpId="0"/>
      <p:bldP spid="15630" grpId="0"/>
      <p:bldP spid="15631" grpId="0"/>
      <p:bldP spid="15632" grpId="0"/>
      <p:bldP spid="15635" grpId="0"/>
      <p:bldP spid="15636" grpId="0"/>
      <p:bldP spid="15637" grpId="0"/>
      <p:bldP spid="15638" grpId="0"/>
      <p:bldP spid="15639" grpId="0"/>
      <p:bldP spid="15640" grpId="0"/>
      <p:bldP spid="15642" grpId="0"/>
      <p:bldP spid="15643" grpId="0"/>
      <p:bldP spid="15644" grpId="0"/>
      <p:bldP spid="15645" grpId="0"/>
      <p:bldP spid="15649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8600" y="6553200"/>
            <a:ext cx="16764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33400" y="1066800"/>
            <a:ext cx="7162800" cy="2109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400" smtClean="0">
                <a:solidFill>
                  <a:srgbClr val="FF0066"/>
                </a:solidFill>
                <a:latin typeface="Times New Roman" pitchFamily="18" charset="0"/>
              </a:rPr>
              <a:t>Cách tính số trung bình cộng: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smtClean="0">
                <a:latin typeface="Times New Roman" pitchFamily="18" charset="0"/>
              </a:rPr>
              <a:t> </a:t>
            </a:r>
            <a:r>
              <a:rPr lang="en-US" altLang="en-US" sz="2400" smtClean="0">
                <a:solidFill>
                  <a:srgbClr val="003399"/>
                </a:solidFill>
                <a:latin typeface="Times New Roman" pitchFamily="18" charset="0"/>
              </a:rPr>
              <a:t>Nhân từng giá trị với tần số tương ứng 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smtClean="0">
                <a:solidFill>
                  <a:srgbClr val="003399"/>
                </a:solidFill>
                <a:latin typeface="Times New Roman" pitchFamily="18" charset="0"/>
              </a:rPr>
              <a:t> Cộng tất cả các tích vừa tìm được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smtClean="0">
                <a:solidFill>
                  <a:srgbClr val="003399"/>
                </a:solidFill>
                <a:latin typeface="Times New Roman" pitchFamily="18" charset="0"/>
              </a:rPr>
              <a:t> Chia tổng đó cho số các giá trị ( tức tổng các tần số)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33400" y="3276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FF0066"/>
                </a:solidFill>
              </a:rPr>
              <a:t>Công thức tính:</a:t>
            </a:r>
          </a:p>
        </p:txBody>
      </p:sp>
      <p:graphicFrame>
        <p:nvGraphicFramePr>
          <p:cNvPr id="19473" name="Object 17"/>
          <p:cNvGraphicFramePr>
            <a:graphicFrameLocks noGrp="1" noChangeAspect="1"/>
          </p:cNvGraphicFramePr>
          <p:nvPr>
            <p:ph/>
          </p:nvPr>
        </p:nvGraphicFramePr>
        <p:xfrm>
          <a:off x="3505200" y="3003550"/>
          <a:ext cx="2133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2133600" imgH="393700" progId="Equation.DSMT4">
                  <p:embed/>
                </p:oleObj>
              </mc:Choice>
              <mc:Fallback>
                <p:oleObj name="Equation" r:id="rId4" imgW="2133600" imgH="393700" progId="Equation.DSMT4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03550"/>
                        <a:ext cx="21336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76200" y="555625"/>
            <a:ext cx="661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1. Số trung bình cộng của dấu hiệu ( ký hiệu     )  </a:t>
            </a:r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5905500" y="457200"/>
          <a:ext cx="419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177480" imgH="203040" progId="Equation.DSMT4">
                  <p:embed/>
                </p:oleObj>
              </mc:Choice>
              <mc:Fallback>
                <p:oleObj name="Equation" r:id="rId6" imgW="1774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57200"/>
                        <a:ext cx="4191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Trong đó: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62000" y="4800600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99"/>
                </a:solidFill>
              </a:rPr>
              <a:t>x</a:t>
            </a:r>
            <a:r>
              <a:rPr lang="en-US" altLang="en-US" baseline="-25000">
                <a:solidFill>
                  <a:srgbClr val="003399"/>
                </a:solidFill>
              </a:rPr>
              <a:t>1</a:t>
            </a:r>
            <a:r>
              <a:rPr lang="en-US" altLang="en-US">
                <a:solidFill>
                  <a:srgbClr val="003399"/>
                </a:solidFill>
              </a:rPr>
              <a:t>, x</a:t>
            </a:r>
            <a:r>
              <a:rPr lang="en-US" altLang="en-US" baseline="-25000">
                <a:solidFill>
                  <a:srgbClr val="003399"/>
                </a:solidFill>
              </a:rPr>
              <a:t>2</a:t>
            </a:r>
            <a:r>
              <a:rPr lang="en-US" altLang="en-US">
                <a:solidFill>
                  <a:srgbClr val="003399"/>
                </a:solidFill>
              </a:rPr>
              <a:t>, x</a:t>
            </a:r>
            <a:r>
              <a:rPr lang="en-US" altLang="en-US" baseline="-25000">
                <a:solidFill>
                  <a:srgbClr val="003399"/>
                </a:solidFill>
              </a:rPr>
              <a:t>3</a:t>
            </a:r>
            <a:r>
              <a:rPr lang="en-US" altLang="en-US">
                <a:solidFill>
                  <a:srgbClr val="003399"/>
                </a:solidFill>
              </a:rPr>
              <a:t>… x</a:t>
            </a:r>
            <a:r>
              <a:rPr lang="en-US" altLang="en-US" baseline="-25000">
                <a:solidFill>
                  <a:srgbClr val="003399"/>
                </a:solidFill>
              </a:rPr>
              <a:t>k </a:t>
            </a:r>
            <a:r>
              <a:rPr lang="en-US" altLang="en-US">
                <a:solidFill>
                  <a:srgbClr val="003399"/>
                </a:solidFill>
              </a:rPr>
              <a:t> là các giá trị khác nhau của dấu hiệu X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62000" y="52578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99"/>
                </a:solidFill>
              </a:rPr>
              <a:t>n</a:t>
            </a:r>
            <a:r>
              <a:rPr lang="en-US" altLang="en-US" baseline="-25000">
                <a:solidFill>
                  <a:srgbClr val="003399"/>
                </a:solidFill>
              </a:rPr>
              <a:t>1</a:t>
            </a:r>
            <a:r>
              <a:rPr lang="en-US" altLang="en-US">
                <a:solidFill>
                  <a:srgbClr val="003399"/>
                </a:solidFill>
              </a:rPr>
              <a:t>, n</a:t>
            </a:r>
            <a:r>
              <a:rPr lang="en-US" altLang="en-US" baseline="-25000">
                <a:solidFill>
                  <a:srgbClr val="003399"/>
                </a:solidFill>
              </a:rPr>
              <a:t>2</a:t>
            </a:r>
            <a:r>
              <a:rPr lang="en-US" altLang="en-US">
                <a:solidFill>
                  <a:srgbClr val="003399"/>
                </a:solidFill>
              </a:rPr>
              <a:t>, x</a:t>
            </a:r>
            <a:r>
              <a:rPr lang="en-US" altLang="en-US" baseline="-25000">
                <a:solidFill>
                  <a:srgbClr val="003399"/>
                </a:solidFill>
              </a:rPr>
              <a:t>3</a:t>
            </a:r>
            <a:r>
              <a:rPr lang="en-US" altLang="en-US">
                <a:solidFill>
                  <a:srgbClr val="003399"/>
                </a:solidFill>
              </a:rPr>
              <a:t>… n</a:t>
            </a:r>
            <a:r>
              <a:rPr lang="en-US" altLang="en-US" baseline="-25000">
                <a:solidFill>
                  <a:srgbClr val="003399"/>
                </a:solidFill>
              </a:rPr>
              <a:t>k </a:t>
            </a:r>
            <a:r>
              <a:rPr lang="en-US" altLang="en-US">
                <a:solidFill>
                  <a:srgbClr val="003399"/>
                </a:solidFill>
              </a:rPr>
              <a:t>là các tần số tương ứng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62000" y="5715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99"/>
                </a:solidFill>
              </a:rPr>
              <a:t>N là số các giá trị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63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TIẾT 47: SỐ TRUNG BÌNH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4" grpId="0"/>
      <p:bldP spid="16" grpId="0"/>
      <p:bldP spid="18" grpId="0"/>
      <p:bldP spid="19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04" name="Group 152"/>
          <p:cNvGraphicFramePr>
            <a:graphicFrameLocks noGrp="1"/>
          </p:cNvGraphicFramePr>
          <p:nvPr>
            <p:ph sz="half" idx="1"/>
          </p:nvPr>
        </p:nvGraphicFramePr>
        <p:xfrm>
          <a:off x="914400" y="1838325"/>
          <a:ext cx="2743200" cy="44799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822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Điểm số (x)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Tần số (n)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N= 35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715" name="Group 163"/>
          <p:cNvGraphicFramePr>
            <a:graphicFrameLocks noGrp="1"/>
          </p:cNvGraphicFramePr>
          <p:nvPr>
            <p:ph sz="half" idx="2"/>
          </p:nvPr>
        </p:nvGraphicFramePr>
        <p:xfrm>
          <a:off x="3679825" y="1828800"/>
          <a:ext cx="4114800" cy="4479925"/>
        </p:xfrm>
        <a:graphic>
          <a:graphicData uri="http://schemas.openxmlformats.org/drawingml/2006/table">
            <a:tbl>
              <a:tblPr/>
              <a:tblGrid>
                <a:gridCol w="1676400"/>
                <a:gridCol w="2438400"/>
              </a:tblGrid>
              <a:tr h="822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tích  (x.n)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70" name="Text Box 151"/>
          <p:cNvSpPr txBox="1">
            <a:spLocks noChangeArrowheads="1"/>
          </p:cNvSpPr>
          <p:nvPr/>
        </p:nvSpPr>
        <p:spPr bwMode="auto">
          <a:xfrm>
            <a:off x="533400" y="12144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003399"/>
                </a:solidFill>
              </a:rPr>
              <a:t>Lớp 7A2</a:t>
            </a:r>
          </a:p>
        </p:txBody>
      </p:sp>
      <p:sp>
        <p:nvSpPr>
          <p:cNvPr id="4157" name="Text Box 154"/>
          <p:cNvSpPr txBox="1">
            <a:spLocks noChangeArrowheads="1"/>
          </p:cNvSpPr>
          <p:nvPr/>
        </p:nvSpPr>
        <p:spPr bwMode="auto">
          <a:xfrm>
            <a:off x="3810000" y="19145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3707" name="Text Box 155"/>
          <p:cNvSpPr txBox="1">
            <a:spLocks noChangeArrowheads="1"/>
          </p:cNvSpPr>
          <p:nvPr/>
        </p:nvSpPr>
        <p:spPr bwMode="auto">
          <a:xfrm>
            <a:off x="4724400" y="26765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4572000" y="30575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  8</a:t>
            </a:r>
          </a:p>
        </p:txBody>
      </p:sp>
      <p:sp>
        <p:nvSpPr>
          <p:cNvPr id="23709" name="Text Box 157"/>
          <p:cNvSpPr txBox="1">
            <a:spLocks noChangeArrowheads="1"/>
          </p:cNvSpPr>
          <p:nvPr/>
        </p:nvSpPr>
        <p:spPr bwMode="auto">
          <a:xfrm>
            <a:off x="4572000" y="35909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3710" name="Text Box 158"/>
          <p:cNvSpPr txBox="1">
            <a:spLocks noChangeArrowheads="1"/>
          </p:cNvSpPr>
          <p:nvPr/>
        </p:nvSpPr>
        <p:spPr bwMode="auto">
          <a:xfrm>
            <a:off x="4572000" y="4048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3711" name="Text Box 159"/>
          <p:cNvSpPr txBox="1">
            <a:spLocks noChangeArrowheads="1"/>
          </p:cNvSpPr>
          <p:nvPr/>
        </p:nvSpPr>
        <p:spPr bwMode="auto">
          <a:xfrm>
            <a:off x="4572000" y="4429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23712" name="Text Box 160"/>
          <p:cNvSpPr txBox="1">
            <a:spLocks noChangeArrowheads="1"/>
          </p:cNvSpPr>
          <p:nvPr/>
        </p:nvSpPr>
        <p:spPr bwMode="auto">
          <a:xfrm>
            <a:off x="4572000" y="48863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3713" name="Text Box 161"/>
          <p:cNvSpPr txBox="1">
            <a:spLocks noChangeArrowheads="1"/>
          </p:cNvSpPr>
          <p:nvPr/>
        </p:nvSpPr>
        <p:spPr bwMode="auto">
          <a:xfrm>
            <a:off x="4572000" y="53435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3714" name="Text Box 162"/>
          <p:cNvSpPr txBox="1">
            <a:spLocks noChangeArrowheads="1"/>
          </p:cNvSpPr>
          <p:nvPr/>
        </p:nvSpPr>
        <p:spPr bwMode="auto">
          <a:xfrm>
            <a:off x="3657600" y="58769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Tổng:</a:t>
            </a:r>
          </a:p>
        </p:txBody>
      </p:sp>
      <p:sp>
        <p:nvSpPr>
          <p:cNvPr id="23717" name="Text Box 165"/>
          <p:cNvSpPr txBox="1">
            <a:spLocks noChangeArrowheads="1"/>
          </p:cNvSpPr>
          <p:nvPr/>
        </p:nvSpPr>
        <p:spPr bwMode="auto">
          <a:xfrm>
            <a:off x="4572000" y="58769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228</a:t>
            </a:r>
          </a:p>
        </p:txBody>
      </p:sp>
      <p:graphicFrame>
        <p:nvGraphicFramePr>
          <p:cNvPr id="23718" name="Object 166"/>
          <p:cNvGraphicFramePr>
            <a:graphicFrameLocks noChangeAspect="1"/>
          </p:cNvGraphicFramePr>
          <p:nvPr/>
        </p:nvGraphicFramePr>
        <p:xfrm>
          <a:off x="5410200" y="5114925"/>
          <a:ext cx="433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3" imgW="164957" imgH="203024" progId="Equation.DSMT4">
                  <p:embed/>
                </p:oleObj>
              </mc:Choice>
              <mc:Fallback>
                <p:oleObj name="Equation" r:id="rId3" imgW="164957" imgH="203024" progId="Equation.DSMT4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14925"/>
                        <a:ext cx="4333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19" name="Text Box 167"/>
          <p:cNvSpPr txBox="1">
            <a:spLocks noChangeArrowheads="1"/>
          </p:cNvSpPr>
          <p:nvPr/>
        </p:nvSpPr>
        <p:spPr bwMode="auto">
          <a:xfrm>
            <a:off x="6096000" y="4962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228</a:t>
            </a:r>
          </a:p>
        </p:txBody>
      </p:sp>
      <p:sp>
        <p:nvSpPr>
          <p:cNvPr id="23720" name="Text Box 168"/>
          <p:cNvSpPr txBox="1">
            <a:spLocks noChangeArrowheads="1"/>
          </p:cNvSpPr>
          <p:nvPr/>
        </p:nvSpPr>
        <p:spPr bwMode="auto">
          <a:xfrm>
            <a:off x="6172200" y="54197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35</a:t>
            </a:r>
          </a:p>
        </p:txBody>
      </p:sp>
      <p:sp>
        <p:nvSpPr>
          <p:cNvPr id="23721" name="Text Box 169"/>
          <p:cNvSpPr txBox="1">
            <a:spLocks noChangeArrowheads="1"/>
          </p:cNvSpPr>
          <p:nvPr/>
        </p:nvSpPr>
        <p:spPr bwMode="auto">
          <a:xfrm>
            <a:off x="5791200" y="5114925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3722" name="Text Box 170"/>
          <p:cNvSpPr txBox="1">
            <a:spLocks noChangeArrowheads="1"/>
          </p:cNvSpPr>
          <p:nvPr/>
        </p:nvSpPr>
        <p:spPr bwMode="auto">
          <a:xfrm>
            <a:off x="6858000" y="5114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cs typeface="Times New Roman" panose="02020603050405020304" pitchFamily="18" charset="0"/>
              </a:rPr>
              <a:t>≈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>
                <a:solidFill>
                  <a:srgbClr val="FF0066"/>
                </a:solidFill>
              </a:rPr>
              <a:t>6,5</a:t>
            </a:r>
          </a:p>
        </p:txBody>
      </p:sp>
      <p:sp>
        <p:nvSpPr>
          <p:cNvPr id="23723" name="Line 171"/>
          <p:cNvSpPr>
            <a:spLocks noChangeShapeType="1"/>
          </p:cNvSpPr>
          <p:nvPr/>
        </p:nvSpPr>
        <p:spPr bwMode="auto">
          <a:xfrm>
            <a:off x="6172200" y="5419725"/>
            <a:ext cx="685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724" name="Object 172"/>
          <p:cNvGraphicFramePr>
            <a:graphicFrameLocks noChangeAspect="1"/>
          </p:cNvGraphicFramePr>
          <p:nvPr/>
        </p:nvGraphicFramePr>
        <p:xfrm>
          <a:off x="2362200" y="533400"/>
          <a:ext cx="433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5" imgW="164957" imgH="203024" progId="Equation.DSMT4">
                  <p:embed/>
                </p:oleObj>
              </mc:Choice>
              <mc:Fallback>
                <p:oleObj name="Equation" r:id="rId5" imgW="164957" imgH="203024" progId="Equation.DSMT4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3400"/>
                        <a:ext cx="4333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25" name="Text Box 173"/>
          <p:cNvSpPr txBox="1">
            <a:spLocks noChangeArrowheads="1"/>
          </p:cNvSpPr>
          <p:nvPr/>
        </p:nvSpPr>
        <p:spPr bwMode="auto">
          <a:xfrm>
            <a:off x="3048000" y="381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207</a:t>
            </a:r>
          </a:p>
        </p:txBody>
      </p:sp>
      <p:sp>
        <p:nvSpPr>
          <p:cNvPr id="23726" name="Text Box 174"/>
          <p:cNvSpPr txBox="1">
            <a:spLocks noChangeArrowheads="1"/>
          </p:cNvSpPr>
          <p:nvPr/>
        </p:nvSpPr>
        <p:spPr bwMode="auto">
          <a:xfrm>
            <a:off x="3124200" y="838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35</a:t>
            </a:r>
          </a:p>
        </p:txBody>
      </p:sp>
      <p:sp>
        <p:nvSpPr>
          <p:cNvPr id="23727" name="Text Box 175"/>
          <p:cNvSpPr txBox="1">
            <a:spLocks noChangeArrowheads="1"/>
          </p:cNvSpPr>
          <p:nvPr/>
        </p:nvSpPr>
        <p:spPr bwMode="auto">
          <a:xfrm>
            <a:off x="2743200" y="5334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3728" name="Text Box 176"/>
          <p:cNvSpPr txBox="1">
            <a:spLocks noChangeArrowheads="1"/>
          </p:cNvSpPr>
          <p:nvPr/>
        </p:nvSpPr>
        <p:spPr bwMode="auto">
          <a:xfrm>
            <a:off x="3810000" y="533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cs typeface="Times New Roman" panose="02020603050405020304" pitchFamily="18" charset="0"/>
              </a:rPr>
              <a:t>≈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>
                <a:solidFill>
                  <a:srgbClr val="FF0066"/>
                </a:solidFill>
              </a:rPr>
              <a:t>5,9</a:t>
            </a:r>
          </a:p>
        </p:txBody>
      </p:sp>
      <p:sp>
        <p:nvSpPr>
          <p:cNvPr id="23729" name="Text Box 177"/>
          <p:cNvSpPr txBox="1">
            <a:spLocks noChangeArrowheads="1"/>
          </p:cNvSpPr>
          <p:nvPr/>
        </p:nvSpPr>
        <p:spPr bwMode="auto">
          <a:xfrm>
            <a:off x="533400" y="609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003399"/>
                </a:solidFill>
              </a:rPr>
              <a:t>Lớp 7A1:</a:t>
            </a:r>
          </a:p>
        </p:txBody>
      </p:sp>
      <p:sp>
        <p:nvSpPr>
          <p:cNvPr id="23730" name="Line 178"/>
          <p:cNvSpPr>
            <a:spLocks noChangeShapeType="1"/>
          </p:cNvSpPr>
          <p:nvPr/>
        </p:nvSpPr>
        <p:spPr bwMode="auto">
          <a:xfrm>
            <a:off x="3124200" y="838200"/>
            <a:ext cx="685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AutoShape 18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6553200"/>
            <a:ext cx="1981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Cloud 1"/>
          <p:cNvSpPr/>
          <p:nvPr/>
        </p:nvSpPr>
        <p:spPr>
          <a:xfrm>
            <a:off x="4648200" y="49213"/>
            <a:ext cx="3844925" cy="1865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>
                <a:latin typeface="Times New Roman" pitchFamily="18" charset="0"/>
              </a:rPr>
              <a:t>Hãy so sánh kết quả học tập môn toán của 2 lớp ?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4838700" y="2024063"/>
            <a:ext cx="4495800" cy="298132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Dựa vào điểm trung bình cộng môn Toán của hai lớp thì khả năng học môn Toán lớp 7A2 học tốt hơn lớp 7A1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" y="914400"/>
            <a:ext cx="8991600" cy="5038725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Qua bài toán trên ta đã dùng số trung bình cộng để: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/>
              <a:t> Đánh giá kết quả học tập môn toán của một lớp ( tức là làm “đại diện” cho dấu hiệu)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/>
              <a:t> So sánh khả năng học môn toán của hai lớp ( So sánh 2 dấu hiệu cùng loại )</a:t>
            </a:r>
          </a:p>
        </p:txBody>
      </p:sp>
      <p:sp>
        <p:nvSpPr>
          <p:cNvPr id="43" name="AutoShape 6"/>
          <p:cNvSpPr>
            <a:spLocks/>
          </p:cNvSpPr>
          <p:nvPr/>
        </p:nvSpPr>
        <p:spPr bwMode="auto">
          <a:xfrm>
            <a:off x="304800" y="29718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0" grpId="0"/>
      <p:bldP spid="23707" grpId="0"/>
      <p:bldP spid="23708" grpId="0"/>
      <p:bldP spid="23709" grpId="0"/>
      <p:bldP spid="23710" grpId="0"/>
      <p:bldP spid="23711" grpId="0"/>
      <p:bldP spid="23712" grpId="0"/>
      <p:bldP spid="23713" grpId="0"/>
      <p:bldP spid="23714" grpId="0"/>
      <p:bldP spid="23717" grpId="0"/>
      <p:bldP spid="23719" grpId="0"/>
      <p:bldP spid="23720" grpId="0"/>
      <p:bldP spid="23721" grpId="0"/>
      <p:bldP spid="23722" grpId="0"/>
      <p:bldP spid="23723" grpId="0" animBg="1"/>
      <p:bldP spid="23725" grpId="0"/>
      <p:bldP spid="23726" grpId="0"/>
      <p:bldP spid="23728" grpId="0"/>
      <p:bldP spid="23729" grpId="0"/>
      <p:bldP spid="23730" grpId="0" animBg="1"/>
      <p:bldP spid="2" grpId="0" animBg="1"/>
      <p:bldP spid="3" grpId="0" animBg="1"/>
      <p:bldP spid="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81000" y="312738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solidFill>
                  <a:srgbClr val="FF0000"/>
                </a:solidFill>
              </a:rPr>
              <a:t>2. Ý nghĩa của số trung bình cộng</a:t>
            </a:r>
            <a:r>
              <a:rPr lang="en-US" altLang="en-US"/>
              <a:t>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846138"/>
            <a:ext cx="8229600" cy="83026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smtClean="0">
                <a:solidFill>
                  <a:srgbClr val="003399"/>
                </a:solidFill>
                <a:latin typeface="Times New Roman" pitchFamily="18" charset="0"/>
              </a:rPr>
              <a:t>Số trung bình cộng thường được dùng làm “ đại diện” cho dấu hiệu, đặc biệt là khi muốn so sánh các </a:t>
            </a:r>
            <a:r>
              <a:rPr lang="en-US" altLang="en-US" sz="240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dấu hiệu cùng loại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828800"/>
            <a:ext cx="815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▼Chú ý 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rgbClr val="003399"/>
                </a:solidFill>
                <a:cs typeface="Times New Roman" panose="02020603050405020304" pitchFamily="18" charset="0"/>
              </a:rPr>
              <a:t> Khi các giá trị của dấu hiệu có khoảng chênh lệch rất lớn đối với nhau thì không nên lấy số trung bình cộng làm“đại diện” cho dấu hiệu đó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3581400"/>
            <a:ext cx="86106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u="sng">
                <a:solidFill>
                  <a:srgbClr val="0000FF"/>
                </a:solidFill>
              </a:rPr>
              <a:t>Ví dụ: </a:t>
            </a:r>
            <a:r>
              <a:rPr lang="en-US" altLang="vi-VN"/>
              <a:t>Xét dấu hiệu </a:t>
            </a:r>
            <a:r>
              <a:rPr lang="en-US" altLang="vi-VN" sz="2800"/>
              <a:t>X</a:t>
            </a:r>
            <a:r>
              <a:rPr lang="en-US" altLang="vi-VN"/>
              <a:t> có dãy giá trị là : 4000;  1000;  500; 100</a:t>
            </a:r>
          </a:p>
          <a:p>
            <a:pPr>
              <a:spcBef>
                <a:spcPct val="50000"/>
              </a:spcBef>
            </a:pPr>
            <a:r>
              <a:rPr lang="en-US" altLang="vi-VN"/>
              <a:t>Không thể lấy số trung bình cộng                     làm đại diện cho </a:t>
            </a:r>
            <a:r>
              <a:rPr lang="en-US" altLang="vi-VN" sz="2800"/>
              <a:t>X</a:t>
            </a:r>
            <a:r>
              <a:rPr lang="en-US" altLang="vi-VN"/>
              <a:t> vì có sự chênh lệch rất lớn giữa các giá trị (chẳng hạn, 4000 và 100)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54864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3399"/>
                </a:solidFill>
                <a:cs typeface="Times New Roman" panose="02020603050405020304" pitchFamily="18" charset="0"/>
              </a:rPr>
              <a:t>Số trung bình cộng có thể không thuộc dãy giá trị của dấu hiệu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05400" y="4267200"/>
          <a:ext cx="14017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542851" imgH="142795" progId="Equation.DSMT4">
                  <p:embed/>
                </p:oleObj>
              </mc:Choice>
              <mc:Fallback>
                <p:oleObj name="Equation" r:id="rId3" imgW="542851" imgH="1427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1401763" cy="43973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 animBg="1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2516188"/>
            <a:ext cx="876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solidFill>
                  <a:srgbClr val="FF0000"/>
                </a:solidFill>
              </a:rPr>
              <a:t>Ví dụ: </a:t>
            </a:r>
            <a:r>
              <a:rPr lang="en-US" altLang="en-US">
                <a:solidFill>
                  <a:srgbClr val="003399"/>
                </a:solidFill>
              </a:rPr>
              <a:t>Một cửa hàng bán dép ghi lại số dép đã bán cho nam giới trong một quý theo các cỡ khác nhau ở bảng sau: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>
            <p:ph/>
          </p:nvPr>
        </p:nvGraphicFramePr>
        <p:xfrm>
          <a:off x="457200" y="3657600"/>
          <a:ext cx="8382000" cy="1524000"/>
        </p:xfrm>
        <a:graphic>
          <a:graphicData uri="http://schemas.openxmlformats.org/drawingml/2006/table">
            <a:tbl>
              <a:tblPr/>
              <a:tblGrid>
                <a:gridCol w="2817813"/>
                <a:gridCol w="568325"/>
                <a:gridCol w="682625"/>
                <a:gridCol w="682625"/>
                <a:gridCol w="679450"/>
                <a:gridCol w="682625"/>
                <a:gridCol w="681037"/>
                <a:gridCol w="549275"/>
                <a:gridCol w="1038225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Cỡ dép (x)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Số dép bán được (n)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N=523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5257800" y="3810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39</a:t>
            </a: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51816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184</a:t>
            </a:r>
          </a:p>
        </p:txBody>
      </p:sp>
      <p:sp>
        <p:nvSpPr>
          <p:cNvPr id="3" name="Cloud 2"/>
          <p:cNvSpPr/>
          <p:nvPr/>
        </p:nvSpPr>
        <p:spPr>
          <a:xfrm>
            <a:off x="0" y="76200"/>
            <a:ext cx="8534400" cy="2362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Xét ví dụ :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Sau một tháng bán hàng người bán hàng sẽ kiểm kê lại các mặt hàng đã bán .Vậy khi đó người bán hàng sẽ chú ý đến điều gì ?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1000" y="5334000"/>
            <a:ext cx="8382000" cy="1219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3399"/>
                </a:solidFill>
                <a:latin typeface="Times New Roman" pitchFamily="18" charset="0"/>
              </a:rPr>
              <a:t>Giá trị 39 với tần số lớn nhất (184) được gọi là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mốt.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3" grpId="0"/>
      <p:bldP spid="30763" grpId="1"/>
      <p:bldP spid="30764" grpId="0"/>
      <p:bldP spid="30764" grpId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4&quot;&gt;&lt;property id=&quot;20148&quot; value=&quot;5&quot;/&gt;&lt;property id=&quot;20300&quot; value=&quot;Slide 9&quot;/&gt;&lt;property id=&quot;20307&quot; value=&quot;270&quot;/&gt;&lt;/object&gt;&lt;object type=&quot;3&quot; unique_id=&quot;10015&quot;&gt;&lt;property id=&quot;20148&quot; value=&quot;5&quot;/&gt;&lt;property id=&quot;20300&quot; value=&quot;Slide 10&quot;/&gt;&lt;property id=&quot;20307&quot; value=&quot;271&quot;/&gt;&lt;/object&gt;&lt;object type=&quot;3&quot; unique_id=&quot;10018&quot;&gt;&lt;property id=&quot;20148&quot; value=&quot;5&quot;/&gt;&lt;property id=&quot;20300&quot; value=&quot;Slide 17&quot;/&gt;&lt;property id=&quot;20307&quot; value=&quot;274&quot;/&gt;&lt;/object&gt;&lt;object type=&quot;3&quot; unique_id=&quot;10412&quot;&gt;&lt;property id=&quot;20148&quot; value=&quot;5&quot;/&gt;&lt;property id=&quot;20300&quot; value=&quot;Slide 11&quot;/&gt;&lt;property id=&quot;20307&quot; value=&quot;275&quot;/&gt;&lt;/object&gt;&lt;object type=&quot;3&quot; unique_id=&quot;10413&quot;&gt;&lt;property id=&quot;20148&quot; value=&quot;5&quot;/&gt;&lt;property id=&quot;20300&quot; value=&quot;Slide 12&quot;/&gt;&lt;property id=&quot;20307&quot; value=&quot;276&quot;/&gt;&lt;/object&gt;&lt;object type=&quot;3&quot; unique_id=&quot;10414&quot;&gt;&lt;property id=&quot;20148&quot; value=&quot;5&quot;/&gt;&lt;property id=&quot;20300&quot; value=&quot;Slide 13&quot;/&gt;&lt;property id=&quot;20307&quot; value=&quot;277&quot;/&gt;&lt;/object&gt;&lt;object type=&quot;3&quot; unique_id=&quot;10415&quot;&gt;&lt;property id=&quot;20148&quot; value=&quot;5&quot;/&gt;&lt;property id=&quot;20300&quot; value=&quot;Slide 14&quot;/&gt;&lt;property id=&quot;20307&quot; value=&quot;278&quot;/&gt;&lt;/object&gt;&lt;object type=&quot;3&quot; unique_id=&quot;10416&quot;&gt;&lt;property id=&quot;20148&quot; value=&quot;5&quot;/&gt;&lt;property id=&quot;20300&quot; value=&quot;Slide 15&quot;/&gt;&lt;property id=&quot;20307&quot; value=&quot;279&quot;/&gt;&lt;/object&gt;&lt;object type=&quot;3&quot; unique_id=&quot;10417&quot;&gt;&lt;property id=&quot;20148&quot; value=&quot;5&quot;/&gt;&lt;property id=&quot;20300&quot; value=&quot;Slide 16&quot;/&gt;&lt;property id=&quot;20307&quot; value=&quot;280&quot;/&gt;&lt;/object&gt;&lt;object type=&quot;3&quot; unique_id=&quot;10481&quot;&gt;&lt;property id=&quot;20148&quot; value=&quot;5&quot;/&gt;&lt;property id=&quot;20300&quot; value=&quot;Slide 18&quot;/&gt;&lt;property id=&quot;20307&quot; value=&quot;281&quot;/&gt;&lt;/object&gt;&lt;/object&gt;&lt;object type=&quot;8&quot; unique_id=&quot;1003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1411</TotalTime>
  <Words>1747</Words>
  <Application>Microsoft Office PowerPoint</Application>
  <PresentationFormat>On-screen Show (4:3)</PresentationFormat>
  <Paragraphs>488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Times New Roman</vt:lpstr>
      <vt:lpstr>Arial</vt:lpstr>
      <vt:lpstr>Trebuchet MS</vt:lpstr>
      <vt:lpstr>Wingdings 3</vt:lpstr>
      <vt:lpstr>Calibri</vt:lpstr>
      <vt:lpstr>Wingdings</vt:lpstr>
      <vt:lpstr>.VnTime</vt:lpstr>
      <vt:lpstr>.VnBlack</vt:lpstr>
      <vt:lpstr>.VnTimeH</vt:lpstr>
      <vt:lpstr>Integral</vt:lpstr>
      <vt:lpstr>MathType 6.0 Equation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44</cp:revision>
  <dcterms:created xsi:type="dcterms:W3CDTF">2013-01-27T07:52:11Z</dcterms:created>
  <dcterms:modified xsi:type="dcterms:W3CDTF">2021-03-01T21:33:33Z</dcterms:modified>
</cp:coreProperties>
</file>