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  <p:sldMasterId id="2147483789" r:id="rId2"/>
    <p:sldMasterId id="2147483861" r:id="rId3"/>
  </p:sldMasterIdLst>
  <p:notesMasterIdLst>
    <p:notesMasterId r:id="rId23"/>
  </p:notesMasterIdLst>
  <p:sldIdLst>
    <p:sldId id="315" r:id="rId4"/>
    <p:sldId id="316" r:id="rId5"/>
    <p:sldId id="291" r:id="rId6"/>
    <p:sldId id="337" r:id="rId7"/>
    <p:sldId id="263" r:id="rId8"/>
    <p:sldId id="325" r:id="rId9"/>
    <p:sldId id="336" r:id="rId10"/>
    <p:sldId id="355" r:id="rId11"/>
    <p:sldId id="345" r:id="rId12"/>
    <p:sldId id="353" r:id="rId13"/>
    <p:sldId id="347" r:id="rId14"/>
    <p:sldId id="354" r:id="rId15"/>
    <p:sldId id="344" r:id="rId16"/>
    <p:sldId id="356" r:id="rId17"/>
    <p:sldId id="348" r:id="rId18"/>
    <p:sldId id="349" r:id="rId19"/>
    <p:sldId id="350" r:id="rId20"/>
    <p:sldId id="346" r:id="rId21"/>
    <p:sldId id="351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41CB10-4A70-4490-82EE-891FA8434C16}">
          <p14:sldIdLst>
            <p14:sldId id="315"/>
            <p14:sldId id="316"/>
            <p14:sldId id="291"/>
          </p14:sldIdLst>
        </p14:section>
        <p14:section name="Untitled Section" id="{4A0862F1-E4AA-4D72-A578-5279D8CD7A2C}">
          <p14:sldIdLst>
            <p14:sldId id="337"/>
            <p14:sldId id="263"/>
            <p14:sldId id="325"/>
            <p14:sldId id="336"/>
            <p14:sldId id="355"/>
            <p14:sldId id="345"/>
            <p14:sldId id="353"/>
            <p14:sldId id="347"/>
            <p14:sldId id="354"/>
            <p14:sldId id="344"/>
            <p14:sldId id="356"/>
            <p14:sldId id="348"/>
            <p14:sldId id="349"/>
            <p14:sldId id="350"/>
            <p14:sldId id="346"/>
            <p14:sldId id="3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8EA"/>
    <a:srgbClr val="D6D4F8"/>
    <a:srgbClr val="CDF2FF"/>
    <a:srgbClr val="80D7FA"/>
    <a:srgbClr val="DAF2EA"/>
    <a:srgbClr val="25FF88"/>
    <a:srgbClr val="99CCFF"/>
    <a:srgbClr val="FF33CC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87" autoAdjust="0"/>
    <p:restoredTop sz="96032" autoAdjust="0"/>
  </p:normalViewPr>
  <p:slideViewPr>
    <p:cSldViewPr snapToGrid="0">
      <p:cViewPr varScale="1">
        <p:scale>
          <a:sx n="86" d="100"/>
          <a:sy n="86" d="100"/>
        </p:scale>
        <p:origin x="9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E9EF5-E2B3-4690-B6E9-C84E6D2F80D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8C645-ECC8-4EDC-931E-20618E4A1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1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4CF32FF-2C52-49F7-8BE4-9AAA46C5856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16217D6-5921-4FCD-9D25-06E620F2621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918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07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72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619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00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521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068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582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742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65B9F37-09BD-AC32-A163-A1D76B97F2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DED8676-0713-0961-6DB8-3C79CE7731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B176E0C-CE9F-E306-05F9-C83547C92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12864-009D-4C4C-8CBD-6A7A300A25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210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406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66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63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703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38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447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877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26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064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44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293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436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725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9939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67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0629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688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7005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499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319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713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20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8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508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97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7500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070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787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458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73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3601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6267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8335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332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3758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033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9446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4303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65B9F37-09BD-AC32-A163-A1D76B97F2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DED8676-0713-0961-6DB8-3C79CE7731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B176E0C-CE9F-E306-05F9-C83547C92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12864-009D-4C4C-8CBD-6A7A300A25D8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14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00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3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687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2FF-2C52-49F7-8BE4-9AAA46C5856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17D6-5921-4FCD-9D25-06E620F26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6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4CF32FF-2C52-49F7-8BE4-9AAA46C5856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6217D6-5921-4FCD-9D25-06E620F26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2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72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0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4CF32FF-2C52-49F7-8BE4-9AAA46C58569}" type="datetimeFigureOut">
              <a:rPr lang="en-US" smtClean="0">
                <a:solidFill>
                  <a:prstClr val="black"/>
                </a:solidFill>
              </a:rPr>
              <a:pPr/>
              <a:t>12/24/2024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6217D6-5921-4FCD-9D25-06E620F262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2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6285" y="901700"/>
            <a:ext cx="9786257" cy="324704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600"/>
              </a:spcBef>
              <a:tabLst>
                <a:tab pos="1543050" algn="l"/>
              </a:tabLs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 LUẬN</a:t>
            </a:r>
            <a:endParaRPr lang="vi-VN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600"/>
              </a:spcBef>
              <a:tabLst>
                <a:tab pos="1543050" algn="l"/>
              </a:tabLst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 DỰNG MÔI TRƯỜNG HỌC VÀ SỬ DỤNG NGOẠI NGỮ: MỤC TIÊU, THỰC TRẠNG VÀ GIẢI PHÁP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2421" y="4906930"/>
            <a:ext cx="9525802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55395">
              <a:lnSpc>
                <a:spcPct val="150000"/>
              </a:lnSpc>
            </a:pP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THCS Lê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Phong - TP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Cai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678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CC54-6C44-3F76-9001-711BC6F7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161" y="4413426"/>
            <a:ext cx="9989677" cy="11865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fontAlgn="base">
              <a:lnSpc>
                <a:spcPct val="90000"/>
              </a:lnSpc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group of people standing on a red carpet&#10;&#10;Description automatically generated">
            <a:extLst>
              <a:ext uri="{FF2B5EF4-FFF2-40B4-BE49-F238E27FC236}">
                <a16:creationId xmlns:a16="http://schemas.microsoft.com/office/drawing/2014/main" id="{21974938-5271-0EA5-E019-DF2DABF551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" r="-4" b="11392"/>
          <a:stretch/>
        </p:blipFill>
        <p:spPr>
          <a:xfrm>
            <a:off x="1328057" y="1258059"/>
            <a:ext cx="3211760" cy="2965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97731C-7BDD-73C3-BE3D-002AD245D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192" y="1258059"/>
            <a:ext cx="2707619" cy="2965598"/>
          </a:xfrm>
          <a:prstGeom prst="rect">
            <a:avLst/>
          </a:prstGeom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53A3612-5817-7DB5-CC7A-F062DBEC5D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5" r="-2" b="4858"/>
          <a:stretch/>
        </p:blipFill>
        <p:spPr>
          <a:xfrm>
            <a:off x="7652184" y="1258058"/>
            <a:ext cx="3320616" cy="296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3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CC54-6C44-3F76-9001-711BC6F7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4404852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fontAlgn="base">
              <a:lnSpc>
                <a:spcPct val="90000"/>
              </a:lnSpc>
            </a:pP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 descr="A group of people standing on a stage&#10;&#10;Description automatically generated">
            <a:extLst>
              <a:ext uri="{FF2B5EF4-FFF2-40B4-BE49-F238E27FC236}">
                <a16:creationId xmlns:a16="http://schemas.microsoft.com/office/drawing/2014/main" id="{876D668E-3CB1-FDAF-E993-B6C7F49B2C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13" y="1257341"/>
            <a:ext cx="3730752" cy="2798064"/>
          </a:xfrm>
          <a:prstGeom prst="rect">
            <a:avLst/>
          </a:prstGeom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BED9449-5072-411D-3DC5-CA299D32F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04" y="1257341"/>
            <a:ext cx="3350974" cy="2798064"/>
          </a:xfrm>
          <a:prstGeom prst="rect">
            <a:avLst/>
          </a:prstGeom>
        </p:spPr>
      </p:pic>
      <p:pic>
        <p:nvPicPr>
          <p:cNvPr id="6150" name="Picture 6" descr="C:\Users\FPT Shop\Desktop\Ảnh\z4211958583503_0b591b3a7ac4979fa6f182af28cf2ec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27" y="-8211493"/>
            <a:ext cx="7143184" cy="293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17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CC54-6C44-3F76-9001-711BC6F7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4404852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fontAlgn="base">
              <a:lnSpc>
                <a:spcPct val="90000"/>
              </a:lnSpc>
            </a:pP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students in a classroom&#10;&#10;Description automatically generated">
            <a:extLst>
              <a:ext uri="{FF2B5EF4-FFF2-40B4-BE49-F238E27FC236}">
                <a16:creationId xmlns:a16="http://schemas.microsoft.com/office/drawing/2014/main" id="{B1EFE203-9696-410E-9968-8EC561E9D7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r="18676" b="1"/>
          <a:stretch/>
        </p:blipFill>
        <p:spPr>
          <a:xfrm>
            <a:off x="1776503" y="1257341"/>
            <a:ext cx="2765517" cy="2798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C19B89-6FE8-47A5-6894-E23B30C563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72" r="12599" b="3"/>
          <a:stretch/>
        </p:blipFill>
        <p:spPr>
          <a:xfrm>
            <a:off x="4705162" y="1257342"/>
            <a:ext cx="2770067" cy="2798064"/>
          </a:xfrm>
          <a:prstGeom prst="rect">
            <a:avLst/>
          </a:prstGeom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836FDCD-BE8B-EDB2-8E8D-62D7F9695A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5" r="16846" b="1"/>
          <a:stretch/>
        </p:blipFill>
        <p:spPr>
          <a:xfrm>
            <a:off x="7638370" y="1257341"/>
            <a:ext cx="2770068" cy="27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D21DB3C-24E7-48DF-B11F-A786B79DC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D75F95A-662A-4404-AE8D-91DE2F90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591C084-54BF-42DB-8E6A-9ABA3329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382F320-6410-455A-ABD6-F6F52C69C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26CC54-6C44-3F76-9001-711BC6F7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4404852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fontAlgn="base">
              <a:lnSpc>
                <a:spcPct val="90000"/>
              </a:lnSpc>
            </a:pP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1B5DD2-A567-4544-A5B6-55100BE53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teaching a class&#10;&#10;Description automatically generated">
            <a:extLst>
              <a:ext uri="{FF2B5EF4-FFF2-40B4-BE49-F238E27FC236}">
                <a16:creationId xmlns:a16="http://schemas.microsoft.com/office/drawing/2014/main" id="{1451295C-2226-2737-FC9A-2DC17B5D20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7" b="1"/>
          <a:stretch/>
        </p:blipFill>
        <p:spPr>
          <a:xfrm>
            <a:off x="1776503" y="1257341"/>
            <a:ext cx="2765517" cy="2798064"/>
          </a:xfrm>
          <a:prstGeom prst="rect">
            <a:avLst/>
          </a:prstGeom>
        </p:spPr>
      </p:pic>
      <p:pic>
        <p:nvPicPr>
          <p:cNvPr id="9" name="Picture 8" descr="A person standing in front of a classroom with students&#10;&#10;Description automatically generated">
            <a:extLst>
              <a:ext uri="{FF2B5EF4-FFF2-40B4-BE49-F238E27FC236}">
                <a16:creationId xmlns:a16="http://schemas.microsoft.com/office/drawing/2014/main" id="{298548F4-129D-D361-B43F-7EF54C62C0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r="4254" b="1"/>
          <a:stretch/>
        </p:blipFill>
        <p:spPr>
          <a:xfrm>
            <a:off x="4705162" y="1257342"/>
            <a:ext cx="2770067" cy="2798064"/>
          </a:xfrm>
          <a:prstGeom prst="rect">
            <a:avLst/>
          </a:prstGeom>
        </p:spPr>
      </p:pic>
      <p:pic>
        <p:nvPicPr>
          <p:cNvPr id="4" name="Picture 3" descr="A person standing in front of a classroom with students&#10;&#10;Description automatically generated">
            <a:extLst>
              <a:ext uri="{FF2B5EF4-FFF2-40B4-BE49-F238E27FC236}">
                <a16:creationId xmlns:a16="http://schemas.microsoft.com/office/drawing/2014/main" id="{0DCEA8F5-D1EA-60E4-3C0B-6B23C5FD1C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8" r="6544" b="1"/>
          <a:stretch/>
        </p:blipFill>
        <p:spPr>
          <a:xfrm>
            <a:off x="7638370" y="1257341"/>
            <a:ext cx="2770068" cy="2798064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F39E550-1796-447C-8EC6-FD2931E6C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57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B97E37-7919-25FC-4FAC-DB8CE4945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58AEDFB-D19E-4043-823C-A7A93E5C6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286F727-4791-4F5A-9157-0FA724D8D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0E5DCBA-A613-488C-91B2-7CD990460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866A10-0B2E-4E07-86BD-E771E3BE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0EE9C6-F93F-02C3-26FA-C2EBC6B05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3992371"/>
            <a:ext cx="9989677" cy="11865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fontAlgn="base">
              <a:lnSpc>
                <a:spcPct val="90000"/>
              </a:lnSpc>
            </a:pPr>
            <a:r>
              <a:rPr lang="en-US" sz="4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group of students in a classroom&#10;&#10;Description automatically generated">
            <a:extLst>
              <a:ext uri="{FF2B5EF4-FFF2-40B4-BE49-F238E27FC236}">
                <a16:creationId xmlns:a16="http://schemas.microsoft.com/office/drawing/2014/main" id="{F104022D-8B79-5D10-4855-171284A401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186" y="1369079"/>
            <a:ext cx="2790632" cy="2621501"/>
          </a:xfrm>
          <a:prstGeom prst="rect">
            <a:avLst/>
          </a:prstGeom>
        </p:spPr>
      </p:pic>
      <p:pic>
        <p:nvPicPr>
          <p:cNvPr id="6" name="Picture 5" descr="A group of students in a classroom&#10;&#10;Description automatically generated">
            <a:extLst>
              <a:ext uri="{FF2B5EF4-FFF2-40B4-BE49-F238E27FC236}">
                <a16:creationId xmlns:a16="http://schemas.microsoft.com/office/drawing/2014/main" id="{C55838F4-1019-159D-486E-994949F2E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686" y="1369080"/>
            <a:ext cx="2790631" cy="2621500"/>
          </a:xfrm>
          <a:prstGeom prst="rect">
            <a:avLst/>
          </a:prstGeom>
        </p:spPr>
      </p:pic>
      <p:pic>
        <p:nvPicPr>
          <p:cNvPr id="9" name="Picture 8" descr="A group of students in a classroom&#10;&#10;Description automatically generated">
            <a:extLst>
              <a:ext uri="{FF2B5EF4-FFF2-40B4-BE49-F238E27FC236}">
                <a16:creationId xmlns:a16="http://schemas.microsoft.com/office/drawing/2014/main" id="{CF494B64-4DF0-1D7B-C653-D8967098C5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184" y="1369080"/>
            <a:ext cx="2790631" cy="262150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656F05B-690C-4E67-A873-C73B33872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81200" y="5262441"/>
            <a:ext cx="8229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60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CC54-6C44-3F76-9001-711BC6F7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5" y="599467"/>
            <a:ext cx="10325686" cy="1470611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fontAlgn="base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số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ảnh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họa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hoạt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xây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dựng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môi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trường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Ngoại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150" name="Picture 6" descr="C:\Users\FPT Shop\Desktop\Ảnh\z4211958583503_0b591b3a7ac4979fa6f182af28cf2ec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27" y="-8211493"/>
            <a:ext cx="7143184" cy="293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1673025" y="2452046"/>
            <a:ext cx="3593465" cy="358724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256034" y="2452045"/>
            <a:ext cx="3252470" cy="358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8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CC54-6C44-3F76-9001-711BC6F7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5" y="599467"/>
            <a:ext cx="10325686" cy="1470611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fontAlgn="base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số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ảnh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họa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hoạt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xây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dựng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môi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trường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Ngoại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150" name="Picture 6" descr="C:\Users\FPT Shop\Desktop\Ảnh\z4211958583503_0b591b3a7ac4979fa6f182af28cf2ec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27" y="-8211493"/>
            <a:ext cx="7143184" cy="293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1805738" y="2488019"/>
            <a:ext cx="3340419" cy="3380710"/>
          </a:xfrm>
          <a:prstGeom prst="rect">
            <a:avLst/>
          </a:prstGeom>
        </p:spPr>
      </p:pic>
      <p:pic>
        <p:nvPicPr>
          <p:cNvPr id="6" name="Picture 5" descr="C:\Users\FPT Shop\Desktop\Minh chứng\Ảnh Thi\z4214777544755_9452d65bd46778af2523a7a0ada2050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088" y="2488019"/>
            <a:ext cx="4029740" cy="3380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72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CC54-6C44-3F76-9001-711BC6F7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536" y="780220"/>
            <a:ext cx="10325686" cy="1470611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fontAlgn="base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số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ảnh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họa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hoạt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xây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dựng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môi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trường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Ngoại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b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149" name="Picture 5" descr="C:\Users\FPT Shop\Desktop\Ảnh\z4211958549716_6334ec0b058d0dba2589bc4a8843f0c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00" y="2636900"/>
            <a:ext cx="4359374" cy="320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FPT Shop\Desktop\Ảnh\z4211958583503_0b591b3a7ac4979fa6f182af28cf2ec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27" y="-8211493"/>
            <a:ext cx="7143184" cy="293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FPT Shop\Desktop\Ảnh\z4211958583503_0b591b3a7ac4979fa6f182af28cf2ec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065" y="2636900"/>
            <a:ext cx="4040372" cy="320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4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CC54-6C44-3F76-9001-711BC6F7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5" y="599467"/>
            <a:ext cx="10325686" cy="1470611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fontAlgn="base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số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ảnh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họa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hoạt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xây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dựng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môi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trường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Ngoại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150" name="Picture 6" descr="C:\Users\FPT Shop\Desktop\Ảnh\z4211958583503_0b591b3a7ac4979fa6f182af28cf2ec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27" y="-8211493"/>
            <a:ext cx="7143184" cy="293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FPT Shop\Desktop\GVG\Ảnh\z4211958669419_2df79fe0e1052f82652627592416a5e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58" y="2551815"/>
            <a:ext cx="3305911" cy="3444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FPT Shop\Desktop\GVG\Ảnh\z4211958352374_e9e73eb0deb1fcbf022672d99080c11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05" y="2551815"/>
            <a:ext cx="3785190" cy="3444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83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CC54-6C44-3F76-9001-711BC6F7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5" y="599467"/>
            <a:ext cx="10325686" cy="1470611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fontAlgn="base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số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ảnh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họa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hoạt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xây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dựng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môi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trường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Ngoại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150" name="Picture 6" descr="C:\Users\FPT Shop\Desktop\Ảnh\z4211958583503_0b591b3a7ac4979fa6f182af28cf2ec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27" y="-8211493"/>
            <a:ext cx="7143184" cy="293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FPT Shop\Desktop\GVG\Ảnh\z4211958379829_d574329f8e01b66f5d374289cdfdc41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44" y="2519917"/>
            <a:ext cx="4596765" cy="356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FPT Shop\Desktop\GVG\Ảnh\z4211958300291_03f1f8d0c3f70cc49f7b8aa7c64b17d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984" y="2519917"/>
            <a:ext cx="4507865" cy="3561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32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2460" y="892482"/>
            <a:ext cx="10309165" cy="74251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indent="354965" algn="just">
              <a:lnSpc>
                <a:spcPct val="150000"/>
              </a:lnSpc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3200" b="1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4028" y="24200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prstClr val="black"/>
                </a:solidFill>
              </a:rPr>
              <a:t>Trong xu thế toàn cầu hoá và hội nhập quốc tế thì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64028" y="3734343"/>
            <a:ext cx="4056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3187" y="2563861"/>
            <a:ext cx="4528437" cy="8795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90414" y="3620364"/>
            <a:ext cx="4528437" cy="879566"/>
          </a:xfrm>
          <a:prstGeom prst="rect">
            <a:avLst/>
          </a:prstGeom>
          <a:solidFill>
            <a:srgbClr val="DAF2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85857" y="4569474"/>
            <a:ext cx="4795768" cy="730395"/>
          </a:xfrm>
          <a:prstGeom prst="rect">
            <a:avLst/>
          </a:prstGeom>
          <a:solidFill>
            <a:srgbClr val="D6D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84374" y="5459861"/>
            <a:ext cx="5174808" cy="784817"/>
          </a:xfrm>
          <a:prstGeom prst="rect">
            <a:avLst/>
          </a:prstGeom>
          <a:solidFill>
            <a:srgbClr val="F4D8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>
            <a:stCxn id="6" idx="3"/>
          </p:cNvCxnSpPr>
          <p:nvPr/>
        </p:nvCxnSpPr>
        <p:spPr>
          <a:xfrm flipV="1">
            <a:off x="4720044" y="3285271"/>
            <a:ext cx="1664330" cy="1049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</p:cNvCxnSpPr>
          <p:nvPr/>
        </p:nvCxnSpPr>
        <p:spPr>
          <a:xfrm flipV="1">
            <a:off x="4720044" y="4186173"/>
            <a:ext cx="1735510" cy="148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3"/>
          </p:cNvCxnSpPr>
          <p:nvPr/>
        </p:nvCxnSpPr>
        <p:spPr>
          <a:xfrm>
            <a:off x="4720044" y="4334508"/>
            <a:ext cx="1735510" cy="815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" idx="3"/>
          </p:cNvCxnSpPr>
          <p:nvPr/>
        </p:nvCxnSpPr>
        <p:spPr>
          <a:xfrm>
            <a:off x="4720044" y="4334508"/>
            <a:ext cx="1664330" cy="1364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45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74914" y="2781531"/>
            <a:ext cx="3668486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indent="354965">
              <a:spcAft>
                <a:spcPts val="0"/>
              </a:spcAft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endParaRPr lang="en-US" sz="3600" b="1" kern="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8601" y="781121"/>
            <a:ext cx="5960229" cy="23220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8601" y="3427862"/>
            <a:ext cx="5960229" cy="2505105"/>
          </a:xfrm>
          <a:prstGeom prst="rect">
            <a:avLst/>
          </a:prstGeom>
          <a:solidFill>
            <a:srgbClr val="80D7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4" name="Straight Arrow Connector 13"/>
          <p:cNvCxnSpPr>
            <a:cxnSpLocks/>
            <a:endCxn id="8" idx="1"/>
          </p:cNvCxnSpPr>
          <p:nvPr/>
        </p:nvCxnSpPr>
        <p:spPr>
          <a:xfrm flipV="1">
            <a:off x="4191000" y="1942122"/>
            <a:ext cx="1147601" cy="7911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4191000" y="3427862"/>
            <a:ext cx="1147601" cy="9896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57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1227" y="480221"/>
            <a:ext cx="10140950" cy="1307537"/>
          </a:xfrm>
          <a:prstGeom prst="rect">
            <a:avLst/>
          </a:prstGeom>
          <a:solidFill>
            <a:srgbClr val="CDF2FF"/>
          </a:solidFill>
        </p:spPr>
        <p:txBody>
          <a:bodyPr wrap="square">
            <a:spAutoFit/>
          </a:bodyPr>
          <a:lstStyle/>
          <a:p>
            <a:pPr indent="354965" algn="ctr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3375498" y="2081719"/>
            <a:ext cx="1011678" cy="6712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6145457" y="2059830"/>
            <a:ext cx="0" cy="8098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8268511" y="2110902"/>
            <a:ext cx="856034" cy="6420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18437" y="3100861"/>
            <a:ext cx="3738893" cy="2483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Nghiên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cứu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bản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đạo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dạy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Anh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Sở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</a:rPr>
              <a:t>, PGD.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88958" y="3135338"/>
            <a:ext cx="3174373" cy="2483175"/>
          </a:xfrm>
          <a:prstGeom prst="rect">
            <a:avLst/>
          </a:prstGeom>
          <a:solidFill>
            <a:srgbClr val="F4D8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93412" y="3100861"/>
            <a:ext cx="3453546" cy="24831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KH CLB NN,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942232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1227" y="480221"/>
            <a:ext cx="10140950" cy="1307537"/>
          </a:xfrm>
          <a:prstGeom prst="rect">
            <a:avLst/>
          </a:prstGeom>
          <a:solidFill>
            <a:srgbClr val="CDF2FF"/>
          </a:solidFill>
        </p:spPr>
        <p:txBody>
          <a:bodyPr wrap="square">
            <a:spAutoFit/>
          </a:bodyPr>
          <a:lstStyle/>
          <a:p>
            <a:pPr indent="354965" algn="ctr"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3375498" y="2081719"/>
            <a:ext cx="1011678" cy="6712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6145457" y="2059830"/>
            <a:ext cx="0" cy="8098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8268511" y="2110902"/>
            <a:ext cx="856034" cy="6420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18437" y="3100861"/>
            <a:ext cx="3630301" cy="24831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</a:rPr>
              <a:t>bảng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</a:rPr>
              <a:t>khẩu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</a:rPr>
              <a:t>hiệu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</a:rPr>
              <a:t>tiếng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</a:rPr>
              <a:t> Anh,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</a:rPr>
              <a:t>tiếng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</a:rPr>
              <a:t> Trung.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33030" y="3135338"/>
            <a:ext cx="3691769" cy="24831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Anh</a:t>
            </a:r>
            <a:r>
              <a:rPr lang="en-US" sz="3200" dirty="0">
                <a:solidFill>
                  <a:schemeClr val="tx1"/>
                </a:solidFill>
                <a:latin typeface="Times New Roman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Times New Roman"/>
              </a:rPr>
              <a:t>tiếng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Times New Roman"/>
              </a:rPr>
              <a:t> Trung.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093413" y="3135338"/>
            <a:ext cx="3630301" cy="2483175"/>
          </a:xfrm>
          <a:prstGeom prst="rect">
            <a:avLst/>
          </a:prstGeom>
          <a:solidFill>
            <a:srgbClr val="D6D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352250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66325" y="507621"/>
            <a:ext cx="10140950" cy="1307537"/>
          </a:xfrm>
          <a:prstGeom prst="rect">
            <a:avLst/>
          </a:prstGeom>
          <a:solidFill>
            <a:srgbClr val="CDF2FF"/>
          </a:solidFill>
        </p:spPr>
        <p:txBody>
          <a:bodyPr wrap="square">
            <a:spAutoFit/>
          </a:bodyPr>
          <a:lstStyle/>
          <a:p>
            <a:pPr indent="354965" algn="ctr"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3375498" y="2081719"/>
            <a:ext cx="1011678" cy="6712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6145457" y="2059830"/>
            <a:ext cx="0" cy="8098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8268511" y="2110902"/>
            <a:ext cx="856034" cy="6420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18437" y="3100861"/>
            <a:ext cx="3630301" cy="24831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Anh,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Trung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33030" y="3135338"/>
            <a:ext cx="3630301" cy="24831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093413" y="3135338"/>
            <a:ext cx="3630301" cy="24831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417777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6F2FCC-B7C9-A775-638D-A34A845EFE4D}"/>
              </a:ext>
            </a:extLst>
          </p:cNvPr>
          <p:cNvSpPr/>
          <p:nvPr/>
        </p:nvSpPr>
        <p:spPr>
          <a:xfrm>
            <a:off x="1001948" y="523628"/>
            <a:ext cx="102791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0" name="Picture 9" descr="A blue square with yellow text and blue text&#10;&#10;Description automatically generated">
            <a:extLst>
              <a:ext uri="{FF2B5EF4-FFF2-40B4-BE49-F238E27FC236}">
                <a16:creationId xmlns:a16="http://schemas.microsoft.com/office/drawing/2014/main" id="{E1754445-24A2-9B19-6922-90FCE92A9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2525486" cy="2799239"/>
          </a:xfrm>
          <a:prstGeom prst="rect">
            <a:avLst/>
          </a:prstGeom>
        </p:spPr>
      </p:pic>
      <p:pic>
        <p:nvPicPr>
          <p:cNvPr id="12" name="Picture 11" descr="A screenshot of a phone&#10;&#10;Description automatically generated">
            <a:extLst>
              <a:ext uri="{FF2B5EF4-FFF2-40B4-BE49-F238E27FC236}">
                <a16:creationId xmlns:a16="http://schemas.microsoft.com/office/drawing/2014/main" id="{CDA5669B-141C-A1A6-BFD1-45AD87AC14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10" y="2244232"/>
            <a:ext cx="3097782" cy="4090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B5C028-37E6-8176-5F2A-824DD650A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835" y="1795963"/>
            <a:ext cx="2621507" cy="2499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AD0AD1-0637-37E0-AB25-8AECC02EE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3166" y="1637311"/>
            <a:ext cx="2749534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543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BB8B7-F4FF-4F66-F73C-E23805265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3AA700-CCB4-F2DC-AD4B-380FE8A63D73}"/>
              </a:ext>
            </a:extLst>
          </p:cNvPr>
          <p:cNvSpPr/>
          <p:nvPr/>
        </p:nvSpPr>
        <p:spPr>
          <a:xfrm>
            <a:off x="1001948" y="523628"/>
            <a:ext cx="102791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026" name="Picture 2" descr="C:\Users\FPT Shop\Desktop\Ảnh\olm.jpg">
            <a:extLst>
              <a:ext uri="{FF2B5EF4-FFF2-40B4-BE49-F238E27FC236}">
                <a16:creationId xmlns:a16="http://schemas.microsoft.com/office/drawing/2014/main" id="{27FF921F-9607-5277-0B72-715271DED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8" y="3122579"/>
            <a:ext cx="3715966" cy="292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PT Shop\Desktop\Ảnh\z4211981777934_447b7129ad1d431a4f48f119bfd4d33c.jpg">
            <a:extLst>
              <a:ext uri="{FF2B5EF4-FFF2-40B4-BE49-F238E27FC236}">
                <a16:creationId xmlns:a16="http://schemas.microsoft.com/office/drawing/2014/main" id="{15D68DC8-81F5-3211-970E-C27352108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829" y="3120523"/>
            <a:ext cx="3268494" cy="292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PT Shop\Desktop\Ảnh\z4211984231140_45bbcdb3fc3791284a5672769427e4f3.jpg">
            <a:extLst>
              <a:ext uri="{FF2B5EF4-FFF2-40B4-BE49-F238E27FC236}">
                <a16:creationId xmlns:a16="http://schemas.microsoft.com/office/drawing/2014/main" id="{27C1CCAE-17B6-50E7-EF9A-DFE03C601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239" y="3122580"/>
            <a:ext cx="3127440" cy="29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9266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CC54-6C44-3F76-9001-711BC6F7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3992371"/>
            <a:ext cx="9989677" cy="11865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fontAlgn="base">
              <a:lnSpc>
                <a:spcPct val="90000"/>
              </a:lnSpc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Cai</a:t>
            </a: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E7317F4-F365-0D54-E030-2E8350A93D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19" y="1369080"/>
            <a:ext cx="3437199" cy="2450566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0CE325A-6F6C-ED43-DD0E-EA72B3CEC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5" r="-2" b="-2"/>
          <a:stretch/>
        </p:blipFill>
        <p:spPr>
          <a:xfrm>
            <a:off x="4700686" y="1369080"/>
            <a:ext cx="2790631" cy="2450566"/>
          </a:xfrm>
          <a:prstGeom prst="rect">
            <a:avLst/>
          </a:prstGeom>
        </p:spPr>
      </p:pic>
      <p:pic>
        <p:nvPicPr>
          <p:cNvPr id="6150" name="Picture 6" descr="C:\Users\FPT Shop\Desktop\Ảnh\z4211958583503_0b591b3a7ac4979fa6f182af28cf2ec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27" y="-8211493"/>
            <a:ext cx="7143184" cy="293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A05932-7863-90CC-AD59-FA2762A14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2184" y="1369080"/>
            <a:ext cx="3157329" cy="24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1992650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3.xml><?xml version="1.0" encoding="utf-8"?>
<a:theme xmlns:a="http://schemas.openxmlformats.org/drawingml/2006/main" name="4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3785</TotalTime>
  <Words>646</Words>
  <Application>Microsoft Office PowerPoint</Application>
  <PresentationFormat>Widescreen</PresentationFormat>
  <Paragraphs>39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Garamond</vt:lpstr>
      <vt:lpstr>Times New Roman</vt:lpstr>
      <vt:lpstr>Organic</vt:lpstr>
      <vt:lpstr>1_Organic</vt:lpstr>
      <vt:lpstr>4_Organic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Tham gia hoạt động thường niên Giao lưu các trường trọng điểm tỉnh Lào Cai</vt:lpstr>
      <vt:lpstr>Tham gia ngày hội Ngoại ngữ của các trường THCS trên toàn thành phố</vt:lpstr>
      <vt:lpstr>Học sinh tham gia trại hè Tiếng Anh thành phố </vt:lpstr>
      <vt:lpstr>Tham gia các tiết học kết nối trong và ngoài nước</vt:lpstr>
      <vt:lpstr>Kết hợp với các trung tâm Ngoại ngữ để các em học sinh có những buổi học đầy thú vị và bổ ích.</vt:lpstr>
      <vt:lpstr>Hoạt động của câu lạc bộ Ngoại ngữ</vt:lpstr>
      <vt:lpstr>Một số hình ảnh minh họa cho các hoạt động xây dựng môi trường học và sử dụng Ngoại ngữ</vt:lpstr>
      <vt:lpstr>Một số hình ảnh minh họa cho các hoạt động xây dựng môi trường học và sử dụng Ngoại ngữ</vt:lpstr>
      <vt:lpstr>Một số hình ảnh minh họa cho các hoạt động xây dựng môi trường học và sử dụng Ngoại ngữ </vt:lpstr>
      <vt:lpstr>Một số hình ảnh minh họa cho các hoạt động xây dựng môi trường học và sử dụng Ngoại ngữ</vt:lpstr>
      <vt:lpstr>Một số hình ảnh minh họa cho các hoạt động xây dựng môi trường học và sử dụng Ngoại ngữ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SingPC</cp:lastModifiedBy>
  <cp:revision>366</cp:revision>
  <dcterms:created xsi:type="dcterms:W3CDTF">2022-11-29T01:46:16Z</dcterms:created>
  <dcterms:modified xsi:type="dcterms:W3CDTF">2024-12-24T03:46:18Z</dcterms:modified>
</cp:coreProperties>
</file>