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sldIdLst>
    <p:sldId id="2007577283" r:id="rId3"/>
    <p:sldId id="2007577284" r:id="rId4"/>
    <p:sldId id="2007577294" r:id="rId5"/>
    <p:sldId id="2007577264" r:id="rId6"/>
    <p:sldId id="2007577277" r:id="rId7"/>
    <p:sldId id="2007577278" r:id="rId8"/>
    <p:sldId id="2007577279" r:id="rId9"/>
    <p:sldId id="2007577285" r:id="rId10"/>
    <p:sldId id="2007577266" r:id="rId11"/>
    <p:sldId id="2007577289" r:id="rId12"/>
    <p:sldId id="2007577288" r:id="rId13"/>
    <p:sldId id="2007577292"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B8F5"/>
    <a:srgbClr val="066E12"/>
    <a:srgbClr val="9E69D9"/>
    <a:srgbClr val="FF906C"/>
    <a:srgbClr val="51AA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87912" autoAdjust="0"/>
  </p:normalViewPr>
  <p:slideViewPr>
    <p:cSldViewPr snapToGrid="0">
      <p:cViewPr varScale="1">
        <p:scale>
          <a:sx n="70" d="100"/>
          <a:sy n="70" d="100"/>
        </p:scale>
        <p:origin x="72" y="12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1C2F16-CBD8-40AB-9431-78462E9BDCD0}" type="datetimeFigureOut">
              <a:rPr lang="zh-CN" altLang="en-US" smtClean="0"/>
              <a:t>2024/9/30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957DA-6244-4967-A459-3ED206733BD8}" type="slidenum">
              <a:rPr lang="zh-CN" altLang="en-US" smtClean="0"/>
              <a:t>‹#›</a:t>
            </a:fld>
            <a:endParaRPr lang="zh-CN" altLang="en-US"/>
          </a:p>
        </p:txBody>
      </p:sp>
    </p:spTree>
    <p:extLst>
      <p:ext uri="{BB962C8B-B14F-4D97-AF65-F5344CB8AC3E}">
        <p14:creationId xmlns:p14="http://schemas.microsoft.com/office/powerpoint/2010/main" val="327406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3</a:t>
            </a:fld>
            <a:endParaRPr lang="zh-CN" altLang="en-US"/>
          </a:p>
        </p:txBody>
      </p:sp>
    </p:spTree>
    <p:extLst>
      <p:ext uri="{BB962C8B-B14F-4D97-AF65-F5344CB8AC3E}">
        <p14:creationId xmlns:p14="http://schemas.microsoft.com/office/powerpoint/2010/main" val="277225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4</a:t>
            </a:fld>
            <a:endParaRPr lang="zh-CN" altLang="en-US"/>
          </a:p>
        </p:txBody>
      </p:sp>
    </p:spTree>
    <p:extLst>
      <p:ext uri="{BB962C8B-B14F-4D97-AF65-F5344CB8AC3E}">
        <p14:creationId xmlns:p14="http://schemas.microsoft.com/office/powerpoint/2010/main" val="2402298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957DA-6244-4967-A459-3ED206733BD8}" type="slidenum">
              <a:rPr lang="zh-CN" altLang="en-US" smtClean="0"/>
              <a:t>8</a:t>
            </a:fld>
            <a:endParaRPr lang="zh-CN" altLang="en-US"/>
          </a:p>
        </p:txBody>
      </p:sp>
    </p:spTree>
    <p:extLst>
      <p:ext uri="{BB962C8B-B14F-4D97-AF65-F5344CB8AC3E}">
        <p14:creationId xmlns:p14="http://schemas.microsoft.com/office/powerpoint/2010/main" val="422882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9</a:t>
            </a:fld>
            <a:endParaRPr lang="zh-CN" altLang="en-US"/>
          </a:p>
        </p:txBody>
      </p:sp>
    </p:spTree>
    <p:extLst>
      <p:ext uri="{BB962C8B-B14F-4D97-AF65-F5344CB8AC3E}">
        <p14:creationId xmlns:p14="http://schemas.microsoft.com/office/powerpoint/2010/main" val="3979445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10</a:t>
            </a:fld>
            <a:endParaRPr lang="zh-CN" altLang="en-US"/>
          </a:p>
        </p:txBody>
      </p:sp>
    </p:spTree>
    <p:extLst>
      <p:ext uri="{BB962C8B-B14F-4D97-AF65-F5344CB8AC3E}">
        <p14:creationId xmlns:p14="http://schemas.microsoft.com/office/powerpoint/2010/main" val="3136143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F56E21-698B-4FA9-9F49-13616866318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1C11BC2-650E-4C03-9AF6-AA747FA0AA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DC4634A-BA9F-482A-A697-2137A0265D1C}"/>
              </a:ext>
            </a:extLst>
          </p:cNvPr>
          <p:cNvSpPr>
            <a:spLocks noGrp="1"/>
          </p:cNvSpPr>
          <p:nvPr>
            <p:ph type="dt" sz="half" idx="10"/>
          </p:nvPr>
        </p:nvSpPr>
        <p:spPr/>
        <p:txBody>
          <a:bodyPr/>
          <a:lstStyle/>
          <a:p>
            <a:fld id="{65392A0F-0DC5-4618-A466-341129C70E44}" type="datetimeFigureOut">
              <a:rPr lang="zh-CN" altLang="en-US" smtClean="0"/>
              <a:t>2024/9/30</a:t>
            </a:fld>
            <a:endParaRPr lang="zh-CN" altLang="en-US"/>
          </a:p>
        </p:txBody>
      </p:sp>
      <p:sp>
        <p:nvSpPr>
          <p:cNvPr id="5" name="页脚占位符 4">
            <a:extLst>
              <a:ext uri="{FF2B5EF4-FFF2-40B4-BE49-F238E27FC236}">
                <a16:creationId xmlns:a16="http://schemas.microsoft.com/office/drawing/2014/main" id="{6020CBC9-7A0A-4726-8560-E5ED214F20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EB51890-7E96-431A-AE2D-A7269401F57B}"/>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134607318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ADEB1-9B0D-4EEF-9152-59853649AFB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494026-9046-4864-BEBB-DC59BD276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254A160-75F2-428B-BE68-E2EDC7566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F0D012-567C-492A-BEE4-A6660B0DF609}"/>
              </a:ext>
            </a:extLst>
          </p:cNvPr>
          <p:cNvSpPr>
            <a:spLocks noGrp="1"/>
          </p:cNvSpPr>
          <p:nvPr>
            <p:ph type="dt" sz="half" idx="10"/>
          </p:nvPr>
        </p:nvSpPr>
        <p:spPr/>
        <p:txBody>
          <a:bodyPr/>
          <a:lstStyle/>
          <a:p>
            <a:fld id="{65392A0F-0DC5-4618-A466-341129C70E44}" type="datetimeFigureOut">
              <a:rPr lang="zh-CN" altLang="en-US" smtClean="0"/>
              <a:t>2024/9/30</a:t>
            </a:fld>
            <a:endParaRPr lang="zh-CN" altLang="en-US"/>
          </a:p>
        </p:txBody>
      </p:sp>
      <p:sp>
        <p:nvSpPr>
          <p:cNvPr id="6" name="页脚占位符 5">
            <a:extLst>
              <a:ext uri="{FF2B5EF4-FFF2-40B4-BE49-F238E27FC236}">
                <a16:creationId xmlns:a16="http://schemas.microsoft.com/office/drawing/2014/main" id="{7BF56F4C-75BA-4631-9451-93242FA0E3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4A04B68-C15A-4D38-BD1F-3FB02F34F2F0}"/>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2188473471"/>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3357F4-5ACF-40DA-9EF1-11D68988005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B467926-E21F-4561-8CBF-55A3B2B8CD0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1A6A88D-4F11-42E6-9C90-0F13A6CBF3DB}"/>
              </a:ext>
            </a:extLst>
          </p:cNvPr>
          <p:cNvSpPr>
            <a:spLocks noGrp="1"/>
          </p:cNvSpPr>
          <p:nvPr>
            <p:ph type="dt" sz="half" idx="10"/>
          </p:nvPr>
        </p:nvSpPr>
        <p:spPr/>
        <p:txBody>
          <a:bodyPr/>
          <a:lstStyle/>
          <a:p>
            <a:fld id="{65392A0F-0DC5-4618-A466-341129C70E44}" type="datetimeFigureOut">
              <a:rPr lang="zh-CN" altLang="en-US" smtClean="0"/>
              <a:t>2024/9/30</a:t>
            </a:fld>
            <a:endParaRPr lang="zh-CN" altLang="en-US"/>
          </a:p>
        </p:txBody>
      </p:sp>
      <p:sp>
        <p:nvSpPr>
          <p:cNvPr id="5" name="页脚占位符 4">
            <a:extLst>
              <a:ext uri="{FF2B5EF4-FFF2-40B4-BE49-F238E27FC236}">
                <a16:creationId xmlns:a16="http://schemas.microsoft.com/office/drawing/2014/main" id="{E7A97A5E-CEA7-454A-87A8-D17C406719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B29A41-1E96-4930-BCE3-83E02B8B3E77}"/>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202110283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D12114D-298C-4AF2-A188-3DF407043FE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02CEC18-46FB-48E6-80B3-9B7C6687B19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D1D72DA-DDF9-43A9-BE6C-D5B30F4CDD6D}"/>
              </a:ext>
            </a:extLst>
          </p:cNvPr>
          <p:cNvSpPr>
            <a:spLocks noGrp="1"/>
          </p:cNvSpPr>
          <p:nvPr>
            <p:ph type="dt" sz="half" idx="10"/>
          </p:nvPr>
        </p:nvSpPr>
        <p:spPr/>
        <p:txBody>
          <a:bodyPr/>
          <a:lstStyle/>
          <a:p>
            <a:fld id="{65392A0F-0DC5-4618-A466-341129C70E44}" type="datetimeFigureOut">
              <a:rPr lang="zh-CN" altLang="en-US" smtClean="0"/>
              <a:t>2024/9/30</a:t>
            </a:fld>
            <a:endParaRPr lang="zh-CN" altLang="en-US"/>
          </a:p>
        </p:txBody>
      </p:sp>
      <p:sp>
        <p:nvSpPr>
          <p:cNvPr id="5" name="页脚占位符 4">
            <a:extLst>
              <a:ext uri="{FF2B5EF4-FFF2-40B4-BE49-F238E27FC236}">
                <a16:creationId xmlns:a16="http://schemas.microsoft.com/office/drawing/2014/main" id="{7E475AE0-D227-4521-928E-F9EBC170A1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92D94D-1BFE-43F5-9A87-2FBD9BEA2596}"/>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280326386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2024/9/30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21661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2024/9/30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20113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15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0AA7D465-8BE5-8DD6-3009-8F2AD74024E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6">
            <a:extLst>
              <a:ext uri="{FF2B5EF4-FFF2-40B4-BE49-F238E27FC236}">
                <a16:creationId xmlns:a16="http://schemas.microsoft.com/office/drawing/2014/main" id="{98D58AF7-C1B1-08CB-D756-68B9A28868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pic>
        <p:nvPicPr>
          <p:cNvPr id="9" name="图片 9">
            <a:extLst>
              <a:ext uri="{FF2B5EF4-FFF2-40B4-BE49-F238E27FC236}">
                <a16:creationId xmlns:a16="http://schemas.microsoft.com/office/drawing/2014/main" id="{1054DFE9-B4D4-9EE6-9961-4410ED9ABE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sp>
        <p:nvSpPr>
          <p:cNvPr id="4" name="日期占位符 3">
            <a:extLst>
              <a:ext uri="{FF2B5EF4-FFF2-40B4-BE49-F238E27FC236}">
                <a16:creationId xmlns:a16="http://schemas.microsoft.com/office/drawing/2014/main" id="{829C905A-1A1F-4939-AA6C-A3E05064765E}"/>
              </a:ext>
            </a:extLst>
          </p:cNvPr>
          <p:cNvSpPr>
            <a:spLocks noGrp="1"/>
          </p:cNvSpPr>
          <p:nvPr>
            <p:ph type="dt" sz="half" idx="10"/>
          </p:nvPr>
        </p:nvSpPr>
        <p:spPr/>
        <p:txBody>
          <a:bodyPr/>
          <a:lstStyle/>
          <a:p>
            <a:fld id="{65392A0F-0DC5-4618-A466-341129C70E44}" type="datetimeFigureOut">
              <a:rPr lang="zh-CN" altLang="en-US" smtClean="0"/>
              <a:t>2024/9/30</a:t>
            </a:fld>
            <a:endParaRPr lang="zh-CN" altLang="en-US"/>
          </a:p>
        </p:txBody>
      </p:sp>
      <p:sp>
        <p:nvSpPr>
          <p:cNvPr id="5" name="页脚占位符 4">
            <a:extLst>
              <a:ext uri="{FF2B5EF4-FFF2-40B4-BE49-F238E27FC236}">
                <a16:creationId xmlns:a16="http://schemas.microsoft.com/office/drawing/2014/main" id="{CFFAB406-4947-495C-A8EE-F486554017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16077A-FE13-4FDE-8BFD-B97F7CDEA8A3}"/>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3006263375"/>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8222BD-7813-46A4-BD9B-5BD70327110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47892E6-5D4D-4902-BD8F-CC49D0AD3F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7DD7A2B-DD6D-474A-807F-A6436B813B65}"/>
              </a:ext>
            </a:extLst>
          </p:cNvPr>
          <p:cNvSpPr>
            <a:spLocks noGrp="1"/>
          </p:cNvSpPr>
          <p:nvPr>
            <p:ph type="dt" sz="half" idx="10"/>
          </p:nvPr>
        </p:nvSpPr>
        <p:spPr/>
        <p:txBody>
          <a:bodyPr/>
          <a:lstStyle/>
          <a:p>
            <a:fld id="{65392A0F-0DC5-4618-A466-341129C70E44}" type="datetimeFigureOut">
              <a:rPr lang="zh-CN" altLang="en-US" smtClean="0"/>
              <a:t>2024/9/30</a:t>
            </a:fld>
            <a:endParaRPr lang="zh-CN" altLang="en-US"/>
          </a:p>
        </p:txBody>
      </p:sp>
      <p:sp>
        <p:nvSpPr>
          <p:cNvPr id="5" name="页脚占位符 4">
            <a:extLst>
              <a:ext uri="{FF2B5EF4-FFF2-40B4-BE49-F238E27FC236}">
                <a16:creationId xmlns:a16="http://schemas.microsoft.com/office/drawing/2014/main" id="{99F1D710-8918-4EC1-9DCA-60C177D3EA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AFA7D0-98B8-422B-B92C-387113677C4C}"/>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208533407"/>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E06766-AA34-4C15-B225-9D678B10BA3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D976AC5-66D7-4E13-9B18-558870BFDCE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F9D8E63-A5FE-473D-B2B6-5C86E3FC069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10A3CDD-9F32-4E85-8CDD-378E3F8FBA9A}"/>
              </a:ext>
            </a:extLst>
          </p:cNvPr>
          <p:cNvSpPr>
            <a:spLocks noGrp="1"/>
          </p:cNvSpPr>
          <p:nvPr>
            <p:ph type="dt" sz="half" idx="10"/>
          </p:nvPr>
        </p:nvSpPr>
        <p:spPr/>
        <p:txBody>
          <a:bodyPr/>
          <a:lstStyle/>
          <a:p>
            <a:fld id="{65392A0F-0DC5-4618-A466-341129C70E44}" type="datetimeFigureOut">
              <a:rPr lang="zh-CN" altLang="en-US" smtClean="0"/>
              <a:t>2024/9/30</a:t>
            </a:fld>
            <a:endParaRPr lang="zh-CN" altLang="en-US"/>
          </a:p>
        </p:txBody>
      </p:sp>
      <p:sp>
        <p:nvSpPr>
          <p:cNvPr id="6" name="页脚占位符 5">
            <a:extLst>
              <a:ext uri="{FF2B5EF4-FFF2-40B4-BE49-F238E27FC236}">
                <a16:creationId xmlns:a16="http://schemas.microsoft.com/office/drawing/2014/main" id="{D08669D2-4F45-4C46-9617-C14762EAD92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E8099C-ADDB-488A-BD53-49E87D5AA275}"/>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359785455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38429D-8FB9-4F2B-A61C-74907D5C495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E174E19-0F14-4DBF-A74E-8D92591483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54F80D3-32A9-417B-A09A-27C79D39F3F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3703219-EE5C-4835-9E92-3FE355A817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53758E1-E7FC-463D-8DF7-6FCF485E699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C49EEFE-891E-44AA-AF4D-ABB6C496BBFB}"/>
              </a:ext>
            </a:extLst>
          </p:cNvPr>
          <p:cNvSpPr>
            <a:spLocks noGrp="1"/>
          </p:cNvSpPr>
          <p:nvPr>
            <p:ph type="dt" sz="half" idx="10"/>
          </p:nvPr>
        </p:nvSpPr>
        <p:spPr/>
        <p:txBody>
          <a:bodyPr/>
          <a:lstStyle/>
          <a:p>
            <a:fld id="{65392A0F-0DC5-4618-A466-341129C70E44}" type="datetimeFigureOut">
              <a:rPr lang="zh-CN" altLang="en-US" smtClean="0"/>
              <a:t>2024/9/30</a:t>
            </a:fld>
            <a:endParaRPr lang="zh-CN" altLang="en-US"/>
          </a:p>
        </p:txBody>
      </p:sp>
      <p:sp>
        <p:nvSpPr>
          <p:cNvPr id="8" name="页脚占位符 7">
            <a:extLst>
              <a:ext uri="{FF2B5EF4-FFF2-40B4-BE49-F238E27FC236}">
                <a16:creationId xmlns:a16="http://schemas.microsoft.com/office/drawing/2014/main" id="{2CBB10FF-930A-489A-A82A-DCDF953B04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E6331ED-8CDD-4C9F-A1F9-D5E195356D93}"/>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1370606081"/>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38429D-8FB9-4F2B-A61C-74907D5C495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E174E19-0F14-4DBF-A74E-8D92591483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54F80D3-32A9-417B-A09A-27C79D39F3F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3703219-EE5C-4835-9E92-3FE355A817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53758E1-E7FC-463D-8DF7-6FCF485E699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C49EEFE-891E-44AA-AF4D-ABB6C496BBFB}"/>
              </a:ext>
            </a:extLst>
          </p:cNvPr>
          <p:cNvSpPr>
            <a:spLocks noGrp="1"/>
          </p:cNvSpPr>
          <p:nvPr>
            <p:ph type="dt" sz="half" idx="10"/>
          </p:nvPr>
        </p:nvSpPr>
        <p:spPr/>
        <p:txBody>
          <a:bodyPr/>
          <a:lstStyle/>
          <a:p>
            <a:fld id="{65392A0F-0DC5-4618-A466-341129C70E44}" type="datetimeFigureOut">
              <a:rPr lang="zh-CN" altLang="en-US" smtClean="0"/>
              <a:t>2024/9/30</a:t>
            </a:fld>
            <a:endParaRPr lang="zh-CN" altLang="en-US"/>
          </a:p>
        </p:txBody>
      </p:sp>
      <p:sp>
        <p:nvSpPr>
          <p:cNvPr id="8" name="页脚占位符 7">
            <a:extLst>
              <a:ext uri="{FF2B5EF4-FFF2-40B4-BE49-F238E27FC236}">
                <a16:creationId xmlns:a16="http://schemas.microsoft.com/office/drawing/2014/main" id="{2CBB10FF-930A-489A-A82A-DCDF953B04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E6331ED-8CDD-4C9F-A1F9-D5E195356D93}"/>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
        <p:nvSpPr>
          <p:cNvPr id="11" name="TextBox 10"/>
          <p:cNvSpPr txBox="1"/>
          <p:nvPr userDrawn="1"/>
        </p:nvSpPr>
        <p:spPr>
          <a:xfrm>
            <a:off x="1123933"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30018835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8EA6B7-A4A1-4167-ACC5-B8BE5044657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FA13F18-7581-4471-AFFC-2FD007F92609}"/>
              </a:ext>
            </a:extLst>
          </p:cNvPr>
          <p:cNvSpPr>
            <a:spLocks noGrp="1"/>
          </p:cNvSpPr>
          <p:nvPr>
            <p:ph type="dt" sz="half" idx="10"/>
          </p:nvPr>
        </p:nvSpPr>
        <p:spPr/>
        <p:txBody>
          <a:bodyPr/>
          <a:lstStyle/>
          <a:p>
            <a:fld id="{65392A0F-0DC5-4618-A466-341129C70E44}" type="datetimeFigureOut">
              <a:rPr lang="zh-CN" altLang="en-US" smtClean="0"/>
              <a:t>2024/9/30</a:t>
            </a:fld>
            <a:endParaRPr lang="zh-CN" altLang="en-US"/>
          </a:p>
        </p:txBody>
      </p:sp>
      <p:sp>
        <p:nvSpPr>
          <p:cNvPr id="4" name="页脚占位符 3">
            <a:extLst>
              <a:ext uri="{FF2B5EF4-FFF2-40B4-BE49-F238E27FC236}">
                <a16:creationId xmlns:a16="http://schemas.microsoft.com/office/drawing/2014/main" id="{17990E80-8F3E-4E99-8BE2-7AC3C573FD1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7B8CC70-9930-4273-A2C3-2B1C389C0C00}"/>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306841708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2C496EC-EFB9-43D9-ADA9-5D161F8F7EBF}"/>
              </a:ext>
            </a:extLst>
          </p:cNvPr>
          <p:cNvSpPr>
            <a:spLocks noGrp="1"/>
          </p:cNvSpPr>
          <p:nvPr>
            <p:ph type="dt" sz="half" idx="10"/>
          </p:nvPr>
        </p:nvSpPr>
        <p:spPr/>
        <p:txBody>
          <a:bodyPr/>
          <a:lstStyle/>
          <a:p>
            <a:fld id="{65392A0F-0DC5-4618-A466-341129C70E44}" type="datetimeFigureOut">
              <a:rPr lang="zh-CN" altLang="en-US" smtClean="0"/>
              <a:t>2024/9/30</a:t>
            </a:fld>
            <a:endParaRPr lang="zh-CN" altLang="en-US"/>
          </a:p>
        </p:txBody>
      </p:sp>
      <p:sp>
        <p:nvSpPr>
          <p:cNvPr id="3" name="页脚占位符 2">
            <a:extLst>
              <a:ext uri="{FF2B5EF4-FFF2-40B4-BE49-F238E27FC236}">
                <a16:creationId xmlns:a16="http://schemas.microsoft.com/office/drawing/2014/main" id="{66D5822F-CA51-458C-A239-60CC16AF7EE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376F887-553E-4851-8D94-8FFE6A6680E0}"/>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2247907317"/>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4BC799-AF3E-432F-AF5E-B1F534CA6BE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FBCFFAA-4D83-42E6-A8C0-64FB0DBB49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4D6FC70-F8A2-4A23-8ED4-CA5A2120F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4D855A2-27D4-414F-8A06-0E494F03DAE4}"/>
              </a:ext>
            </a:extLst>
          </p:cNvPr>
          <p:cNvSpPr>
            <a:spLocks noGrp="1"/>
          </p:cNvSpPr>
          <p:nvPr>
            <p:ph type="dt" sz="half" idx="10"/>
          </p:nvPr>
        </p:nvSpPr>
        <p:spPr/>
        <p:txBody>
          <a:bodyPr/>
          <a:lstStyle/>
          <a:p>
            <a:fld id="{65392A0F-0DC5-4618-A466-341129C70E44}" type="datetimeFigureOut">
              <a:rPr lang="zh-CN" altLang="en-US" smtClean="0"/>
              <a:t>2024/9/30</a:t>
            </a:fld>
            <a:endParaRPr lang="zh-CN" altLang="en-US"/>
          </a:p>
        </p:txBody>
      </p:sp>
      <p:sp>
        <p:nvSpPr>
          <p:cNvPr id="6" name="页脚占位符 5">
            <a:extLst>
              <a:ext uri="{FF2B5EF4-FFF2-40B4-BE49-F238E27FC236}">
                <a16:creationId xmlns:a16="http://schemas.microsoft.com/office/drawing/2014/main" id="{E778D3A5-530C-4F6E-8578-3DDF951201A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ACA2457-BD47-411C-8603-39BDC81ED14B}"/>
              </a:ext>
            </a:extLst>
          </p:cNvPr>
          <p:cNvSpPr>
            <a:spLocks noGrp="1"/>
          </p:cNvSpPr>
          <p:nvPr>
            <p:ph type="sldNum" sz="quarter" idx="12"/>
          </p:nvPr>
        </p:nvSpPr>
        <p:spPr/>
        <p:txBody>
          <a:body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4181372216"/>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079E136-C142-4B88-9725-B44E27D51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C3FFB36-41EA-4992-B986-5D8D1972DA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2E2363D-D247-48FE-BC01-382FFB7CD2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92A0F-0DC5-4618-A466-341129C70E44}" type="datetimeFigureOut">
              <a:rPr lang="zh-CN" altLang="en-US" smtClean="0"/>
              <a:t>2024/9/30</a:t>
            </a:fld>
            <a:endParaRPr lang="zh-CN" altLang="en-US"/>
          </a:p>
        </p:txBody>
      </p:sp>
      <p:sp>
        <p:nvSpPr>
          <p:cNvPr id="5" name="页脚占位符 4">
            <a:extLst>
              <a:ext uri="{FF2B5EF4-FFF2-40B4-BE49-F238E27FC236}">
                <a16:creationId xmlns:a16="http://schemas.microsoft.com/office/drawing/2014/main" id="{872B6FCC-1472-4A3B-907E-5BEC3EC1B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10F70F1-400C-4ECD-8923-2D3615E1B9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CCB0E-F53B-4DBD-A83F-5B5B5AF264EE}" type="slidenum">
              <a:rPr lang="zh-CN" altLang="en-US" smtClean="0"/>
              <a:t>‹#›</a:t>
            </a:fld>
            <a:endParaRPr lang="zh-CN" altLang="en-US"/>
          </a:p>
        </p:txBody>
      </p:sp>
    </p:spTree>
    <p:extLst>
      <p:ext uri="{BB962C8B-B14F-4D97-AF65-F5344CB8AC3E}">
        <p14:creationId xmlns:p14="http://schemas.microsoft.com/office/powerpoint/2010/main" val="159691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2379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2"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2.xml"/><Relationship Id="rId11" Type="http://schemas.openxmlformats.org/officeDocument/2006/relationships/image" Target="../media/image5.png"/><Relationship Id="rId10" Type="http://schemas.openxmlformats.org/officeDocument/2006/relationships/image" Target="../media/image9.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image" Target="../media/image5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49.sv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3589258" y="897682"/>
            <a:ext cx="5182604" cy="734560"/>
          </a:xfrm>
          <a:prstGeom prst="rect">
            <a:avLst/>
          </a:prstGeom>
        </p:spPr>
        <p:txBody>
          <a:bodyPr wrap="square" lIns="0" tIns="0" rIns="0" bIns="0" rtlCol="0" anchor="t">
            <a:spAutoFit/>
          </a:bodyPr>
          <a:lstStyle/>
          <a:p>
            <a:pPr algn="ctr">
              <a:lnSpc>
                <a:spcPts val="6720"/>
              </a:lnSpc>
            </a:pPr>
            <a:r>
              <a:rPr lang="en-US" sz="3000" b="1" dirty="0">
                <a:solidFill>
                  <a:srgbClr val="066E12"/>
                </a:solidFill>
                <a:latin typeface="Times New Roman" panose="02020603050405020304" pitchFamily="18" charset="0"/>
                <a:cs typeface="Times New Roman" panose="02020603050405020304" pitchFamily="18" charset="0"/>
              </a:rPr>
              <a:t>GÓC NHÌN ĐA CHIỀU</a:t>
            </a:r>
          </a:p>
        </p:txBody>
      </p:sp>
      <p:sp>
        <p:nvSpPr>
          <p:cNvPr id="3" name="Freeform 8"/>
          <p:cNvSpPr/>
          <p:nvPr/>
        </p:nvSpPr>
        <p:spPr>
          <a:xfrm>
            <a:off x="3589258" y="2248785"/>
            <a:ext cx="5639802" cy="4609215"/>
          </a:xfrm>
          <a:custGeom>
            <a:avLst/>
            <a:gdLst/>
            <a:ahLst/>
            <a:cxnLst/>
            <a:rect l="l" t="t" r="r" b="b"/>
            <a:pathLst>
              <a:path w="8802321" h="4609215">
                <a:moveTo>
                  <a:pt x="0" y="0"/>
                </a:moveTo>
                <a:lnTo>
                  <a:pt x="8802321" y="0"/>
                </a:lnTo>
                <a:lnTo>
                  <a:pt x="8802321" y="4609215"/>
                </a:lnTo>
                <a:lnTo>
                  <a:pt x="0" y="4609215"/>
                </a:lnTo>
                <a:lnTo>
                  <a:pt x="0" y="0"/>
                </a:lnTo>
                <a:close/>
              </a:path>
            </a:pathLst>
          </a:custGeom>
          <a:blipFill>
            <a:blip r:embed="rId2">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4" name="Freeform 9"/>
          <p:cNvSpPr/>
          <p:nvPr/>
        </p:nvSpPr>
        <p:spPr>
          <a:xfrm flipH="1">
            <a:off x="-175987" y="3444949"/>
            <a:ext cx="2924630" cy="3650725"/>
          </a:xfrm>
          <a:custGeom>
            <a:avLst/>
            <a:gdLst/>
            <a:ahLst/>
            <a:cxnLst/>
            <a:rect l="l" t="t" r="r" b="b"/>
            <a:pathLst>
              <a:path w="6929920" h="7382072">
                <a:moveTo>
                  <a:pt x="6929920" y="0"/>
                </a:moveTo>
                <a:lnTo>
                  <a:pt x="0" y="0"/>
                </a:lnTo>
                <a:lnTo>
                  <a:pt x="0" y="7382072"/>
                </a:lnTo>
                <a:lnTo>
                  <a:pt x="6929920" y="7382072"/>
                </a:lnTo>
                <a:lnTo>
                  <a:pt x="692992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5" name="TextBox 10"/>
          <p:cNvSpPr txBox="1"/>
          <p:nvPr/>
        </p:nvSpPr>
        <p:spPr>
          <a:xfrm>
            <a:off x="1286328" y="0"/>
            <a:ext cx="4091791" cy="781432"/>
          </a:xfrm>
          <a:prstGeom prst="rect">
            <a:avLst/>
          </a:prstGeom>
        </p:spPr>
        <p:txBody>
          <a:bodyPr wrap="square" lIns="0" tIns="0" rIns="0" bIns="0" rtlCol="0" anchor="t">
            <a:spAutoFit/>
          </a:bodyPr>
          <a:lstStyle/>
          <a:p>
            <a:pPr>
              <a:lnSpc>
                <a:spcPts val="6952"/>
              </a:lnSpc>
            </a:pPr>
            <a:r>
              <a:rPr lang="en-US" sz="3600" b="1" dirty="0" smtClean="0">
                <a:latin typeface="Times New Roman" panose="02020603050405020304" pitchFamily="18" charset="0"/>
                <a:cs typeface="Times New Roman" panose="02020603050405020304" pitchFamily="18" charset="0"/>
              </a:rPr>
              <a:t>MỞ ĐẦU</a:t>
            </a:r>
            <a:endParaRPr lang="en-US" sz="3600" b="1" dirty="0">
              <a:latin typeface="Times New Roman" panose="02020603050405020304" pitchFamily="18" charset="0"/>
              <a:cs typeface="Times New Roman" panose="02020603050405020304" pitchFamily="18" charset="0"/>
            </a:endParaRPr>
          </a:p>
        </p:txBody>
      </p:sp>
      <p:sp>
        <p:nvSpPr>
          <p:cNvPr id="6" name="TextBox 11"/>
          <p:cNvSpPr txBox="1"/>
          <p:nvPr/>
        </p:nvSpPr>
        <p:spPr>
          <a:xfrm>
            <a:off x="4227072" y="3303537"/>
            <a:ext cx="4364174" cy="3077766"/>
          </a:xfrm>
          <a:prstGeom prst="rect">
            <a:avLst/>
          </a:prstGeom>
        </p:spPr>
        <p:txBody>
          <a:bodyPr wrap="square" lIns="0" tIns="0" rIns="0" bIns="0" rtlCol="0" anchor="t">
            <a:spAutoFit/>
          </a:bodyPr>
          <a:lstStyle/>
          <a:p>
            <a:pPr algn="ctr">
              <a:lnSpc>
                <a:spcPts val="6020"/>
              </a:lnSpc>
            </a:pPr>
            <a:r>
              <a:rPr lang="en-US" sz="3000" dirty="0" err="1" smtClean="0">
                <a:latin typeface="Times New Roman" panose="02020603050405020304" pitchFamily="18" charset="0"/>
                <a:cs typeface="Times New Roman" panose="02020603050405020304" pitchFamily="18" charset="0"/>
              </a:rPr>
              <a:t>Những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hình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ảnh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sau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gợi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em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những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suy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nghĩ</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liên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tưởng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gì</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pPr algn="ctr">
              <a:lnSpc>
                <a:spcPts val="6020"/>
              </a:lnSpc>
            </a:pP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319086"/>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AF6FB-5D09-981D-5BA0-508EF3B3538D}"/>
              </a:ext>
            </a:extLst>
          </p:cNvPr>
          <p:cNvSpPr txBox="1"/>
          <p:nvPr/>
        </p:nvSpPr>
        <p:spPr>
          <a:xfrm>
            <a:off x="563526" y="15714"/>
            <a:ext cx="11451265" cy="400110"/>
          </a:xfrm>
          <a:prstGeom prst="rect">
            <a:avLst/>
          </a:prstGeom>
          <a:noFill/>
        </p:spPr>
        <p:txBody>
          <a:bodyPr wrap="square">
            <a:spAutoFit/>
          </a:bodyPr>
          <a:lstStyle/>
          <a:p>
            <a:r>
              <a:rPr lang="en-US" sz="2000" b="1" dirty="0" smtClean="0">
                <a:latin typeface="Times New Roman" panose="02020603050405020304" pitchFamily="18" charset="0"/>
                <a:cs typeface="Times New Roman" panose="02020603050405020304" pitchFamily="18" charset="0"/>
              </a:rPr>
              <a:t>c. </a:t>
            </a:r>
            <a:r>
              <a:rPr lang="en-US" sz="2000" b="1" dirty="0" err="1" smtClean="0">
                <a:latin typeface="Times New Roman" panose="02020603050405020304" pitchFamily="18" charset="0"/>
                <a:cs typeface="Times New Roman" panose="02020603050405020304" pitchFamily="18" charset="0"/>
              </a:rPr>
              <a:t>Lập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dàn</a:t>
            </a:r>
            <a:r>
              <a:rPr lang="en-US" sz="2000" b="1" dirty="0" smtClean="0">
                <a:latin typeface="Times New Roman" panose="02020603050405020304" pitchFamily="18" charset="0"/>
                <a:cs typeface="Times New Roman" panose="02020603050405020304" pitchFamily="18" charset="0"/>
              </a:rPr>
              <a:t> ý</a:t>
            </a:r>
          </a:p>
        </p:txBody>
      </p:sp>
      <p:sp>
        <p:nvSpPr>
          <p:cNvPr id="4" name="Content Placeholder 3"/>
          <p:cNvSpPr txBox="1">
            <a:spLocks/>
          </p:cNvSpPr>
          <p:nvPr/>
        </p:nvSpPr>
        <p:spPr>
          <a:xfrm>
            <a:off x="106327" y="415824"/>
            <a:ext cx="11908464" cy="56488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Mở bài:</a:t>
            </a:r>
            <a:r>
              <a:rPr lang="vi-VN" sz="2400" dirty="0" smtClean="0">
                <a:latin typeface="Times New Roman" panose="02020603050405020304" pitchFamily="18" charset="0"/>
                <a:cs typeface="Times New Roman" panose="02020603050405020304" pitchFamily="18" charset="0"/>
              </a:rPr>
              <a:t> Giới thiệu vấn đề (tác động của biến đổi khí hậu đối với cuộc sống của con người)</a:t>
            </a:r>
            <a:endParaRPr lang="en-US" sz="2400"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Thân bài:</a:t>
            </a:r>
            <a:endParaRPr lang="en-US" sz="2400"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en-US" sz="2400" b="1" dirty="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 Luận điểm 1:</a:t>
            </a:r>
            <a:r>
              <a:rPr lang="vi-VN" sz="2400" dirty="0" smtClean="0">
                <a:latin typeface="Times New Roman" panose="02020603050405020304" pitchFamily="18" charset="0"/>
                <a:cs typeface="Times New Roman" panose="02020603050405020304" pitchFamily="18" charset="0"/>
              </a:rPr>
              <a:t> Giải thích hiện tượng biến đổi khí hậu và nguyên nhân (Biến đổi khí hậu là sự thay đổi của hệ thống khí hậu (sinh quyển, khí quyển, thuỷ quyển, thạch quyển) trong hiện tại và tương lai do tác động chủ yếu của con người; nguyên nhân do tác động của con người vào môi trường tự nhiên và sự thay đổi trong nội tại của tự nhiên).</a:t>
            </a:r>
            <a:endParaRPr lang="en-US" sz="2400"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en-US" sz="2400" b="1" dirty="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 Luận điểm 2:</a:t>
            </a:r>
            <a:r>
              <a:rPr lang="vi-VN" sz="2400" dirty="0" smtClean="0">
                <a:latin typeface="Times New Roman" panose="02020603050405020304" pitchFamily="18" charset="0"/>
                <a:cs typeface="Times New Roman" panose="02020603050405020304" pitchFamily="18" charset="0"/>
              </a:rPr>
              <a:t> Thực trạng một số tác động của biến đổi khí hậu (Trái Đất nóng lên, mực nước biển dâng, các hệ sinh thái bị phá huỷ, thiên tai, dịch bệnh, nghèo đói, di cư,... tất cả đều nguy hiểm đến sự sống còn của hàng triệu người trên Trái Đất).</a:t>
            </a:r>
            <a:endParaRPr lang="en-US" sz="2400"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en-US" sz="2400" b="1" dirty="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 Nêu ý kiến trái chiều: </a:t>
            </a:r>
            <a:r>
              <a:rPr lang="vi-VN" sz="2400" dirty="0" smtClean="0">
                <a:latin typeface="Times New Roman" panose="02020603050405020304" pitchFamily="18" charset="0"/>
                <a:cs typeface="Times New Roman" panose="02020603050405020304" pitchFamily="18" charset="0"/>
              </a:rPr>
              <a:t>phủ nhận biến đổi khí hậu hoặc giảm nhẹ mức độ nghiêm trọng của biến đổi khí hậu và cho rằng các nỗ lực của con người để giảm thiểu biến đổi khí hậu có thể là không cần thiết hoặc thậm chí vô ích.</a:t>
            </a:r>
            <a:endParaRPr lang="en-US" sz="2400" dirty="0" smtClean="0">
              <a:latin typeface="Times New Roman" panose="02020603050405020304" pitchFamily="18" charset="0"/>
              <a:cs typeface="Times New Roman" panose="02020603050405020304" pitchFamily="18" charset="0"/>
            </a:endParaRPr>
          </a:p>
          <a:p>
            <a:pPr algn="just">
              <a:lnSpc>
                <a:spcPct val="100000"/>
              </a:lnSpc>
              <a:buFontTx/>
              <a:buChar char="-"/>
            </a:pPr>
            <a:r>
              <a:rPr lang="vi-VN" sz="2400" b="1" dirty="0" smtClean="0">
                <a:latin typeface="Times New Roman" panose="02020603050405020304" pitchFamily="18" charset="0"/>
                <a:cs typeface="Times New Roman" panose="02020603050405020304" pitchFamily="18" charset="0"/>
              </a:rPr>
              <a:t>Luận điểm 3:</a:t>
            </a:r>
            <a:r>
              <a:rPr lang="vi-VN" sz="2400" dirty="0" smtClean="0">
                <a:latin typeface="Times New Roman" panose="02020603050405020304" pitchFamily="18" charset="0"/>
                <a:cs typeface="Times New Roman" panose="02020603050405020304" pitchFamily="18" charset="0"/>
              </a:rPr>
              <a:t> Giải pháp (hành động của các quốc gia và mỗi người).</a:t>
            </a:r>
            <a:endParaRPr lang="en-US" sz="2400" dirty="0">
              <a:latin typeface="Times New Roman" panose="02020603050405020304" pitchFamily="18" charset="0"/>
              <a:cs typeface="Times New Roman" panose="02020603050405020304" pitchFamily="18" charset="0"/>
            </a:endParaRPr>
          </a:p>
          <a:p>
            <a:pPr marL="0" indent="0" algn="just">
              <a:lnSpc>
                <a:spcPct val="100000"/>
              </a:lnSpc>
              <a:buNone/>
            </a:pP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Kết bài:</a:t>
            </a:r>
            <a:r>
              <a:rPr lang="vi-VN" sz="2400" dirty="0" smtClean="0">
                <a:latin typeface="Times New Roman" panose="02020603050405020304" pitchFamily="18" charset="0"/>
                <a:cs typeface="Times New Roman" panose="02020603050405020304" pitchFamily="18" charset="0"/>
              </a:rPr>
              <a:t> Khẳng định tầm quan trọng của việc nhận thức đúng và có giải pháp hiệu quả để ứng phó với tác động của biến đổi</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khí hậu.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6719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1545450"/>
              </p:ext>
            </p:extLst>
          </p:nvPr>
        </p:nvGraphicFramePr>
        <p:xfrm>
          <a:off x="713031" y="878174"/>
          <a:ext cx="10928124" cy="5511612"/>
        </p:xfrm>
        <a:graphic>
          <a:graphicData uri="http://schemas.openxmlformats.org/drawingml/2006/table">
            <a:tbl>
              <a:tblPr firstRow="1" firstCol="1" lastRow="1" lastCol="1" bandRow="1" bandCol="1">
                <a:tableStyleId>{5C22544A-7EE6-4342-B048-85BDC9FD1C3A}</a:tableStyleId>
              </a:tblPr>
              <a:tblGrid>
                <a:gridCol w="1875933">
                  <a:extLst>
                    <a:ext uri="{9D8B030D-6E8A-4147-A177-3AD203B41FA5}">
                      <a16:colId xmlns:a16="http://schemas.microsoft.com/office/drawing/2014/main" val="1129397516"/>
                    </a:ext>
                  </a:extLst>
                </a:gridCol>
                <a:gridCol w="6344223">
                  <a:extLst>
                    <a:ext uri="{9D8B030D-6E8A-4147-A177-3AD203B41FA5}">
                      <a16:colId xmlns:a16="http://schemas.microsoft.com/office/drawing/2014/main" val="25153591"/>
                    </a:ext>
                  </a:extLst>
                </a:gridCol>
                <a:gridCol w="1353984">
                  <a:extLst>
                    <a:ext uri="{9D8B030D-6E8A-4147-A177-3AD203B41FA5}">
                      <a16:colId xmlns:a16="http://schemas.microsoft.com/office/drawing/2014/main" val="3391075394"/>
                    </a:ext>
                  </a:extLst>
                </a:gridCol>
                <a:gridCol w="1353984">
                  <a:extLst>
                    <a:ext uri="{9D8B030D-6E8A-4147-A177-3AD203B41FA5}">
                      <a16:colId xmlns:a16="http://schemas.microsoft.com/office/drawing/2014/main" val="1470609245"/>
                    </a:ext>
                  </a:extLst>
                </a:gridCol>
              </a:tblGrid>
              <a:tr h="419659">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71120" marR="0">
                        <a:lnSpc>
                          <a:spcPct val="115000"/>
                        </a:lnSpc>
                        <a:spcBef>
                          <a:spcPts val="1095"/>
                        </a:spcBef>
                        <a:spcAft>
                          <a:spcPts val="0"/>
                        </a:spcAft>
                      </a:pPr>
                      <a:r>
                        <a:rPr lang="vi-VN" sz="1800" spc="-10">
                          <a:effectLst/>
                          <a:latin typeface="Times New Roman" panose="02020603050405020304" pitchFamily="18" charset="0"/>
                          <a:cs typeface="Times New Roman" panose="02020603050405020304" pitchFamily="18" charset="0"/>
                        </a:rPr>
                        <a:t>Tiêu</a:t>
                      </a:r>
                      <a:r>
                        <a:rPr lang="vi-VN" sz="1800" spc="-55">
                          <a:effectLst/>
                          <a:latin typeface="Times New Roman" panose="02020603050405020304" pitchFamily="18" charset="0"/>
                          <a:cs typeface="Times New Roman" panose="02020603050405020304" pitchFamily="18" charset="0"/>
                        </a:rPr>
                        <a:t> </a:t>
                      </a:r>
                      <a:r>
                        <a:rPr lang="vi-VN" sz="1800" spc="-25">
                          <a:effectLst/>
                          <a:latin typeface="Times New Roman" panose="02020603050405020304" pitchFamily="18" charset="0"/>
                          <a:cs typeface="Times New Roman" panose="02020603050405020304" pitchFamily="18" charset="0"/>
                        </a:rPr>
                        <a:t>chí</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095"/>
                        </a:spcBef>
                        <a:spcAft>
                          <a:spcPts val="0"/>
                        </a:spcAft>
                      </a:pPr>
                      <a:r>
                        <a:rPr lang="vi-VN" sz="1800" spc="-25">
                          <a:effectLst/>
                          <a:latin typeface="Times New Roman" panose="02020603050405020304" pitchFamily="18" charset="0"/>
                          <a:cs typeface="Times New Roman" panose="02020603050405020304" pitchFamily="18" charset="0"/>
                        </a:rPr>
                        <a:t>Đạt</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121920" algn="ctr">
                        <a:lnSpc>
                          <a:spcPct val="115000"/>
                        </a:lnSpc>
                        <a:spcBef>
                          <a:spcPts val="55"/>
                        </a:spcBef>
                        <a:spcAft>
                          <a:spcPts val="0"/>
                        </a:spcAft>
                      </a:pPr>
                      <a:r>
                        <a:rPr lang="vi-VN" sz="1800" spc="-30">
                          <a:effectLst/>
                          <a:latin typeface="Times New Roman" panose="02020603050405020304" pitchFamily="18" charset="0"/>
                          <a:cs typeface="Times New Roman" panose="02020603050405020304" pitchFamily="18" charset="0"/>
                        </a:rPr>
                        <a:t>Không </a:t>
                      </a:r>
                      <a:r>
                        <a:rPr lang="vi-VN" sz="1800" spc="-20">
                          <a:effectLst/>
                          <a:latin typeface="Times New Roman" panose="02020603050405020304" pitchFamily="18" charset="0"/>
                          <a:cs typeface="Times New Roman" panose="02020603050405020304" pitchFamily="18" charset="0"/>
                        </a:rPr>
                        <a:t>đạt</a:t>
                      </a:r>
                      <a:endParaRPr lang="en-US" sz="1800">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2552697957"/>
                  </a:ext>
                </a:extLst>
              </a:tr>
              <a:tr h="442576">
                <a:tc rowSpan="2">
                  <a:txBody>
                    <a:bodyPr/>
                    <a:lstStyle/>
                    <a:p>
                      <a:pPr marL="0" marR="0">
                        <a:lnSpc>
                          <a:spcPct val="115000"/>
                        </a:lnSpc>
                        <a:spcBef>
                          <a:spcPts val="0"/>
                        </a:spcBef>
                        <a:spcAft>
                          <a:spcPts val="0"/>
                        </a:spcAft>
                      </a:pPr>
                      <a:endParaRPr lang="en-US" sz="1800" dirty="0">
                        <a:effectLst/>
                        <a:latin typeface="Times New Roman" panose="02020603050405020304" pitchFamily="18" charset="0"/>
                        <a:cs typeface="Times New Roman" panose="02020603050405020304" pitchFamily="18" charset="0"/>
                      </a:endParaRPr>
                    </a:p>
                    <a:p>
                      <a:pPr marL="70485" marR="0" algn="ctr">
                        <a:lnSpc>
                          <a:spcPct val="115000"/>
                        </a:lnSpc>
                        <a:spcBef>
                          <a:spcPts val="0"/>
                        </a:spcBef>
                        <a:spcAft>
                          <a:spcPts val="0"/>
                        </a:spcAft>
                      </a:pPr>
                      <a:r>
                        <a:rPr lang="vi-VN" sz="1800" spc="-55" dirty="0">
                          <a:effectLst/>
                          <a:latin typeface="Times New Roman" panose="02020603050405020304" pitchFamily="18" charset="0"/>
                          <a:cs typeface="Times New Roman" panose="02020603050405020304" pitchFamily="18" charset="0"/>
                        </a:rPr>
                        <a:t>Mở</a:t>
                      </a:r>
                      <a:r>
                        <a:rPr lang="vi-VN" sz="1800" spc="-30" dirty="0">
                          <a:effectLst/>
                          <a:latin typeface="Times New Roman" panose="02020603050405020304" pitchFamily="18" charset="0"/>
                          <a:cs typeface="Times New Roman" panose="02020603050405020304" pitchFamily="18" charset="0"/>
                        </a:rPr>
                        <a:t> </a:t>
                      </a:r>
                      <a:r>
                        <a:rPr lang="vi-VN" sz="1800" spc="-25" dirty="0">
                          <a:effectLst/>
                          <a:latin typeface="Times New Roman" panose="02020603050405020304" pitchFamily="18" charset="0"/>
                          <a:cs typeface="Times New Roman" panose="02020603050405020304" pitchFamily="18" charset="0"/>
                        </a:rPr>
                        <a:t>bài</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120" marR="0">
                        <a:lnSpc>
                          <a:spcPct val="115000"/>
                        </a:lnSpc>
                        <a:spcBef>
                          <a:spcPts val="1415"/>
                        </a:spcBef>
                        <a:spcAft>
                          <a:spcPts val="0"/>
                        </a:spcAft>
                      </a:pPr>
                      <a:r>
                        <a:rPr lang="vi-VN" sz="1800" dirty="0">
                          <a:effectLst/>
                          <a:latin typeface="Times New Roman" panose="02020603050405020304" pitchFamily="18" charset="0"/>
                          <a:cs typeface="Times New Roman" panose="02020603050405020304" pitchFamily="18" charset="0"/>
                        </a:rPr>
                        <a:t>Giới</a:t>
                      </a:r>
                      <a:r>
                        <a:rPr lang="vi-VN" sz="1800" spc="-2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thiệu</a:t>
                      </a:r>
                      <a:r>
                        <a:rPr lang="vi-VN" sz="1800" spc="-2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được</a:t>
                      </a:r>
                      <a:r>
                        <a:rPr lang="vi-VN" sz="1800" spc="-2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vấn</a:t>
                      </a:r>
                      <a:r>
                        <a:rPr lang="vi-VN" sz="1800" spc="-2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đề</a:t>
                      </a:r>
                      <a:r>
                        <a:rPr lang="vi-VN" sz="1800" spc="-2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cần</a:t>
                      </a:r>
                      <a:r>
                        <a:rPr lang="vi-VN" sz="1800" spc="-2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giải</a:t>
                      </a:r>
                      <a:r>
                        <a:rPr lang="vi-VN" sz="1800" spc="-25" dirty="0">
                          <a:effectLst/>
                          <a:latin typeface="Times New Roman" panose="02020603050405020304" pitchFamily="18" charset="0"/>
                          <a:cs typeface="Times New Roman" panose="02020603050405020304" pitchFamily="18" charset="0"/>
                        </a:rPr>
                        <a:t> </a:t>
                      </a:r>
                      <a:r>
                        <a:rPr lang="vi-VN" sz="1800" spc="-20" dirty="0">
                          <a:effectLst/>
                          <a:latin typeface="Times New Roman" panose="02020603050405020304" pitchFamily="18" charset="0"/>
                          <a:cs typeface="Times New Roman" panose="02020603050405020304" pitchFamily="18" charset="0"/>
                        </a:rPr>
                        <a:t>quyết</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777347"/>
                  </a:ext>
                </a:extLst>
              </a:tr>
              <a:tr h="442576">
                <a:tc vMerge="1">
                  <a:txBody>
                    <a:bodyPr/>
                    <a:lstStyle/>
                    <a:p>
                      <a:endParaRPr lang="en-US"/>
                    </a:p>
                  </a:txBody>
                  <a:tcPr/>
                </a:tc>
                <a:tc>
                  <a:txBody>
                    <a:bodyPr/>
                    <a:lstStyle/>
                    <a:p>
                      <a:pPr marL="71120" marR="0">
                        <a:lnSpc>
                          <a:spcPct val="115000"/>
                        </a:lnSpc>
                        <a:spcBef>
                          <a:spcPts val="1415"/>
                        </a:spcBef>
                        <a:spcAft>
                          <a:spcPts val="0"/>
                        </a:spcAft>
                      </a:pPr>
                      <a:r>
                        <a:rPr lang="vi-VN" sz="1800" dirty="0">
                          <a:effectLst/>
                          <a:latin typeface="Times New Roman" panose="02020603050405020304" pitchFamily="18" charset="0"/>
                          <a:cs typeface="Times New Roman" panose="02020603050405020304" pitchFamily="18" charset="0"/>
                        </a:rPr>
                        <a:t>Nêu</a:t>
                      </a:r>
                      <a:r>
                        <a:rPr lang="vi-VN" sz="1800" spc="-1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được</a:t>
                      </a:r>
                      <a:r>
                        <a:rPr lang="vi-VN" sz="1800" spc="-1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tầm</a:t>
                      </a:r>
                      <a:r>
                        <a:rPr lang="vi-VN" sz="1800" spc="-1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quan</a:t>
                      </a:r>
                      <a:r>
                        <a:rPr lang="vi-VN" sz="1800" spc="-1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trọng</a:t>
                      </a:r>
                      <a:r>
                        <a:rPr lang="vi-VN" sz="1800" spc="-1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của</a:t>
                      </a:r>
                      <a:r>
                        <a:rPr lang="vi-VN" sz="1800" spc="-1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vấn</a:t>
                      </a:r>
                      <a:r>
                        <a:rPr lang="vi-VN" sz="1800" spc="-15" dirty="0">
                          <a:effectLst/>
                          <a:latin typeface="Times New Roman" panose="02020603050405020304" pitchFamily="18" charset="0"/>
                          <a:cs typeface="Times New Roman" panose="02020603050405020304" pitchFamily="18" charset="0"/>
                        </a:rPr>
                        <a:t> </a:t>
                      </a:r>
                      <a:r>
                        <a:rPr lang="vi-VN" sz="1800" spc="-25" dirty="0">
                          <a:effectLst/>
                          <a:latin typeface="Times New Roman" panose="02020603050405020304" pitchFamily="18" charset="0"/>
                          <a:cs typeface="Times New Roman" panose="02020603050405020304" pitchFamily="18" charset="0"/>
                        </a:rPr>
                        <a:t>đề</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66775054"/>
                  </a:ext>
                </a:extLst>
              </a:tr>
              <a:tr h="398046">
                <a:tc rowSpan="6">
                  <a:txBody>
                    <a:bodyPr/>
                    <a:lstStyle/>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800" dirty="0">
                        <a:effectLst/>
                        <a:latin typeface="Times New Roman" panose="02020603050405020304" pitchFamily="18" charset="0"/>
                        <a:cs typeface="Times New Roman" panose="02020603050405020304" pitchFamily="18" charset="0"/>
                      </a:endParaRPr>
                    </a:p>
                    <a:p>
                      <a:pPr marL="70485" marR="0" algn="ctr">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Thân</a:t>
                      </a:r>
                      <a:r>
                        <a:rPr lang="vi-VN" sz="1800" spc="-15" dirty="0">
                          <a:effectLst/>
                          <a:latin typeface="Times New Roman" panose="02020603050405020304" pitchFamily="18" charset="0"/>
                          <a:cs typeface="Times New Roman" panose="02020603050405020304" pitchFamily="18" charset="0"/>
                        </a:rPr>
                        <a:t> </a:t>
                      </a:r>
                      <a:r>
                        <a:rPr lang="vi-VN" sz="1800" spc="-25" dirty="0">
                          <a:effectLst/>
                          <a:latin typeface="Times New Roman" panose="02020603050405020304" pitchFamily="18" charset="0"/>
                          <a:cs typeface="Times New Roman" panose="02020603050405020304" pitchFamily="18" charset="0"/>
                        </a:rPr>
                        <a:t>bài</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120" marR="0">
                        <a:lnSpc>
                          <a:spcPct val="115000"/>
                        </a:lnSpc>
                        <a:spcBef>
                          <a:spcPts val="1200"/>
                        </a:spcBef>
                        <a:spcAft>
                          <a:spcPts val="0"/>
                        </a:spcAft>
                      </a:pPr>
                      <a:r>
                        <a:rPr lang="vi-VN" sz="1800" dirty="0">
                          <a:effectLst/>
                          <a:latin typeface="Times New Roman" panose="02020603050405020304" pitchFamily="18" charset="0"/>
                          <a:cs typeface="Times New Roman" panose="02020603050405020304" pitchFamily="18" charset="0"/>
                        </a:rPr>
                        <a:t>Giải</a:t>
                      </a:r>
                      <a:r>
                        <a:rPr lang="vi-VN" sz="1800" spc="-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thích</a:t>
                      </a:r>
                      <a:r>
                        <a:rPr lang="vi-VN" sz="1800" spc="-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được</a:t>
                      </a:r>
                      <a:r>
                        <a:rPr lang="vi-VN" sz="1800" spc="-3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vấn</a:t>
                      </a:r>
                      <a:r>
                        <a:rPr lang="vi-VN" sz="1800" spc="-30" dirty="0">
                          <a:effectLst/>
                          <a:latin typeface="Times New Roman" panose="02020603050405020304" pitchFamily="18" charset="0"/>
                          <a:cs typeface="Times New Roman" panose="02020603050405020304" pitchFamily="18" charset="0"/>
                        </a:rPr>
                        <a:t> </a:t>
                      </a:r>
                      <a:r>
                        <a:rPr lang="vi-VN" sz="1800" spc="-25" dirty="0">
                          <a:effectLst/>
                          <a:latin typeface="Times New Roman" panose="02020603050405020304" pitchFamily="18" charset="0"/>
                          <a:cs typeface="Times New Roman" panose="02020603050405020304" pitchFamily="18" charset="0"/>
                        </a:rPr>
                        <a:t>đề</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19851163"/>
                  </a:ext>
                </a:extLst>
              </a:tr>
              <a:tr h="401830">
                <a:tc vMerge="1">
                  <a:txBody>
                    <a:bodyPr/>
                    <a:lstStyle/>
                    <a:p>
                      <a:endParaRPr lang="en-US"/>
                    </a:p>
                  </a:txBody>
                  <a:tcPr/>
                </a:tc>
                <a:tc>
                  <a:txBody>
                    <a:bodyPr/>
                    <a:lstStyle/>
                    <a:p>
                      <a:pPr marL="71120" marR="0">
                        <a:lnSpc>
                          <a:spcPct val="115000"/>
                        </a:lnSpc>
                        <a:spcBef>
                          <a:spcPts val="1200"/>
                        </a:spcBef>
                        <a:spcAft>
                          <a:spcPts val="0"/>
                        </a:spcAft>
                      </a:pPr>
                      <a:r>
                        <a:rPr lang="vi-VN" sz="1800" dirty="0">
                          <a:effectLst/>
                          <a:latin typeface="Times New Roman" panose="02020603050405020304" pitchFamily="18" charset="0"/>
                          <a:cs typeface="Times New Roman" panose="02020603050405020304" pitchFamily="18" charset="0"/>
                        </a:rPr>
                        <a:t>Nêu</a:t>
                      </a:r>
                      <a:r>
                        <a:rPr lang="vi-VN" sz="1800" spc="-2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nguyên</a:t>
                      </a:r>
                      <a:r>
                        <a:rPr lang="vi-VN" sz="1800" spc="-2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nhân</a:t>
                      </a:r>
                      <a:r>
                        <a:rPr lang="vi-VN" sz="1800" spc="-2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của</a:t>
                      </a:r>
                      <a:r>
                        <a:rPr lang="vi-VN" sz="1800" spc="-2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vấn</a:t>
                      </a:r>
                      <a:r>
                        <a:rPr lang="vi-VN" sz="1800" spc="-25" dirty="0">
                          <a:effectLst/>
                          <a:latin typeface="Times New Roman" panose="02020603050405020304" pitchFamily="18" charset="0"/>
                          <a:cs typeface="Times New Roman" panose="02020603050405020304" pitchFamily="18" charset="0"/>
                        </a:rPr>
                        <a:t> đề</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52086947"/>
                  </a:ext>
                </a:extLst>
              </a:tr>
              <a:tr h="629488">
                <a:tc vMerge="1">
                  <a:txBody>
                    <a:bodyPr/>
                    <a:lstStyle/>
                    <a:p>
                      <a:endParaRPr lang="en-US"/>
                    </a:p>
                  </a:txBody>
                  <a:tcPr/>
                </a:tc>
                <a:tc>
                  <a:txBody>
                    <a:bodyPr/>
                    <a:lstStyle/>
                    <a:p>
                      <a:pPr marL="71120" marR="0">
                        <a:lnSpc>
                          <a:spcPct val="115000"/>
                        </a:lnSpc>
                        <a:spcBef>
                          <a:spcPts val="1095"/>
                        </a:spcBef>
                        <a:spcAft>
                          <a:spcPts val="0"/>
                        </a:spcAft>
                      </a:pPr>
                      <a:r>
                        <a:rPr lang="vi-VN" sz="1800" dirty="0">
                          <a:effectLst/>
                          <a:latin typeface="Times New Roman" panose="02020603050405020304" pitchFamily="18" charset="0"/>
                          <a:cs typeface="Times New Roman" panose="02020603050405020304" pitchFamily="18" charset="0"/>
                        </a:rPr>
                        <a:t>Trình</a:t>
                      </a:r>
                      <a:r>
                        <a:rPr lang="vi-VN" sz="1800" spc="-5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bày</a:t>
                      </a:r>
                      <a:r>
                        <a:rPr lang="vi-VN" sz="1800" spc="-4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được</a:t>
                      </a:r>
                      <a:r>
                        <a:rPr lang="vi-VN" sz="1800" spc="-5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một</a:t>
                      </a:r>
                      <a:r>
                        <a:rPr lang="vi-VN" sz="1800" spc="-4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số</a:t>
                      </a:r>
                      <a:r>
                        <a:rPr lang="vi-VN" sz="1800" spc="-4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luận</a:t>
                      </a:r>
                      <a:r>
                        <a:rPr lang="vi-VN" sz="1800" spc="-5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điểm</a:t>
                      </a:r>
                      <a:r>
                        <a:rPr lang="vi-VN" sz="1800" spc="-4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phân</a:t>
                      </a:r>
                      <a:r>
                        <a:rPr lang="vi-VN" sz="1800" spc="-45"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tích </a:t>
                      </a:r>
                      <a:r>
                        <a:rPr lang="vi-VN" sz="1800" spc="-10" dirty="0">
                          <a:effectLst/>
                          <a:latin typeface="Times New Roman" panose="02020603050405020304" pitchFamily="18" charset="0"/>
                          <a:cs typeface="Times New Roman" panose="02020603050405020304" pitchFamily="18" charset="0"/>
                        </a:rPr>
                        <a:t>các</a:t>
                      </a:r>
                      <a:r>
                        <a:rPr lang="vi-VN" sz="1800" spc="-70" dirty="0">
                          <a:effectLst/>
                          <a:latin typeface="Times New Roman" panose="02020603050405020304" pitchFamily="18" charset="0"/>
                          <a:cs typeface="Times New Roman" panose="02020603050405020304" pitchFamily="18" charset="0"/>
                        </a:rPr>
                        <a:t> </a:t>
                      </a:r>
                      <a:r>
                        <a:rPr lang="vi-VN" sz="1800" spc="-10" dirty="0">
                          <a:effectLst/>
                          <a:latin typeface="Times New Roman" panose="02020603050405020304" pitchFamily="18" charset="0"/>
                          <a:cs typeface="Times New Roman" panose="02020603050405020304" pitchFamily="18" charset="0"/>
                        </a:rPr>
                        <a:t>khía</a:t>
                      </a:r>
                      <a:r>
                        <a:rPr lang="vi-VN" sz="1800" spc="-70" dirty="0">
                          <a:effectLst/>
                          <a:latin typeface="Times New Roman" panose="02020603050405020304" pitchFamily="18" charset="0"/>
                          <a:cs typeface="Times New Roman" panose="02020603050405020304" pitchFamily="18" charset="0"/>
                        </a:rPr>
                        <a:t> </a:t>
                      </a:r>
                      <a:r>
                        <a:rPr lang="vi-VN" sz="1800" spc="-10" dirty="0">
                          <a:effectLst/>
                          <a:latin typeface="Times New Roman" panose="02020603050405020304" pitchFamily="18" charset="0"/>
                          <a:cs typeface="Times New Roman" panose="02020603050405020304" pitchFamily="18" charset="0"/>
                        </a:rPr>
                        <a:t>cạnh</a:t>
                      </a:r>
                      <a:r>
                        <a:rPr lang="vi-VN" sz="1800" spc="-65" dirty="0">
                          <a:effectLst/>
                          <a:latin typeface="Times New Roman" panose="02020603050405020304" pitchFamily="18" charset="0"/>
                          <a:cs typeface="Times New Roman" panose="02020603050405020304" pitchFamily="18" charset="0"/>
                        </a:rPr>
                        <a:t> </a:t>
                      </a:r>
                      <a:r>
                        <a:rPr lang="vi-VN" sz="1800" spc="-10" dirty="0">
                          <a:effectLst/>
                          <a:latin typeface="Times New Roman" panose="02020603050405020304" pitchFamily="18" charset="0"/>
                          <a:cs typeface="Times New Roman" panose="02020603050405020304" pitchFamily="18" charset="0"/>
                        </a:rPr>
                        <a:t>của</a:t>
                      </a:r>
                      <a:r>
                        <a:rPr lang="vi-VN" sz="1800" spc="-70" dirty="0">
                          <a:effectLst/>
                          <a:latin typeface="Times New Roman" panose="02020603050405020304" pitchFamily="18" charset="0"/>
                          <a:cs typeface="Times New Roman" panose="02020603050405020304" pitchFamily="18" charset="0"/>
                        </a:rPr>
                        <a:t> </a:t>
                      </a:r>
                      <a:r>
                        <a:rPr lang="vi-VN" sz="1800" spc="-10" dirty="0">
                          <a:effectLst/>
                          <a:latin typeface="Times New Roman" panose="02020603050405020304" pitchFamily="18" charset="0"/>
                          <a:cs typeface="Times New Roman" panose="02020603050405020304" pitchFamily="18" charset="0"/>
                        </a:rPr>
                        <a:t>vấn</a:t>
                      </a:r>
                      <a:r>
                        <a:rPr lang="vi-VN" sz="1800" spc="-70" dirty="0">
                          <a:effectLst/>
                          <a:latin typeface="Times New Roman" panose="02020603050405020304" pitchFamily="18" charset="0"/>
                          <a:cs typeface="Times New Roman" panose="02020603050405020304" pitchFamily="18" charset="0"/>
                        </a:rPr>
                        <a:t> </a:t>
                      </a:r>
                      <a:r>
                        <a:rPr lang="vi-VN" sz="1800" spc="-10" dirty="0">
                          <a:effectLst/>
                          <a:latin typeface="Times New Roman" panose="02020603050405020304" pitchFamily="18" charset="0"/>
                          <a:cs typeface="Times New Roman" panose="02020603050405020304" pitchFamily="18" charset="0"/>
                        </a:rPr>
                        <a:t>đề</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7249623"/>
                  </a:ext>
                </a:extLst>
              </a:tr>
              <a:tr h="609439">
                <a:tc vMerge="1">
                  <a:txBody>
                    <a:bodyPr/>
                    <a:lstStyle/>
                    <a:p>
                      <a:endParaRPr lang="en-US"/>
                    </a:p>
                  </a:txBody>
                  <a:tcPr/>
                </a:tc>
                <a:tc>
                  <a:txBody>
                    <a:bodyPr/>
                    <a:lstStyle/>
                    <a:p>
                      <a:pPr marL="71120" marR="0">
                        <a:lnSpc>
                          <a:spcPct val="115000"/>
                        </a:lnSpc>
                        <a:spcBef>
                          <a:spcPts val="610"/>
                        </a:spcBef>
                        <a:spcAft>
                          <a:spcPts val="0"/>
                        </a:spcAft>
                      </a:pPr>
                      <a:r>
                        <a:rPr lang="vi-VN" sz="1800">
                          <a:effectLst/>
                          <a:latin typeface="Times New Roman" panose="02020603050405020304" pitchFamily="18" charset="0"/>
                          <a:cs typeface="Times New Roman" panose="02020603050405020304" pitchFamily="18" charset="0"/>
                        </a:rPr>
                        <a:t>Mỗi luận điểm được làm sáng tỏ bằng lí lẽ, bằng chứng</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9485910"/>
                  </a:ext>
                </a:extLst>
              </a:tr>
              <a:tr h="419659">
                <a:tc vMerge="1">
                  <a:txBody>
                    <a:bodyPr/>
                    <a:lstStyle/>
                    <a:p>
                      <a:endParaRPr lang="en-US"/>
                    </a:p>
                  </a:txBody>
                  <a:tcPr/>
                </a:tc>
                <a:tc>
                  <a:txBody>
                    <a:bodyPr/>
                    <a:lstStyle/>
                    <a:p>
                      <a:pPr marL="71120" marR="0">
                        <a:lnSpc>
                          <a:spcPct val="115000"/>
                        </a:lnSpc>
                        <a:spcBef>
                          <a:spcPts val="1200"/>
                        </a:spcBef>
                        <a:spcAft>
                          <a:spcPts val="0"/>
                        </a:spcAft>
                      </a:pPr>
                      <a:r>
                        <a:rPr lang="vi-VN" sz="1800">
                          <a:effectLst/>
                          <a:latin typeface="Times New Roman" panose="02020603050405020304" pitchFamily="18" charset="0"/>
                          <a:cs typeface="Times New Roman" panose="02020603050405020304" pitchFamily="18" charset="0"/>
                        </a:rPr>
                        <a:t>Nêu</a:t>
                      </a:r>
                      <a:r>
                        <a:rPr lang="vi-VN" sz="1800" spc="-5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được</a:t>
                      </a:r>
                      <a:r>
                        <a:rPr lang="vi-VN" sz="1800" spc="-4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quan</a:t>
                      </a:r>
                      <a:r>
                        <a:rPr lang="vi-VN" sz="1800" spc="-4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điểm</a:t>
                      </a:r>
                      <a:r>
                        <a:rPr lang="vi-VN" sz="1800" spc="-4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trái</a:t>
                      </a:r>
                      <a:r>
                        <a:rPr lang="vi-VN" sz="1800" spc="-5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chiều</a:t>
                      </a:r>
                      <a:r>
                        <a:rPr lang="vi-VN" sz="1800" spc="-4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và</a:t>
                      </a:r>
                      <a:r>
                        <a:rPr lang="vi-VN" sz="1800" spc="-4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phản</a:t>
                      </a:r>
                      <a:r>
                        <a:rPr lang="vi-VN" sz="1800" spc="-45">
                          <a:effectLst/>
                          <a:latin typeface="Times New Roman" panose="02020603050405020304" pitchFamily="18" charset="0"/>
                          <a:cs typeface="Times New Roman" panose="02020603050405020304" pitchFamily="18" charset="0"/>
                        </a:rPr>
                        <a:t> </a:t>
                      </a:r>
                      <a:r>
                        <a:rPr lang="vi-VN" sz="1800" spc="-25">
                          <a:effectLst/>
                          <a:latin typeface="Times New Roman" panose="02020603050405020304" pitchFamily="18" charset="0"/>
                          <a:cs typeface="Times New Roman" panose="02020603050405020304" pitchFamily="18" charset="0"/>
                        </a:rPr>
                        <a:t>bác</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82609568"/>
                  </a:ext>
                </a:extLst>
              </a:tr>
              <a:tr h="401830">
                <a:tc vMerge="1">
                  <a:txBody>
                    <a:bodyPr/>
                    <a:lstStyle/>
                    <a:p>
                      <a:endParaRPr lang="en-US"/>
                    </a:p>
                  </a:txBody>
                  <a:tcPr/>
                </a:tc>
                <a:tc>
                  <a:txBody>
                    <a:bodyPr/>
                    <a:lstStyle/>
                    <a:p>
                      <a:pPr marL="71120" marR="0">
                        <a:lnSpc>
                          <a:spcPct val="115000"/>
                        </a:lnSpc>
                        <a:spcBef>
                          <a:spcPts val="1200"/>
                        </a:spcBef>
                        <a:spcAft>
                          <a:spcPts val="0"/>
                        </a:spcAft>
                      </a:pPr>
                      <a:r>
                        <a:rPr lang="vi-VN" sz="1800">
                          <a:effectLst/>
                          <a:latin typeface="Times New Roman" panose="02020603050405020304" pitchFamily="18" charset="0"/>
                          <a:cs typeface="Times New Roman" panose="02020603050405020304" pitchFamily="18" charset="0"/>
                        </a:rPr>
                        <a:t>Đề</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xuất</a:t>
                      </a:r>
                      <a:r>
                        <a:rPr lang="vi-VN" sz="1800" spc="-2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được</a:t>
                      </a:r>
                      <a:r>
                        <a:rPr lang="vi-VN" sz="1800" spc="-2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giải</a:t>
                      </a:r>
                      <a:r>
                        <a:rPr lang="vi-VN" sz="1800" spc="-25">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pháp</a:t>
                      </a:r>
                      <a:r>
                        <a:rPr lang="vi-VN" sz="1800" spc="-20">
                          <a:effectLst/>
                          <a:latin typeface="Times New Roman" panose="02020603050405020304" pitchFamily="18" charset="0"/>
                          <a:cs typeface="Times New Roman" panose="02020603050405020304" pitchFamily="18" charset="0"/>
                        </a:rPr>
                        <a:t> </a:t>
                      </a:r>
                      <a:r>
                        <a:rPr lang="vi-VN" sz="1800">
                          <a:effectLst/>
                          <a:latin typeface="Times New Roman" panose="02020603050405020304" pitchFamily="18" charset="0"/>
                          <a:cs typeface="Times New Roman" panose="02020603050405020304" pitchFamily="18" charset="0"/>
                        </a:rPr>
                        <a:t>khả</a:t>
                      </a:r>
                      <a:r>
                        <a:rPr lang="vi-VN" sz="1800" spc="-20">
                          <a:effectLst/>
                          <a:latin typeface="Times New Roman" panose="02020603050405020304" pitchFamily="18" charset="0"/>
                          <a:cs typeface="Times New Roman" panose="02020603050405020304" pitchFamily="18" charset="0"/>
                        </a:rPr>
                        <a:t> </a:t>
                      </a:r>
                      <a:r>
                        <a:rPr lang="vi-VN" sz="1800" spc="-25">
                          <a:effectLst/>
                          <a:latin typeface="Times New Roman" panose="02020603050405020304" pitchFamily="18" charset="0"/>
                          <a:cs typeface="Times New Roman" panose="02020603050405020304" pitchFamily="18" charset="0"/>
                        </a:rPr>
                        <a:t>thi</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18742020"/>
                  </a:ext>
                </a:extLst>
              </a:tr>
              <a:tr h="817048">
                <a:tc>
                  <a:txBody>
                    <a:bodyPr/>
                    <a:lstStyle/>
                    <a:p>
                      <a:pPr marL="0" marR="0">
                        <a:lnSpc>
                          <a:spcPct val="115000"/>
                        </a:lnSpc>
                        <a:spcBef>
                          <a:spcPts val="12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cs typeface="Times New Roman" panose="02020603050405020304" pitchFamily="18" charset="0"/>
                      </a:endParaRPr>
                    </a:p>
                    <a:p>
                      <a:pPr marL="70485" marR="0" algn="ctr">
                        <a:lnSpc>
                          <a:spcPct val="115000"/>
                        </a:lnSpc>
                        <a:spcBef>
                          <a:spcPts val="5"/>
                        </a:spcBef>
                        <a:spcAft>
                          <a:spcPts val="0"/>
                        </a:spcAft>
                      </a:pPr>
                      <a:r>
                        <a:rPr lang="vi-VN" sz="1800" spc="-10" dirty="0">
                          <a:effectLst/>
                          <a:latin typeface="Times New Roman" panose="02020603050405020304" pitchFamily="18" charset="0"/>
                          <a:cs typeface="Times New Roman" panose="02020603050405020304" pitchFamily="18" charset="0"/>
                        </a:rPr>
                        <a:t>Kết</a:t>
                      </a:r>
                      <a:r>
                        <a:rPr lang="vi-VN" sz="1800" spc="-40" dirty="0">
                          <a:effectLst/>
                          <a:latin typeface="Times New Roman" panose="02020603050405020304" pitchFamily="18" charset="0"/>
                          <a:cs typeface="Times New Roman" panose="02020603050405020304" pitchFamily="18" charset="0"/>
                        </a:rPr>
                        <a:t> </a:t>
                      </a:r>
                      <a:r>
                        <a:rPr lang="vi-VN" sz="1800" spc="-25" dirty="0">
                          <a:effectLst/>
                          <a:latin typeface="Times New Roman" panose="02020603050405020304" pitchFamily="18" charset="0"/>
                          <a:cs typeface="Times New Roman" panose="02020603050405020304" pitchFamily="18" charset="0"/>
                        </a:rPr>
                        <a:t>bài</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120" marR="0">
                        <a:lnSpc>
                          <a:spcPct val="115000"/>
                        </a:lnSpc>
                        <a:spcBef>
                          <a:spcPts val="735"/>
                        </a:spcBef>
                        <a:spcAft>
                          <a:spcPts val="0"/>
                        </a:spcAft>
                      </a:pPr>
                      <a:r>
                        <a:rPr lang="vi-VN" sz="1800">
                          <a:effectLst/>
                          <a:latin typeface="Times New Roman" panose="02020603050405020304" pitchFamily="18" charset="0"/>
                          <a:cs typeface="Times New Roman" panose="02020603050405020304" pitchFamily="18" charset="0"/>
                        </a:rPr>
                        <a:t>Khẳng định được tầm quan trọng của việc </a:t>
                      </a:r>
                      <a:r>
                        <a:rPr lang="vi-VN" sz="1800" spc="-40">
                          <a:effectLst/>
                          <a:latin typeface="Times New Roman" panose="02020603050405020304" pitchFamily="18" charset="0"/>
                          <a:cs typeface="Times New Roman" panose="02020603050405020304" pitchFamily="18" charset="0"/>
                        </a:rPr>
                        <a:t>nhận thức đúng</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và giải quyết</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tốt vấn</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đề.</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11203282"/>
                  </a:ext>
                </a:extLst>
              </a:tr>
              <a:tr h="529461">
                <a:tc>
                  <a:txBody>
                    <a:bodyPr/>
                    <a:lstStyle/>
                    <a:p>
                      <a:pPr marL="70485" marR="61595">
                        <a:lnSpc>
                          <a:spcPct val="115000"/>
                        </a:lnSpc>
                        <a:spcBef>
                          <a:spcPts val="1000"/>
                        </a:spcBef>
                        <a:spcAft>
                          <a:spcPts val="0"/>
                        </a:spcAft>
                        <a:tabLst>
                          <a:tab pos="663575" algn="l"/>
                        </a:tabLst>
                      </a:pPr>
                      <a:r>
                        <a:rPr lang="vi-VN" sz="1800" spc="-10" dirty="0" smtClean="0">
                          <a:effectLst/>
                          <a:latin typeface="Times New Roman" panose="02020603050405020304" pitchFamily="18" charset="0"/>
                          <a:cs typeface="Times New Roman" panose="02020603050405020304" pitchFamily="18" charset="0"/>
                        </a:rPr>
                        <a:t>Chính</a:t>
                      </a:r>
                      <a:r>
                        <a:rPr lang="en-US" sz="1800" spc="0" baseline="0" dirty="0" smtClean="0">
                          <a:effectLst/>
                          <a:latin typeface="Times New Roman" panose="02020603050405020304" pitchFamily="18" charset="0"/>
                          <a:cs typeface="Times New Roman" panose="02020603050405020304" pitchFamily="18" charset="0"/>
                        </a:rPr>
                        <a:t> </a:t>
                      </a:r>
                      <a:r>
                        <a:rPr lang="vi-VN" sz="1800" spc="-40" dirty="0" smtClean="0">
                          <a:effectLst/>
                          <a:latin typeface="Times New Roman" panose="02020603050405020304" pitchFamily="18" charset="0"/>
                          <a:cs typeface="Times New Roman" panose="02020603050405020304" pitchFamily="18" charset="0"/>
                        </a:rPr>
                        <a:t>tả</a:t>
                      </a:r>
                      <a:r>
                        <a:rPr lang="vi-VN" sz="1800" spc="-40" dirty="0">
                          <a:effectLst/>
                          <a:latin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cs typeface="Times New Roman" panose="02020603050405020304" pitchFamily="18" charset="0"/>
                        </a:rPr>
                        <a:t>diễn đạt</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120" marR="0">
                        <a:lnSpc>
                          <a:spcPct val="115000"/>
                        </a:lnSpc>
                        <a:spcBef>
                          <a:spcPts val="1000"/>
                        </a:spcBef>
                        <a:spcAft>
                          <a:spcPts val="0"/>
                        </a:spcAft>
                      </a:pPr>
                      <a:r>
                        <a:rPr lang="vi-VN" sz="1800" spc="-40">
                          <a:effectLst/>
                          <a:latin typeface="Times New Roman" panose="02020603050405020304" pitchFamily="18" charset="0"/>
                          <a:cs typeface="Times New Roman" panose="02020603050405020304" pitchFamily="18" charset="0"/>
                        </a:rPr>
                        <a:t>Bài</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viết</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không</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hoặc</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ít</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mắc</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lỗi</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chính</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tả</a:t>
                      </a:r>
                      <a:r>
                        <a:rPr lang="vi-VN" sz="1800" spc="-35">
                          <a:effectLst/>
                          <a:latin typeface="Times New Roman" panose="02020603050405020304" pitchFamily="18" charset="0"/>
                          <a:cs typeface="Times New Roman" panose="02020603050405020304" pitchFamily="18" charset="0"/>
                        </a:rPr>
                        <a:t> </a:t>
                      </a:r>
                      <a:r>
                        <a:rPr lang="vi-VN" sz="1800" spc="-40">
                          <a:effectLst/>
                          <a:latin typeface="Times New Roman" panose="02020603050405020304" pitchFamily="18" charset="0"/>
                          <a:cs typeface="Times New Roman" panose="02020603050405020304" pitchFamily="18" charset="0"/>
                        </a:rPr>
                        <a:t>và </a:t>
                      </a:r>
                      <a:r>
                        <a:rPr lang="vi-VN" sz="1800">
                          <a:effectLst/>
                          <a:latin typeface="Times New Roman" panose="02020603050405020304" pitchFamily="18" charset="0"/>
                          <a:cs typeface="Times New Roman" panose="02020603050405020304" pitchFamily="18" charset="0"/>
                        </a:rPr>
                        <a:t>diễn đạt</a:t>
                      </a:r>
                      <a:endParaRPr lang="en-US" sz="180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Symbol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84891503"/>
                  </a:ext>
                </a:extLst>
              </a:tr>
            </a:tbl>
          </a:graphicData>
        </a:graphic>
      </p:graphicFrame>
      <p:sp>
        <p:nvSpPr>
          <p:cNvPr id="3" name="Rectangle 1"/>
          <p:cNvSpPr>
            <a:spLocks noChangeArrowheads="1"/>
          </p:cNvSpPr>
          <p:nvPr/>
        </p:nvSpPr>
        <p:spPr bwMode="auto">
          <a:xfrm>
            <a:off x="1330668" y="318977"/>
            <a:ext cx="1031048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63575" algn="l"/>
              </a:tabLst>
              <a:defRPr>
                <a:solidFill>
                  <a:schemeClr val="tx1"/>
                </a:solidFill>
                <a:latin typeface="Arial" panose="020B0604020202020204" pitchFamily="34" charset="0"/>
              </a:defRPr>
            </a:lvl1pPr>
            <a:lvl2pPr eaLnBrk="0" fontAlgn="base" hangingPunct="0">
              <a:spcBef>
                <a:spcPct val="0"/>
              </a:spcBef>
              <a:spcAft>
                <a:spcPct val="0"/>
              </a:spcAft>
              <a:tabLst>
                <a:tab pos="663575" algn="l"/>
              </a:tabLst>
              <a:defRPr>
                <a:solidFill>
                  <a:schemeClr val="tx1"/>
                </a:solidFill>
                <a:latin typeface="Arial" panose="020B0604020202020204" pitchFamily="34" charset="0"/>
              </a:defRPr>
            </a:lvl2pPr>
            <a:lvl3pPr eaLnBrk="0" fontAlgn="base" hangingPunct="0">
              <a:spcBef>
                <a:spcPct val="0"/>
              </a:spcBef>
              <a:spcAft>
                <a:spcPct val="0"/>
              </a:spcAft>
              <a:tabLst>
                <a:tab pos="663575" algn="l"/>
              </a:tabLst>
              <a:defRPr>
                <a:solidFill>
                  <a:schemeClr val="tx1"/>
                </a:solidFill>
                <a:latin typeface="Arial" panose="020B0604020202020204" pitchFamily="34" charset="0"/>
              </a:defRPr>
            </a:lvl3pPr>
            <a:lvl4pPr eaLnBrk="0" fontAlgn="base" hangingPunct="0">
              <a:spcBef>
                <a:spcPct val="0"/>
              </a:spcBef>
              <a:spcAft>
                <a:spcPct val="0"/>
              </a:spcAft>
              <a:tabLst>
                <a:tab pos="663575" algn="l"/>
              </a:tabLst>
              <a:defRPr>
                <a:solidFill>
                  <a:schemeClr val="tx1"/>
                </a:solidFill>
                <a:latin typeface="Arial" panose="020B0604020202020204" pitchFamily="34" charset="0"/>
              </a:defRPr>
            </a:lvl4pPr>
            <a:lvl5pPr eaLnBrk="0" fontAlgn="base" hangingPunct="0">
              <a:spcBef>
                <a:spcPct val="0"/>
              </a:spcBef>
              <a:spcAft>
                <a:spcPct val="0"/>
              </a:spcAft>
              <a:tabLst>
                <a:tab pos="663575" algn="l"/>
              </a:tabLst>
              <a:defRPr>
                <a:solidFill>
                  <a:schemeClr val="tx1"/>
                </a:solidFill>
                <a:latin typeface="Arial" panose="020B0604020202020204" pitchFamily="34" charset="0"/>
              </a:defRPr>
            </a:lvl5pPr>
            <a:lvl6pPr eaLnBrk="0" fontAlgn="base" hangingPunct="0">
              <a:spcBef>
                <a:spcPct val="0"/>
              </a:spcBef>
              <a:spcAft>
                <a:spcPct val="0"/>
              </a:spcAft>
              <a:tabLst>
                <a:tab pos="663575" algn="l"/>
              </a:tabLst>
              <a:defRPr>
                <a:solidFill>
                  <a:schemeClr val="tx1"/>
                </a:solidFill>
                <a:latin typeface="Arial" panose="020B0604020202020204" pitchFamily="34" charset="0"/>
              </a:defRPr>
            </a:lvl6pPr>
            <a:lvl7pPr eaLnBrk="0" fontAlgn="base" hangingPunct="0">
              <a:spcBef>
                <a:spcPct val="0"/>
              </a:spcBef>
              <a:spcAft>
                <a:spcPct val="0"/>
              </a:spcAft>
              <a:tabLst>
                <a:tab pos="663575" algn="l"/>
              </a:tabLst>
              <a:defRPr>
                <a:solidFill>
                  <a:schemeClr val="tx1"/>
                </a:solidFill>
                <a:latin typeface="Arial" panose="020B0604020202020204" pitchFamily="34" charset="0"/>
              </a:defRPr>
            </a:lvl7pPr>
            <a:lvl8pPr eaLnBrk="0" fontAlgn="base" hangingPunct="0">
              <a:spcBef>
                <a:spcPct val="0"/>
              </a:spcBef>
              <a:spcAft>
                <a:spcPct val="0"/>
              </a:spcAft>
              <a:tabLst>
                <a:tab pos="663575" algn="l"/>
              </a:tabLst>
              <a:defRPr>
                <a:solidFill>
                  <a:schemeClr val="tx1"/>
                </a:solidFill>
                <a:latin typeface="Arial" panose="020B0604020202020204" pitchFamily="34" charset="0"/>
              </a:defRPr>
            </a:lvl8pPr>
            <a:lvl9pPr eaLnBrk="0" fontAlgn="base" hangingPunct="0">
              <a:spcBef>
                <a:spcPct val="0"/>
              </a:spcBef>
              <a:spcAft>
                <a:spcPct val="0"/>
              </a:spcAft>
              <a:tabLst>
                <a:tab pos="6635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63575" algn="l"/>
              </a:tabLst>
            </a:pPr>
            <a:r>
              <a:rPr kumimoji="0" lang="vi-VN" altLang="en-US" sz="2600" b="1" i="0" u="none" strike="noStrike" cap="none" normalizeH="0" baseline="0" dirty="0" smtClean="0">
                <a:ln>
                  <a:noFill/>
                </a:ln>
                <a:solidFill>
                  <a:srgbClr val="231F20"/>
                </a:solidFill>
                <a:effectLst/>
                <a:latin typeface="Times New Roman" panose="02020603050405020304" pitchFamily="18" charset="0"/>
                <a:ea typeface="Symbola"/>
                <a:cs typeface="Times New Roman" panose="02020603050405020304" pitchFamily="18" charset="0"/>
              </a:rPr>
              <a:t>Bảng kiểm: Kĩ năng viết bài văn nghị luận về một vấn đề cần giải quyết</a:t>
            </a:r>
            <a:endParaRPr kumimoji="0" lang="en-US" altLang="en-US" sz="2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63575" algn="l"/>
              </a:tabLst>
            </a:pPr>
            <a:endParaRPr kumimoji="0" lang="en-US" altLang="en-US" sz="2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24420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101880" y="318976"/>
            <a:ext cx="8495087" cy="5788635"/>
          </a:xfrm>
          <a:prstGeom prst="rect">
            <a:avLst/>
          </a:prstGeom>
        </p:spPr>
      </p:pic>
      <p:pic>
        <p:nvPicPr>
          <p:cNvPr id="3" name="Picture 4"/>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3593807"/>
            <a:ext cx="3261931" cy="3196692"/>
          </a:xfrm>
          <a:prstGeom prst="rect">
            <a:avLst/>
          </a:prstGeom>
        </p:spPr>
      </p:pic>
      <p:sp>
        <p:nvSpPr>
          <p:cNvPr id="4" name="TextBox 9"/>
          <p:cNvSpPr txBox="1"/>
          <p:nvPr/>
        </p:nvSpPr>
        <p:spPr>
          <a:xfrm>
            <a:off x="935046" y="1332270"/>
            <a:ext cx="10828754" cy="3411190"/>
          </a:xfrm>
          <a:prstGeom prst="rect">
            <a:avLst/>
          </a:prstGeom>
        </p:spPr>
        <p:txBody>
          <a:bodyPr wrap="square" lIns="0" tIns="0" rIns="0" bIns="0" rtlCol="0" anchor="t">
            <a:spAutoFit/>
          </a:bodyPr>
          <a:lstStyle/>
          <a:p>
            <a:pPr algn="ctr">
              <a:lnSpc>
                <a:spcPts val="13261"/>
              </a:lnSpc>
            </a:pPr>
            <a:r>
              <a:rPr lang="en-US" sz="6000" dirty="0">
                <a:solidFill>
                  <a:srgbClr val="5D69B4"/>
                </a:solidFill>
                <a:latin typeface="Times New Roman" panose="02020603050405020304" pitchFamily="18" charset="0"/>
                <a:cs typeface="Times New Roman" panose="02020603050405020304" pitchFamily="18" charset="0"/>
              </a:rPr>
              <a:t>Xin </a:t>
            </a:r>
            <a:r>
              <a:rPr lang="en-US" sz="6000" dirty="0" err="1">
                <a:solidFill>
                  <a:srgbClr val="5D69B4"/>
                </a:solidFill>
                <a:latin typeface="Times New Roman" panose="02020603050405020304" pitchFamily="18" charset="0"/>
                <a:cs typeface="Times New Roman" panose="02020603050405020304" pitchFamily="18" charset="0"/>
              </a:rPr>
              <a:t>chào</a:t>
            </a:r>
            <a:endParaRPr lang="en-US" sz="6000" dirty="0">
              <a:solidFill>
                <a:srgbClr val="5D69B4"/>
              </a:solidFill>
              <a:latin typeface="Times New Roman" panose="02020603050405020304" pitchFamily="18" charset="0"/>
              <a:cs typeface="Times New Roman" panose="02020603050405020304" pitchFamily="18" charset="0"/>
            </a:endParaRPr>
          </a:p>
          <a:p>
            <a:pPr algn="ctr">
              <a:lnSpc>
                <a:spcPts val="13261"/>
              </a:lnSpc>
            </a:pPr>
            <a:r>
              <a:rPr lang="en-US" sz="6000" dirty="0" err="1">
                <a:solidFill>
                  <a:srgbClr val="5D69B4"/>
                </a:solidFill>
                <a:latin typeface="Times New Roman" panose="02020603050405020304" pitchFamily="18" charset="0"/>
                <a:cs typeface="Times New Roman" panose="02020603050405020304" pitchFamily="18" charset="0"/>
              </a:rPr>
              <a:t>và</a:t>
            </a:r>
            <a:r>
              <a:rPr lang="en-US" sz="6000" dirty="0">
                <a:solidFill>
                  <a:srgbClr val="5D69B4"/>
                </a:solidFill>
                <a:latin typeface="Times New Roman" panose="02020603050405020304" pitchFamily="18" charset="0"/>
                <a:cs typeface="Times New Roman" panose="02020603050405020304" pitchFamily="18" charset="0"/>
              </a:rPr>
              <a:t> </a:t>
            </a:r>
            <a:r>
              <a:rPr lang="en-US" sz="6000" dirty="0" err="1">
                <a:solidFill>
                  <a:srgbClr val="5D69B4"/>
                </a:solidFill>
                <a:latin typeface="Times New Roman" panose="02020603050405020304" pitchFamily="18" charset="0"/>
                <a:cs typeface="Times New Roman" panose="02020603050405020304" pitchFamily="18" charset="0"/>
              </a:rPr>
              <a:t>hẹn</a:t>
            </a:r>
            <a:r>
              <a:rPr lang="en-US" sz="6000" dirty="0">
                <a:solidFill>
                  <a:srgbClr val="5D69B4"/>
                </a:solidFill>
                <a:latin typeface="Times New Roman" panose="02020603050405020304" pitchFamily="18" charset="0"/>
                <a:cs typeface="Times New Roman" panose="02020603050405020304" pitchFamily="18" charset="0"/>
              </a:rPr>
              <a:t> </a:t>
            </a:r>
            <a:r>
              <a:rPr lang="en-US" sz="6000" dirty="0" err="1">
                <a:solidFill>
                  <a:srgbClr val="5D69B4"/>
                </a:solidFill>
                <a:latin typeface="Times New Roman" panose="02020603050405020304" pitchFamily="18" charset="0"/>
                <a:cs typeface="Times New Roman" panose="02020603050405020304" pitchFamily="18" charset="0"/>
              </a:rPr>
              <a:t>gặp</a:t>
            </a:r>
            <a:r>
              <a:rPr lang="en-US" sz="6000" dirty="0">
                <a:solidFill>
                  <a:srgbClr val="5D69B4"/>
                </a:solidFill>
                <a:latin typeface="Times New Roman" panose="02020603050405020304" pitchFamily="18" charset="0"/>
                <a:cs typeface="Times New Roman" panose="02020603050405020304" pitchFamily="18" charset="0"/>
              </a:rPr>
              <a:t> </a:t>
            </a:r>
            <a:r>
              <a:rPr lang="en-US" sz="6000" dirty="0" err="1">
                <a:solidFill>
                  <a:srgbClr val="5D69B4"/>
                </a:solidFill>
                <a:latin typeface="Times New Roman" panose="02020603050405020304" pitchFamily="18" charset="0"/>
                <a:cs typeface="Times New Roman" panose="02020603050405020304" pitchFamily="18" charset="0"/>
              </a:rPr>
              <a:t>lại</a:t>
            </a:r>
            <a:r>
              <a:rPr lang="en-US" sz="6000" dirty="0">
                <a:solidFill>
                  <a:srgbClr val="5D69B4"/>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8894540"/>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àm sao để con người có thể sống hài hòa với thiên nhi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226" y="223284"/>
            <a:ext cx="3278741" cy="33067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imilac a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078" y="3530010"/>
            <a:ext cx="4939848" cy="33652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270082" y="51390"/>
            <a:ext cx="3831818" cy="2938130"/>
          </a:xfrm>
          <a:prstGeom prst="rect">
            <a:avLst/>
          </a:prstGeom>
        </p:spPr>
      </p:pic>
      <p:pic>
        <p:nvPicPr>
          <p:cNvPr id="7" name="Picture 6"/>
          <p:cNvPicPr>
            <a:picLocks noChangeAspect="1"/>
          </p:cNvPicPr>
          <p:nvPr/>
        </p:nvPicPr>
        <p:blipFill>
          <a:blip r:embed="rId5"/>
          <a:stretch>
            <a:fillRect/>
          </a:stretch>
        </p:blipFill>
        <p:spPr>
          <a:xfrm>
            <a:off x="6668140" y="3530010"/>
            <a:ext cx="4804390" cy="3274829"/>
          </a:xfrm>
          <a:prstGeom prst="rect">
            <a:avLst/>
          </a:prstGeom>
        </p:spPr>
      </p:pic>
      <p:sp>
        <p:nvSpPr>
          <p:cNvPr id="8" name="AutoShape 6" descr="https://vimico.vn/wp-content/uploads/2017/11/tai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108459" y="160339"/>
            <a:ext cx="3914775" cy="3369672"/>
          </a:xfrm>
          <a:prstGeom prst="rect">
            <a:avLst/>
          </a:prstGeom>
        </p:spPr>
      </p:pic>
    </p:spTree>
    <p:extLst>
      <p:ext uri="{BB962C8B-B14F-4D97-AF65-F5344CB8AC3E}">
        <p14:creationId xmlns:p14="http://schemas.microsoft.com/office/powerpoint/2010/main" val="4168966211"/>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01EB1EF-713F-4B61-9687-565055A74B0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3" name="图片 22">
            <a:extLst>
              <a:ext uri="{FF2B5EF4-FFF2-40B4-BE49-F238E27FC236}">
                <a16:creationId xmlns:a16="http://schemas.microsoft.com/office/drawing/2014/main" id="{98E4C429-1B7D-4555-912F-E801CD33DC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1429" y="4790827"/>
            <a:ext cx="3120572" cy="2067173"/>
          </a:xfrm>
          <a:prstGeom prst="rect">
            <a:avLst/>
          </a:prstGeom>
        </p:spPr>
      </p:pic>
      <p:pic>
        <p:nvPicPr>
          <p:cNvPr id="25" name="图片 24">
            <a:extLst>
              <a:ext uri="{FF2B5EF4-FFF2-40B4-BE49-F238E27FC236}">
                <a16:creationId xmlns:a16="http://schemas.microsoft.com/office/drawing/2014/main" id="{A97C30EA-69C8-484A-9C5A-7993CD0F38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0" y="3832639"/>
            <a:ext cx="4460297" cy="3025361"/>
          </a:xfrm>
          <a:prstGeom prst="rect">
            <a:avLst/>
          </a:prstGeom>
        </p:spPr>
      </p:pic>
      <p:pic>
        <p:nvPicPr>
          <p:cNvPr id="28" name="图片 27">
            <a:extLst>
              <a:ext uri="{FF2B5EF4-FFF2-40B4-BE49-F238E27FC236}">
                <a16:creationId xmlns:a16="http://schemas.microsoft.com/office/drawing/2014/main" id="{2582CA99-0AD1-4A82-80CF-3D747A8BB12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6187"/>
            <a:ext cx="5112469" cy="735607"/>
          </a:xfrm>
          <a:prstGeom prst="rect">
            <a:avLst/>
          </a:prstGeom>
        </p:spPr>
      </p:pic>
      <p:pic>
        <p:nvPicPr>
          <p:cNvPr id="29" name="图片 28">
            <a:extLst>
              <a:ext uri="{FF2B5EF4-FFF2-40B4-BE49-F238E27FC236}">
                <a16:creationId xmlns:a16="http://schemas.microsoft.com/office/drawing/2014/main" id="{33866786-6901-423F-AE1D-341EAC7A1A4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sp>
        <p:nvSpPr>
          <p:cNvPr id="46" name="MH_Others_1">
            <a:extLst>
              <a:ext uri="{FF2B5EF4-FFF2-40B4-BE49-F238E27FC236}">
                <a16:creationId xmlns:a16="http://schemas.microsoft.com/office/drawing/2014/main" id="{89E5F09E-E6CC-4F90-A118-95246891C0A2}"/>
              </a:ext>
            </a:extLst>
          </p:cNvPr>
          <p:cNvSpPr txBox="1"/>
          <p:nvPr>
            <p:custDataLst>
              <p:tags r:id="rId1"/>
            </p:custDataLst>
          </p:nvPr>
        </p:nvSpPr>
        <p:spPr>
          <a:xfrm>
            <a:off x="0" y="1755978"/>
            <a:ext cx="12334240" cy="1827194"/>
          </a:xfrm>
          <a:prstGeom prst="rect">
            <a:avLst/>
          </a:prstGeom>
          <a:noFill/>
        </p:spPr>
        <p:txBody>
          <a:bodyPr wrap="square" rtlCol="0">
            <a:noAutofit/>
          </a:bodyPr>
          <a:lstStyle/>
          <a:p>
            <a:pPr lvl="0" algn="ctr">
              <a:defRPr/>
            </a:pPr>
            <a:r>
              <a:rPr lang="vi-VN" sz="3600" b="1" dirty="0">
                <a:solidFill>
                  <a:srgbClr val="FF0000"/>
                </a:solidFill>
                <a:latin typeface="Times New Roman" panose="02020603050405020304" pitchFamily="18" charset="0"/>
                <a:cs typeface="Times New Roman" panose="02020603050405020304" pitchFamily="18" charset="0"/>
              </a:rPr>
              <a:t>VIẾT BÀI VĂN NGHỊ LUẬN </a:t>
            </a:r>
            <a:endParaRPr lang="en-US" sz="3600" b="1" dirty="0">
              <a:solidFill>
                <a:srgbClr val="FF0000"/>
              </a:solidFill>
              <a:latin typeface="Times New Roman" panose="02020603050405020304" pitchFamily="18" charset="0"/>
              <a:cs typeface="Times New Roman" panose="02020603050405020304" pitchFamily="18" charset="0"/>
            </a:endParaRPr>
          </a:p>
          <a:p>
            <a:pPr lvl="0" algn="ctr">
              <a:defRPr/>
            </a:pPr>
            <a:r>
              <a:rPr lang="vi-VN" sz="3600" b="1" dirty="0">
                <a:solidFill>
                  <a:srgbClr val="FF0000"/>
                </a:solidFill>
                <a:latin typeface="Times New Roman" panose="02020603050405020304" pitchFamily="18" charset="0"/>
                <a:cs typeface="Times New Roman" panose="02020603050405020304" pitchFamily="18" charset="0"/>
              </a:rPr>
              <a:t>VỀ MỘT VẤN ĐỀ CẦN GIẢI QUYẾT </a:t>
            </a:r>
            <a:endParaRPr lang="en-US" sz="3600" b="1" dirty="0">
              <a:solidFill>
                <a:srgbClr val="FF0000"/>
              </a:solidFill>
              <a:latin typeface="Times New Roman" panose="02020603050405020304" pitchFamily="18" charset="0"/>
              <a:cs typeface="Times New Roman" panose="02020603050405020304" pitchFamily="18" charset="0"/>
            </a:endParaRPr>
          </a:p>
          <a:p>
            <a:pPr lvl="0" algn="ctr">
              <a:defRPr/>
            </a:pPr>
            <a:r>
              <a:rPr lang="vi-VN" sz="3600" b="1" dirty="0">
                <a:solidFill>
                  <a:srgbClr val="FF0000"/>
                </a:solidFill>
                <a:latin typeface="Times New Roman" panose="02020603050405020304" pitchFamily="18" charset="0"/>
                <a:cs typeface="Times New Roman" panose="02020603050405020304" pitchFamily="18" charset="0"/>
              </a:rPr>
              <a:t>(CON NGƯỜI TRONG MỐI QUAN HỆ VỚI TỰ NHIÊN)</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0081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75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750"/>
                                        <p:tgtEl>
                                          <p:spTgt spid="29"/>
                                        </p:tgtEl>
                                      </p:cBhvr>
                                    </p:animEffect>
                                  </p:childTnLst>
                                </p:cTn>
                              </p:par>
                            </p:childTnLst>
                          </p:cTn>
                        </p:par>
                        <p:par>
                          <p:cTn id="11" fill="hold">
                            <p:stCondLst>
                              <p:cond delay="750"/>
                            </p:stCondLst>
                            <p:childTnLst>
                              <p:par>
                                <p:cTn id="12" presetID="22" presetClass="entr" presetSubtype="4"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750"/>
                                        <p:tgtEl>
                                          <p:spTgt spid="25"/>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750" fill="hold"/>
                                        <p:tgtEl>
                                          <p:spTgt spid="23"/>
                                        </p:tgtEl>
                                        <p:attrNameLst>
                                          <p:attrName>ppt_w</p:attrName>
                                        </p:attrNameLst>
                                      </p:cBhvr>
                                      <p:tavLst>
                                        <p:tav tm="0">
                                          <p:val>
                                            <p:fltVal val="0"/>
                                          </p:val>
                                        </p:tav>
                                        <p:tav tm="100000">
                                          <p:val>
                                            <p:strVal val="#ppt_w"/>
                                          </p:val>
                                        </p:tav>
                                      </p:tavLst>
                                    </p:anim>
                                    <p:anim calcmode="lin" valueType="num">
                                      <p:cBhvr>
                                        <p:cTn id="19" dur="750" fill="hold"/>
                                        <p:tgtEl>
                                          <p:spTgt spid="23"/>
                                        </p:tgtEl>
                                        <p:attrNameLst>
                                          <p:attrName>ppt_h</p:attrName>
                                        </p:attrNameLst>
                                      </p:cBhvr>
                                      <p:tavLst>
                                        <p:tav tm="0">
                                          <p:val>
                                            <p:fltVal val="0"/>
                                          </p:val>
                                        </p:tav>
                                        <p:tav tm="100000">
                                          <p:val>
                                            <p:strVal val="#ppt_h"/>
                                          </p:val>
                                        </p:tav>
                                      </p:tavLst>
                                    </p:anim>
                                    <p:animEffect transition="in" filter="fade">
                                      <p:cBhvr>
                                        <p:cTn id="20" dur="750"/>
                                        <p:tgtEl>
                                          <p:spTgt spid="23"/>
                                        </p:tgtEl>
                                      </p:cBhvr>
                                    </p:animEffect>
                                  </p:childTnLst>
                                </p:cTn>
                              </p:par>
                            </p:childTnLst>
                          </p:cTn>
                        </p:par>
                        <p:par>
                          <p:cTn id="21" fill="hold">
                            <p:stCondLst>
                              <p:cond delay="2250"/>
                            </p:stCondLst>
                            <p:childTnLst>
                              <p:par>
                                <p:cTn id="22" presetID="14" presetClass="entr" presetSubtype="1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randombar(horizontal)">
                                      <p:cBhvr>
                                        <p:cTn id="24"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AF6FB-5D09-981D-5BA0-508EF3B3538D}"/>
              </a:ext>
            </a:extLst>
          </p:cNvPr>
          <p:cNvSpPr txBox="1"/>
          <p:nvPr/>
        </p:nvSpPr>
        <p:spPr>
          <a:xfrm>
            <a:off x="659219" y="191524"/>
            <a:ext cx="10930269" cy="4832092"/>
          </a:xfrm>
          <a:prstGeom prst="rect">
            <a:avLst/>
          </a:prstGeom>
          <a:noFill/>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I. Tìm hiểu yêu cầu đối với bài văn nghị luận về một vấn đề cần giải quyết (con người trong mối quan hệ với tự nhiên) </a:t>
            </a:r>
            <a:endParaRPr lang="en-US" sz="2800" b="1" dirty="0">
              <a:solidFill>
                <a:srgbClr val="FF0000"/>
              </a:solidFill>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Nêu được vấn đề thể hiện mối quan hệ giữa con người với tự nhiên để bàn luận.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Trình bày được mối quan hệ hai chiều giữa con người với tự nhiên (trong phạm vi vấn đề nghị luận), triển khai hệ thống luận điểm chặt chẽ, sử dụng lí lẽ sắc bén, bằng chứng xác thực và tiêu biểu.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Nêu được quan điểm trái chiều về vấn đề hoặc khía cạnh nào đó của vấn đề và phản bác một cách có cơ sở.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Đề xuất được giải pháp khả thi để giải quyết những bất ổn trong ứng xử của con người với tự nhiên.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1053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4769B0-537F-72F7-5B7B-B8FFC68573CB}"/>
              </a:ext>
            </a:extLst>
          </p:cNvPr>
          <p:cNvSpPr txBox="1"/>
          <p:nvPr/>
        </p:nvSpPr>
        <p:spPr>
          <a:xfrm>
            <a:off x="101601" y="1040676"/>
            <a:ext cx="2616200" cy="5262979"/>
          </a:xfrm>
          <a:prstGeom prst="rect">
            <a:avLst/>
          </a:prstGeom>
          <a:noFill/>
          <a:ln>
            <a:solidFill>
              <a:schemeClr val="accent6">
                <a:lumMod val="50000"/>
              </a:schemeClr>
            </a:solidFill>
            <a:prstDash val="dash"/>
          </a:ln>
        </p:spPr>
        <p:txBody>
          <a:bodyPr wrap="square">
            <a:spAutoFit/>
          </a:bodyPr>
          <a:lstStyle/>
          <a:p>
            <a:pPr marL="431799" lvl="1"/>
            <a:r>
              <a:rPr lang="en-US" sz="2800" dirty="0" smtClean="0">
                <a:latin typeface="Times New Roman" panose="02020603050405020304" pitchFamily="18" charset="0"/>
                <a:cs typeface="Times New Roman" panose="02020603050405020304" pitchFamily="18" charset="0"/>
              </a:rPr>
              <a:t>HS HĐ </a:t>
            </a:r>
            <a:r>
              <a:rPr lang="en-US" sz="2800" dirty="0" err="1" smtClean="0">
                <a:latin typeface="Times New Roman" panose="02020603050405020304" pitchFamily="18" charset="0"/>
                <a:cs typeface="Times New Roman" panose="02020603050405020304" pitchFamily="18" charset="0"/>
              </a:rPr>
              <a:t>cặp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đôi</a:t>
            </a:r>
            <a:r>
              <a:rPr lang="en-US" sz="2800" dirty="0" smtClean="0">
                <a:latin typeface="Times New Roman" panose="02020603050405020304" pitchFamily="18" charset="0"/>
                <a:cs typeface="Times New Roman" panose="02020603050405020304" pitchFamily="18" charset="0"/>
              </a:rPr>
              <a:t> (5’)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thuật</a:t>
            </a:r>
            <a:r>
              <a:rPr lang="en-US" sz="2800" dirty="0" smtClean="0">
                <a:latin typeface="Times New Roman" panose="02020603050405020304" pitchFamily="18" charset="0"/>
                <a:cs typeface="Times New Roman" panose="02020603050405020304" pitchFamily="18" charset="0"/>
              </a:rPr>
              <a:t> Think-</a:t>
            </a:r>
            <a:r>
              <a:rPr lang="en-US" sz="2800" dirty="0" err="1" smtClean="0">
                <a:latin typeface="Times New Roman" panose="02020603050405020304" pitchFamily="18" charset="0"/>
                <a:cs typeface="Times New Roman" panose="02020603050405020304" pitchFamily="18" charset="0"/>
              </a:rPr>
              <a:t>pari</a:t>
            </a:r>
            <a:r>
              <a:rPr lang="en-US" sz="2800" dirty="0" smtClean="0">
                <a:latin typeface="Times New Roman" panose="02020603050405020304" pitchFamily="18" charset="0"/>
                <a:cs typeface="Times New Roman" panose="02020603050405020304" pitchFamily="18" charset="0"/>
              </a:rPr>
              <a:t>-share </a:t>
            </a:r>
            <a:r>
              <a:rPr lang="en-US" sz="2800" dirty="0" err="1" smtClean="0">
                <a:latin typeface="Times New Roman" panose="02020603050405020304" pitchFamily="18" charset="0"/>
                <a:cs typeface="Times New Roman" panose="02020603050405020304" pitchFamily="18" charset="0"/>
              </a:rPr>
              <a:t>đọc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khảo</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SGK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hoàn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1187116" y="170130"/>
            <a:ext cx="9817768" cy="523220"/>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 </a:t>
            </a:r>
            <a:r>
              <a:rPr lang="en-US" sz="2800" b="1" dirty="0" err="1" smtClean="0">
                <a:solidFill>
                  <a:srgbClr val="FF0000"/>
                </a:solidFill>
                <a:latin typeface="Times New Roman" panose="02020603050405020304" pitchFamily="18" charset="0"/>
                <a:cs typeface="Times New Roman" panose="02020603050405020304" pitchFamily="18" charset="0"/>
              </a:rPr>
              <a:t>Phân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tham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khảo</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62106669"/>
              </p:ext>
            </p:extLst>
          </p:nvPr>
        </p:nvGraphicFramePr>
        <p:xfrm>
          <a:off x="3276600" y="1040676"/>
          <a:ext cx="8915400" cy="5026488"/>
        </p:xfrm>
        <a:graphic>
          <a:graphicData uri="http://schemas.openxmlformats.org/drawingml/2006/table">
            <a:tbl>
              <a:tblPr bandRow="1">
                <a:tableStyleId>{5C22544A-7EE6-4342-B048-85BDC9FD1C3A}</a:tableStyleId>
              </a:tblPr>
              <a:tblGrid>
                <a:gridCol w="6728394">
                  <a:extLst>
                    <a:ext uri="{9D8B030D-6E8A-4147-A177-3AD203B41FA5}">
                      <a16:colId xmlns:a16="http://schemas.microsoft.com/office/drawing/2014/main" val="2558151455"/>
                    </a:ext>
                  </a:extLst>
                </a:gridCol>
                <a:gridCol w="2187006">
                  <a:extLst>
                    <a:ext uri="{9D8B030D-6E8A-4147-A177-3AD203B41FA5}">
                      <a16:colId xmlns:a16="http://schemas.microsoft.com/office/drawing/2014/main" val="3237417660"/>
                    </a:ext>
                  </a:extLst>
                </a:gridCol>
              </a:tblGrid>
              <a:tr h="970362">
                <a:tc gridSpan="2">
                  <a:txBody>
                    <a:bodyPr/>
                    <a:lstStyle/>
                    <a:p>
                      <a:pPr marL="0" marR="0" algn="ctr">
                        <a:lnSpc>
                          <a:spcPct val="115000"/>
                        </a:lnSpc>
                        <a:spcBef>
                          <a:spcPts val="0"/>
                        </a:spcBef>
                        <a:spcAft>
                          <a:spcPts val="0"/>
                        </a:spcAft>
                      </a:pPr>
                      <a:r>
                        <a:rPr lang="vi-VN" sz="2200" b="1" dirty="0">
                          <a:effectLst/>
                          <a:latin typeface="Times New Roman" panose="02020603050405020304" pitchFamily="18" charset="0"/>
                          <a:cs typeface="Times New Roman" panose="02020603050405020304" pitchFamily="18" charset="0"/>
                        </a:rPr>
                        <a:t>Phiếu học tập số 1: </a:t>
                      </a:r>
                      <a:r>
                        <a:rPr lang="vi-VN" sz="2200" dirty="0">
                          <a:effectLst/>
                          <a:latin typeface="Times New Roman" panose="02020603050405020304" pitchFamily="18" charset="0"/>
                          <a:cs typeface="Times New Roman" panose="02020603050405020304" pitchFamily="18" charset="0"/>
                        </a:rPr>
                        <a:t>Phân tích bài viết tham khảo</a:t>
                      </a:r>
                      <a:endParaRPr lang="en-US" sz="22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vi-VN" sz="2200" dirty="0">
                          <a:effectLst/>
                          <a:latin typeface="Times New Roman" panose="02020603050405020304" pitchFamily="18" charset="0"/>
                          <a:cs typeface="Times New Roman" panose="02020603050405020304" pitchFamily="18" charset="0"/>
                        </a:rPr>
                        <a:t>Yêu cầu: Đọc bài tham khảo “Con người đã làm gì với tự nhiên?” (SGK) và trả lời các câu hỏi bên dưới</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lnB w="12700" cap="flat" cmpd="sng" algn="ctr">
                      <a:solidFill>
                        <a:schemeClr val="tx1"/>
                      </a:solidFill>
                      <a:prstDash val="solid"/>
                      <a:round/>
                      <a:headEnd type="none" w="med" len="med"/>
                      <a:tailEnd type="none" w="med" len="med"/>
                    </a:lnB>
                    <a:solidFill>
                      <a:srgbClr val="A5B8F5"/>
                    </a:solidFill>
                  </a:tcPr>
                </a:tc>
                <a:tc hMerge="1">
                  <a:txBody>
                    <a:bodyPr/>
                    <a:lstStyle/>
                    <a:p>
                      <a:endParaRPr lang="en-US"/>
                    </a:p>
                  </a:txBody>
                  <a:tcPr/>
                </a:tc>
                <a:extLst>
                  <a:ext uri="{0D108BD9-81ED-4DB2-BD59-A6C34878D82A}">
                    <a16:rowId xmlns:a16="http://schemas.microsoft.com/office/drawing/2014/main" val="935647334"/>
                  </a:ext>
                </a:extLst>
              </a:tr>
              <a:tr h="323454">
                <a:tc>
                  <a:txBody>
                    <a:bodyPr/>
                    <a:lstStyle/>
                    <a:p>
                      <a:pPr marL="70485" marR="61595" algn="just">
                        <a:lnSpc>
                          <a:spcPct val="115000"/>
                        </a:lnSpc>
                        <a:spcBef>
                          <a:spcPts val="0"/>
                        </a:spcBef>
                        <a:spcAft>
                          <a:spcPts val="0"/>
                        </a:spcAft>
                      </a:pPr>
                      <a:r>
                        <a:rPr lang="vi-VN" sz="2200" dirty="0">
                          <a:effectLst/>
                          <a:latin typeface="Times New Roman" panose="02020603050405020304" pitchFamily="18" charset="0"/>
                          <a:cs typeface="Times New Roman" panose="02020603050405020304" pitchFamily="18" charset="0"/>
                        </a:rPr>
                        <a:t>Bài viết viết về bàn về vấn đề gì? </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200"/>
                        </a:spcAft>
                        <a:tabLst>
                          <a:tab pos="7334250" algn="l"/>
                        </a:tabLst>
                      </a:pPr>
                      <a:r>
                        <a:rPr lang="vi-VN"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735141"/>
                  </a:ext>
                </a:extLst>
              </a:tr>
              <a:tr h="485181">
                <a:tc>
                  <a:txBody>
                    <a:bodyPr/>
                    <a:lstStyle/>
                    <a:p>
                      <a:pPr marL="0" marR="0" algn="just">
                        <a:lnSpc>
                          <a:spcPct val="115000"/>
                        </a:lnSpc>
                        <a:spcBef>
                          <a:spcPts val="200"/>
                        </a:spcBef>
                        <a:spcAft>
                          <a:spcPts val="200"/>
                        </a:spcAft>
                        <a:tabLst>
                          <a:tab pos="7334250" algn="l"/>
                        </a:tabLst>
                      </a:pPr>
                      <a:r>
                        <a:rPr lang="vi-VN" sz="2200" dirty="0">
                          <a:effectLst/>
                          <a:latin typeface="Times New Roman" panose="02020603050405020304" pitchFamily="18" charset="0"/>
                          <a:cs typeface="Times New Roman" panose="02020603050405020304" pitchFamily="18" charset="0"/>
                        </a:rPr>
                        <a:t>Ý</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kiến</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của</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người </a:t>
                      </a:r>
                      <a:r>
                        <a:rPr lang="vi-VN" sz="2200" spc="-10" dirty="0">
                          <a:effectLst/>
                          <a:latin typeface="Times New Roman" panose="02020603050405020304" pitchFamily="18" charset="0"/>
                          <a:cs typeface="Times New Roman" panose="02020603050405020304" pitchFamily="18" charset="0"/>
                        </a:rPr>
                        <a:t>viết</a:t>
                      </a:r>
                      <a:r>
                        <a:rPr lang="vi-VN" sz="2200" spc="100"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được</a:t>
                      </a:r>
                      <a:r>
                        <a:rPr lang="vi-VN" sz="2200" spc="100"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thể</a:t>
                      </a:r>
                      <a:r>
                        <a:rPr lang="vi-VN" sz="2200" spc="100"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hiện</a:t>
                      </a:r>
                      <a:r>
                        <a:rPr lang="vi-VN" sz="2200" spc="10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ở</a:t>
                      </a:r>
                      <a:r>
                        <a:rPr lang="vi-VN" sz="2200" dirty="0">
                          <a:effectLst/>
                          <a:latin typeface="Times New Roman" panose="02020603050405020304" pitchFamily="18" charset="0"/>
                          <a:cs typeface="Times New Roman" panose="02020603050405020304" pitchFamily="18" charset="0"/>
                        </a:rPr>
                        <a:t> những</a:t>
                      </a:r>
                      <a:r>
                        <a:rPr lang="vi-VN" sz="2200" spc="-1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câu</a:t>
                      </a:r>
                      <a:r>
                        <a:rPr lang="vi-VN" sz="2200" spc="-5" dirty="0">
                          <a:effectLst/>
                          <a:latin typeface="Times New Roman" panose="02020603050405020304" pitchFamily="18" charset="0"/>
                          <a:cs typeface="Times New Roman" panose="02020603050405020304" pitchFamily="18" charset="0"/>
                        </a:rPr>
                        <a:t> </a:t>
                      </a:r>
                      <a:r>
                        <a:rPr lang="vi-VN" sz="2200" spc="-20" dirty="0">
                          <a:effectLst/>
                          <a:latin typeface="Times New Roman" panose="02020603050405020304" pitchFamily="18" charset="0"/>
                          <a:cs typeface="Times New Roman" panose="02020603050405020304" pitchFamily="18" charset="0"/>
                        </a:rPr>
                        <a:t>nào?</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200"/>
                        </a:spcBef>
                        <a:spcAft>
                          <a:spcPts val="200"/>
                        </a:spcAft>
                        <a:tabLst>
                          <a:tab pos="7334250" algn="l"/>
                        </a:tabLst>
                      </a:pPr>
                      <a:r>
                        <a:rPr lang="vi-VN"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4138449"/>
                  </a:ext>
                </a:extLst>
              </a:tr>
              <a:tr h="485181">
                <a:tc>
                  <a:txBody>
                    <a:bodyPr/>
                    <a:lstStyle/>
                    <a:p>
                      <a:pPr marL="0" marR="0" algn="just">
                        <a:lnSpc>
                          <a:spcPct val="115000"/>
                        </a:lnSpc>
                        <a:spcBef>
                          <a:spcPts val="200"/>
                        </a:spcBef>
                        <a:spcAft>
                          <a:spcPts val="200"/>
                        </a:spcAft>
                        <a:tabLst>
                          <a:tab pos="7334250" algn="l"/>
                        </a:tabLst>
                      </a:pPr>
                      <a:r>
                        <a:rPr lang="vi-VN" sz="2200" dirty="0">
                          <a:effectLst/>
                          <a:latin typeface="Times New Roman" panose="02020603050405020304" pitchFamily="18" charset="0"/>
                          <a:cs typeface="Times New Roman" panose="02020603050405020304" pitchFamily="18" charset="0"/>
                        </a:rPr>
                        <a:t>Bố cục bài viết gồm mấy phần? Là những phần nào?</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200"/>
                        </a:spcBef>
                        <a:spcAft>
                          <a:spcPts val="200"/>
                        </a:spcAft>
                        <a:tabLst>
                          <a:tab pos="7334250" algn="l"/>
                        </a:tabLst>
                      </a:pPr>
                      <a:r>
                        <a:rPr lang="vi-VN"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750407"/>
                  </a:ext>
                </a:extLst>
              </a:tr>
              <a:tr h="323454">
                <a:tc>
                  <a:txBody>
                    <a:bodyPr/>
                    <a:lstStyle/>
                    <a:p>
                      <a:pPr marL="0" marR="0" algn="just">
                        <a:lnSpc>
                          <a:spcPct val="115000"/>
                        </a:lnSpc>
                        <a:spcBef>
                          <a:spcPts val="200"/>
                        </a:spcBef>
                        <a:spcAft>
                          <a:spcPts val="200"/>
                        </a:spcAft>
                        <a:tabLst>
                          <a:tab pos="7334250" algn="l"/>
                        </a:tabLst>
                      </a:pPr>
                      <a:r>
                        <a:rPr lang="vi-VN" sz="2200" dirty="0">
                          <a:effectLst/>
                          <a:latin typeface="Times New Roman" panose="02020603050405020304" pitchFamily="18" charset="0"/>
                          <a:cs typeface="Times New Roman" panose="02020603050405020304" pitchFamily="18" charset="0"/>
                        </a:rPr>
                        <a:t>Nội dung của phần mở bài là gì?</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200"/>
                        </a:spcBef>
                        <a:spcAft>
                          <a:spcPts val="200"/>
                        </a:spcAft>
                        <a:tabLst>
                          <a:tab pos="7334250" algn="l"/>
                        </a:tabLst>
                      </a:pPr>
                      <a:r>
                        <a:rPr lang="vi-VN"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537402"/>
                  </a:ext>
                </a:extLst>
              </a:tr>
              <a:tr h="485181">
                <a:tc>
                  <a:txBody>
                    <a:bodyPr/>
                    <a:lstStyle/>
                    <a:p>
                      <a:pPr marL="0" marR="61595" algn="just">
                        <a:lnSpc>
                          <a:spcPct val="115000"/>
                        </a:lnSpc>
                        <a:spcBef>
                          <a:spcPts val="280"/>
                        </a:spcBef>
                        <a:spcAft>
                          <a:spcPts val="0"/>
                        </a:spcAft>
                      </a:pPr>
                      <a:r>
                        <a:rPr lang="vi-VN" sz="2200">
                          <a:effectLst/>
                          <a:latin typeface="Times New Roman" panose="02020603050405020304" pitchFamily="18" charset="0"/>
                          <a:cs typeface="Times New Roman" panose="02020603050405020304" pitchFamily="18" charset="0"/>
                        </a:rPr>
                        <a:t>Phần Thân bài có mấy</a:t>
                      </a:r>
                      <a:r>
                        <a:rPr lang="vi-VN" sz="2200" spc="-5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luận</a:t>
                      </a:r>
                      <a:r>
                        <a:rPr lang="vi-VN" sz="2200" spc="-5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điểm?</a:t>
                      </a:r>
                      <a:r>
                        <a:rPr lang="vi-VN" sz="2200" spc="-5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Xác </a:t>
                      </a:r>
                      <a:r>
                        <a:rPr lang="vi-VN" sz="2200" spc="-40">
                          <a:effectLst/>
                          <a:latin typeface="Times New Roman" panose="02020603050405020304" pitchFamily="18" charset="0"/>
                          <a:cs typeface="Times New Roman" panose="02020603050405020304" pitchFamily="18" charset="0"/>
                        </a:rPr>
                        <a:t>định các câu</a:t>
                      </a:r>
                      <a:r>
                        <a:rPr lang="vi-VN" sz="2200" spc="-35">
                          <a:effectLst/>
                          <a:latin typeface="Times New Roman" panose="02020603050405020304" pitchFamily="18" charset="0"/>
                          <a:cs typeface="Times New Roman" panose="02020603050405020304" pitchFamily="18" charset="0"/>
                        </a:rPr>
                        <a:t> </a:t>
                      </a:r>
                      <a:r>
                        <a:rPr lang="vi-VN" sz="2200" spc="-40">
                          <a:effectLst/>
                          <a:latin typeface="Times New Roman" panose="02020603050405020304" pitchFamily="18" charset="0"/>
                          <a:cs typeface="Times New Roman" panose="02020603050405020304" pitchFamily="18" charset="0"/>
                        </a:rPr>
                        <a:t>nêu luận </a:t>
                      </a:r>
                      <a:r>
                        <a:rPr lang="vi-VN" sz="2200" spc="-10">
                          <a:effectLst/>
                          <a:latin typeface="Times New Roman" panose="02020603050405020304" pitchFamily="18" charset="0"/>
                          <a:cs typeface="Times New Roman" panose="02020603050405020304" pitchFamily="18" charset="0"/>
                        </a:rPr>
                        <a:t>điểm.</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200"/>
                        </a:spcBef>
                        <a:spcAft>
                          <a:spcPts val="200"/>
                        </a:spcAft>
                        <a:tabLst>
                          <a:tab pos="7334250" algn="l"/>
                        </a:tabLst>
                      </a:pPr>
                      <a:r>
                        <a:rPr lang="vi-VN"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64400"/>
                  </a:ext>
                </a:extLst>
              </a:tr>
              <a:tr h="646908">
                <a:tc>
                  <a:txBody>
                    <a:bodyPr/>
                    <a:lstStyle/>
                    <a:p>
                      <a:pPr marL="0" marR="0" algn="just">
                        <a:lnSpc>
                          <a:spcPct val="115000"/>
                        </a:lnSpc>
                        <a:spcBef>
                          <a:spcPts val="200"/>
                        </a:spcBef>
                        <a:spcAft>
                          <a:spcPts val="200"/>
                        </a:spcAft>
                        <a:tabLst>
                          <a:tab pos="7334250" algn="l"/>
                        </a:tabLst>
                      </a:pPr>
                      <a:r>
                        <a:rPr lang="vi-VN" sz="2200" spc="-50">
                          <a:effectLst/>
                          <a:latin typeface="Times New Roman" panose="02020603050405020304" pitchFamily="18" charset="0"/>
                          <a:cs typeface="Times New Roman" panose="02020603050405020304" pitchFamily="18" charset="0"/>
                        </a:rPr>
                        <a:t>Đọc</a:t>
                      </a:r>
                      <a:r>
                        <a:rPr lang="vi-VN" sz="2200" spc="-30">
                          <a:effectLst/>
                          <a:latin typeface="Times New Roman" panose="02020603050405020304" pitchFamily="18" charset="0"/>
                          <a:cs typeface="Times New Roman" panose="02020603050405020304" pitchFamily="18" charset="0"/>
                        </a:rPr>
                        <a:t> </a:t>
                      </a:r>
                      <a:r>
                        <a:rPr lang="vi-VN" sz="2200" spc="-50">
                          <a:effectLst/>
                          <a:latin typeface="Times New Roman" panose="02020603050405020304" pitchFamily="18" charset="0"/>
                          <a:cs typeface="Times New Roman" panose="02020603050405020304" pitchFamily="18" charset="0"/>
                        </a:rPr>
                        <a:t>bài</a:t>
                      </a:r>
                      <a:r>
                        <a:rPr lang="vi-VN" sz="2200" spc="-25">
                          <a:effectLst/>
                          <a:latin typeface="Times New Roman" panose="02020603050405020304" pitchFamily="18" charset="0"/>
                          <a:cs typeface="Times New Roman" panose="02020603050405020304" pitchFamily="18" charset="0"/>
                        </a:rPr>
                        <a:t> </a:t>
                      </a:r>
                      <a:r>
                        <a:rPr lang="vi-VN" sz="2200" spc="-50">
                          <a:effectLst/>
                          <a:latin typeface="Times New Roman" panose="02020603050405020304" pitchFamily="18" charset="0"/>
                          <a:cs typeface="Times New Roman" panose="02020603050405020304" pitchFamily="18" charset="0"/>
                        </a:rPr>
                        <a:t>viết,</a:t>
                      </a:r>
                      <a:r>
                        <a:rPr lang="vi-VN" sz="2200" spc="-30">
                          <a:effectLst/>
                          <a:latin typeface="Times New Roman" panose="02020603050405020304" pitchFamily="18" charset="0"/>
                          <a:cs typeface="Times New Roman" panose="02020603050405020304" pitchFamily="18" charset="0"/>
                        </a:rPr>
                        <a:t> </a:t>
                      </a:r>
                      <a:r>
                        <a:rPr lang="vi-VN" sz="2200" spc="-50">
                          <a:effectLst/>
                          <a:latin typeface="Times New Roman" panose="02020603050405020304" pitchFamily="18" charset="0"/>
                          <a:cs typeface="Times New Roman" panose="02020603050405020304" pitchFamily="18" charset="0"/>
                        </a:rPr>
                        <a:t>em</a:t>
                      </a:r>
                      <a:r>
                        <a:rPr lang="vi-VN" sz="2200" spc="-30">
                          <a:effectLst/>
                          <a:latin typeface="Times New Roman" panose="02020603050405020304" pitchFamily="18" charset="0"/>
                          <a:cs typeface="Times New Roman" panose="02020603050405020304" pitchFamily="18" charset="0"/>
                        </a:rPr>
                        <a:t> </a:t>
                      </a:r>
                      <a:r>
                        <a:rPr lang="vi-VN" sz="2200" spc="-50">
                          <a:effectLst/>
                          <a:latin typeface="Times New Roman" panose="02020603050405020304" pitchFamily="18" charset="0"/>
                          <a:cs typeface="Times New Roman" panose="02020603050405020304" pitchFamily="18" charset="0"/>
                        </a:rPr>
                        <a:t>rút </a:t>
                      </a:r>
                      <a:r>
                        <a:rPr lang="vi-VN" sz="2200" spc="-10">
                          <a:effectLst/>
                          <a:latin typeface="Times New Roman" panose="02020603050405020304" pitchFamily="18" charset="0"/>
                          <a:cs typeface="Times New Roman" panose="02020603050405020304" pitchFamily="18" charset="0"/>
                        </a:rPr>
                        <a:t>ra</a:t>
                      </a:r>
                      <a:r>
                        <a:rPr lang="vi-VN" sz="2200" spc="-70">
                          <a:effectLst/>
                          <a:latin typeface="Times New Roman" panose="02020603050405020304" pitchFamily="18" charset="0"/>
                          <a:cs typeface="Times New Roman" panose="02020603050405020304" pitchFamily="18" charset="0"/>
                        </a:rPr>
                        <a:t> </a:t>
                      </a:r>
                      <a:r>
                        <a:rPr lang="vi-VN" sz="2200" spc="-10">
                          <a:effectLst/>
                          <a:latin typeface="Times New Roman" panose="02020603050405020304" pitchFamily="18" charset="0"/>
                          <a:cs typeface="Times New Roman" panose="02020603050405020304" pitchFamily="18" charset="0"/>
                        </a:rPr>
                        <a:t>được</a:t>
                      </a:r>
                      <a:r>
                        <a:rPr lang="vi-VN" sz="2200" spc="-70">
                          <a:effectLst/>
                          <a:latin typeface="Times New Roman" panose="02020603050405020304" pitchFamily="18" charset="0"/>
                          <a:cs typeface="Times New Roman" panose="02020603050405020304" pitchFamily="18" charset="0"/>
                        </a:rPr>
                        <a:t> </a:t>
                      </a:r>
                      <a:r>
                        <a:rPr lang="vi-VN" sz="2200" spc="-10">
                          <a:effectLst/>
                          <a:latin typeface="Times New Roman" panose="02020603050405020304" pitchFamily="18" charset="0"/>
                          <a:cs typeface="Times New Roman" panose="02020603050405020304" pitchFamily="18" charset="0"/>
                        </a:rPr>
                        <a:t>kinh</a:t>
                      </a:r>
                      <a:r>
                        <a:rPr lang="vi-VN" sz="2200" spc="-65">
                          <a:effectLst/>
                          <a:latin typeface="Times New Roman" panose="02020603050405020304" pitchFamily="18" charset="0"/>
                          <a:cs typeface="Times New Roman" panose="02020603050405020304" pitchFamily="18" charset="0"/>
                        </a:rPr>
                        <a:t> </a:t>
                      </a:r>
                      <a:r>
                        <a:rPr lang="vi-VN" sz="2200" spc="-10">
                          <a:effectLst/>
                          <a:latin typeface="Times New Roman" panose="02020603050405020304" pitchFamily="18" charset="0"/>
                          <a:cs typeface="Times New Roman" panose="02020603050405020304" pitchFamily="18" charset="0"/>
                        </a:rPr>
                        <a:t>nghiệm </a:t>
                      </a:r>
                      <a:r>
                        <a:rPr lang="vi-VN" sz="2200">
                          <a:effectLst/>
                          <a:latin typeface="Times New Roman" panose="02020603050405020304" pitchFamily="18" charset="0"/>
                          <a:cs typeface="Times New Roman" panose="02020603050405020304" pitchFamily="18" charset="0"/>
                        </a:rPr>
                        <a:t>gì</a:t>
                      </a:r>
                      <a:r>
                        <a:rPr lang="vi-VN" sz="2200" spc="-5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trong</a:t>
                      </a:r>
                      <a:r>
                        <a:rPr lang="vi-VN" sz="2200" spc="-5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cách</a:t>
                      </a:r>
                      <a:r>
                        <a:rPr lang="vi-VN" sz="2200" spc="-5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dùng</a:t>
                      </a:r>
                      <a:r>
                        <a:rPr lang="vi-VN" sz="2200" spc="-5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lí lẽ,</a:t>
                      </a:r>
                      <a:r>
                        <a:rPr lang="vi-VN" sz="2200" spc="-5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bằng</a:t>
                      </a:r>
                      <a:r>
                        <a:rPr lang="vi-VN" sz="2200" spc="-5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chứng? </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200"/>
                        </a:spcBef>
                        <a:spcAft>
                          <a:spcPts val="200"/>
                        </a:spcAft>
                        <a:tabLst>
                          <a:tab pos="7334250" algn="l"/>
                        </a:tabLst>
                      </a:pPr>
                      <a:r>
                        <a:rPr lang="vi-VN"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3755317"/>
                  </a:ext>
                </a:extLst>
              </a:tr>
              <a:tr h="646908">
                <a:tc>
                  <a:txBody>
                    <a:bodyPr/>
                    <a:lstStyle/>
                    <a:p>
                      <a:pPr marL="0" marR="0" algn="just">
                        <a:lnSpc>
                          <a:spcPct val="115000"/>
                        </a:lnSpc>
                        <a:spcBef>
                          <a:spcPts val="200"/>
                        </a:spcBef>
                        <a:spcAft>
                          <a:spcPts val="200"/>
                        </a:spcAft>
                        <a:tabLst>
                          <a:tab pos="7334250" algn="l"/>
                        </a:tabLst>
                      </a:pPr>
                      <a:r>
                        <a:rPr lang="vi-VN" sz="2200">
                          <a:effectLst/>
                          <a:latin typeface="Times New Roman" panose="02020603050405020304" pitchFamily="18" charset="0"/>
                          <a:cs typeface="Times New Roman" panose="02020603050405020304" pitchFamily="18" charset="0"/>
                        </a:rPr>
                        <a:t>Nội dung của phần kết bài là gì? Theo em, giải pháp ấy có hợp lý, khả thi hay không?</a:t>
                      </a:r>
                      <a:endParaRPr lang="en-US" sz="2200">
                        <a:effectLst/>
                        <a:latin typeface="Times New Roman" panose="02020603050405020304" pitchFamily="18" charset="0"/>
                        <a:ea typeface="Symbola"/>
                        <a:cs typeface="Times New Roman" panose="02020603050405020304" pitchFamily="18" charset="0"/>
                      </a:endParaRPr>
                    </a:p>
                  </a:txBody>
                  <a:tcPr marL="45045" marR="45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200"/>
                        </a:spcBef>
                        <a:spcAft>
                          <a:spcPts val="200"/>
                        </a:spcAft>
                        <a:tabLst>
                          <a:tab pos="7334250" algn="l"/>
                        </a:tabLst>
                      </a:pPr>
                      <a:r>
                        <a:rPr lang="vi-VN"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Symbola"/>
                        <a:cs typeface="Times New Roman" panose="02020603050405020304" pitchFamily="18" charset="0"/>
                      </a:endParaRPr>
                    </a:p>
                  </a:txBody>
                  <a:tcPr marL="45045" marR="450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3848606"/>
                  </a:ext>
                </a:extLst>
              </a:tr>
            </a:tbl>
          </a:graphicData>
        </a:graphic>
      </p:graphicFrame>
    </p:spTree>
    <p:extLst>
      <p:ext uri="{BB962C8B-B14F-4D97-AF65-F5344CB8AC3E}">
        <p14:creationId xmlns:p14="http://schemas.microsoft.com/office/powerpoint/2010/main" val="1707059489"/>
      </p:ext>
    </p:extLst>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6362" y="74437"/>
            <a:ext cx="9817768" cy="523220"/>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 </a:t>
            </a:r>
            <a:r>
              <a:rPr lang="en-US" sz="2800" b="1" dirty="0" err="1" smtClean="0">
                <a:solidFill>
                  <a:srgbClr val="FF0000"/>
                </a:solidFill>
                <a:latin typeface="Times New Roman" panose="02020603050405020304" pitchFamily="18" charset="0"/>
                <a:cs typeface="Times New Roman" panose="02020603050405020304" pitchFamily="18" charset="0"/>
              </a:rPr>
              <a:t>Phân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tham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khảo</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33144299"/>
              </p:ext>
            </p:extLst>
          </p:nvPr>
        </p:nvGraphicFramePr>
        <p:xfrm>
          <a:off x="318977" y="765788"/>
          <a:ext cx="11525693" cy="5783580"/>
        </p:xfrm>
        <a:graphic>
          <a:graphicData uri="http://schemas.openxmlformats.org/drawingml/2006/table">
            <a:tbl>
              <a:tblPr bandRow="1">
                <a:tableStyleId>{5C22544A-7EE6-4342-B048-85BDC9FD1C3A}</a:tableStyleId>
              </a:tblPr>
              <a:tblGrid>
                <a:gridCol w="3809061">
                  <a:extLst>
                    <a:ext uri="{9D8B030D-6E8A-4147-A177-3AD203B41FA5}">
                      <a16:colId xmlns:a16="http://schemas.microsoft.com/office/drawing/2014/main" val="937422420"/>
                    </a:ext>
                  </a:extLst>
                </a:gridCol>
                <a:gridCol w="7716632">
                  <a:extLst>
                    <a:ext uri="{9D8B030D-6E8A-4147-A177-3AD203B41FA5}">
                      <a16:colId xmlns:a16="http://schemas.microsoft.com/office/drawing/2014/main" val="1109152301"/>
                    </a:ext>
                  </a:extLst>
                </a:gridCol>
              </a:tblGrid>
              <a:tr h="381696">
                <a:tc gridSpan="2">
                  <a:txBody>
                    <a:bodyPr/>
                    <a:lstStyle/>
                    <a:p>
                      <a:pPr marL="0" marR="0" algn="ctr">
                        <a:lnSpc>
                          <a:spcPct val="115000"/>
                        </a:lnSpc>
                        <a:spcBef>
                          <a:spcPts val="0"/>
                        </a:spcBef>
                        <a:spcAft>
                          <a:spcPts val="0"/>
                        </a:spcAft>
                      </a:pPr>
                      <a:r>
                        <a:rPr lang="vi-VN" sz="2200" b="1" dirty="0">
                          <a:effectLst/>
                          <a:latin typeface="Times New Roman" panose="02020603050405020304" pitchFamily="18" charset="0"/>
                          <a:cs typeface="Times New Roman" panose="02020603050405020304" pitchFamily="18" charset="0"/>
                        </a:rPr>
                        <a:t>Phiếu học tập số 1: </a:t>
                      </a:r>
                      <a:r>
                        <a:rPr lang="vi-VN" sz="2200" dirty="0">
                          <a:effectLst/>
                          <a:latin typeface="Times New Roman" panose="02020603050405020304" pitchFamily="18" charset="0"/>
                          <a:cs typeface="Times New Roman" panose="02020603050405020304" pitchFamily="18" charset="0"/>
                        </a:rPr>
                        <a:t>Phân tích bài viết tham khảo</a:t>
                      </a:r>
                      <a:endParaRPr lang="en-US" sz="22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vi-VN" sz="2200" dirty="0">
                          <a:effectLst/>
                          <a:latin typeface="Times New Roman" panose="02020603050405020304" pitchFamily="18" charset="0"/>
                          <a:cs typeface="Times New Roman" panose="02020603050405020304" pitchFamily="18" charset="0"/>
                        </a:rPr>
                        <a:t>Yêu cầu: Đọc bài tham khảo “Con người đã làm gì với tự nhiên?” (SGK) và trả lời các câu hỏi bên dưới</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lnB w="12700" cap="flat" cmpd="sng" algn="ctr">
                      <a:solidFill>
                        <a:schemeClr val="tx1"/>
                      </a:solidFill>
                      <a:prstDash val="solid"/>
                      <a:round/>
                      <a:headEnd type="none" w="med" len="med"/>
                      <a:tailEnd type="none" w="med" len="med"/>
                    </a:lnB>
                    <a:solidFill>
                      <a:srgbClr val="A5B8F5"/>
                    </a:solidFill>
                  </a:tcPr>
                </a:tc>
                <a:tc hMerge="1">
                  <a:txBody>
                    <a:bodyPr/>
                    <a:lstStyle/>
                    <a:p>
                      <a:endParaRPr lang="en-US"/>
                    </a:p>
                  </a:txBody>
                  <a:tcPr/>
                </a:tc>
                <a:extLst>
                  <a:ext uri="{0D108BD9-81ED-4DB2-BD59-A6C34878D82A}">
                    <a16:rowId xmlns:a16="http://schemas.microsoft.com/office/drawing/2014/main" val="4115674724"/>
                  </a:ext>
                </a:extLst>
              </a:tr>
              <a:tr h="305357">
                <a:tc>
                  <a:txBody>
                    <a:bodyPr/>
                    <a:lstStyle/>
                    <a:p>
                      <a:pPr marL="70485" marR="61595" algn="just">
                        <a:lnSpc>
                          <a:spcPct val="115000"/>
                        </a:lnSpc>
                        <a:spcBef>
                          <a:spcPts val="0"/>
                        </a:spcBef>
                        <a:spcAft>
                          <a:spcPts val="0"/>
                        </a:spcAft>
                      </a:pPr>
                      <a:r>
                        <a:rPr lang="vi-VN" sz="2200" dirty="0">
                          <a:effectLst/>
                          <a:latin typeface="Times New Roman" panose="02020603050405020304" pitchFamily="18" charset="0"/>
                          <a:cs typeface="Times New Roman" panose="02020603050405020304" pitchFamily="18" charset="0"/>
                        </a:rPr>
                        <a:t>Bài viết viết về bàn về vấn đề gì? </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0485" marR="61595" algn="just">
                        <a:lnSpc>
                          <a:spcPct val="115000"/>
                        </a:lnSpc>
                        <a:spcBef>
                          <a:spcPts val="0"/>
                        </a:spcBef>
                        <a:spcAft>
                          <a:spcPts val="0"/>
                        </a:spcAft>
                      </a:pPr>
                      <a:r>
                        <a:rPr lang="vi-VN" sz="2200" dirty="0">
                          <a:effectLst/>
                          <a:latin typeface="Times New Roman" panose="02020603050405020304" pitchFamily="18" charset="0"/>
                          <a:cs typeface="Times New Roman" panose="02020603050405020304" pitchFamily="18" charset="0"/>
                        </a:rPr>
                        <a:t>–</a:t>
                      </a:r>
                      <a:r>
                        <a:rPr lang="vi-VN" sz="2200" spc="-8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Vấn</a:t>
                      </a:r>
                      <a:r>
                        <a:rPr lang="vi-VN" sz="2200" spc="-8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đề</a:t>
                      </a:r>
                      <a:r>
                        <a:rPr lang="vi-VN" sz="2200" spc="-7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nghị</a:t>
                      </a:r>
                      <a:r>
                        <a:rPr lang="vi-VN" sz="2200" spc="-8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luận:</a:t>
                      </a:r>
                      <a:r>
                        <a:rPr lang="vi-VN" sz="2200" spc="-8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mối</a:t>
                      </a:r>
                      <a:r>
                        <a:rPr lang="vi-VN" sz="2200" spc="-7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quan</a:t>
                      </a:r>
                      <a:r>
                        <a:rPr lang="vi-VN" sz="2200" spc="-8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hệ</a:t>
                      </a:r>
                      <a:r>
                        <a:rPr lang="vi-VN" sz="2200" spc="-7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mật</a:t>
                      </a:r>
                      <a:r>
                        <a:rPr lang="vi-VN" sz="2200" spc="-8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thiết giữa</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con</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người</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với</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tự</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nhiên.</a:t>
                      </a:r>
                      <a:r>
                        <a:rPr lang="vi-VN" sz="2200" spc="-5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1551995"/>
                  </a:ext>
                </a:extLst>
              </a:tr>
              <a:tr h="229018">
                <a:tc>
                  <a:txBody>
                    <a:bodyPr/>
                    <a:lstStyle/>
                    <a:p>
                      <a:pPr marL="0" marR="0" algn="just">
                        <a:lnSpc>
                          <a:spcPct val="115000"/>
                        </a:lnSpc>
                        <a:spcBef>
                          <a:spcPts val="0"/>
                        </a:spcBef>
                        <a:spcAft>
                          <a:spcPts val="0"/>
                        </a:spcAft>
                        <a:tabLst>
                          <a:tab pos="7334250" algn="l"/>
                        </a:tabLst>
                      </a:pPr>
                      <a:r>
                        <a:rPr lang="vi-VN" sz="2200">
                          <a:effectLst/>
                          <a:latin typeface="Times New Roman" panose="02020603050405020304" pitchFamily="18" charset="0"/>
                          <a:cs typeface="Times New Roman" panose="02020603050405020304" pitchFamily="18" charset="0"/>
                        </a:rPr>
                        <a:t>Ý</a:t>
                      </a:r>
                      <a:r>
                        <a:rPr lang="vi-VN" sz="2200" spc="-4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kiến</a:t>
                      </a:r>
                      <a:r>
                        <a:rPr lang="vi-VN" sz="2200" spc="-5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của</a:t>
                      </a:r>
                      <a:r>
                        <a:rPr lang="vi-VN" sz="2200" spc="-4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người </a:t>
                      </a:r>
                      <a:r>
                        <a:rPr lang="vi-VN" sz="2200" spc="-10">
                          <a:effectLst/>
                          <a:latin typeface="Times New Roman" panose="02020603050405020304" pitchFamily="18" charset="0"/>
                          <a:cs typeface="Times New Roman" panose="02020603050405020304" pitchFamily="18" charset="0"/>
                        </a:rPr>
                        <a:t>viết</a:t>
                      </a:r>
                      <a:r>
                        <a:rPr lang="vi-VN" sz="2200" spc="100">
                          <a:effectLst/>
                          <a:latin typeface="Times New Roman" panose="02020603050405020304" pitchFamily="18" charset="0"/>
                          <a:cs typeface="Times New Roman" panose="02020603050405020304" pitchFamily="18" charset="0"/>
                        </a:rPr>
                        <a:t> </a:t>
                      </a:r>
                      <a:r>
                        <a:rPr lang="vi-VN" sz="2200" spc="-10">
                          <a:effectLst/>
                          <a:latin typeface="Times New Roman" panose="02020603050405020304" pitchFamily="18" charset="0"/>
                          <a:cs typeface="Times New Roman" panose="02020603050405020304" pitchFamily="18" charset="0"/>
                        </a:rPr>
                        <a:t>được</a:t>
                      </a:r>
                      <a:r>
                        <a:rPr lang="vi-VN" sz="2200" spc="100">
                          <a:effectLst/>
                          <a:latin typeface="Times New Roman" panose="02020603050405020304" pitchFamily="18" charset="0"/>
                          <a:cs typeface="Times New Roman" panose="02020603050405020304" pitchFamily="18" charset="0"/>
                        </a:rPr>
                        <a:t> </a:t>
                      </a:r>
                      <a:r>
                        <a:rPr lang="vi-VN" sz="2200" spc="-10">
                          <a:effectLst/>
                          <a:latin typeface="Times New Roman" panose="02020603050405020304" pitchFamily="18" charset="0"/>
                          <a:cs typeface="Times New Roman" panose="02020603050405020304" pitchFamily="18" charset="0"/>
                        </a:rPr>
                        <a:t>thể</a:t>
                      </a:r>
                      <a:r>
                        <a:rPr lang="vi-VN" sz="2200" spc="100">
                          <a:effectLst/>
                          <a:latin typeface="Times New Roman" panose="02020603050405020304" pitchFamily="18" charset="0"/>
                          <a:cs typeface="Times New Roman" panose="02020603050405020304" pitchFamily="18" charset="0"/>
                        </a:rPr>
                        <a:t> </a:t>
                      </a:r>
                      <a:r>
                        <a:rPr lang="vi-VN" sz="2200" spc="-10">
                          <a:effectLst/>
                          <a:latin typeface="Times New Roman" panose="02020603050405020304" pitchFamily="18" charset="0"/>
                          <a:cs typeface="Times New Roman" panose="02020603050405020304" pitchFamily="18" charset="0"/>
                        </a:rPr>
                        <a:t>hiện</a:t>
                      </a:r>
                      <a:r>
                        <a:rPr lang="vi-VN" sz="2200" spc="100">
                          <a:effectLst/>
                          <a:latin typeface="Times New Roman" panose="02020603050405020304" pitchFamily="18" charset="0"/>
                          <a:cs typeface="Times New Roman" panose="02020603050405020304" pitchFamily="18" charset="0"/>
                        </a:rPr>
                        <a:t> </a:t>
                      </a:r>
                      <a:r>
                        <a:rPr lang="vi-VN" sz="2200" spc="-50">
                          <a:effectLst/>
                          <a:latin typeface="Times New Roman" panose="02020603050405020304" pitchFamily="18" charset="0"/>
                          <a:cs typeface="Times New Roman" panose="02020603050405020304" pitchFamily="18" charset="0"/>
                        </a:rPr>
                        <a:t>ở</a:t>
                      </a:r>
                      <a:r>
                        <a:rPr lang="vi-VN" sz="2200">
                          <a:effectLst/>
                          <a:latin typeface="Times New Roman" panose="02020603050405020304" pitchFamily="18" charset="0"/>
                          <a:cs typeface="Times New Roman" panose="02020603050405020304" pitchFamily="18" charset="0"/>
                        </a:rPr>
                        <a:t> những</a:t>
                      </a:r>
                      <a:r>
                        <a:rPr lang="vi-VN" sz="2200" spc="-10">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câu</a:t>
                      </a:r>
                      <a:r>
                        <a:rPr lang="vi-VN" sz="2200" spc="-5">
                          <a:effectLst/>
                          <a:latin typeface="Times New Roman" panose="02020603050405020304" pitchFamily="18" charset="0"/>
                          <a:cs typeface="Times New Roman" panose="02020603050405020304" pitchFamily="18" charset="0"/>
                        </a:rPr>
                        <a:t> </a:t>
                      </a:r>
                      <a:r>
                        <a:rPr lang="vi-VN" sz="2200" spc="-20">
                          <a:effectLst/>
                          <a:latin typeface="Times New Roman" panose="02020603050405020304" pitchFamily="18" charset="0"/>
                          <a:cs typeface="Times New Roman" panose="02020603050405020304" pitchFamily="18" charset="0"/>
                        </a:rPr>
                        <a:t>nào?</a:t>
                      </a:r>
                      <a:endParaRPr lang="en-US" sz="2200">
                        <a:effectLst/>
                        <a:latin typeface="Times New Roman" panose="02020603050405020304" pitchFamily="18" charset="0"/>
                        <a:ea typeface="Symbola"/>
                        <a:cs typeface="Times New Roman" panose="02020603050405020304" pitchFamily="18" charset="0"/>
                      </a:endParaRPr>
                    </a:p>
                  </a:txBody>
                  <a:tcPr marL="21337" marR="21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tabLst>
                          <a:tab pos="7334250" algn="l"/>
                        </a:tabLst>
                      </a:pPr>
                      <a:r>
                        <a:rPr lang="vi-VN" sz="2200" dirty="0">
                          <a:effectLst/>
                          <a:latin typeface="Times New Roman" panose="02020603050405020304" pitchFamily="18" charset="0"/>
                          <a:cs typeface="Times New Roman" panose="02020603050405020304" pitchFamily="18" charset="0"/>
                        </a:rPr>
                        <a:t>- Ý</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kiến</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của</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người </a:t>
                      </a:r>
                      <a:r>
                        <a:rPr lang="vi-VN" sz="2200" spc="-30" dirty="0">
                          <a:effectLst/>
                          <a:latin typeface="Times New Roman" panose="02020603050405020304" pitchFamily="18" charset="0"/>
                          <a:cs typeface="Times New Roman" panose="02020603050405020304" pitchFamily="18" charset="0"/>
                        </a:rPr>
                        <a:t>viết</a:t>
                      </a:r>
                      <a:r>
                        <a:rPr lang="vi-VN" sz="2200" spc="-50" dirty="0">
                          <a:effectLst/>
                          <a:latin typeface="Times New Roman" panose="02020603050405020304" pitchFamily="18" charset="0"/>
                          <a:cs typeface="Times New Roman" panose="02020603050405020304" pitchFamily="18" charset="0"/>
                        </a:rPr>
                        <a:t> </a:t>
                      </a:r>
                      <a:r>
                        <a:rPr lang="vi-VN" sz="2200" spc="-30" dirty="0">
                          <a:effectLst/>
                          <a:latin typeface="Times New Roman" panose="02020603050405020304" pitchFamily="18" charset="0"/>
                          <a:cs typeface="Times New Roman" panose="02020603050405020304" pitchFamily="18" charset="0"/>
                        </a:rPr>
                        <a:t>được</a:t>
                      </a:r>
                      <a:r>
                        <a:rPr lang="vi-VN" sz="2200" spc="-50" dirty="0">
                          <a:effectLst/>
                          <a:latin typeface="Times New Roman" panose="02020603050405020304" pitchFamily="18" charset="0"/>
                          <a:cs typeface="Times New Roman" panose="02020603050405020304" pitchFamily="18" charset="0"/>
                        </a:rPr>
                        <a:t> </a:t>
                      </a:r>
                      <a:r>
                        <a:rPr lang="vi-VN" sz="2200" spc="-30" dirty="0">
                          <a:effectLst/>
                          <a:latin typeface="Times New Roman" panose="02020603050405020304" pitchFamily="18" charset="0"/>
                          <a:cs typeface="Times New Roman" panose="02020603050405020304" pitchFamily="18" charset="0"/>
                        </a:rPr>
                        <a:t>thể</a:t>
                      </a:r>
                      <a:r>
                        <a:rPr lang="vi-VN" sz="2200" spc="-45" dirty="0">
                          <a:effectLst/>
                          <a:latin typeface="Times New Roman" panose="02020603050405020304" pitchFamily="18" charset="0"/>
                          <a:cs typeface="Times New Roman" panose="02020603050405020304" pitchFamily="18" charset="0"/>
                        </a:rPr>
                        <a:t> </a:t>
                      </a:r>
                      <a:r>
                        <a:rPr lang="vi-VN" sz="2200" spc="-30" dirty="0">
                          <a:effectLst/>
                          <a:latin typeface="Times New Roman" panose="02020603050405020304" pitchFamily="18" charset="0"/>
                          <a:cs typeface="Times New Roman" panose="02020603050405020304" pitchFamily="18" charset="0"/>
                        </a:rPr>
                        <a:t>hiện</a:t>
                      </a:r>
                      <a:r>
                        <a:rPr lang="vi-VN" sz="2200" spc="-50" dirty="0">
                          <a:effectLst/>
                          <a:latin typeface="Times New Roman" panose="02020603050405020304" pitchFamily="18" charset="0"/>
                          <a:cs typeface="Times New Roman" panose="02020603050405020304" pitchFamily="18" charset="0"/>
                        </a:rPr>
                        <a:t> </a:t>
                      </a:r>
                      <a:r>
                        <a:rPr lang="vi-VN" sz="2200" spc="-30" dirty="0">
                          <a:effectLst/>
                          <a:latin typeface="Times New Roman" panose="02020603050405020304" pitchFamily="18" charset="0"/>
                          <a:cs typeface="Times New Roman" panose="02020603050405020304" pitchFamily="18" charset="0"/>
                        </a:rPr>
                        <a:t>ở</a:t>
                      </a:r>
                      <a:r>
                        <a:rPr lang="vi-VN" sz="2200" spc="-50" dirty="0">
                          <a:effectLst/>
                          <a:latin typeface="Times New Roman" panose="02020603050405020304" pitchFamily="18" charset="0"/>
                          <a:cs typeface="Times New Roman" panose="02020603050405020304" pitchFamily="18" charset="0"/>
                        </a:rPr>
                        <a:t> </a:t>
                      </a:r>
                      <a:r>
                        <a:rPr lang="vi-VN" sz="2200" spc="-30" dirty="0">
                          <a:effectLst/>
                          <a:latin typeface="Times New Roman" panose="02020603050405020304" pitchFamily="18" charset="0"/>
                          <a:cs typeface="Times New Roman" panose="02020603050405020304" pitchFamily="18" charset="0"/>
                        </a:rPr>
                        <a:t>đoạn</a:t>
                      </a:r>
                      <a:r>
                        <a:rPr lang="vi-VN" sz="2200" spc="-45" dirty="0">
                          <a:effectLst/>
                          <a:latin typeface="Times New Roman" panose="02020603050405020304" pitchFamily="18" charset="0"/>
                          <a:cs typeface="Times New Roman" panose="02020603050405020304" pitchFamily="18" charset="0"/>
                        </a:rPr>
                        <a:t> </a:t>
                      </a:r>
                      <a:r>
                        <a:rPr lang="vi-VN" sz="2200" spc="-30" dirty="0">
                          <a:effectLst/>
                          <a:latin typeface="Times New Roman" panose="02020603050405020304" pitchFamily="18" charset="0"/>
                          <a:cs typeface="Times New Roman" panose="02020603050405020304" pitchFamily="18" charset="0"/>
                        </a:rPr>
                        <a:t>văn</a:t>
                      </a:r>
                      <a:r>
                        <a:rPr lang="vi-VN" sz="2200" spc="-50" dirty="0">
                          <a:effectLst/>
                          <a:latin typeface="Times New Roman" panose="02020603050405020304" pitchFamily="18" charset="0"/>
                          <a:cs typeface="Times New Roman" panose="02020603050405020304" pitchFamily="18" charset="0"/>
                        </a:rPr>
                        <a:t> </a:t>
                      </a:r>
                      <a:r>
                        <a:rPr lang="vi-VN" sz="2200" spc="-30" dirty="0">
                          <a:effectLst/>
                          <a:latin typeface="Times New Roman" panose="02020603050405020304" pitchFamily="18" charset="0"/>
                          <a:cs typeface="Times New Roman" panose="02020603050405020304" pitchFamily="18" charset="0"/>
                        </a:rPr>
                        <a:t>thứ</a:t>
                      </a:r>
                      <a:r>
                        <a:rPr lang="vi-VN" sz="2200" spc="-45" dirty="0">
                          <a:effectLst/>
                          <a:latin typeface="Times New Roman" panose="02020603050405020304" pitchFamily="18" charset="0"/>
                          <a:cs typeface="Times New Roman" panose="02020603050405020304" pitchFamily="18" charset="0"/>
                        </a:rPr>
                        <a:t> </a:t>
                      </a:r>
                      <a:r>
                        <a:rPr lang="vi-VN" sz="2200" spc="-30" dirty="0">
                          <a:effectLst/>
                          <a:latin typeface="Times New Roman" panose="02020603050405020304" pitchFamily="18" charset="0"/>
                          <a:cs typeface="Times New Roman" panose="02020603050405020304" pitchFamily="18" charset="0"/>
                        </a:rPr>
                        <a:t>hai.</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585007"/>
                  </a:ext>
                </a:extLst>
              </a:tr>
              <a:tr h="381696">
                <a:tc>
                  <a:txBody>
                    <a:bodyPr/>
                    <a:lstStyle/>
                    <a:p>
                      <a:pPr marL="0" marR="0" algn="just">
                        <a:lnSpc>
                          <a:spcPct val="115000"/>
                        </a:lnSpc>
                        <a:spcBef>
                          <a:spcPts val="0"/>
                        </a:spcBef>
                        <a:spcAft>
                          <a:spcPts val="0"/>
                        </a:spcAft>
                        <a:tabLst>
                          <a:tab pos="7334250" algn="l"/>
                        </a:tabLst>
                      </a:pPr>
                      <a:r>
                        <a:rPr lang="vi-VN" sz="2200">
                          <a:effectLst/>
                          <a:latin typeface="Times New Roman" panose="02020603050405020304" pitchFamily="18" charset="0"/>
                          <a:cs typeface="Times New Roman" panose="02020603050405020304" pitchFamily="18" charset="0"/>
                        </a:rPr>
                        <a:t>Bố cục bài viết gồm mấy phần? Là những phần nào?</a:t>
                      </a:r>
                      <a:endParaRPr lang="en-US" sz="2200">
                        <a:effectLst/>
                        <a:latin typeface="Times New Roman" panose="02020603050405020304" pitchFamily="18" charset="0"/>
                        <a:ea typeface="Symbola"/>
                        <a:cs typeface="Times New Roman" panose="02020603050405020304" pitchFamily="18" charset="0"/>
                      </a:endParaRPr>
                    </a:p>
                  </a:txBody>
                  <a:tcPr marL="21337" marR="21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tabLst>
                          <a:tab pos="7334250" algn="l"/>
                        </a:tabLst>
                      </a:pPr>
                      <a:r>
                        <a:rPr lang="vi-VN" sz="2200" dirty="0">
                          <a:effectLst/>
                          <a:latin typeface="Times New Roman" panose="02020603050405020304" pitchFamily="18" charset="0"/>
                          <a:cs typeface="Times New Roman" panose="02020603050405020304" pitchFamily="18" charset="0"/>
                        </a:rPr>
                        <a:t>- Bài viết gồm 3 phần</a:t>
                      </a:r>
                      <a:endParaRPr lang="en-US" sz="2200" dirty="0">
                        <a:effectLst/>
                        <a:latin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Arial" panose="020B0604020202020204" pitchFamily="34" charset="0"/>
                        <a:buChar char="+"/>
                        <a:tabLst>
                          <a:tab pos="7334250" algn="l"/>
                        </a:tabLst>
                      </a:pPr>
                      <a:r>
                        <a:rPr lang="vi-VN" sz="2200" u="none" strike="noStrike" dirty="0">
                          <a:effectLst/>
                          <a:latin typeface="Times New Roman" panose="02020603050405020304" pitchFamily="18" charset="0"/>
                          <a:cs typeface="Times New Roman" panose="02020603050405020304" pitchFamily="18" charset="0"/>
                        </a:rPr>
                        <a:t>Mở bài</a:t>
                      </a:r>
                      <a:endParaRPr lang="en-US" sz="2200" u="none" strike="noStrike" dirty="0">
                        <a:effectLst/>
                        <a:latin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Arial" panose="020B0604020202020204" pitchFamily="34" charset="0"/>
                        <a:buChar char="+"/>
                        <a:tabLst>
                          <a:tab pos="7334250" algn="l"/>
                        </a:tabLst>
                      </a:pPr>
                      <a:r>
                        <a:rPr lang="vi-VN" sz="2200" u="none" strike="noStrike" dirty="0">
                          <a:effectLst/>
                          <a:latin typeface="Times New Roman" panose="02020603050405020304" pitchFamily="18" charset="0"/>
                          <a:cs typeface="Times New Roman" panose="02020603050405020304" pitchFamily="18" charset="0"/>
                        </a:rPr>
                        <a:t>Thân bài</a:t>
                      </a:r>
                      <a:endParaRPr lang="en-US" sz="2200" u="none" strike="noStrike"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tabLst>
                          <a:tab pos="7334250" algn="l"/>
                        </a:tabLst>
                      </a:pPr>
                      <a:r>
                        <a:rPr lang="vi-VN" sz="2200" b="1" dirty="0" smtClean="0">
                          <a:effectLst/>
                          <a:latin typeface="Times New Roman" panose="02020603050405020304" pitchFamily="18" charset="0"/>
                          <a:cs typeface="Times New Roman" panose="02020603050405020304" pitchFamily="18" charset="0"/>
                        </a:rPr>
                        <a:t>+</a:t>
                      </a:r>
                      <a:r>
                        <a:rPr lang="vi-VN" sz="2200" dirty="0" smtClean="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Kết bài</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962022"/>
                  </a:ext>
                </a:extLst>
              </a:tr>
              <a:tr h="229018">
                <a:tc>
                  <a:txBody>
                    <a:bodyPr/>
                    <a:lstStyle/>
                    <a:p>
                      <a:pPr marL="0" marR="0" algn="just">
                        <a:lnSpc>
                          <a:spcPct val="115000"/>
                        </a:lnSpc>
                        <a:spcBef>
                          <a:spcPts val="0"/>
                        </a:spcBef>
                        <a:spcAft>
                          <a:spcPts val="0"/>
                        </a:spcAft>
                        <a:tabLst>
                          <a:tab pos="7334250" algn="l"/>
                        </a:tabLst>
                      </a:pPr>
                      <a:r>
                        <a:rPr lang="vi-VN" sz="2200">
                          <a:effectLst/>
                          <a:latin typeface="Times New Roman" panose="02020603050405020304" pitchFamily="18" charset="0"/>
                          <a:cs typeface="Times New Roman" panose="02020603050405020304" pitchFamily="18" charset="0"/>
                        </a:rPr>
                        <a:t>Nội dung của phần mở bài là gì?</a:t>
                      </a:r>
                      <a:endParaRPr lang="en-US" sz="2200">
                        <a:effectLst/>
                        <a:latin typeface="Times New Roman" panose="02020603050405020304" pitchFamily="18" charset="0"/>
                        <a:ea typeface="Symbola"/>
                        <a:cs typeface="Times New Roman" panose="02020603050405020304" pitchFamily="18" charset="0"/>
                      </a:endParaRPr>
                    </a:p>
                  </a:txBody>
                  <a:tcPr marL="21337" marR="21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tabLst>
                          <a:tab pos="7334250" algn="l"/>
                        </a:tabLs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Mở</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bài</a:t>
                      </a: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Giới thiệu vấn đề cần bàn luận</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5757535"/>
                  </a:ext>
                </a:extLst>
              </a:tr>
              <a:tr h="381696">
                <a:tc>
                  <a:txBody>
                    <a:bodyPr/>
                    <a:lstStyle/>
                    <a:p>
                      <a:pPr marL="0" marR="61595" algn="just">
                        <a:lnSpc>
                          <a:spcPct val="115000"/>
                        </a:lnSpc>
                        <a:spcBef>
                          <a:spcPts val="0"/>
                        </a:spcBef>
                        <a:spcAft>
                          <a:spcPts val="0"/>
                        </a:spcAft>
                      </a:pPr>
                      <a:r>
                        <a:rPr lang="vi-VN" sz="2200">
                          <a:effectLst/>
                          <a:latin typeface="Times New Roman" panose="02020603050405020304" pitchFamily="18" charset="0"/>
                          <a:cs typeface="Times New Roman" panose="02020603050405020304" pitchFamily="18" charset="0"/>
                        </a:rPr>
                        <a:t>Phần Thân bài có mấy</a:t>
                      </a:r>
                      <a:r>
                        <a:rPr lang="vi-VN" sz="2200" spc="-5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luận</a:t>
                      </a:r>
                      <a:r>
                        <a:rPr lang="vi-VN" sz="2200" spc="-5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điểm?</a:t>
                      </a:r>
                      <a:r>
                        <a:rPr lang="vi-VN" sz="2200" spc="-55">
                          <a:effectLst/>
                          <a:latin typeface="Times New Roman" panose="02020603050405020304" pitchFamily="18" charset="0"/>
                          <a:cs typeface="Times New Roman" panose="02020603050405020304" pitchFamily="18" charset="0"/>
                        </a:rPr>
                        <a:t> </a:t>
                      </a:r>
                      <a:r>
                        <a:rPr lang="vi-VN" sz="2200">
                          <a:effectLst/>
                          <a:latin typeface="Times New Roman" panose="02020603050405020304" pitchFamily="18" charset="0"/>
                          <a:cs typeface="Times New Roman" panose="02020603050405020304" pitchFamily="18" charset="0"/>
                        </a:rPr>
                        <a:t>Xác </a:t>
                      </a:r>
                      <a:r>
                        <a:rPr lang="vi-VN" sz="2200" spc="-40">
                          <a:effectLst/>
                          <a:latin typeface="Times New Roman" panose="02020603050405020304" pitchFamily="18" charset="0"/>
                          <a:cs typeface="Times New Roman" panose="02020603050405020304" pitchFamily="18" charset="0"/>
                        </a:rPr>
                        <a:t>định các câu</a:t>
                      </a:r>
                      <a:r>
                        <a:rPr lang="vi-VN" sz="2200" spc="-35">
                          <a:effectLst/>
                          <a:latin typeface="Times New Roman" panose="02020603050405020304" pitchFamily="18" charset="0"/>
                          <a:cs typeface="Times New Roman" panose="02020603050405020304" pitchFamily="18" charset="0"/>
                        </a:rPr>
                        <a:t> </a:t>
                      </a:r>
                      <a:r>
                        <a:rPr lang="vi-VN" sz="2200" spc="-40">
                          <a:effectLst/>
                          <a:latin typeface="Times New Roman" panose="02020603050405020304" pitchFamily="18" charset="0"/>
                          <a:cs typeface="Times New Roman" panose="02020603050405020304" pitchFamily="18" charset="0"/>
                        </a:rPr>
                        <a:t>nêu luận </a:t>
                      </a:r>
                      <a:r>
                        <a:rPr lang="vi-VN" sz="2200" spc="-10">
                          <a:effectLst/>
                          <a:latin typeface="Times New Roman" panose="02020603050405020304" pitchFamily="18" charset="0"/>
                          <a:cs typeface="Times New Roman" panose="02020603050405020304" pitchFamily="18" charset="0"/>
                        </a:rPr>
                        <a:t>điểm.</a:t>
                      </a:r>
                      <a:endParaRPr lang="en-US" sz="2200">
                        <a:effectLst/>
                        <a:latin typeface="Times New Roman" panose="02020603050405020304" pitchFamily="18" charset="0"/>
                        <a:ea typeface="Symbola"/>
                        <a:cs typeface="Times New Roman" panose="02020603050405020304" pitchFamily="18" charset="0"/>
                      </a:endParaRPr>
                    </a:p>
                  </a:txBody>
                  <a:tcPr marL="21337" marR="21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60960" algn="just">
                        <a:lnSpc>
                          <a:spcPct val="115000"/>
                        </a:lnSpc>
                        <a:spcBef>
                          <a:spcPts val="0"/>
                        </a:spcBef>
                        <a:spcAft>
                          <a:spcPts val="0"/>
                        </a:spcAft>
                        <a:tabLst>
                          <a:tab pos="189865"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Phần Thân bài có 5 luận điểm. Các câu nêu luận</a:t>
                      </a:r>
                      <a:r>
                        <a:rPr lang="vi-VN" sz="2200" spc="-2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điểm</a:t>
                      </a:r>
                      <a:r>
                        <a:rPr lang="vi-VN" sz="2200" spc="-2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nằm</a:t>
                      </a:r>
                      <a:r>
                        <a:rPr lang="vi-VN" sz="2200" spc="-1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ở</a:t>
                      </a:r>
                      <a:r>
                        <a:rPr lang="vi-VN" sz="2200" spc="-2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phần</a:t>
                      </a:r>
                      <a:r>
                        <a:rPr lang="vi-VN" sz="2200" spc="-1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đầu</a:t>
                      </a:r>
                      <a:r>
                        <a:rPr lang="vi-VN" sz="2200" spc="-2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của</a:t>
                      </a:r>
                      <a:r>
                        <a:rPr lang="vi-VN" sz="2200" spc="-1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mỗi</a:t>
                      </a:r>
                      <a:r>
                        <a:rPr lang="vi-VN" sz="2200" spc="-2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đoạn</a:t>
                      </a:r>
                      <a:r>
                        <a:rPr lang="vi-VN" sz="2200" spc="-15" dirty="0">
                          <a:effectLst/>
                          <a:latin typeface="Times New Roman" panose="02020603050405020304" pitchFamily="18" charset="0"/>
                          <a:cs typeface="Times New Roman" panose="02020603050405020304" pitchFamily="18" charset="0"/>
                        </a:rPr>
                        <a:t> </a:t>
                      </a:r>
                      <a:r>
                        <a:rPr lang="vi-VN" sz="2200" spc="-20" dirty="0">
                          <a:effectLst/>
                          <a:latin typeface="Times New Roman" panose="02020603050405020304" pitchFamily="18" charset="0"/>
                          <a:cs typeface="Times New Roman" panose="02020603050405020304" pitchFamily="18" charset="0"/>
                        </a:rPr>
                        <a:t>văn</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3879419"/>
                  </a:ext>
                </a:extLst>
              </a:tr>
            </a:tbl>
          </a:graphicData>
        </a:graphic>
      </p:graphicFrame>
    </p:spTree>
    <p:extLst>
      <p:ext uri="{BB962C8B-B14F-4D97-AF65-F5344CB8AC3E}">
        <p14:creationId xmlns:p14="http://schemas.microsoft.com/office/powerpoint/2010/main" val="93314608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6362" y="74437"/>
            <a:ext cx="9817768" cy="523220"/>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 </a:t>
            </a:r>
            <a:r>
              <a:rPr lang="en-US" sz="2800" b="1" dirty="0" err="1" smtClean="0">
                <a:solidFill>
                  <a:srgbClr val="FF0000"/>
                </a:solidFill>
                <a:latin typeface="Times New Roman" panose="02020603050405020304" pitchFamily="18" charset="0"/>
                <a:cs typeface="Times New Roman" panose="02020603050405020304" pitchFamily="18" charset="0"/>
              </a:rPr>
              <a:t>Phân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tham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khảo</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44764140"/>
              </p:ext>
            </p:extLst>
          </p:nvPr>
        </p:nvGraphicFramePr>
        <p:xfrm>
          <a:off x="304800" y="765788"/>
          <a:ext cx="11401647" cy="5783580"/>
        </p:xfrm>
        <a:graphic>
          <a:graphicData uri="http://schemas.openxmlformats.org/drawingml/2006/table">
            <a:tbl>
              <a:tblPr bandRow="1">
                <a:tableStyleId>{5C22544A-7EE6-4342-B048-85BDC9FD1C3A}</a:tableStyleId>
              </a:tblPr>
              <a:tblGrid>
                <a:gridCol w="3885701">
                  <a:extLst>
                    <a:ext uri="{9D8B030D-6E8A-4147-A177-3AD203B41FA5}">
                      <a16:colId xmlns:a16="http://schemas.microsoft.com/office/drawing/2014/main" val="937422420"/>
                    </a:ext>
                  </a:extLst>
                </a:gridCol>
                <a:gridCol w="7515946">
                  <a:extLst>
                    <a:ext uri="{9D8B030D-6E8A-4147-A177-3AD203B41FA5}">
                      <a16:colId xmlns:a16="http://schemas.microsoft.com/office/drawing/2014/main" val="1109152301"/>
                    </a:ext>
                  </a:extLst>
                </a:gridCol>
              </a:tblGrid>
              <a:tr h="381696">
                <a:tc gridSpan="2">
                  <a:txBody>
                    <a:bodyPr/>
                    <a:lstStyle/>
                    <a:p>
                      <a:pPr marL="0" marR="0" algn="ctr">
                        <a:lnSpc>
                          <a:spcPct val="115000"/>
                        </a:lnSpc>
                        <a:spcBef>
                          <a:spcPts val="0"/>
                        </a:spcBef>
                        <a:spcAft>
                          <a:spcPts val="0"/>
                        </a:spcAft>
                      </a:pPr>
                      <a:r>
                        <a:rPr lang="vi-VN" sz="2200" b="1" dirty="0">
                          <a:effectLst/>
                          <a:latin typeface="Times New Roman" panose="02020603050405020304" pitchFamily="18" charset="0"/>
                          <a:cs typeface="Times New Roman" panose="02020603050405020304" pitchFamily="18" charset="0"/>
                        </a:rPr>
                        <a:t>Phiếu học tập số 1: </a:t>
                      </a:r>
                      <a:r>
                        <a:rPr lang="vi-VN" sz="2200" dirty="0">
                          <a:effectLst/>
                          <a:latin typeface="Times New Roman" panose="02020603050405020304" pitchFamily="18" charset="0"/>
                          <a:cs typeface="Times New Roman" panose="02020603050405020304" pitchFamily="18" charset="0"/>
                        </a:rPr>
                        <a:t>Phân tích bài viết tham khảo</a:t>
                      </a:r>
                      <a:endParaRPr lang="en-US" sz="22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vi-VN" sz="2200" dirty="0">
                          <a:effectLst/>
                          <a:latin typeface="Times New Roman" panose="02020603050405020304" pitchFamily="18" charset="0"/>
                          <a:cs typeface="Times New Roman" panose="02020603050405020304" pitchFamily="18" charset="0"/>
                        </a:rPr>
                        <a:t>Yêu cầu: Đọc bài tham khảo “Con người đã làm gì với tự nhiên?” (SGK) và trả lời các câu hỏi bên dưới</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lnB w="12700" cap="flat" cmpd="sng" algn="ctr">
                      <a:solidFill>
                        <a:schemeClr val="tx1"/>
                      </a:solidFill>
                      <a:prstDash val="solid"/>
                      <a:round/>
                      <a:headEnd type="none" w="med" len="med"/>
                      <a:tailEnd type="none" w="med" len="med"/>
                    </a:lnB>
                    <a:solidFill>
                      <a:srgbClr val="A5B8F5"/>
                    </a:solidFill>
                  </a:tcPr>
                </a:tc>
                <a:tc hMerge="1">
                  <a:txBody>
                    <a:bodyPr/>
                    <a:lstStyle/>
                    <a:p>
                      <a:endParaRPr lang="en-US"/>
                    </a:p>
                  </a:txBody>
                  <a:tcPr/>
                </a:tc>
                <a:extLst>
                  <a:ext uri="{0D108BD9-81ED-4DB2-BD59-A6C34878D82A}">
                    <a16:rowId xmlns:a16="http://schemas.microsoft.com/office/drawing/2014/main" val="4115674724"/>
                  </a:ext>
                </a:extLst>
              </a:tr>
              <a:tr h="1984821">
                <a:tc>
                  <a:txBody>
                    <a:bodyPr/>
                    <a:lstStyle/>
                    <a:p>
                      <a:pPr marL="0" marR="0" algn="just">
                        <a:lnSpc>
                          <a:spcPct val="115000"/>
                        </a:lnSpc>
                        <a:spcBef>
                          <a:spcPts val="0"/>
                        </a:spcBef>
                        <a:spcAft>
                          <a:spcPts val="0"/>
                        </a:spcAft>
                        <a:tabLst>
                          <a:tab pos="7334250" algn="l"/>
                        </a:tabLst>
                      </a:pPr>
                      <a:r>
                        <a:rPr lang="vi-VN" sz="2200" spc="-50" dirty="0">
                          <a:effectLst/>
                          <a:latin typeface="Times New Roman" panose="02020603050405020304" pitchFamily="18" charset="0"/>
                          <a:cs typeface="Times New Roman" panose="02020603050405020304" pitchFamily="18" charset="0"/>
                        </a:rPr>
                        <a:t>Đọc</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bài</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viết,</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em</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rút </a:t>
                      </a:r>
                      <a:r>
                        <a:rPr lang="vi-VN" sz="2200" spc="-10" dirty="0">
                          <a:effectLst/>
                          <a:latin typeface="Times New Roman" panose="02020603050405020304" pitchFamily="18" charset="0"/>
                          <a:cs typeface="Times New Roman" panose="02020603050405020304" pitchFamily="18" charset="0"/>
                        </a:rPr>
                        <a:t>ra</a:t>
                      </a:r>
                      <a:r>
                        <a:rPr lang="vi-VN" sz="2200" spc="-70"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được</a:t>
                      </a:r>
                      <a:r>
                        <a:rPr lang="vi-VN" sz="2200" spc="-70"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kinh</a:t>
                      </a:r>
                      <a:r>
                        <a:rPr lang="vi-VN" sz="2200" spc="-65" dirty="0">
                          <a:effectLst/>
                          <a:latin typeface="Times New Roman" panose="02020603050405020304" pitchFamily="18" charset="0"/>
                          <a:cs typeface="Times New Roman" panose="02020603050405020304" pitchFamily="18" charset="0"/>
                        </a:rPr>
                        <a:t> </a:t>
                      </a:r>
                      <a:r>
                        <a:rPr lang="vi-VN" sz="2200" spc="-10" dirty="0">
                          <a:effectLst/>
                          <a:latin typeface="Times New Roman" panose="02020603050405020304" pitchFamily="18" charset="0"/>
                          <a:cs typeface="Times New Roman" panose="02020603050405020304" pitchFamily="18" charset="0"/>
                        </a:rPr>
                        <a:t>nghiệm </a:t>
                      </a:r>
                      <a:r>
                        <a:rPr lang="vi-VN" sz="2200" dirty="0">
                          <a:effectLst/>
                          <a:latin typeface="Times New Roman" panose="02020603050405020304" pitchFamily="18" charset="0"/>
                          <a:cs typeface="Times New Roman" panose="02020603050405020304" pitchFamily="18" charset="0"/>
                        </a:rPr>
                        <a:t>gì</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trong</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cách</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dùng</a:t>
                      </a:r>
                      <a:r>
                        <a:rPr lang="vi-VN" sz="2200" spc="-5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lí lẽ,</a:t>
                      </a:r>
                      <a:r>
                        <a:rPr lang="vi-VN" sz="2200" spc="-5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bằng</a:t>
                      </a:r>
                      <a:r>
                        <a:rPr lang="vi-VN" sz="2200" spc="-5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chứng? </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60960" indent="-342900" algn="just">
                        <a:lnSpc>
                          <a:spcPct val="115000"/>
                        </a:lnSpc>
                        <a:spcBef>
                          <a:spcPts val="0"/>
                        </a:spcBef>
                        <a:spcAft>
                          <a:spcPts val="0"/>
                        </a:spcAft>
                        <a:buFontTx/>
                        <a:buChar char="-"/>
                        <a:tabLst>
                          <a:tab pos="210185" algn="l"/>
                        </a:tabLst>
                      </a:pPr>
                      <a:r>
                        <a:rPr lang="vi-VN" sz="2200" dirty="0" smtClean="0">
                          <a:effectLst/>
                          <a:latin typeface="Times New Roman" panose="02020603050405020304" pitchFamily="18" charset="0"/>
                          <a:cs typeface="Times New Roman" panose="02020603050405020304" pitchFamily="18" charset="0"/>
                        </a:rPr>
                        <a:t>Mỗi</a:t>
                      </a:r>
                      <a:r>
                        <a:rPr lang="vi-VN" sz="2200" spc="-80" dirty="0" smtClean="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luận</a:t>
                      </a:r>
                      <a:r>
                        <a:rPr lang="vi-VN" sz="2200" spc="-8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điểm</a:t>
                      </a:r>
                      <a:r>
                        <a:rPr lang="vi-VN" sz="2200" spc="-7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được</a:t>
                      </a:r>
                      <a:r>
                        <a:rPr lang="vi-VN" sz="2200" spc="-8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triển</a:t>
                      </a:r>
                      <a:r>
                        <a:rPr lang="vi-VN" sz="2200" spc="-8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khai</a:t>
                      </a:r>
                      <a:r>
                        <a:rPr lang="vi-VN" sz="2200" spc="-7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bằng</a:t>
                      </a:r>
                      <a:r>
                        <a:rPr lang="vi-VN" sz="2200" spc="-8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lí</a:t>
                      </a:r>
                      <a:r>
                        <a:rPr lang="vi-VN" sz="2200" spc="-7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lẽ </a:t>
                      </a:r>
                      <a:r>
                        <a:rPr lang="vi-VN" sz="2200" spc="-40" dirty="0">
                          <a:effectLst/>
                          <a:latin typeface="Times New Roman" panose="02020603050405020304" pitchFamily="18" charset="0"/>
                          <a:cs typeface="Times New Roman" panose="02020603050405020304" pitchFamily="18" charset="0"/>
                        </a:rPr>
                        <a:t>phù</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hợp,</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bằng</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chứng</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xác</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thực</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và</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tiêu</a:t>
                      </a:r>
                      <a:r>
                        <a:rPr lang="vi-VN" sz="2200" spc="-30"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biểu. </a:t>
                      </a:r>
                      <a:endParaRPr lang="en-US" sz="2200" spc="-40" dirty="0" smtClean="0">
                        <a:effectLst/>
                        <a:latin typeface="Times New Roman" panose="02020603050405020304" pitchFamily="18" charset="0"/>
                        <a:cs typeface="Times New Roman" panose="02020603050405020304" pitchFamily="18" charset="0"/>
                      </a:endParaRPr>
                    </a:p>
                    <a:p>
                      <a:pPr marL="342900" marR="60960" indent="-342900" algn="just">
                        <a:lnSpc>
                          <a:spcPct val="115000"/>
                        </a:lnSpc>
                        <a:spcBef>
                          <a:spcPts val="0"/>
                        </a:spcBef>
                        <a:spcAft>
                          <a:spcPts val="0"/>
                        </a:spcAft>
                        <a:buFontTx/>
                        <a:buChar char="-"/>
                        <a:tabLst>
                          <a:tab pos="210185" algn="l"/>
                        </a:tabLst>
                      </a:pPr>
                      <a:r>
                        <a:rPr lang="vi-VN" sz="2200" spc="-50" dirty="0" smtClean="0">
                          <a:effectLst/>
                          <a:latin typeface="Times New Roman" panose="02020603050405020304" pitchFamily="18" charset="0"/>
                          <a:cs typeface="Times New Roman" panose="02020603050405020304" pitchFamily="18" charset="0"/>
                        </a:rPr>
                        <a:t>Chẳng</a:t>
                      </a:r>
                      <a:r>
                        <a:rPr lang="vi-VN" sz="2200" spc="-30" dirty="0" smtClean="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hạn</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với</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luận</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điểm</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1,</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người</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viết</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đã</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sử dụng</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lí</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lẽ:</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Thể</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xác</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của</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chúng</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ta</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là</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hiện</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thân </a:t>
                      </a:r>
                      <a:r>
                        <a:rPr lang="vi-VN" sz="2200" dirty="0">
                          <a:effectLst/>
                          <a:latin typeface="Times New Roman" panose="02020603050405020304" pitchFamily="18" charset="0"/>
                          <a:cs typeface="Times New Roman" panose="02020603050405020304" pitchFamily="18" charset="0"/>
                        </a:rPr>
                        <a:t>của tự nhiên vì nó tuân thủ các quy luật như </a:t>
                      </a:r>
                      <a:r>
                        <a:rPr lang="vi-VN" sz="2200" spc="-50" dirty="0">
                          <a:effectLst/>
                          <a:latin typeface="Times New Roman" panose="02020603050405020304" pitchFamily="18" charset="0"/>
                          <a:cs typeface="Times New Roman" panose="02020603050405020304" pitchFamily="18" charset="0"/>
                        </a:rPr>
                        <a:t>bất</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kì</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hiện</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tượng</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tự</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nhiên</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nào</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khác.</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Lí</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lẽ</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đó </a:t>
                      </a:r>
                      <a:r>
                        <a:rPr lang="vi-VN" sz="2200" dirty="0">
                          <a:effectLst/>
                          <a:latin typeface="Times New Roman" panose="02020603050405020304" pitchFamily="18" charset="0"/>
                          <a:cs typeface="Times New Roman" panose="02020603050405020304" pitchFamily="18" charset="0"/>
                        </a:rPr>
                        <a:t>được</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làm</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sáng</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tỏ</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qua</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các</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bằng</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chứng:</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để</a:t>
                      </a:r>
                      <a:r>
                        <a:rPr lang="vi-VN" sz="2200" spc="-3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duy </a:t>
                      </a:r>
                      <a:r>
                        <a:rPr lang="vi-VN" sz="2200" spc="-50" dirty="0">
                          <a:effectLst/>
                          <a:latin typeface="Times New Roman" panose="02020603050405020304" pitchFamily="18" charset="0"/>
                          <a:cs typeface="Times New Roman" panose="02020603050405020304" pitchFamily="18" charset="0"/>
                        </a:rPr>
                        <a:t>trì</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sự</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sống,</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con</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người</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cần</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hít</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thở</a:t>
                      </a:r>
                      <a:r>
                        <a:rPr lang="vi-VN" sz="2200" spc="5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không</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khí, </a:t>
                      </a:r>
                      <a:r>
                        <a:rPr lang="vi-VN" sz="2200" spc="-40" dirty="0">
                          <a:effectLst/>
                          <a:latin typeface="Times New Roman" panose="02020603050405020304" pitchFamily="18" charset="0"/>
                          <a:cs typeface="Times New Roman" panose="02020603050405020304" pitchFamily="18" charset="0"/>
                        </a:rPr>
                        <a:t>cần</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ăn</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uống</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cũng</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như</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trao</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đổi</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chất</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với</a:t>
                      </a:r>
                      <a:r>
                        <a:rPr lang="vi-VN" sz="2200" spc="-35" dirty="0">
                          <a:effectLst/>
                          <a:latin typeface="Times New Roman" panose="02020603050405020304" pitchFamily="18" charset="0"/>
                          <a:cs typeface="Times New Roman" panose="02020603050405020304" pitchFamily="18" charset="0"/>
                        </a:rPr>
                        <a:t> </a:t>
                      </a:r>
                      <a:r>
                        <a:rPr lang="vi-VN" sz="2200" spc="-40" dirty="0">
                          <a:effectLst/>
                          <a:latin typeface="Times New Roman" panose="02020603050405020304" pitchFamily="18" charset="0"/>
                          <a:cs typeface="Times New Roman" panose="02020603050405020304" pitchFamily="18" charset="0"/>
                        </a:rPr>
                        <a:t>môi </a:t>
                      </a:r>
                      <a:r>
                        <a:rPr lang="vi-VN" sz="2200" spc="-50" dirty="0">
                          <a:effectLst/>
                          <a:latin typeface="Times New Roman" panose="02020603050405020304" pitchFamily="18" charset="0"/>
                          <a:cs typeface="Times New Roman" panose="02020603050405020304" pitchFamily="18" charset="0"/>
                        </a:rPr>
                        <a:t>trường;</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khi</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ốm</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đau,</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bệnh</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tật,</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con</a:t>
                      </a:r>
                      <a:r>
                        <a:rPr lang="vi-VN" sz="2200" spc="-30"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người</a:t>
                      </a:r>
                      <a:r>
                        <a:rPr lang="vi-VN" sz="2200" spc="-25" dirty="0">
                          <a:effectLst/>
                          <a:latin typeface="Times New Roman" panose="02020603050405020304" pitchFamily="18" charset="0"/>
                          <a:cs typeface="Times New Roman" panose="02020603050405020304" pitchFamily="18" charset="0"/>
                        </a:rPr>
                        <a:t> </a:t>
                      </a:r>
                      <a:r>
                        <a:rPr lang="vi-VN" sz="2200" spc="-50" dirty="0">
                          <a:effectLst/>
                          <a:latin typeface="Times New Roman" panose="02020603050405020304" pitchFamily="18" charset="0"/>
                          <a:cs typeface="Times New Roman" panose="02020603050405020304" pitchFamily="18" charset="0"/>
                        </a:rPr>
                        <a:t>cần </a:t>
                      </a:r>
                      <a:r>
                        <a:rPr lang="vi-VN" sz="2200" dirty="0">
                          <a:effectLst/>
                          <a:latin typeface="Times New Roman" panose="02020603050405020304" pitchFamily="18" charset="0"/>
                          <a:cs typeface="Times New Roman" panose="02020603050405020304" pitchFamily="18" charset="0"/>
                        </a:rPr>
                        <a:t>được chữa trị để trở lại trạng thái bình ổn tự </a:t>
                      </a:r>
                      <a:r>
                        <a:rPr lang="vi-VN" sz="2200" spc="-10" dirty="0">
                          <a:effectLst/>
                          <a:latin typeface="Times New Roman" panose="02020603050405020304" pitchFamily="18" charset="0"/>
                          <a:cs typeface="Times New Roman" panose="02020603050405020304" pitchFamily="18" charset="0"/>
                        </a:rPr>
                        <a:t>nhiên;...</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3430834"/>
                  </a:ext>
                </a:extLst>
              </a:tr>
              <a:tr h="458036">
                <a:tc>
                  <a:txBody>
                    <a:bodyPr/>
                    <a:lstStyle/>
                    <a:p>
                      <a:pPr marL="0" marR="0" algn="just">
                        <a:lnSpc>
                          <a:spcPct val="115000"/>
                        </a:lnSpc>
                        <a:spcBef>
                          <a:spcPts val="0"/>
                        </a:spcBef>
                        <a:spcAft>
                          <a:spcPts val="0"/>
                        </a:spcAft>
                        <a:tabLst>
                          <a:tab pos="7334250" algn="l"/>
                        </a:tabLst>
                      </a:pPr>
                      <a:r>
                        <a:rPr lang="vi-VN" sz="2200">
                          <a:effectLst/>
                          <a:latin typeface="Times New Roman" panose="02020603050405020304" pitchFamily="18" charset="0"/>
                          <a:cs typeface="Times New Roman" panose="02020603050405020304" pitchFamily="18" charset="0"/>
                        </a:rPr>
                        <a:t>Nội dung của phần kết bài là gì? Theo em, giải pháp ấy có hợp lý, khả thi hay không?</a:t>
                      </a:r>
                      <a:endParaRPr lang="en-US" sz="2200">
                        <a:effectLst/>
                        <a:latin typeface="Times New Roman" panose="02020603050405020304" pitchFamily="18" charset="0"/>
                        <a:ea typeface="Symbola"/>
                        <a:cs typeface="Times New Roman" panose="02020603050405020304" pitchFamily="18" charset="0"/>
                      </a:endParaRPr>
                    </a:p>
                  </a:txBody>
                  <a:tcPr marL="21337" marR="21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just">
                        <a:lnSpc>
                          <a:spcPct val="115000"/>
                        </a:lnSpc>
                        <a:spcBef>
                          <a:spcPts val="0"/>
                        </a:spcBef>
                        <a:spcAft>
                          <a:spcPts val="0"/>
                        </a:spcAft>
                        <a:buClr>
                          <a:srgbClr val="231F20"/>
                        </a:buClr>
                        <a:buSzPts val="1250"/>
                        <a:buFont typeface="Symbola"/>
                        <a:buChar char="–"/>
                        <a:tabLst>
                          <a:tab pos="187960" algn="l"/>
                        </a:tabLst>
                      </a:pPr>
                      <a:r>
                        <a:rPr lang="vi-VN" sz="2200" spc="0" dirty="0">
                          <a:effectLst/>
                          <a:latin typeface="Times New Roman" panose="02020603050405020304" pitchFamily="18" charset="0"/>
                          <a:cs typeface="Times New Roman" panose="02020603050405020304" pitchFamily="18" charset="0"/>
                        </a:rPr>
                        <a:t>Kết</a:t>
                      </a:r>
                      <a:r>
                        <a:rPr lang="vi-VN" sz="2200" spc="-20"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bài:</a:t>
                      </a:r>
                      <a:r>
                        <a:rPr lang="vi-VN" sz="2200" spc="-20"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Khái</a:t>
                      </a:r>
                      <a:r>
                        <a:rPr lang="vi-VN" sz="2200" spc="-25"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quát</a:t>
                      </a:r>
                      <a:r>
                        <a:rPr lang="vi-VN" sz="2200" spc="-20"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lại</a:t>
                      </a:r>
                      <a:r>
                        <a:rPr lang="vi-VN" sz="2200" spc="-20"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vấn</a:t>
                      </a:r>
                      <a:r>
                        <a:rPr lang="vi-VN" sz="2200" spc="-25"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đề</a:t>
                      </a:r>
                      <a:r>
                        <a:rPr lang="vi-VN" sz="2200" spc="-20" dirty="0">
                          <a:effectLst/>
                          <a:latin typeface="Times New Roman" panose="02020603050405020304" pitchFamily="18" charset="0"/>
                          <a:cs typeface="Times New Roman" panose="02020603050405020304" pitchFamily="18" charset="0"/>
                        </a:rPr>
                        <a:t> </a:t>
                      </a:r>
                      <a:r>
                        <a:rPr lang="vi-VN" sz="2200" spc="0" dirty="0">
                          <a:effectLst/>
                          <a:latin typeface="Times New Roman" panose="02020603050405020304" pitchFamily="18" charset="0"/>
                          <a:cs typeface="Times New Roman" panose="02020603050405020304" pitchFamily="18" charset="0"/>
                        </a:rPr>
                        <a:t>nghị</a:t>
                      </a:r>
                      <a:r>
                        <a:rPr lang="vi-VN" sz="2200" spc="-20" dirty="0">
                          <a:effectLst/>
                          <a:latin typeface="Times New Roman" panose="02020603050405020304" pitchFamily="18" charset="0"/>
                          <a:cs typeface="Times New Roman" panose="02020603050405020304" pitchFamily="18" charset="0"/>
                        </a:rPr>
                        <a:t> </a:t>
                      </a:r>
                      <a:r>
                        <a:rPr lang="vi-VN" sz="2200" spc="-20" dirty="0" smtClean="0">
                          <a:effectLst/>
                          <a:latin typeface="Times New Roman" panose="02020603050405020304" pitchFamily="18" charset="0"/>
                          <a:cs typeface="Times New Roman" panose="02020603050405020304" pitchFamily="18" charset="0"/>
                        </a:rPr>
                        <a:t>luận</a:t>
                      </a:r>
                      <a:r>
                        <a:rPr lang="en-US" sz="2200" spc="0" baseline="0" dirty="0" smtClean="0">
                          <a:effectLst/>
                          <a:latin typeface="Times New Roman" panose="02020603050405020304" pitchFamily="18" charset="0"/>
                          <a:cs typeface="Times New Roman" panose="02020603050405020304" pitchFamily="18" charset="0"/>
                        </a:rPr>
                        <a:t> </a:t>
                      </a:r>
                      <a:r>
                        <a:rPr lang="vi-VN" sz="2200" dirty="0" smtClean="0">
                          <a:effectLst/>
                          <a:latin typeface="Times New Roman" panose="02020603050405020304" pitchFamily="18" charset="0"/>
                          <a:cs typeface="Times New Roman" panose="02020603050405020304" pitchFamily="18" charset="0"/>
                        </a:rPr>
                        <a:t>và</a:t>
                      </a:r>
                      <a:r>
                        <a:rPr lang="vi-VN" sz="2200" spc="-45" dirty="0" smtClean="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đề</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xuất</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phương</a:t>
                      </a:r>
                      <a:r>
                        <a:rPr lang="vi-VN" sz="2200" spc="-4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hướng</a:t>
                      </a:r>
                      <a:r>
                        <a:rPr lang="vi-VN" sz="2200" spc="-45"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hành</a:t>
                      </a:r>
                      <a:r>
                        <a:rPr lang="vi-VN" sz="2200" spc="-45" dirty="0">
                          <a:effectLst/>
                          <a:latin typeface="Times New Roman" panose="02020603050405020304" pitchFamily="18" charset="0"/>
                          <a:cs typeface="Times New Roman" panose="02020603050405020304" pitchFamily="18" charset="0"/>
                        </a:rPr>
                        <a:t> </a:t>
                      </a:r>
                      <a:r>
                        <a:rPr lang="vi-VN" sz="2200" spc="-20" dirty="0">
                          <a:effectLst/>
                          <a:latin typeface="Times New Roman" panose="02020603050405020304" pitchFamily="18" charset="0"/>
                          <a:cs typeface="Times New Roman" panose="02020603050405020304" pitchFamily="18" charset="0"/>
                        </a:rPr>
                        <a:t>động.</a:t>
                      </a:r>
                      <a:endParaRPr lang="en-US" sz="2200" dirty="0">
                        <a:effectLst/>
                        <a:latin typeface="Times New Roman" panose="02020603050405020304" pitchFamily="18" charset="0"/>
                        <a:ea typeface="Symbola"/>
                        <a:cs typeface="Times New Roman" panose="02020603050405020304" pitchFamily="18" charset="0"/>
                      </a:endParaRPr>
                    </a:p>
                  </a:txBody>
                  <a:tcPr marL="21337" marR="21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90402"/>
                  </a:ext>
                </a:extLst>
              </a:tr>
            </a:tbl>
          </a:graphicData>
        </a:graphic>
      </p:graphicFrame>
    </p:spTree>
    <p:extLst>
      <p:ext uri="{BB962C8B-B14F-4D97-AF65-F5344CB8AC3E}">
        <p14:creationId xmlns:p14="http://schemas.microsoft.com/office/powerpoint/2010/main" val="2784194558"/>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Arrow 17"/>
          <p:cNvSpPr/>
          <p:nvPr/>
        </p:nvSpPr>
        <p:spPr>
          <a:xfrm>
            <a:off x="261539" y="8108"/>
            <a:ext cx="11695814" cy="4497573"/>
          </a:xfrm>
          <a:prstGeom prst="rightArrow">
            <a:avLst/>
          </a:prstGeom>
          <a:solidFill>
            <a:srgbClr val="A5B8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61376" y="288482"/>
            <a:ext cx="3628494" cy="584775"/>
          </a:xfrm>
          <a:prstGeom prst="rect">
            <a:avLst/>
          </a:prstGeom>
        </p:spPr>
        <p:txBody>
          <a:bodyPr wrap="none">
            <a:spAutoFit/>
          </a:bodyPr>
          <a:lstStyle/>
          <a:p>
            <a:r>
              <a:rPr lang="vi-VN" sz="3200" b="1" dirty="0">
                <a:solidFill>
                  <a:srgbClr val="FF0000"/>
                </a:solidFill>
                <a:latin typeface="Times New Roman" panose="02020603050405020304" pitchFamily="18" charset="0"/>
                <a:cs typeface="Times New Roman" panose="02020603050405020304" pitchFamily="18" charset="0"/>
              </a:rPr>
              <a:t>I</a:t>
            </a:r>
            <a:r>
              <a:rPr lang="en-US" sz="3200" b="1" dirty="0">
                <a:solidFill>
                  <a:srgbClr val="FF0000"/>
                </a:solidFill>
                <a:latin typeface="Times New Roman" panose="02020603050405020304" pitchFamily="18" charset="0"/>
                <a:cs typeface="Times New Roman" panose="02020603050405020304" pitchFamily="18" charset="0"/>
              </a:rPr>
              <a:t>I</a:t>
            </a:r>
            <a:r>
              <a:rPr lang="vi-VN" sz="3200" b="1" dirty="0">
                <a:solidFill>
                  <a:srgbClr val="FF0000"/>
                </a:solidFill>
                <a:latin typeface="Times New Roman" panose="02020603050405020304" pitchFamily="18" charset="0"/>
                <a:cs typeface="Times New Roman" panose="02020603050405020304" pitchFamily="18" charset="0"/>
              </a:rPr>
              <a:t>I. Thực hành viết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0" name="Freeform 12"/>
          <p:cNvSpPr/>
          <p:nvPr/>
        </p:nvSpPr>
        <p:spPr>
          <a:xfrm>
            <a:off x="701749" y="1214904"/>
            <a:ext cx="2246283" cy="2083982"/>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C47F"/>
          </a:solidFill>
        </p:spPr>
      </p:sp>
      <p:sp>
        <p:nvSpPr>
          <p:cNvPr id="21" name="Freeform 12"/>
          <p:cNvSpPr/>
          <p:nvPr/>
        </p:nvSpPr>
        <p:spPr>
          <a:xfrm>
            <a:off x="3863163" y="1214904"/>
            <a:ext cx="2246283" cy="2083982"/>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C47F"/>
          </a:solidFill>
        </p:spPr>
      </p:sp>
      <p:sp>
        <p:nvSpPr>
          <p:cNvPr id="22" name="Freeform 12"/>
          <p:cNvSpPr/>
          <p:nvPr/>
        </p:nvSpPr>
        <p:spPr>
          <a:xfrm>
            <a:off x="7308112" y="1206795"/>
            <a:ext cx="2246283" cy="2083982"/>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C47F"/>
          </a:solidFill>
        </p:spPr>
      </p:sp>
      <p:sp>
        <p:nvSpPr>
          <p:cNvPr id="23" name="TextBox 10"/>
          <p:cNvSpPr txBox="1"/>
          <p:nvPr/>
        </p:nvSpPr>
        <p:spPr>
          <a:xfrm>
            <a:off x="890926" y="1340151"/>
            <a:ext cx="1867928" cy="1496019"/>
          </a:xfrm>
          <a:prstGeom prst="rect">
            <a:avLst/>
          </a:prstGeom>
        </p:spPr>
        <p:txBody>
          <a:bodyPr lIns="254000" tIns="254000" rIns="254000" bIns="254000" rtlCol="0" anchor="ctr"/>
          <a:lstStyle/>
          <a:p>
            <a:pPr algn="ctr">
              <a:lnSpc>
                <a:spcPts val="5405"/>
              </a:lnSpc>
            </a:pP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endParaRPr lang="en-US" sz="2800" dirty="0">
              <a:latin typeface="Times New Roman" panose="02020603050405020304" pitchFamily="18" charset="0"/>
              <a:cs typeface="Times New Roman" panose="02020603050405020304" pitchFamily="18" charset="0"/>
            </a:endParaRPr>
          </a:p>
        </p:txBody>
      </p:sp>
      <p:sp>
        <p:nvSpPr>
          <p:cNvPr id="24" name="TextBox 10"/>
          <p:cNvSpPr txBox="1"/>
          <p:nvPr/>
        </p:nvSpPr>
        <p:spPr>
          <a:xfrm>
            <a:off x="4004057" y="1332043"/>
            <a:ext cx="1867928" cy="1496019"/>
          </a:xfrm>
          <a:prstGeom prst="rect">
            <a:avLst/>
          </a:prstGeom>
        </p:spPr>
        <p:txBody>
          <a:bodyPr lIns="254000" tIns="254000" rIns="254000" bIns="254000" rtlCol="0" anchor="ctr"/>
          <a:lstStyle/>
          <a:p>
            <a:pPr algn="ctr">
              <a:lnSpc>
                <a:spcPts val="5405"/>
              </a:lnSpc>
            </a:pPr>
            <a:r>
              <a:rPr lang="en-US" sz="2800" dirty="0" err="1" smtClean="0">
                <a:latin typeface="Times New Roman" panose="02020603050405020304" pitchFamily="18" charset="0"/>
                <a:cs typeface="Times New Roman" panose="02020603050405020304" pitchFamily="18" charset="0"/>
              </a:rPr>
              <a:t>Viết</a:t>
            </a:r>
            <a:endParaRPr lang="en-US" sz="2800" dirty="0">
              <a:latin typeface="Times New Roman" panose="02020603050405020304" pitchFamily="18" charset="0"/>
              <a:cs typeface="Times New Roman" panose="02020603050405020304" pitchFamily="18" charset="0"/>
            </a:endParaRPr>
          </a:p>
        </p:txBody>
      </p:sp>
      <p:sp>
        <p:nvSpPr>
          <p:cNvPr id="25" name="TextBox 10"/>
          <p:cNvSpPr txBox="1"/>
          <p:nvPr/>
        </p:nvSpPr>
        <p:spPr>
          <a:xfrm>
            <a:off x="7497289" y="1406473"/>
            <a:ext cx="1867928" cy="1496019"/>
          </a:xfrm>
          <a:prstGeom prst="rect">
            <a:avLst/>
          </a:prstGeom>
        </p:spPr>
        <p:txBody>
          <a:bodyPr lIns="254000" tIns="254000" rIns="254000" bIns="254000" rtlCol="0" anchor="ctr"/>
          <a:lstStyle/>
          <a:p>
            <a:pPr algn="ctr">
              <a:lnSpc>
                <a:spcPts val="5405"/>
              </a:lnSpc>
            </a:pPr>
            <a:r>
              <a:rPr lang="en-US" sz="2800" dirty="0" err="1" smtClean="0">
                <a:latin typeface="Times New Roman" panose="02020603050405020304" pitchFamily="18" charset="0"/>
                <a:cs typeface="Times New Roman" panose="02020603050405020304" pitchFamily="18" charset="0"/>
              </a:rPr>
              <a:t>Đọc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chỉnh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a:t>
            </a:r>
            <a:endParaRPr lang="en-US" sz="2800" dirty="0">
              <a:latin typeface="Times New Roman" panose="02020603050405020304" pitchFamily="18" charset="0"/>
              <a:cs typeface="Times New Roman" panose="02020603050405020304" pitchFamily="18" charset="0"/>
            </a:endParaRPr>
          </a:p>
        </p:txBody>
      </p:sp>
      <p:sp>
        <p:nvSpPr>
          <p:cNvPr id="26" name="TextBox 17"/>
          <p:cNvSpPr txBox="1"/>
          <p:nvPr/>
        </p:nvSpPr>
        <p:spPr>
          <a:xfrm>
            <a:off x="261540" y="3433738"/>
            <a:ext cx="2226480" cy="2215991"/>
          </a:xfrm>
          <a:prstGeom prst="rect">
            <a:avLst/>
          </a:prstGeom>
        </p:spPr>
        <p:txBody>
          <a:bodyPr wrap="square" lIns="0" tIns="0" rIns="0" bIns="0" rtlCol="0" anchor="t">
            <a:spAutoFit/>
          </a:bodyPr>
          <a:lstStyle/>
          <a:p>
            <a:pPr>
              <a:lnSpc>
                <a:spcPct val="150000"/>
              </a:lnSpc>
            </a:pPr>
            <a:r>
              <a:rPr lang="en-US" sz="2400" b="1" dirty="0" err="1">
                <a:solidFill>
                  <a:srgbClr val="4593AB"/>
                </a:solidFill>
                <a:latin typeface="Times New Roman" panose="02020603050405020304" pitchFamily="18" charset="0"/>
                <a:cs typeface="Times New Roman" panose="02020603050405020304" pitchFamily="18" charset="0"/>
              </a:rPr>
              <a:t>Xác</a:t>
            </a:r>
            <a:r>
              <a:rPr lang="en-US" sz="2400" b="1" dirty="0">
                <a:solidFill>
                  <a:srgbClr val="4593AB"/>
                </a:solidFill>
                <a:latin typeface="Times New Roman" panose="02020603050405020304" pitchFamily="18" charset="0"/>
                <a:cs typeface="Times New Roman" panose="02020603050405020304" pitchFamily="18" charset="0"/>
              </a:rPr>
              <a:t> </a:t>
            </a:r>
            <a:r>
              <a:rPr lang="en-US" sz="2400" b="1" dirty="0" err="1" smtClean="0">
                <a:solidFill>
                  <a:srgbClr val="4593AB"/>
                </a:solidFill>
                <a:latin typeface="Times New Roman" panose="02020603050405020304" pitchFamily="18" charset="0"/>
                <a:cs typeface="Times New Roman" panose="02020603050405020304" pitchFamily="18" charset="0"/>
              </a:rPr>
              <a:t>định</a:t>
            </a:r>
            <a:r>
              <a:rPr lang="en-US" sz="2400" b="1" dirty="0" smtClean="0">
                <a:solidFill>
                  <a:srgbClr val="4593AB"/>
                </a:solidFill>
                <a:latin typeface="Times New Roman" panose="02020603050405020304" pitchFamily="18" charset="0"/>
                <a:cs typeface="Times New Roman" panose="02020603050405020304" pitchFamily="18" charset="0"/>
              </a:rPr>
              <a:t> </a:t>
            </a:r>
            <a:r>
              <a:rPr lang="en-US" sz="2400" b="1" dirty="0" err="1" smtClean="0">
                <a:solidFill>
                  <a:srgbClr val="4593AB"/>
                </a:solidFill>
                <a:latin typeface="Times New Roman" panose="02020603050405020304" pitchFamily="18" charset="0"/>
                <a:cs typeface="Times New Roman" panose="02020603050405020304" pitchFamily="18" charset="0"/>
              </a:rPr>
              <a:t>được</a:t>
            </a:r>
            <a:r>
              <a:rPr lang="en-US" sz="2400" b="1" dirty="0" smtClean="0">
                <a:solidFill>
                  <a:srgbClr val="4593AB"/>
                </a:solidFill>
                <a:latin typeface="Times New Roman" panose="02020603050405020304" pitchFamily="18" charset="0"/>
                <a:cs typeface="Times New Roman" panose="02020603050405020304" pitchFamily="18" charset="0"/>
              </a:rPr>
              <a:t>:</a:t>
            </a:r>
            <a:endParaRPr lang="en-US" sz="2400" b="1" dirty="0">
              <a:solidFill>
                <a:srgbClr val="4593AB"/>
              </a:solidFill>
              <a:latin typeface="Times New Roman" panose="02020603050405020304" pitchFamily="18" charset="0"/>
              <a:cs typeface="Times New Roman" panose="02020603050405020304" pitchFamily="18" charset="0"/>
            </a:endParaRP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tài</a:t>
            </a:r>
            <a:endParaRPr lang="en-US" sz="2400" dirty="0">
              <a:solidFill>
                <a:srgbClr val="000000"/>
              </a:solidFill>
              <a:latin typeface="Times New Roman" panose="02020603050405020304" pitchFamily="18" charset="0"/>
              <a:cs typeface="Times New Roman" panose="02020603050405020304" pitchFamily="18" charset="0"/>
            </a:endParaRPr>
          </a:p>
          <a:p>
            <a:pPr>
              <a:lnSpc>
                <a:spcPct val="150000"/>
              </a:lnSpc>
            </a:pP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Tìm</a:t>
            </a:r>
            <a:r>
              <a:rPr lang="en-US" sz="2400" dirty="0" smtClean="0">
                <a:solidFill>
                  <a:srgbClr val="000000"/>
                </a:solidFill>
                <a:latin typeface="Times New Roman" panose="02020603050405020304" pitchFamily="18" charset="0"/>
                <a:cs typeface="Times New Roman" panose="02020603050405020304" pitchFamily="18" charset="0"/>
              </a:rPr>
              <a:t> ý</a:t>
            </a:r>
            <a:endParaRPr lang="en-US" sz="2400" dirty="0">
              <a:solidFill>
                <a:srgbClr val="000000"/>
              </a:solidFill>
              <a:latin typeface="Times New Roman" panose="02020603050405020304" pitchFamily="18" charset="0"/>
              <a:cs typeface="Times New Roman" panose="02020603050405020304" pitchFamily="18" charset="0"/>
            </a:endParaRPr>
          </a:p>
          <a:p>
            <a:pPr>
              <a:lnSpc>
                <a:spcPct val="150000"/>
              </a:lnSpc>
            </a:pP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Lập</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dàn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ý</a:t>
            </a:r>
          </a:p>
        </p:txBody>
      </p:sp>
      <p:sp>
        <p:nvSpPr>
          <p:cNvPr id="27" name="TextBox 18"/>
          <p:cNvSpPr txBox="1"/>
          <p:nvPr/>
        </p:nvSpPr>
        <p:spPr>
          <a:xfrm>
            <a:off x="2562445" y="3394004"/>
            <a:ext cx="4178595" cy="3323987"/>
          </a:xfrm>
          <a:prstGeom prst="rect">
            <a:avLst/>
          </a:prstGeom>
        </p:spPr>
        <p:txBody>
          <a:bodyPr wrap="square" lIns="0" tIns="0" rIns="0" bIns="0" rtlCol="0" anchor="t">
            <a:spAutoFit/>
          </a:bodyPr>
          <a:lstStyle/>
          <a:p>
            <a:pPr algn="just">
              <a:lnSpc>
                <a:spcPct val="150000"/>
              </a:lnSpc>
            </a:pPr>
            <a:r>
              <a:rPr lang="en-US" sz="2400" b="1" dirty="0" err="1">
                <a:solidFill>
                  <a:srgbClr val="4593AB"/>
                </a:solidFill>
                <a:latin typeface="Times New Roman" panose="02020603050405020304" pitchFamily="18" charset="0"/>
                <a:cs typeface="Times New Roman" panose="02020603050405020304" pitchFamily="18" charset="0"/>
              </a:rPr>
              <a:t>Lưu</a:t>
            </a:r>
            <a:r>
              <a:rPr lang="en-US" sz="2400" b="1" dirty="0">
                <a:solidFill>
                  <a:srgbClr val="4593AB"/>
                </a:solidFill>
                <a:latin typeface="Times New Roman" panose="02020603050405020304" pitchFamily="18" charset="0"/>
                <a:cs typeface="Times New Roman" panose="02020603050405020304" pitchFamily="18" charset="0"/>
              </a:rPr>
              <a:t> </a:t>
            </a:r>
            <a:r>
              <a:rPr lang="en-US" sz="2400" b="1" dirty="0" smtClean="0">
                <a:solidFill>
                  <a:srgbClr val="4593AB"/>
                </a:solidFill>
                <a:latin typeface="Times New Roman" panose="02020603050405020304" pitchFamily="18" charset="0"/>
                <a:cs typeface="Times New Roman" panose="02020603050405020304" pitchFamily="18" charset="0"/>
              </a:rPr>
              <a:t>ý </a:t>
            </a:r>
            <a:r>
              <a:rPr lang="en-US" sz="2400" b="1" dirty="0" err="1" smtClean="0">
                <a:solidFill>
                  <a:srgbClr val="4593AB"/>
                </a:solidFill>
                <a:latin typeface="Times New Roman" panose="02020603050405020304" pitchFamily="18" charset="0"/>
                <a:cs typeface="Times New Roman" panose="02020603050405020304" pitchFamily="18" charset="0"/>
              </a:rPr>
              <a:t>khi</a:t>
            </a:r>
            <a:r>
              <a:rPr lang="en-US" sz="2400" b="1" dirty="0" smtClean="0">
                <a:solidFill>
                  <a:srgbClr val="4593AB"/>
                </a:solidFill>
                <a:latin typeface="Times New Roman" panose="02020603050405020304" pitchFamily="18" charset="0"/>
                <a:cs typeface="Times New Roman" panose="02020603050405020304" pitchFamily="18" charset="0"/>
              </a:rPr>
              <a:t> </a:t>
            </a:r>
            <a:r>
              <a:rPr lang="en-US" sz="2400" b="1" dirty="0" err="1" smtClean="0">
                <a:solidFill>
                  <a:srgbClr val="4593AB"/>
                </a:solidFill>
                <a:latin typeface="Times New Roman" panose="02020603050405020304" pitchFamily="18" charset="0"/>
                <a:cs typeface="Times New Roman" panose="02020603050405020304" pitchFamily="18" charset="0"/>
              </a:rPr>
              <a:t>viết</a:t>
            </a:r>
            <a:r>
              <a:rPr lang="en-US" sz="2400" b="1" dirty="0" smtClean="0">
                <a:solidFill>
                  <a:srgbClr val="4593AB"/>
                </a:solidFill>
                <a:latin typeface="Times New Roman" panose="02020603050405020304" pitchFamily="18" charset="0"/>
                <a:cs typeface="Times New Roman" panose="02020603050405020304" pitchFamily="18" charset="0"/>
              </a:rPr>
              <a:t>:</a:t>
            </a:r>
          </a:p>
          <a:p>
            <a:pPr algn="just">
              <a:lnSpc>
                <a:spcPct val="150000"/>
              </a:lnSpc>
            </a:pP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ý</a:t>
            </a:r>
            <a:endParaRPr lang="en-US" sz="2400" b="1" dirty="0">
              <a:latin typeface="Times New Roman" panose="02020603050405020304" pitchFamily="18" charset="0"/>
              <a:cs typeface="Times New Roman" panose="02020603050405020304" pitchFamily="18" charset="0"/>
            </a:endParaRPr>
          </a:p>
          <a:p>
            <a:pPr marL="0" lvl="1" algn="just">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vi-VN" sz="2400" dirty="0">
                <a:latin typeface="Times New Roman" panose="02020603050405020304" pitchFamily="18" charset="0"/>
                <a:cs typeface="Times New Roman" panose="02020603050405020304" pitchFamily="18" charset="0"/>
              </a:rPr>
              <a:t>riển khai hệ thống luận điểm chặt chẽ, sử dụng lí lẽ sắc bén, bằng chứng xác thực và tiêu </a:t>
            </a:r>
            <a:r>
              <a:rPr lang="vi-VN" sz="2400" dirty="0" smtClean="0">
                <a:latin typeface="Times New Roman" panose="02020603050405020304" pitchFamily="18" charset="0"/>
                <a:cs typeface="Times New Roman" panose="02020603050405020304" pitchFamily="18" charset="0"/>
              </a:rPr>
              <a:t>biểu</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Đề </a:t>
            </a:r>
            <a:r>
              <a:rPr lang="vi-VN" sz="2400" dirty="0">
                <a:latin typeface="Times New Roman" panose="02020603050405020304" pitchFamily="18" charset="0"/>
                <a:cs typeface="Times New Roman" panose="02020603050405020304" pitchFamily="18" charset="0"/>
              </a:rPr>
              <a:t>xuất được giải pháp khả thi </a:t>
            </a:r>
            <a:endParaRPr lang="en-US" sz="2400" dirty="0" smtClean="0">
              <a:latin typeface="Times New Roman" panose="02020603050405020304" pitchFamily="18" charset="0"/>
              <a:cs typeface="Times New Roman" panose="02020603050405020304" pitchFamily="18" charset="0"/>
            </a:endParaRPr>
          </a:p>
        </p:txBody>
      </p:sp>
      <p:sp>
        <p:nvSpPr>
          <p:cNvPr id="28" name="TextBox 17"/>
          <p:cNvSpPr txBox="1"/>
          <p:nvPr/>
        </p:nvSpPr>
        <p:spPr>
          <a:xfrm>
            <a:off x="7145079" y="3381468"/>
            <a:ext cx="2551814" cy="2215991"/>
          </a:xfrm>
          <a:prstGeom prst="rect">
            <a:avLst/>
          </a:prstGeom>
        </p:spPr>
        <p:txBody>
          <a:bodyPr wrap="square" lIns="0" tIns="0" rIns="0" bIns="0" rtlCol="0" anchor="t">
            <a:spAutoFit/>
          </a:bodyPr>
          <a:lstStyle/>
          <a:p>
            <a:pPr>
              <a:lnSpc>
                <a:spcPct val="150000"/>
              </a:lnSpc>
            </a:pPr>
            <a:r>
              <a:rPr lang="en-US" sz="2400" b="1" dirty="0" err="1" smtClean="0">
                <a:solidFill>
                  <a:srgbClr val="4593AB"/>
                </a:solidFill>
                <a:latin typeface="Times New Roman" panose="02020603050405020304" pitchFamily="18" charset="0"/>
                <a:cs typeface="Times New Roman" panose="02020603050405020304" pitchFamily="18" charset="0"/>
              </a:rPr>
              <a:t>Sau</a:t>
            </a:r>
            <a:r>
              <a:rPr lang="en-US" sz="2400" b="1" dirty="0" smtClean="0">
                <a:solidFill>
                  <a:srgbClr val="4593AB"/>
                </a:solidFill>
                <a:latin typeface="Times New Roman" panose="02020603050405020304" pitchFamily="18" charset="0"/>
                <a:cs typeface="Times New Roman" panose="02020603050405020304" pitchFamily="18" charset="0"/>
              </a:rPr>
              <a:t> </a:t>
            </a:r>
            <a:r>
              <a:rPr lang="en-US" sz="2400" b="1" dirty="0" err="1" smtClean="0">
                <a:solidFill>
                  <a:srgbClr val="4593AB"/>
                </a:solidFill>
                <a:latin typeface="Times New Roman" panose="02020603050405020304" pitchFamily="18" charset="0"/>
                <a:cs typeface="Times New Roman" panose="02020603050405020304" pitchFamily="18" charset="0"/>
              </a:rPr>
              <a:t>khi</a:t>
            </a:r>
            <a:r>
              <a:rPr lang="en-US" sz="2400" b="1" dirty="0" smtClean="0">
                <a:solidFill>
                  <a:srgbClr val="4593AB"/>
                </a:solidFill>
                <a:latin typeface="Times New Roman" panose="02020603050405020304" pitchFamily="18" charset="0"/>
                <a:cs typeface="Times New Roman" panose="02020603050405020304" pitchFamily="18" charset="0"/>
              </a:rPr>
              <a:t> </a:t>
            </a:r>
            <a:r>
              <a:rPr lang="en-US" sz="2400" b="1" dirty="0" err="1" smtClean="0">
                <a:solidFill>
                  <a:srgbClr val="4593AB"/>
                </a:solidFill>
                <a:latin typeface="Times New Roman" panose="02020603050405020304" pitchFamily="18" charset="0"/>
                <a:cs typeface="Times New Roman" panose="02020603050405020304" pitchFamily="18" charset="0"/>
              </a:rPr>
              <a:t>viết</a:t>
            </a:r>
            <a:r>
              <a:rPr lang="en-US" sz="2400" b="1" dirty="0" smtClean="0">
                <a:solidFill>
                  <a:srgbClr val="4593AB"/>
                </a:solidFill>
                <a:latin typeface="Times New Roman" panose="02020603050405020304" pitchFamily="18" charset="0"/>
                <a:cs typeface="Times New Roman" panose="02020603050405020304" pitchFamily="18" charset="0"/>
              </a:rPr>
              <a:t>:</a:t>
            </a:r>
            <a:endParaRPr lang="en-US" sz="2400" b="1" dirty="0">
              <a:solidFill>
                <a:srgbClr val="4593AB"/>
              </a:solidFill>
              <a:latin typeface="Times New Roman" panose="02020603050405020304" pitchFamily="18" charset="0"/>
              <a:cs typeface="Times New Roman" panose="02020603050405020304" pitchFamily="18" charset="0"/>
            </a:endParaRPr>
          </a:p>
          <a:p>
            <a:pPr>
              <a:lnSpc>
                <a:spcPct val="150000"/>
              </a:lnSpc>
            </a:pP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Kiểm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chỉnh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lại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viết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theo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a:t>
            </a:r>
            <a:r>
              <a:rPr lang="en-US" sz="2400" dirty="0" err="1" smtClean="0">
                <a:solidFill>
                  <a:srgbClr val="000000"/>
                </a:solidFill>
                <a:latin typeface="Times New Roman" panose="02020603050405020304" pitchFamily="18" charset="0"/>
                <a:cs typeface="Times New Roman" panose="02020603050405020304" pitchFamily="18" charset="0"/>
              </a:rPr>
              <a:t>ảng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kiểm</a:t>
            </a:r>
            <a:endParaRPr lang="en-US" sz="24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748500"/>
      </p:ext>
    </p:extLst>
  </p:cSld>
  <p:clrMapOvr>
    <a:masterClrMapping/>
  </p:clrMapOvr>
  <mc:AlternateContent xmlns:mc="http://schemas.openxmlformats.org/markup-compatibility/2006" xmlns:p14="http://schemas.microsoft.com/office/powerpoint/2010/main">
    <mc:Choice Requires="p14">
      <p:transition p14:dur="10" advClick="0">
        <p14:window dir="vert"/>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heckerboard(across)">
                                      <p:cBhvr>
                                        <p:cTn id="12" dur="500"/>
                                        <p:tgtEl>
                                          <p:spTgt spid="23"/>
                                        </p:tgtEl>
                                      </p:cBhvr>
                                    </p:animEffect>
                                  </p:childTnLst>
                                </p:cTn>
                              </p:par>
                              <p:par>
                                <p:cTn id="13" presetID="5"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heckerboard(across)">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heckerboard(across)">
                                      <p:cBhvr>
                                        <p:cTn id="20" dur="500"/>
                                        <p:tgtEl>
                                          <p:spTgt spid="21"/>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checkerboard(across)">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heckerboard(across)">
                                      <p:cBhvr>
                                        <p:cTn id="28" dur="500"/>
                                        <p:tgtEl>
                                          <p:spTgt spid="25"/>
                                        </p:tgtEl>
                                      </p:cBhvr>
                                    </p:animEffect>
                                  </p:childTnLst>
                                </p:cTn>
                              </p:par>
                              <p:par>
                                <p:cTn id="29" presetID="5" presetClass="entr" presetSubtype="1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heckerboard(across)">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4" grpId="0"/>
      <p:bldP spid="25"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AF6FB-5D09-981D-5BA0-508EF3B3538D}"/>
              </a:ext>
            </a:extLst>
          </p:cNvPr>
          <p:cNvSpPr txBox="1"/>
          <p:nvPr/>
        </p:nvSpPr>
        <p:spPr>
          <a:xfrm>
            <a:off x="604937" y="132677"/>
            <a:ext cx="10686840" cy="830997"/>
          </a:xfrm>
          <a:prstGeom prst="rect">
            <a:avLst/>
          </a:prstGeom>
          <a:noFill/>
        </p:spPr>
        <p:txBody>
          <a:bodyPr wrap="square">
            <a:spAutoFit/>
          </a:bodyPr>
          <a:lstStyle/>
          <a:p>
            <a:r>
              <a:rPr lang="vi-VN" sz="2400" b="1" dirty="0" smtClean="0">
                <a:solidFill>
                  <a:srgbClr val="FF0000"/>
                </a:solidFill>
                <a:latin typeface="Times New Roman" panose="02020603050405020304" pitchFamily="18" charset="0"/>
                <a:cs typeface="Times New Roman" panose="02020603050405020304" pitchFamily="18" charset="0"/>
              </a:rPr>
              <a:t>1</a:t>
            </a:r>
            <a:r>
              <a:rPr lang="vi-VN" sz="2400" b="1" dirty="0">
                <a:solidFill>
                  <a:srgbClr val="FF0000"/>
                </a:solidFill>
                <a:latin typeface="Times New Roman" panose="02020603050405020304" pitchFamily="18" charset="0"/>
                <a:cs typeface="Times New Roman" panose="02020603050405020304" pitchFamily="18" charset="0"/>
              </a:rPr>
              <a:t>. Trước khi viết </a:t>
            </a:r>
            <a:endParaRPr lang="en-US" sz="2400" b="1" dirty="0">
              <a:solidFill>
                <a:srgbClr val="FF0000"/>
              </a:solidFill>
              <a:latin typeface="Times New Roman" panose="02020603050405020304" pitchFamily="18" charset="0"/>
              <a:cs typeface="Times New Roman" panose="02020603050405020304" pitchFamily="18" charset="0"/>
            </a:endParaRPr>
          </a:p>
          <a:p>
            <a:r>
              <a:rPr lang="vi-VN" sz="2400" b="1" dirty="0" smtClean="0">
                <a:latin typeface="Times New Roman" panose="02020603050405020304" pitchFamily="18" charset="0"/>
                <a:cs typeface="Times New Roman" panose="02020603050405020304" pitchFamily="18" charset="0"/>
              </a:rPr>
              <a:t>b</a:t>
            </a:r>
            <a:r>
              <a:rPr lang="vi-VN" sz="2400" b="1" dirty="0">
                <a:latin typeface="Times New Roman" panose="02020603050405020304" pitchFamily="18" charset="0"/>
                <a:cs typeface="Times New Roman" panose="02020603050405020304" pitchFamily="18" charset="0"/>
              </a:rPr>
              <a:t>. Tìm ý </a:t>
            </a: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95300" y="963674"/>
            <a:ext cx="11696699" cy="5841161"/>
          </a:xfrm>
          <a:prstGeom prst="rect">
            <a:avLst/>
          </a:prstGeom>
        </p:spPr>
      </p:pic>
    </p:spTree>
    <p:extLst>
      <p:ext uri="{BB962C8B-B14F-4D97-AF65-F5344CB8AC3E}">
        <p14:creationId xmlns:p14="http://schemas.microsoft.com/office/powerpoint/2010/main" val="10883073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幼儿园家长会3"/>
</p:tagLst>
</file>

<file path=ppt/tags/tag2.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4wjiafq">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1321</Words>
  <Application>Microsoft Office PowerPoint</Application>
  <PresentationFormat>Widescreen</PresentationFormat>
  <Paragraphs>129</Paragraphs>
  <Slides>12</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微软雅黑</vt:lpstr>
      <vt:lpstr>宋体</vt:lpstr>
      <vt:lpstr>Arial</vt:lpstr>
      <vt:lpstr>Calibri</vt:lpstr>
      <vt:lpstr>等线</vt:lpstr>
      <vt:lpstr>Symbola</vt:lpstr>
      <vt:lpstr>Times New Roman</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Admin</cp:lastModifiedBy>
  <cp:revision>102</cp:revision>
  <dcterms:created xsi:type="dcterms:W3CDTF">2019-05-31T06:21:58Z</dcterms:created>
  <dcterms:modified xsi:type="dcterms:W3CDTF">2024-09-30T16:06:18Z</dcterms:modified>
</cp:coreProperties>
</file>