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7" r:id="rId13"/>
    <p:sldId id="267" r:id="rId14"/>
    <p:sldId id="268" r:id="rId15"/>
    <p:sldId id="269" r:id="rId16"/>
    <p:sldId id="278" r:id="rId17"/>
    <p:sldId id="270" r:id="rId18"/>
    <p:sldId id="271" r:id="rId19"/>
    <p:sldId id="272" r:id="rId20"/>
    <p:sldId id="273" r:id="rId21"/>
    <p:sldId id="274" r:id="rId22"/>
    <p:sldId id="275" r:id="rId23"/>
    <p:sldId id="276" r:id="rId24"/>
  </p:sldIdLst>
  <p:sldSz cx="18288000" cy="10287000"/>
  <p:notesSz cx="6858000" cy="9144000"/>
  <p:embeddedFontLst>
    <p:embeddedFont>
      <p:font typeface="Bungee" panose="020B0604020202020204" charset="0"/>
      <p:regular r:id="rId25"/>
    </p:embeddedFont>
    <p:embeddedFont>
      <p:font typeface="Bungee Shade" panose="020B0604020202020204" charset="0"/>
      <p:regular r:id="rId26"/>
    </p:embeddedFont>
    <p:embeddedFont>
      <p:font typeface="Calibri" panose="020F0502020204030204" pitchFamily="34" charset="0"/>
      <p:regular r:id="rId27"/>
      <p:bold r:id="rId28"/>
      <p:italic r:id="rId29"/>
      <p:boldItalic r:id="rId30"/>
    </p:embeddedFont>
    <p:embeddedFont>
      <p:font typeface="Carelia" panose="020B0604020202020204" charset="0"/>
      <p:regular r:id="rId31"/>
    </p:embeddedFont>
    <p:embeddedFont>
      <p:font typeface="Charm" panose="020B0604020202020204" charset="-34"/>
      <p:regular r:id="rId32"/>
    </p:embeddedFont>
    <p:embeddedFont>
      <p:font typeface="Charm Bold" panose="020B0604020202020204" charset="-34"/>
      <p:regular r:id="rId33"/>
    </p:embeddedFont>
    <p:embeddedFont>
      <p:font typeface="Dancing Script Bold" panose="020B0604020202020204" charset="0"/>
      <p:regular r:id="rId34"/>
    </p:embeddedFont>
    <p:embeddedFont>
      <p:font typeface="DejaVu Serif Bold" panose="020B0604020202020204" charset="0"/>
      <p:regular r:id="rId35"/>
    </p:embeddedFont>
    <p:embeddedFont>
      <p:font typeface="Faustina" panose="020B0604020202020204" charset="0"/>
      <p:regular r:id="rId36"/>
    </p:embeddedFont>
    <p:embeddedFont>
      <p:font typeface="Faustina Bold" panose="020B0604020202020204" charset="0"/>
      <p:regular r:id="rId37"/>
    </p:embeddedFont>
    <p:embeddedFont>
      <p:font typeface="Glacial Indifference" panose="020B0604020202020204" charset="0"/>
      <p:regular r:id="rId38"/>
    </p:embeddedFont>
    <p:embeddedFont>
      <p:font typeface="Maven Pro" panose="020B0604020202020204" charset="0"/>
      <p:regular r:id="rId39"/>
    </p:embeddedFont>
    <p:embeddedFont>
      <p:font typeface="Maven Pro Bold" panose="020B0604020202020204" charset="0"/>
      <p:regular r:id="rId40"/>
    </p:embeddedFont>
    <p:embeddedFont>
      <p:font typeface="Muli Bold" panose="020B0604020202020204" charset="0"/>
      <p:regular r:id="rId41"/>
    </p:embeddedFont>
    <p:embeddedFont>
      <p:font typeface="Paytone On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28.png"/><Relationship Id="rId4" Type="http://schemas.openxmlformats.org/officeDocument/2006/relationships/image" Target="../media/image1.jpeg"/><Relationship Id="rId9"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6.sv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sv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3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jpeg"/><Relationship Id="rId1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3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jpeg"/><Relationship Id="rId15" Type="http://schemas.openxmlformats.org/officeDocument/2006/relationships/image" Target="../media/image36.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3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jpeg"/><Relationship Id="rId15" Type="http://schemas.openxmlformats.org/officeDocument/2006/relationships/image" Target="../media/image3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8.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2.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txBody>
          <a:bodyPr/>
          <a:lstStyle/>
          <a:p>
            <a:endParaRPr lang="en-US"/>
          </a:p>
        </p:txBody>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txBody>
          <a:bodyPr/>
          <a:lstStyle/>
          <a:p>
            <a:endParaRPr lang="en-US"/>
          </a:p>
        </p:txBody>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txBody>
          <a:bodyPr/>
          <a:lstStyle/>
          <a:p>
            <a:endParaRPr lang="en-US"/>
          </a:p>
        </p:txBody>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txBody>
          <a:bodyPr/>
          <a:lstStyle/>
          <a:p>
            <a:endParaRPr lang="en-US"/>
          </a:p>
        </p:txBody>
      </p:sp>
      <p:sp>
        <p:nvSpPr>
          <p:cNvPr id="16" name="Freeform 16"/>
          <p:cNvSpPr/>
          <p:nvPr/>
        </p:nvSpPr>
        <p:spPr>
          <a:xfrm rot="-160405">
            <a:off x="15845490" y="7257103"/>
            <a:ext cx="3507936" cy="4278879"/>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2"/>
            <a:stretch>
              <a:fillRect/>
            </a:stretch>
          </a:blipFill>
        </p:spPr>
        <p:txBody>
          <a:bodyPr/>
          <a:lstStyle/>
          <a:p>
            <a:endParaRPr lang="en-US"/>
          </a:p>
        </p:txBody>
      </p:sp>
      <p:sp>
        <p:nvSpPr>
          <p:cNvPr id="17" name="TextBox 17"/>
          <p:cNvSpPr txBox="1"/>
          <p:nvPr/>
        </p:nvSpPr>
        <p:spPr>
          <a:xfrm rot="-295103">
            <a:off x="3532079" y="2460602"/>
            <a:ext cx="11085121" cy="4135944"/>
          </a:xfrm>
          <a:prstGeom prst="rect">
            <a:avLst/>
          </a:prstGeom>
        </p:spPr>
        <p:txBody>
          <a:bodyPr lIns="0" tIns="0" rIns="0" bIns="0" rtlCol="0" anchor="t">
            <a:spAutoFit/>
          </a:bodyPr>
          <a:lstStyle/>
          <a:p>
            <a:pPr algn="ctr">
              <a:lnSpc>
                <a:spcPts val="10887"/>
              </a:lnSpc>
            </a:pPr>
            <a:r>
              <a:rPr lang="en-US" sz="9148" spc="594">
                <a:solidFill>
                  <a:srgbClr val="BE9964"/>
                </a:solidFill>
                <a:latin typeface="Charm"/>
              </a:rPr>
              <a:t>Bài 3: Tranh chân dung theo trường phái biểu hiện </a:t>
            </a:r>
          </a:p>
        </p:txBody>
      </p:sp>
      <p:sp>
        <p:nvSpPr>
          <p:cNvPr id="19" name="Freeform 19"/>
          <p:cNvSpPr/>
          <p:nvPr/>
        </p:nvSpPr>
        <p:spPr>
          <a:xfrm rot="-6273966">
            <a:off x="15633257" y="879567"/>
            <a:ext cx="5117166" cy="1272895"/>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9"/>
            <a:stretch>
              <a:fillRect/>
            </a:stretch>
          </a:blipFill>
        </p:spPr>
        <p:txBody>
          <a:bodyPr/>
          <a:lstStyle/>
          <a:p>
            <a:endParaRPr lang="en-US"/>
          </a:p>
        </p:txBody>
      </p:sp>
      <p:sp>
        <p:nvSpPr>
          <p:cNvPr id="20" name="Freeform 20"/>
          <p:cNvSpPr/>
          <p:nvPr/>
        </p:nvSpPr>
        <p:spPr>
          <a:xfrm rot="27259">
            <a:off x="8362120" y="1519537"/>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5420276">
            <a:off x="600455" y="1315330"/>
            <a:ext cx="9255763"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8"/>
            <a:stretch>
              <a:fillRect/>
            </a:stretch>
          </a:blipFill>
        </p:spPr>
        <p:txBody>
          <a:bodyPr/>
          <a:lstStyle/>
          <a:p>
            <a:endParaRPr lang="en-US"/>
          </a:p>
        </p:txBody>
      </p:sp>
      <p:sp>
        <p:nvSpPr>
          <p:cNvPr id="16" name="Freeform 16"/>
          <p:cNvSpPr/>
          <p:nvPr/>
        </p:nvSpPr>
        <p:spPr>
          <a:xfrm rot="5400000">
            <a:off x="9475955" y="1637419"/>
            <a:ext cx="8776147" cy="6790544"/>
          </a:xfrm>
          <a:custGeom>
            <a:avLst/>
            <a:gdLst/>
            <a:ahLst/>
            <a:cxnLst/>
            <a:rect l="l" t="t" r="r" b="b"/>
            <a:pathLst>
              <a:path w="8776147" h="6790544">
                <a:moveTo>
                  <a:pt x="0" y="0"/>
                </a:moveTo>
                <a:lnTo>
                  <a:pt x="8776147" y="0"/>
                </a:lnTo>
                <a:lnTo>
                  <a:pt x="8776147" y="6790544"/>
                </a:lnTo>
                <a:lnTo>
                  <a:pt x="0" y="6790544"/>
                </a:lnTo>
                <a:lnTo>
                  <a:pt x="0" y="0"/>
                </a:lnTo>
                <a:close/>
              </a:path>
            </a:pathLst>
          </a:custGeom>
          <a:blipFill>
            <a:blip r:embed="rId9"/>
            <a:stretch>
              <a:fillRect/>
            </a:stretch>
          </a:blipFill>
        </p:spPr>
        <p:txBody>
          <a:bodyPr/>
          <a:lstStyle/>
          <a:p>
            <a:endParaRPr lang="en-US"/>
          </a:p>
        </p:txBody>
      </p:sp>
      <p:sp>
        <p:nvSpPr>
          <p:cNvPr id="17" name="Freeform 17"/>
          <p:cNvSpPr/>
          <p:nvPr/>
        </p:nvSpPr>
        <p:spPr>
          <a:xfrm rot="27259">
            <a:off x="4455292" y="574214"/>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0751710" y="1086735"/>
            <a:ext cx="6224636" cy="7891912"/>
          </a:xfrm>
          <a:custGeom>
            <a:avLst/>
            <a:gdLst/>
            <a:ahLst/>
            <a:cxnLst/>
            <a:rect l="l" t="t" r="r" b="b"/>
            <a:pathLst>
              <a:path w="6224636" h="7891912">
                <a:moveTo>
                  <a:pt x="0" y="0"/>
                </a:moveTo>
                <a:lnTo>
                  <a:pt x="6224636" y="0"/>
                </a:lnTo>
                <a:lnTo>
                  <a:pt x="6224636" y="7891912"/>
                </a:lnTo>
                <a:lnTo>
                  <a:pt x="0" y="7891912"/>
                </a:lnTo>
                <a:lnTo>
                  <a:pt x="0" y="0"/>
                </a:lnTo>
                <a:close/>
              </a:path>
            </a:pathLst>
          </a:custGeom>
          <a:blipFill>
            <a:blip r:embed="rId11"/>
            <a:stretch>
              <a:fillRect t="-5195" b="-5195"/>
            </a:stretch>
          </a:blipFill>
        </p:spPr>
        <p:txBody>
          <a:bodyPr/>
          <a:lstStyle/>
          <a:p>
            <a:endParaRPr lang="en-US"/>
          </a:p>
        </p:txBody>
      </p:sp>
      <p:sp>
        <p:nvSpPr>
          <p:cNvPr id="19" name="TextBox 19"/>
          <p:cNvSpPr txBox="1"/>
          <p:nvPr/>
        </p:nvSpPr>
        <p:spPr>
          <a:xfrm>
            <a:off x="2594217" y="1569089"/>
            <a:ext cx="5513187" cy="656745"/>
          </a:xfrm>
          <a:prstGeom prst="rect">
            <a:avLst/>
          </a:prstGeom>
        </p:spPr>
        <p:txBody>
          <a:bodyPr lIns="0" tIns="0" rIns="0" bIns="0" rtlCol="0" anchor="t">
            <a:spAutoFit/>
          </a:bodyPr>
          <a:lstStyle/>
          <a:p>
            <a:pPr>
              <a:lnSpc>
                <a:spcPts val="4997"/>
              </a:lnSpc>
            </a:pPr>
            <a:r>
              <a:rPr lang="en-US" sz="5099">
                <a:solidFill>
                  <a:srgbClr val="605048"/>
                </a:solidFill>
                <a:latin typeface="Paytone One"/>
              </a:rPr>
              <a:t>Bước 3</a:t>
            </a:r>
          </a:p>
        </p:txBody>
      </p:sp>
      <p:sp>
        <p:nvSpPr>
          <p:cNvPr id="20" name="TextBox 20"/>
          <p:cNvSpPr txBox="1"/>
          <p:nvPr/>
        </p:nvSpPr>
        <p:spPr>
          <a:xfrm rot="-15471">
            <a:off x="2607240" y="2858618"/>
            <a:ext cx="5382467" cy="5961510"/>
          </a:xfrm>
          <a:prstGeom prst="rect">
            <a:avLst/>
          </a:prstGeom>
        </p:spPr>
        <p:txBody>
          <a:bodyPr lIns="0" tIns="0" rIns="0" bIns="0" rtlCol="0" anchor="t">
            <a:spAutoFit/>
          </a:bodyPr>
          <a:lstStyle/>
          <a:p>
            <a:pPr>
              <a:lnSpc>
                <a:spcPts val="9503"/>
              </a:lnSpc>
            </a:pPr>
            <a:r>
              <a:rPr lang="en-US" sz="6599">
                <a:solidFill>
                  <a:srgbClr val="605048"/>
                </a:solidFill>
                <a:latin typeface="Charm Bold"/>
              </a:rPr>
              <a:t>Vẽ màu khái quát phù hợp với trạng thái biểu cảm của hình chân dung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5400000">
            <a:off x="306076" y="2212126"/>
            <a:ext cx="7944946" cy="6147402"/>
          </a:xfrm>
          <a:custGeom>
            <a:avLst/>
            <a:gdLst/>
            <a:ahLst/>
            <a:cxnLst/>
            <a:rect l="l" t="t" r="r" b="b"/>
            <a:pathLst>
              <a:path w="7944946" h="6147402">
                <a:moveTo>
                  <a:pt x="0" y="0"/>
                </a:moveTo>
                <a:lnTo>
                  <a:pt x="7944946" y="0"/>
                </a:lnTo>
                <a:lnTo>
                  <a:pt x="7944946" y="6147402"/>
                </a:lnTo>
                <a:lnTo>
                  <a:pt x="0" y="6147402"/>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4946767">
            <a:off x="6713933" y="722260"/>
            <a:ext cx="14011226" cy="970407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0" name="Group 10"/>
          <p:cNvGrpSpPr>
            <a:grpSpLocks noChangeAspect="1"/>
          </p:cNvGrpSpPr>
          <p:nvPr/>
        </p:nvGrpSpPr>
        <p:grpSpPr>
          <a:xfrm rot="6375558">
            <a:off x="9848111" y="-1417476"/>
            <a:ext cx="5260564" cy="7819303"/>
            <a:chOff x="0" y="0"/>
            <a:chExt cx="3175000" cy="4719320"/>
          </a:xfrm>
        </p:grpSpPr>
        <p:sp>
          <p:nvSpPr>
            <p:cNvPr id="11"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2"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3" name="Group 13"/>
          <p:cNvGrpSpPr>
            <a:grpSpLocks noChangeAspect="1"/>
          </p:cNvGrpSpPr>
          <p:nvPr/>
        </p:nvGrpSpPr>
        <p:grpSpPr>
          <a:xfrm rot="-7307119">
            <a:off x="8499912" y="3153830"/>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420276">
            <a:off x="9445924" y="1916267"/>
            <a:ext cx="9255763" cy="7116368"/>
          </a:xfrm>
          <a:custGeom>
            <a:avLst/>
            <a:gdLst/>
            <a:ahLst/>
            <a:cxnLst/>
            <a:rect l="l" t="t" r="r" b="b"/>
            <a:pathLst>
              <a:path w="9255763" h="7116368">
                <a:moveTo>
                  <a:pt x="0" y="0"/>
                </a:moveTo>
                <a:lnTo>
                  <a:pt x="9255763" y="0"/>
                </a:lnTo>
                <a:lnTo>
                  <a:pt x="9255763" y="7116368"/>
                </a:lnTo>
                <a:lnTo>
                  <a:pt x="0" y="7116368"/>
                </a:lnTo>
                <a:lnTo>
                  <a:pt x="0" y="0"/>
                </a:lnTo>
                <a:close/>
              </a:path>
            </a:pathLst>
          </a:custGeom>
          <a:blipFill>
            <a:blip r:embed="rId9"/>
            <a:stretch>
              <a:fillRect b="-11870"/>
            </a:stretch>
          </a:blipFill>
        </p:spPr>
        <p:txBody>
          <a:bodyPr/>
          <a:lstStyle/>
          <a:p>
            <a:endParaRPr lang="en-US"/>
          </a:p>
        </p:txBody>
      </p:sp>
      <p:sp>
        <p:nvSpPr>
          <p:cNvPr id="17" name="Freeform 17"/>
          <p:cNvSpPr/>
          <p:nvPr/>
        </p:nvSpPr>
        <p:spPr>
          <a:xfrm rot="27259">
            <a:off x="13723136" y="750278"/>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490410" y="1573913"/>
            <a:ext cx="5576278" cy="7423829"/>
          </a:xfrm>
          <a:custGeom>
            <a:avLst/>
            <a:gdLst/>
            <a:ahLst/>
            <a:cxnLst/>
            <a:rect l="l" t="t" r="r" b="b"/>
            <a:pathLst>
              <a:path w="5576278" h="7423829">
                <a:moveTo>
                  <a:pt x="0" y="0"/>
                </a:moveTo>
                <a:lnTo>
                  <a:pt x="5576278" y="0"/>
                </a:lnTo>
                <a:lnTo>
                  <a:pt x="5576278" y="7423829"/>
                </a:lnTo>
                <a:lnTo>
                  <a:pt x="0" y="7423829"/>
                </a:lnTo>
                <a:lnTo>
                  <a:pt x="0" y="0"/>
                </a:lnTo>
                <a:close/>
              </a:path>
            </a:pathLst>
          </a:custGeom>
          <a:blipFill>
            <a:blip r:embed="rId11"/>
            <a:stretch>
              <a:fillRect t="-2610" b="-2610"/>
            </a:stretch>
          </a:blipFill>
        </p:spPr>
        <p:txBody>
          <a:bodyPr/>
          <a:lstStyle/>
          <a:p>
            <a:endParaRPr lang="en-US"/>
          </a:p>
        </p:txBody>
      </p:sp>
      <p:sp>
        <p:nvSpPr>
          <p:cNvPr id="19" name="TextBox 19"/>
          <p:cNvSpPr txBox="1"/>
          <p:nvPr/>
        </p:nvSpPr>
        <p:spPr>
          <a:xfrm>
            <a:off x="12146036" y="1777071"/>
            <a:ext cx="5513187" cy="656745"/>
          </a:xfrm>
          <a:prstGeom prst="rect">
            <a:avLst/>
          </a:prstGeom>
        </p:spPr>
        <p:txBody>
          <a:bodyPr lIns="0" tIns="0" rIns="0" bIns="0" rtlCol="0" anchor="t">
            <a:spAutoFit/>
          </a:bodyPr>
          <a:lstStyle/>
          <a:p>
            <a:pPr>
              <a:lnSpc>
                <a:spcPts val="4997"/>
              </a:lnSpc>
            </a:pPr>
            <a:r>
              <a:rPr lang="en-US" sz="5099">
                <a:solidFill>
                  <a:srgbClr val="605048"/>
                </a:solidFill>
                <a:latin typeface="Paytone One"/>
              </a:rPr>
              <a:t>Bước 4</a:t>
            </a:r>
          </a:p>
        </p:txBody>
      </p:sp>
      <p:sp>
        <p:nvSpPr>
          <p:cNvPr id="20" name="TextBox 20"/>
          <p:cNvSpPr txBox="1"/>
          <p:nvPr/>
        </p:nvSpPr>
        <p:spPr>
          <a:xfrm rot="-15471">
            <a:off x="11889871" y="2342495"/>
            <a:ext cx="5457566" cy="7272913"/>
          </a:xfrm>
          <a:prstGeom prst="rect">
            <a:avLst/>
          </a:prstGeom>
        </p:spPr>
        <p:txBody>
          <a:bodyPr lIns="0" tIns="0" rIns="0" bIns="0" rtlCol="0" anchor="t">
            <a:spAutoFit/>
          </a:bodyPr>
          <a:lstStyle/>
          <a:p>
            <a:pPr>
              <a:lnSpc>
                <a:spcPts val="9647"/>
              </a:lnSpc>
            </a:pPr>
            <a:r>
              <a:rPr lang="en-US" sz="6699">
                <a:solidFill>
                  <a:srgbClr val="605048"/>
                </a:solidFill>
                <a:latin typeface="Dancing Script Bold"/>
              </a:rPr>
              <a:t>Điều chỉnh nét, màu thể hiện rõ biểu cảm của chân dung và vẽ nền, hoàn thiện bức tranh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grpSp>
        <p:nvGrpSpPr>
          <p:cNvPr id="7" name="Group 7"/>
          <p:cNvGrpSpPr>
            <a:grpSpLocks noChangeAspect="1"/>
          </p:cNvGrpSpPr>
          <p:nvPr/>
        </p:nvGrpSpPr>
        <p:grpSpPr>
          <a:xfrm rot="-4946767">
            <a:off x="6713933" y="722260"/>
            <a:ext cx="14011226" cy="970407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grpSp>
        <p:nvGrpSpPr>
          <p:cNvPr id="10" name="Group 10"/>
          <p:cNvGrpSpPr>
            <a:grpSpLocks noChangeAspect="1"/>
          </p:cNvGrpSpPr>
          <p:nvPr/>
        </p:nvGrpSpPr>
        <p:grpSpPr>
          <a:xfrm rot="6375558">
            <a:off x="9848111" y="-1417476"/>
            <a:ext cx="5260564" cy="7819303"/>
            <a:chOff x="0" y="0"/>
            <a:chExt cx="3175000" cy="4719320"/>
          </a:xfrm>
        </p:grpSpPr>
        <p:sp>
          <p:nvSpPr>
            <p:cNvPr id="11"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12"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grpSp>
        <p:nvGrpSpPr>
          <p:cNvPr id="13" name="Group 13"/>
          <p:cNvGrpSpPr>
            <a:grpSpLocks noChangeAspect="1"/>
          </p:cNvGrpSpPr>
          <p:nvPr/>
        </p:nvGrpSpPr>
        <p:grpSpPr>
          <a:xfrm rot="-7307119">
            <a:off x="8499912" y="3153830"/>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1" name="Bài 3 _ Mĩ Thuật 8 _ Vẽ Chân Dung theo trường phái biểu hiện _ NC Plan">
            <a:hlinkClick r:id="" action="ppaction://media"/>
            <a:extLst>
              <a:ext uri="{FF2B5EF4-FFF2-40B4-BE49-F238E27FC236}">
                <a16:creationId xmlns:a16="http://schemas.microsoft.com/office/drawing/2014/main" id="{27F2C6C2-874A-48B0-CCFF-59776DC3CB41}"/>
              </a:ext>
            </a:extLst>
          </p:cNvPr>
          <p:cNvPicPr>
            <a:picLocks noChangeAspect="1"/>
          </p:cNvPicPr>
          <p:nvPr>
            <a:videoFile r:link="rId1"/>
            <p:extLst>
              <p:ext uri="{DAA4B4D4-6D71-4841-9C94-3DE7FCFB9230}">
                <p14:media xmlns:p14="http://schemas.microsoft.com/office/powerpoint/2010/main" r:embed="rId2">
                  <p14:trim st="7241" end="10444.4296"/>
                </p14:media>
              </p:ext>
            </p:extLst>
          </p:nvPr>
        </p:nvPicPr>
        <p:blipFill>
          <a:blip r:embed="rId10"/>
          <a:stretch>
            <a:fillRect/>
          </a:stretch>
        </p:blipFill>
        <p:spPr>
          <a:xfrm>
            <a:off x="1457183" y="613114"/>
            <a:ext cx="15510932" cy="8981499"/>
          </a:xfrm>
          <a:prstGeom prst="rect">
            <a:avLst/>
          </a:prstGeom>
        </p:spPr>
      </p:pic>
    </p:spTree>
    <p:extLst>
      <p:ext uri="{BB962C8B-B14F-4D97-AF65-F5344CB8AC3E}">
        <p14:creationId xmlns:p14="http://schemas.microsoft.com/office/powerpoint/2010/main" val="226098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3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348073" y="-354418"/>
            <a:ext cx="16911227" cy="12519972"/>
          </a:xfrm>
          <a:custGeom>
            <a:avLst/>
            <a:gdLst/>
            <a:ahLst/>
            <a:cxnLst/>
            <a:rect l="l" t="t" r="r" b="b"/>
            <a:pathLst>
              <a:path w="16911227" h="12519972">
                <a:moveTo>
                  <a:pt x="0" y="0"/>
                </a:moveTo>
                <a:lnTo>
                  <a:pt x="16911227" y="0"/>
                </a:lnTo>
                <a:lnTo>
                  <a:pt x="16911227" y="12519972"/>
                </a:lnTo>
                <a:lnTo>
                  <a:pt x="0" y="12519972"/>
                </a:lnTo>
                <a:lnTo>
                  <a:pt x="0" y="0"/>
                </a:lnTo>
                <a:close/>
              </a:path>
            </a:pathLst>
          </a:custGeom>
          <a:blipFill>
            <a:blip r:embed="rId5"/>
            <a:stretch>
              <a:fillRect t="-283" b="-15897"/>
            </a:stretch>
          </a:blipFill>
        </p:spPr>
        <p:txBody>
          <a:bodyPr/>
          <a:lstStyle/>
          <a:p>
            <a:endParaRPr lang="en-US"/>
          </a:p>
        </p:txBody>
      </p:sp>
      <p:sp>
        <p:nvSpPr>
          <p:cNvPr id="7" name="TextBox 7"/>
          <p:cNvSpPr txBox="1"/>
          <p:nvPr/>
        </p:nvSpPr>
        <p:spPr>
          <a:xfrm>
            <a:off x="1875574" y="1301403"/>
            <a:ext cx="14370579" cy="7415827"/>
          </a:xfrm>
          <a:prstGeom prst="rect">
            <a:avLst/>
          </a:prstGeom>
        </p:spPr>
        <p:txBody>
          <a:bodyPr lIns="0" tIns="0" rIns="0" bIns="0" rtlCol="0" anchor="t">
            <a:spAutoFit/>
          </a:bodyPr>
          <a:lstStyle/>
          <a:p>
            <a:pPr algn="ctr">
              <a:lnSpc>
                <a:spcPts val="8015"/>
              </a:lnSpc>
            </a:pPr>
            <a:r>
              <a:rPr lang="en-US" sz="5766" spc="374">
                <a:solidFill>
                  <a:srgbClr val="BE9964"/>
                </a:solidFill>
                <a:latin typeface="Bungee"/>
              </a:rPr>
              <a:t>2. Cách vẽ tranh chân dung </a:t>
            </a:r>
          </a:p>
          <a:p>
            <a:pPr algn="ctr">
              <a:lnSpc>
                <a:spcPts val="8015"/>
              </a:lnSpc>
            </a:pPr>
            <a:r>
              <a:rPr lang="en-US" sz="5766" spc="374">
                <a:solidFill>
                  <a:srgbClr val="BE9964"/>
                </a:solidFill>
                <a:latin typeface="Bungee"/>
              </a:rPr>
              <a:t>với nét, màu biểu cảm.</a:t>
            </a:r>
          </a:p>
          <a:p>
            <a:pPr algn="ctr">
              <a:lnSpc>
                <a:spcPts val="6347"/>
              </a:lnSpc>
            </a:pPr>
            <a:endParaRPr lang="en-US" sz="5766" spc="374">
              <a:solidFill>
                <a:srgbClr val="BE9964"/>
              </a:solidFill>
              <a:latin typeface="Bungee"/>
            </a:endParaRPr>
          </a:p>
          <a:p>
            <a:pPr algn="ctr">
              <a:lnSpc>
                <a:spcPts val="7042"/>
              </a:lnSpc>
            </a:pPr>
            <a:r>
              <a:rPr lang="en-US" sz="5066" spc="329">
                <a:solidFill>
                  <a:srgbClr val="BE9964"/>
                </a:solidFill>
                <a:latin typeface="DejaVu Serif Bold"/>
              </a:rPr>
              <a:t>Từ những nét vẽ hình khuôn mặt bằng cảm nhận kết hợp với màu sắc có thể phát triển thành tranh chân dung theo trường phái biểu </a:t>
            </a:r>
          </a:p>
          <a:p>
            <a:pPr algn="ctr">
              <a:lnSpc>
                <a:spcPts val="7459"/>
              </a:lnSpc>
            </a:pPr>
            <a:endParaRPr lang="en-US" sz="5066" spc="329">
              <a:solidFill>
                <a:srgbClr val="BE9964"/>
              </a:solidFill>
              <a:latin typeface="DejaVu Serif Bold"/>
            </a:endParaRPr>
          </a:p>
        </p:txBody>
      </p:sp>
      <p:grpSp>
        <p:nvGrpSpPr>
          <p:cNvPr id="8" name="Group 8"/>
          <p:cNvGrpSpPr>
            <a:grpSpLocks noChangeAspect="1"/>
          </p:cNvGrpSpPr>
          <p:nvPr/>
        </p:nvGrpSpPr>
        <p:grpSpPr>
          <a:xfrm rot="6438578">
            <a:off x="632588" y="6941815"/>
            <a:ext cx="4146901" cy="6163954"/>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1" name="Group 11"/>
          <p:cNvGrpSpPr>
            <a:grpSpLocks noChangeAspect="1"/>
          </p:cNvGrpSpPr>
          <p:nvPr/>
        </p:nvGrpSpPr>
        <p:grpSpPr>
          <a:xfrm rot="-7307119">
            <a:off x="-6472809" y="5921589"/>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4" name="Group 14"/>
          <p:cNvGrpSpPr>
            <a:grpSpLocks noChangeAspect="1"/>
          </p:cNvGrpSpPr>
          <p:nvPr/>
        </p:nvGrpSpPr>
        <p:grpSpPr>
          <a:xfrm rot="-7307119">
            <a:off x="13862558" y="-3533092"/>
            <a:ext cx="10902197" cy="7550781"/>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7" name="Freeform 17"/>
          <p:cNvSpPr/>
          <p:nvPr/>
        </p:nvSpPr>
        <p:spPr>
          <a:xfrm rot="-160405">
            <a:off x="14890277" y="7188691"/>
            <a:ext cx="2711751" cy="3307716"/>
          </a:xfrm>
          <a:custGeom>
            <a:avLst/>
            <a:gdLst/>
            <a:ahLst/>
            <a:cxnLst/>
            <a:rect l="l" t="t" r="r" b="b"/>
            <a:pathLst>
              <a:path w="2711751" h="3307716">
                <a:moveTo>
                  <a:pt x="0" y="0"/>
                </a:moveTo>
                <a:lnTo>
                  <a:pt x="2711751" y="0"/>
                </a:lnTo>
                <a:lnTo>
                  <a:pt x="2711751" y="3307716"/>
                </a:lnTo>
                <a:lnTo>
                  <a:pt x="0" y="3307716"/>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0" y="-7205992"/>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32894" y="-1215807"/>
            <a:ext cx="4089535" cy="4276638"/>
          </a:xfrm>
          <a:custGeom>
            <a:avLst/>
            <a:gdLst/>
            <a:ahLst/>
            <a:cxnLst/>
            <a:rect l="l" t="t" r="r" b="b"/>
            <a:pathLst>
              <a:path w="4089535" h="4276638">
                <a:moveTo>
                  <a:pt x="0" y="0"/>
                </a:moveTo>
                <a:lnTo>
                  <a:pt x="4089535" y="0"/>
                </a:lnTo>
                <a:lnTo>
                  <a:pt x="4089535" y="4276638"/>
                </a:lnTo>
                <a:lnTo>
                  <a:pt x="0" y="427663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412610" y="514984"/>
            <a:ext cx="14519640" cy="1046482"/>
          </a:xfrm>
          <a:prstGeom prst="rect">
            <a:avLst/>
          </a:prstGeom>
        </p:spPr>
        <p:txBody>
          <a:bodyPr lIns="0" tIns="0" rIns="0" bIns="0" rtlCol="0" anchor="t">
            <a:spAutoFit/>
          </a:bodyPr>
          <a:lstStyle/>
          <a:p>
            <a:pPr marL="0" lvl="0" indent="0" algn="ctr">
              <a:lnSpc>
                <a:spcPts val="8261"/>
              </a:lnSpc>
            </a:pPr>
            <a:r>
              <a:rPr lang="en-US" sz="7000" spc="168">
                <a:solidFill>
                  <a:srgbClr val="605048"/>
                </a:solidFill>
                <a:latin typeface="Muli Bold"/>
              </a:rPr>
              <a:t>3. Vẽ tranh chân dung biểu cảm. </a:t>
            </a:r>
          </a:p>
        </p:txBody>
      </p:sp>
      <p:grpSp>
        <p:nvGrpSpPr>
          <p:cNvPr id="6" name="Group 6"/>
          <p:cNvGrpSpPr>
            <a:grpSpLocks noChangeAspect="1"/>
          </p:cNvGrpSpPr>
          <p:nvPr/>
        </p:nvGrpSpPr>
        <p:grpSpPr>
          <a:xfrm rot="-9710503">
            <a:off x="-3793871" y="8643049"/>
            <a:ext cx="10902197" cy="755078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9" name="Freeform 9"/>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grpSp>
        <p:nvGrpSpPr>
          <p:cNvPr id="10" name="Group 10"/>
          <p:cNvGrpSpPr>
            <a:grpSpLocks noChangeAspect="1"/>
          </p:cNvGrpSpPr>
          <p:nvPr/>
        </p:nvGrpSpPr>
        <p:grpSpPr>
          <a:xfrm rot="-9144829">
            <a:off x="14200094" y="-4991197"/>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3" name="Freeform 13"/>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sp>
        <p:nvSpPr>
          <p:cNvPr id="14" name="Freeform 14"/>
          <p:cNvSpPr/>
          <p:nvPr/>
        </p:nvSpPr>
        <p:spPr>
          <a:xfrm rot="-4471803">
            <a:off x="15552037" y="6370248"/>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9"/>
            <a:stretch>
              <a:fillRect/>
            </a:stretch>
          </a:blipFill>
        </p:spPr>
        <p:txBody>
          <a:bodyPr/>
          <a:lstStyle/>
          <a:p>
            <a:endParaRPr lang="en-US"/>
          </a:p>
        </p:txBody>
      </p:sp>
      <p:sp>
        <p:nvSpPr>
          <p:cNvPr id="15" name="Freeform 15"/>
          <p:cNvSpPr/>
          <p:nvPr/>
        </p:nvSpPr>
        <p:spPr>
          <a:xfrm>
            <a:off x="2705113" y="1938008"/>
            <a:ext cx="12337036" cy="5943153"/>
          </a:xfrm>
          <a:custGeom>
            <a:avLst/>
            <a:gdLst/>
            <a:ahLst/>
            <a:cxnLst/>
            <a:rect l="l" t="t" r="r" b="b"/>
            <a:pathLst>
              <a:path w="12337036" h="5943153">
                <a:moveTo>
                  <a:pt x="0" y="0"/>
                </a:moveTo>
                <a:lnTo>
                  <a:pt x="12337035" y="0"/>
                </a:lnTo>
                <a:lnTo>
                  <a:pt x="12337035" y="5943152"/>
                </a:lnTo>
                <a:lnTo>
                  <a:pt x="0" y="5943152"/>
                </a:lnTo>
                <a:lnTo>
                  <a:pt x="0" y="0"/>
                </a:lnTo>
                <a:close/>
              </a:path>
            </a:pathLst>
          </a:custGeom>
          <a:blipFill>
            <a:blip r:embed="rId10"/>
            <a:stretch>
              <a:fillRect t="-11853" b="-11853"/>
            </a:stretch>
          </a:blipFill>
        </p:spPr>
        <p:txBody>
          <a:bodyPr/>
          <a:lstStyle/>
          <a:p>
            <a:endParaRPr lang="en-US"/>
          </a:p>
        </p:txBody>
      </p:sp>
      <p:sp>
        <p:nvSpPr>
          <p:cNvPr id="16" name="TextBox 16"/>
          <p:cNvSpPr txBox="1"/>
          <p:nvPr/>
        </p:nvSpPr>
        <p:spPr>
          <a:xfrm>
            <a:off x="3231059" y="8195485"/>
            <a:ext cx="4028778" cy="1216098"/>
          </a:xfrm>
          <a:prstGeom prst="rect">
            <a:avLst/>
          </a:prstGeom>
        </p:spPr>
        <p:txBody>
          <a:bodyPr lIns="0" tIns="0" rIns="0" bIns="0" rtlCol="0" anchor="t">
            <a:spAutoFit/>
          </a:bodyPr>
          <a:lstStyle/>
          <a:p>
            <a:pPr algn="ctr">
              <a:lnSpc>
                <a:spcPts val="4895"/>
              </a:lnSpc>
              <a:spcBef>
                <a:spcPct val="0"/>
              </a:spcBef>
            </a:pPr>
            <a:r>
              <a:rPr lang="en-US" sz="3497">
                <a:solidFill>
                  <a:srgbClr val="605048"/>
                </a:solidFill>
                <a:latin typeface="Faustina Bold"/>
              </a:rPr>
              <a:t>Hương Thảo (Hà Nội)</a:t>
            </a:r>
          </a:p>
          <a:p>
            <a:pPr algn="ctr">
              <a:lnSpc>
                <a:spcPts val="4895"/>
              </a:lnSpc>
              <a:spcBef>
                <a:spcPct val="0"/>
              </a:spcBef>
            </a:pPr>
            <a:r>
              <a:rPr lang="en-US" sz="3497">
                <a:solidFill>
                  <a:srgbClr val="605048"/>
                </a:solidFill>
                <a:latin typeface="Faustina Bold"/>
              </a:rPr>
              <a:t>Bạn Tôi, màu sáp </a:t>
            </a:r>
          </a:p>
        </p:txBody>
      </p:sp>
      <p:sp>
        <p:nvSpPr>
          <p:cNvPr id="17" name="TextBox 17"/>
          <p:cNvSpPr txBox="1"/>
          <p:nvPr/>
        </p:nvSpPr>
        <p:spPr>
          <a:xfrm>
            <a:off x="10087421" y="8205010"/>
            <a:ext cx="4451450" cy="1716180"/>
          </a:xfrm>
          <a:prstGeom prst="rect">
            <a:avLst/>
          </a:prstGeom>
        </p:spPr>
        <p:txBody>
          <a:bodyPr lIns="0" tIns="0" rIns="0" bIns="0" rtlCol="0" anchor="t">
            <a:spAutoFit/>
          </a:bodyPr>
          <a:lstStyle/>
          <a:p>
            <a:pPr algn="ctr">
              <a:lnSpc>
                <a:spcPts val="4615"/>
              </a:lnSpc>
              <a:spcBef>
                <a:spcPct val="0"/>
              </a:spcBef>
            </a:pPr>
            <a:r>
              <a:rPr lang="en-US" sz="3297">
                <a:solidFill>
                  <a:srgbClr val="605048"/>
                </a:solidFill>
                <a:latin typeface="Faustina Bold"/>
              </a:rPr>
              <a:t>Thế Phong (Quảng Ninh)</a:t>
            </a:r>
          </a:p>
          <a:p>
            <a:pPr algn="ctr">
              <a:lnSpc>
                <a:spcPts val="4615"/>
              </a:lnSpc>
              <a:spcBef>
                <a:spcPct val="0"/>
              </a:spcBef>
            </a:pPr>
            <a:r>
              <a:rPr lang="en-US" sz="3297">
                <a:solidFill>
                  <a:srgbClr val="605048"/>
                </a:solidFill>
                <a:latin typeface="Faustina Bold"/>
              </a:rPr>
              <a:t>Bạn em, màu dạ và </a:t>
            </a:r>
          </a:p>
          <a:p>
            <a:pPr algn="ctr">
              <a:lnSpc>
                <a:spcPts val="4615"/>
              </a:lnSpc>
              <a:spcBef>
                <a:spcPct val="0"/>
              </a:spcBef>
            </a:pPr>
            <a:r>
              <a:rPr lang="en-US" sz="3297">
                <a:solidFill>
                  <a:srgbClr val="605048"/>
                </a:solidFill>
                <a:latin typeface="Faustina Bold"/>
              </a:rPr>
              <a:t>màu sáp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0" y="-7205992"/>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32894" y="-1215807"/>
            <a:ext cx="4089535" cy="4276638"/>
          </a:xfrm>
          <a:custGeom>
            <a:avLst/>
            <a:gdLst/>
            <a:ahLst/>
            <a:cxnLst/>
            <a:rect l="l" t="t" r="r" b="b"/>
            <a:pathLst>
              <a:path w="4089535" h="4276638">
                <a:moveTo>
                  <a:pt x="0" y="0"/>
                </a:moveTo>
                <a:lnTo>
                  <a:pt x="4089535" y="0"/>
                </a:lnTo>
                <a:lnTo>
                  <a:pt x="4089535" y="4276638"/>
                </a:lnTo>
                <a:lnTo>
                  <a:pt x="0" y="427663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412610" y="514984"/>
            <a:ext cx="14519640" cy="1046482"/>
          </a:xfrm>
          <a:prstGeom prst="rect">
            <a:avLst/>
          </a:prstGeom>
        </p:spPr>
        <p:txBody>
          <a:bodyPr lIns="0" tIns="0" rIns="0" bIns="0" rtlCol="0" anchor="t">
            <a:spAutoFit/>
          </a:bodyPr>
          <a:lstStyle/>
          <a:p>
            <a:pPr marL="0" lvl="0" indent="0" algn="ctr">
              <a:lnSpc>
                <a:spcPts val="8261"/>
              </a:lnSpc>
            </a:pPr>
            <a:r>
              <a:rPr lang="en-US" sz="7000" spc="168">
                <a:solidFill>
                  <a:srgbClr val="605048"/>
                </a:solidFill>
                <a:latin typeface="Muli Bold"/>
              </a:rPr>
              <a:t>3. Vẽ tranh chân dung biểu cảm. </a:t>
            </a:r>
          </a:p>
        </p:txBody>
      </p:sp>
      <p:grpSp>
        <p:nvGrpSpPr>
          <p:cNvPr id="6" name="Group 6"/>
          <p:cNvGrpSpPr>
            <a:grpSpLocks noChangeAspect="1"/>
          </p:cNvGrpSpPr>
          <p:nvPr/>
        </p:nvGrpSpPr>
        <p:grpSpPr>
          <a:xfrm rot="-9710503">
            <a:off x="-3793871" y="8643049"/>
            <a:ext cx="10902197" cy="755078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9" name="Freeform 9"/>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grpSp>
        <p:nvGrpSpPr>
          <p:cNvPr id="10" name="Group 10"/>
          <p:cNvGrpSpPr>
            <a:grpSpLocks noChangeAspect="1"/>
          </p:cNvGrpSpPr>
          <p:nvPr/>
        </p:nvGrpSpPr>
        <p:grpSpPr>
          <a:xfrm rot="-9144829">
            <a:off x="14200094" y="-4991197"/>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3" name="Freeform 13"/>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sp>
        <p:nvSpPr>
          <p:cNvPr id="14" name="Freeform 14"/>
          <p:cNvSpPr/>
          <p:nvPr/>
        </p:nvSpPr>
        <p:spPr>
          <a:xfrm rot="-4471803">
            <a:off x="15922184" y="5830481"/>
            <a:ext cx="4731631" cy="7101886"/>
          </a:xfrm>
          <a:custGeom>
            <a:avLst/>
            <a:gdLst/>
            <a:ahLst/>
            <a:cxnLst/>
            <a:rect l="l" t="t" r="r" b="b"/>
            <a:pathLst>
              <a:path w="4731631" h="7101886">
                <a:moveTo>
                  <a:pt x="0" y="0"/>
                </a:moveTo>
                <a:lnTo>
                  <a:pt x="4731632" y="0"/>
                </a:lnTo>
                <a:lnTo>
                  <a:pt x="4731632" y="7101886"/>
                </a:lnTo>
                <a:lnTo>
                  <a:pt x="0" y="7101886"/>
                </a:lnTo>
                <a:lnTo>
                  <a:pt x="0" y="0"/>
                </a:lnTo>
                <a:close/>
              </a:path>
            </a:pathLst>
          </a:custGeom>
          <a:blipFill>
            <a:blip r:embed="rId9"/>
            <a:stretch>
              <a:fillRect/>
            </a:stretch>
          </a:blipFill>
        </p:spPr>
        <p:txBody>
          <a:bodyPr/>
          <a:lstStyle/>
          <a:p>
            <a:endParaRPr lang="en-US"/>
          </a:p>
        </p:txBody>
      </p:sp>
      <p:sp>
        <p:nvSpPr>
          <p:cNvPr id="15" name="Freeform 15"/>
          <p:cNvSpPr/>
          <p:nvPr/>
        </p:nvSpPr>
        <p:spPr>
          <a:xfrm>
            <a:off x="2751247" y="2297553"/>
            <a:ext cx="12785507" cy="5691894"/>
          </a:xfrm>
          <a:custGeom>
            <a:avLst/>
            <a:gdLst/>
            <a:ahLst/>
            <a:cxnLst/>
            <a:rect l="l" t="t" r="r" b="b"/>
            <a:pathLst>
              <a:path w="12785507" h="5691894">
                <a:moveTo>
                  <a:pt x="0" y="0"/>
                </a:moveTo>
                <a:lnTo>
                  <a:pt x="12785506" y="0"/>
                </a:lnTo>
                <a:lnTo>
                  <a:pt x="12785506" y="5691894"/>
                </a:lnTo>
                <a:lnTo>
                  <a:pt x="0" y="5691894"/>
                </a:lnTo>
                <a:lnTo>
                  <a:pt x="0" y="0"/>
                </a:lnTo>
                <a:close/>
              </a:path>
            </a:pathLst>
          </a:custGeom>
          <a:blipFill>
            <a:blip r:embed="rId10"/>
            <a:stretch>
              <a:fillRect l="-2386" t="-15403" b="-28698"/>
            </a:stretch>
          </a:blipFill>
        </p:spPr>
        <p:txBody>
          <a:bodyPr/>
          <a:lstStyle/>
          <a:p>
            <a:endParaRPr lang="en-US"/>
          </a:p>
        </p:txBody>
      </p:sp>
      <p:sp>
        <p:nvSpPr>
          <p:cNvPr id="16" name="TextBox 16"/>
          <p:cNvSpPr txBox="1"/>
          <p:nvPr/>
        </p:nvSpPr>
        <p:spPr>
          <a:xfrm>
            <a:off x="3580441" y="8246170"/>
            <a:ext cx="4235483" cy="1135254"/>
          </a:xfrm>
          <a:prstGeom prst="rect">
            <a:avLst/>
          </a:prstGeom>
        </p:spPr>
        <p:txBody>
          <a:bodyPr lIns="0" tIns="0" rIns="0" bIns="0" rtlCol="0" anchor="t">
            <a:spAutoFit/>
          </a:bodyPr>
          <a:lstStyle/>
          <a:p>
            <a:pPr algn="ctr">
              <a:lnSpc>
                <a:spcPts val="4615"/>
              </a:lnSpc>
              <a:spcBef>
                <a:spcPct val="0"/>
              </a:spcBef>
            </a:pPr>
            <a:r>
              <a:rPr lang="en-US" sz="3297">
                <a:solidFill>
                  <a:srgbClr val="000000"/>
                </a:solidFill>
                <a:latin typeface="Faustina Bold"/>
              </a:rPr>
              <a:t>Thanh Bình (Đắc Nông)</a:t>
            </a:r>
          </a:p>
          <a:p>
            <a:pPr algn="ctr">
              <a:lnSpc>
                <a:spcPts val="4615"/>
              </a:lnSpc>
              <a:spcBef>
                <a:spcPct val="0"/>
              </a:spcBef>
            </a:pPr>
            <a:r>
              <a:rPr lang="en-US" sz="3297">
                <a:solidFill>
                  <a:srgbClr val="000000"/>
                </a:solidFill>
                <a:latin typeface="Faustina Bold"/>
              </a:rPr>
              <a:t>Bố, màu sáp </a:t>
            </a:r>
          </a:p>
        </p:txBody>
      </p:sp>
      <p:sp>
        <p:nvSpPr>
          <p:cNvPr id="17" name="TextBox 17"/>
          <p:cNvSpPr txBox="1"/>
          <p:nvPr/>
        </p:nvSpPr>
        <p:spPr>
          <a:xfrm>
            <a:off x="10618666" y="8294247"/>
            <a:ext cx="4423482" cy="1135254"/>
          </a:xfrm>
          <a:prstGeom prst="rect">
            <a:avLst/>
          </a:prstGeom>
        </p:spPr>
        <p:txBody>
          <a:bodyPr lIns="0" tIns="0" rIns="0" bIns="0" rtlCol="0" anchor="t">
            <a:spAutoFit/>
          </a:bodyPr>
          <a:lstStyle/>
          <a:p>
            <a:pPr algn="ctr">
              <a:lnSpc>
                <a:spcPts val="4615"/>
              </a:lnSpc>
              <a:spcBef>
                <a:spcPct val="0"/>
              </a:spcBef>
            </a:pPr>
            <a:r>
              <a:rPr lang="en-US" sz="3297">
                <a:solidFill>
                  <a:srgbClr val="000000"/>
                </a:solidFill>
                <a:latin typeface="Faustina Bold"/>
              </a:rPr>
              <a:t>Minh Triết (Kiên Giang)</a:t>
            </a:r>
          </a:p>
          <a:p>
            <a:pPr algn="ctr">
              <a:lnSpc>
                <a:spcPts val="4615"/>
              </a:lnSpc>
              <a:spcBef>
                <a:spcPct val="0"/>
              </a:spcBef>
            </a:pPr>
            <a:r>
              <a:rPr lang="en-US" sz="3297">
                <a:solidFill>
                  <a:srgbClr val="000000"/>
                </a:solidFill>
                <a:latin typeface="Faustina Bold"/>
              </a:rPr>
              <a:t>Bạn tôi, màu gouache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00491-7BC3-AD6E-4712-6B68E4D30B38}"/>
              </a:ext>
            </a:extLst>
          </p:cNvPr>
          <p:cNvPicPr>
            <a:picLocks noChangeAspect="1"/>
          </p:cNvPicPr>
          <p:nvPr/>
        </p:nvPicPr>
        <p:blipFill>
          <a:blip r:embed="rId2"/>
          <a:stretch>
            <a:fillRect/>
          </a:stretch>
        </p:blipFill>
        <p:spPr>
          <a:xfrm>
            <a:off x="6019800" y="448664"/>
            <a:ext cx="6629400" cy="9962213"/>
          </a:xfrm>
          <a:prstGeom prst="rect">
            <a:avLst/>
          </a:prstGeom>
        </p:spPr>
      </p:pic>
    </p:spTree>
    <p:extLst>
      <p:ext uri="{BB962C8B-B14F-4D97-AF65-F5344CB8AC3E}">
        <p14:creationId xmlns:p14="http://schemas.microsoft.com/office/powerpoint/2010/main" val="414549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0" y="-7463825"/>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32894" y="-1407208"/>
            <a:ext cx="4089535" cy="4276638"/>
          </a:xfrm>
          <a:custGeom>
            <a:avLst/>
            <a:gdLst/>
            <a:ahLst/>
            <a:cxnLst/>
            <a:rect l="l" t="t" r="r" b="b"/>
            <a:pathLst>
              <a:path w="4089535" h="4276638">
                <a:moveTo>
                  <a:pt x="0" y="0"/>
                </a:moveTo>
                <a:lnTo>
                  <a:pt x="4089535" y="0"/>
                </a:lnTo>
                <a:lnTo>
                  <a:pt x="4089535" y="4276638"/>
                </a:lnTo>
                <a:lnTo>
                  <a:pt x="0" y="427663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657227" y="587564"/>
            <a:ext cx="14519640" cy="901321"/>
          </a:xfrm>
          <a:prstGeom prst="rect">
            <a:avLst/>
          </a:prstGeom>
        </p:spPr>
        <p:txBody>
          <a:bodyPr lIns="0" tIns="0" rIns="0" bIns="0" rtlCol="0" anchor="t">
            <a:spAutoFit/>
          </a:bodyPr>
          <a:lstStyle/>
          <a:p>
            <a:pPr marL="0" lvl="0" indent="0" algn="ctr">
              <a:lnSpc>
                <a:spcPts val="7199"/>
              </a:lnSpc>
            </a:pPr>
            <a:r>
              <a:rPr lang="en-US" sz="6100" spc="146">
                <a:solidFill>
                  <a:srgbClr val="605048"/>
                </a:solidFill>
                <a:latin typeface="Muli Bold"/>
              </a:rPr>
              <a:t>4. Trưng bày sản phẩm và chia sẻ</a:t>
            </a:r>
          </a:p>
        </p:txBody>
      </p:sp>
      <p:sp>
        <p:nvSpPr>
          <p:cNvPr id="6" name="TextBox 6"/>
          <p:cNvSpPr txBox="1"/>
          <p:nvPr/>
        </p:nvSpPr>
        <p:spPr>
          <a:xfrm>
            <a:off x="1028700" y="1898411"/>
            <a:ext cx="15966275" cy="7878447"/>
          </a:xfrm>
          <a:prstGeom prst="rect">
            <a:avLst/>
          </a:prstGeom>
        </p:spPr>
        <p:txBody>
          <a:bodyPr lIns="0" tIns="0" rIns="0" bIns="0" rtlCol="0" anchor="t">
            <a:spAutoFit/>
          </a:bodyPr>
          <a:lstStyle/>
          <a:p>
            <a:pPr algn="ctr">
              <a:lnSpc>
                <a:spcPts val="7699"/>
              </a:lnSpc>
            </a:pPr>
            <a:r>
              <a:rPr lang="en-US" sz="5499">
                <a:solidFill>
                  <a:srgbClr val="FF5757"/>
                </a:solidFill>
                <a:latin typeface="Maven Pro Bold"/>
              </a:rPr>
              <a:t>Quan sát hình và cho biết</a:t>
            </a:r>
          </a:p>
          <a:p>
            <a:pPr marL="1057898" lvl="1" indent="-528949" algn="ctr">
              <a:lnSpc>
                <a:spcPts val="6859"/>
              </a:lnSpc>
              <a:buFont typeface="Arial"/>
              <a:buChar char="•"/>
            </a:pPr>
            <a:r>
              <a:rPr lang="en-US" sz="4899">
                <a:solidFill>
                  <a:srgbClr val="605048"/>
                </a:solidFill>
                <a:latin typeface="Maven Pro Bold"/>
              </a:rPr>
              <a:t>Bài vẽ em yêu thích?</a:t>
            </a:r>
          </a:p>
          <a:p>
            <a:pPr marL="1057898" lvl="1" indent="-528949" algn="ctr">
              <a:lnSpc>
                <a:spcPts val="6859"/>
              </a:lnSpc>
              <a:buFont typeface="Arial"/>
              <a:buChar char="•"/>
            </a:pPr>
            <a:r>
              <a:rPr lang="en-US" sz="4899">
                <a:solidFill>
                  <a:srgbClr val="605048"/>
                </a:solidFill>
                <a:latin typeface="Maven Pro Bold"/>
              </a:rPr>
              <a:t> Trạng thái biểu cảm của nhân vật trong bài vẽ?</a:t>
            </a:r>
          </a:p>
          <a:p>
            <a:pPr marL="1057898" lvl="1" indent="-528949" algn="ctr">
              <a:lnSpc>
                <a:spcPts val="6859"/>
              </a:lnSpc>
              <a:buFont typeface="Arial"/>
              <a:buChar char="•"/>
            </a:pPr>
            <a:r>
              <a:rPr lang="en-US" sz="4899">
                <a:solidFill>
                  <a:srgbClr val="605048"/>
                </a:solidFill>
                <a:latin typeface="Maven Pro Bold"/>
              </a:rPr>
              <a:t>  Đường nét, màu sắc thể hiện biểu cảm của chân dung?</a:t>
            </a:r>
          </a:p>
          <a:p>
            <a:pPr marL="1057898" lvl="1" indent="-528949" algn="ctr">
              <a:lnSpc>
                <a:spcPts val="6859"/>
              </a:lnSpc>
              <a:buFont typeface="Arial"/>
              <a:buChar char="•"/>
            </a:pPr>
            <a:r>
              <a:rPr lang="en-US" sz="4899">
                <a:solidFill>
                  <a:srgbClr val="605048"/>
                </a:solidFill>
                <a:latin typeface="Maven Pro Bold"/>
              </a:rPr>
              <a:t> Điểm ấn tượng trong bài vẽ? </a:t>
            </a:r>
          </a:p>
          <a:p>
            <a:pPr marL="1057898" lvl="1" indent="-528949" algn="ctr">
              <a:lnSpc>
                <a:spcPts val="6859"/>
              </a:lnSpc>
              <a:buFont typeface="Arial"/>
              <a:buChar char="•"/>
            </a:pPr>
            <a:r>
              <a:rPr lang="en-US" sz="4899">
                <a:solidFill>
                  <a:srgbClr val="605048"/>
                </a:solidFill>
                <a:latin typeface="Maven Pro Bold"/>
              </a:rPr>
              <a:t> - Kể tên tác phẩm chân dung khác thuộc trường phái Biểu hiện mà em biết.  </a:t>
            </a:r>
          </a:p>
          <a:p>
            <a:pPr algn="ctr">
              <a:lnSpc>
                <a:spcPts val="6859"/>
              </a:lnSpc>
            </a:pPr>
            <a:endParaRPr lang="en-US" sz="4899">
              <a:solidFill>
                <a:srgbClr val="605048"/>
              </a:solidFill>
              <a:latin typeface="Maven Pro Bold"/>
            </a:endParaRPr>
          </a:p>
        </p:txBody>
      </p:sp>
      <p:grpSp>
        <p:nvGrpSpPr>
          <p:cNvPr id="7" name="Group 7"/>
          <p:cNvGrpSpPr>
            <a:grpSpLocks noChangeAspect="1"/>
          </p:cNvGrpSpPr>
          <p:nvPr/>
        </p:nvGrpSpPr>
        <p:grpSpPr>
          <a:xfrm rot="-9710503">
            <a:off x="-3793871" y="8643049"/>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0" name="Freeform 10"/>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grpSp>
        <p:nvGrpSpPr>
          <p:cNvPr id="11" name="Group 11"/>
          <p:cNvGrpSpPr>
            <a:grpSpLocks noChangeAspect="1"/>
          </p:cNvGrpSpPr>
          <p:nvPr/>
        </p:nvGrpSpPr>
        <p:grpSpPr>
          <a:xfrm rot="-9144829">
            <a:off x="14200094" y="-4991197"/>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4" name="Freeform 14"/>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sp>
        <p:nvSpPr>
          <p:cNvPr id="15" name="Freeform 15"/>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4105793" y="974293"/>
            <a:ext cx="10076414" cy="8338413"/>
          </a:xfrm>
          <a:custGeom>
            <a:avLst/>
            <a:gdLst/>
            <a:ahLst/>
            <a:cxnLst/>
            <a:rect l="l" t="t" r="r" b="b"/>
            <a:pathLst>
              <a:path w="10076414" h="8338413">
                <a:moveTo>
                  <a:pt x="0" y="0"/>
                </a:moveTo>
                <a:lnTo>
                  <a:pt x="10076414" y="0"/>
                </a:lnTo>
                <a:lnTo>
                  <a:pt x="10076414" y="8338414"/>
                </a:lnTo>
                <a:lnTo>
                  <a:pt x="0" y="8338414"/>
                </a:lnTo>
                <a:lnTo>
                  <a:pt x="0" y="0"/>
                </a:lnTo>
                <a:close/>
              </a:path>
            </a:pathLst>
          </a:custGeom>
          <a:blipFill>
            <a:blip r:embed="rId5"/>
            <a:stretch>
              <a:fillRect b="-3940"/>
            </a:stretch>
          </a:blipFill>
        </p:spPr>
        <p:txBody>
          <a:bodyPr/>
          <a:lstStyle/>
          <a:p>
            <a:endParaRPr lang="en-US"/>
          </a:p>
        </p:txBody>
      </p:sp>
      <p:sp>
        <p:nvSpPr>
          <p:cNvPr id="7" name="TextBox 7"/>
          <p:cNvSpPr txBox="1"/>
          <p:nvPr/>
        </p:nvSpPr>
        <p:spPr>
          <a:xfrm>
            <a:off x="4271128" y="2024419"/>
            <a:ext cx="9745744" cy="6380105"/>
          </a:xfrm>
          <a:prstGeom prst="rect">
            <a:avLst/>
          </a:prstGeom>
        </p:spPr>
        <p:txBody>
          <a:bodyPr lIns="0" tIns="0" rIns="0" bIns="0" rtlCol="0" anchor="t">
            <a:spAutoFit/>
          </a:bodyPr>
          <a:lstStyle/>
          <a:p>
            <a:pPr algn="ctr">
              <a:lnSpc>
                <a:spcPts val="9961"/>
              </a:lnSpc>
            </a:pPr>
            <a:r>
              <a:rPr lang="en-US" sz="7166" spc="465">
                <a:solidFill>
                  <a:srgbClr val="BE9964"/>
                </a:solidFill>
                <a:latin typeface="Bungee"/>
              </a:rPr>
              <a:t>5. Tìm hiểu tranh chân dung thuộc trường phái Biểu hiện</a:t>
            </a:r>
          </a:p>
        </p:txBody>
      </p:sp>
      <p:grpSp>
        <p:nvGrpSpPr>
          <p:cNvPr id="8" name="Group 8"/>
          <p:cNvGrpSpPr>
            <a:grpSpLocks noChangeAspect="1"/>
          </p:cNvGrpSpPr>
          <p:nvPr/>
        </p:nvGrpSpPr>
        <p:grpSpPr>
          <a:xfrm rot="6438578">
            <a:off x="632588" y="6941815"/>
            <a:ext cx="4146901" cy="6163954"/>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1" name="Group 11"/>
          <p:cNvGrpSpPr>
            <a:grpSpLocks noChangeAspect="1"/>
          </p:cNvGrpSpPr>
          <p:nvPr/>
        </p:nvGrpSpPr>
        <p:grpSpPr>
          <a:xfrm rot="-7307119">
            <a:off x="-6472809" y="5921589"/>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4" name="Group 14"/>
          <p:cNvGrpSpPr>
            <a:grpSpLocks noChangeAspect="1"/>
          </p:cNvGrpSpPr>
          <p:nvPr/>
        </p:nvGrpSpPr>
        <p:grpSpPr>
          <a:xfrm rot="-7307119">
            <a:off x="13862558" y="-3533092"/>
            <a:ext cx="10902197" cy="7550781"/>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7" name="Freeform 17"/>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txBody>
          <a:bodyPr/>
          <a:lstStyle/>
          <a:p>
            <a:endParaRPr lang="en-US"/>
          </a:p>
        </p:txBody>
      </p:sp>
      <p:sp>
        <p:nvSpPr>
          <p:cNvPr id="18" name="Freeform 18"/>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txBody>
          <a:bodyPr/>
          <a:lstStyle/>
          <a:p>
            <a:endParaRPr lang="en-US"/>
          </a:p>
        </p:txBody>
      </p:sp>
      <p:sp>
        <p:nvSpPr>
          <p:cNvPr id="10" name="Freeform 10"/>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txBody>
          <a:bodyPr/>
          <a:lstStyle/>
          <a:p>
            <a:endParaRPr lang="en-US"/>
          </a:p>
        </p:txBody>
      </p:sp>
      <p:sp>
        <p:nvSpPr>
          <p:cNvPr id="11" name="Freeform 11"/>
          <p:cNvSpPr/>
          <p:nvPr/>
        </p:nvSpPr>
        <p:spPr>
          <a:xfrm rot="588402">
            <a:off x="10081939" y="2286741"/>
            <a:ext cx="6962861" cy="6910435"/>
          </a:xfrm>
          <a:custGeom>
            <a:avLst/>
            <a:gdLst/>
            <a:ahLst/>
            <a:cxnLst/>
            <a:rect l="l" t="t" r="r" b="b"/>
            <a:pathLst>
              <a:path w="6962861" h="6910435">
                <a:moveTo>
                  <a:pt x="0" y="0"/>
                </a:moveTo>
                <a:lnTo>
                  <a:pt x="6962861" y="0"/>
                </a:lnTo>
                <a:lnTo>
                  <a:pt x="6962861" y="6910435"/>
                </a:lnTo>
                <a:lnTo>
                  <a:pt x="0" y="6910435"/>
                </a:lnTo>
                <a:lnTo>
                  <a:pt x="0" y="0"/>
                </a:lnTo>
                <a:close/>
              </a:path>
            </a:pathLst>
          </a:custGeom>
          <a:blipFill>
            <a:blip r:embed="rId9"/>
            <a:stretch>
              <a:fillRect l="-32865" t="-4176" r="-29904" b="-7756"/>
            </a:stretch>
          </a:blipFill>
        </p:spPr>
        <p:txBody>
          <a:bodyPr/>
          <a:lstStyle/>
          <a:p>
            <a:endParaRPr lang="en-US"/>
          </a:p>
        </p:txBody>
      </p:sp>
      <p:sp>
        <p:nvSpPr>
          <p:cNvPr id="12" name="Freeform 12"/>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10"/>
            <a:stretch>
              <a:fillRect l="-36935" r="-17839"/>
            </a:stretch>
          </a:blipFill>
        </p:spPr>
        <p:txBody>
          <a:bodyPr/>
          <a:lstStyle/>
          <a:p>
            <a:endParaRPr lang="en-US"/>
          </a:p>
        </p:txBody>
      </p:sp>
      <p:sp>
        <p:nvSpPr>
          <p:cNvPr id="13" name="Freeform 13"/>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1"/>
            <a:stretch>
              <a:fillRect/>
            </a:stretch>
          </a:blipFill>
        </p:spPr>
        <p:txBody>
          <a:bodyPr/>
          <a:lstStyle/>
          <a:p>
            <a:endParaRPr lang="en-US"/>
          </a:p>
        </p:txBody>
      </p:sp>
      <p:sp>
        <p:nvSpPr>
          <p:cNvPr id="14" name="Freeform 14"/>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3"/>
            <a:stretch>
              <a:fillRect/>
            </a:stretch>
          </a:blipFill>
        </p:spPr>
        <p:txBody>
          <a:bodyPr/>
          <a:lstStyle/>
          <a:p>
            <a:endParaRPr lang="en-US"/>
          </a:p>
        </p:txBody>
      </p:sp>
      <p:sp>
        <p:nvSpPr>
          <p:cNvPr id="16" name="Freeform 16"/>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4"/>
            <a:stretch>
              <a:fillRect/>
            </a:stretch>
          </a:blipFill>
        </p:spPr>
        <p:txBody>
          <a:bodyPr/>
          <a:lstStyle/>
          <a:p>
            <a:endParaRPr lang="en-US"/>
          </a:p>
        </p:txBody>
      </p:sp>
      <p:sp>
        <p:nvSpPr>
          <p:cNvPr id="17" name="Freeform 17"/>
          <p:cNvSpPr/>
          <p:nvPr/>
        </p:nvSpPr>
        <p:spPr>
          <a:xfrm rot="583138">
            <a:off x="10387968" y="2692981"/>
            <a:ext cx="6257918" cy="6023849"/>
          </a:xfrm>
          <a:custGeom>
            <a:avLst/>
            <a:gdLst/>
            <a:ahLst/>
            <a:cxnLst/>
            <a:rect l="l" t="t" r="r" b="b"/>
            <a:pathLst>
              <a:path w="6257918" h="6023849">
                <a:moveTo>
                  <a:pt x="0" y="0"/>
                </a:moveTo>
                <a:lnTo>
                  <a:pt x="6257918" y="0"/>
                </a:lnTo>
                <a:lnTo>
                  <a:pt x="6257918" y="6023850"/>
                </a:lnTo>
                <a:lnTo>
                  <a:pt x="0" y="6023850"/>
                </a:lnTo>
                <a:lnTo>
                  <a:pt x="0" y="0"/>
                </a:lnTo>
                <a:close/>
              </a:path>
            </a:pathLst>
          </a:custGeom>
          <a:blipFill>
            <a:blip r:embed="rId15"/>
            <a:stretch>
              <a:fillRect l="-9865" b="-19378"/>
            </a:stretch>
          </a:blipFill>
        </p:spPr>
        <p:txBody>
          <a:bodyPr/>
          <a:lstStyle/>
          <a:p>
            <a:endParaRPr lang="en-US"/>
          </a:p>
        </p:txBody>
      </p:sp>
      <p:sp>
        <p:nvSpPr>
          <p:cNvPr id="18" name="TextBox 18"/>
          <p:cNvSpPr txBox="1"/>
          <p:nvPr/>
        </p:nvSpPr>
        <p:spPr>
          <a:xfrm>
            <a:off x="1360342" y="2547944"/>
            <a:ext cx="9360977" cy="5019663"/>
          </a:xfrm>
          <a:prstGeom prst="rect">
            <a:avLst/>
          </a:prstGeom>
        </p:spPr>
        <p:txBody>
          <a:bodyPr lIns="0" tIns="0" rIns="0" bIns="0" rtlCol="0" anchor="t">
            <a:spAutoFit/>
          </a:bodyPr>
          <a:lstStyle/>
          <a:p>
            <a:pPr algn="ctr">
              <a:lnSpc>
                <a:spcPts val="13295"/>
              </a:lnSpc>
              <a:spcBef>
                <a:spcPct val="0"/>
              </a:spcBef>
            </a:pPr>
            <a:r>
              <a:rPr lang="en-US" sz="9496">
                <a:solidFill>
                  <a:srgbClr val="9B6748"/>
                </a:solidFill>
                <a:latin typeface="Faustina Bold"/>
              </a:rPr>
              <a:t>Egon Schiele - Self-Portrait with Physalis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1369857">
            <a:off x="-9344118" y="-2757979"/>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TextBox 6"/>
          <p:cNvSpPr txBox="1"/>
          <p:nvPr/>
        </p:nvSpPr>
        <p:spPr>
          <a:xfrm>
            <a:off x="1028700" y="1672032"/>
            <a:ext cx="16230600" cy="8093759"/>
          </a:xfrm>
          <a:prstGeom prst="rect">
            <a:avLst/>
          </a:prstGeom>
        </p:spPr>
        <p:txBody>
          <a:bodyPr lIns="0" tIns="0" rIns="0" bIns="0" rtlCol="0" anchor="t">
            <a:spAutoFit/>
          </a:bodyPr>
          <a:lstStyle/>
          <a:p>
            <a:pPr marL="830800" lvl="1" indent="-415400">
              <a:lnSpc>
                <a:spcPts val="5387"/>
              </a:lnSpc>
              <a:buFont typeface="Arial"/>
              <a:buChar char="•"/>
            </a:pPr>
            <a:r>
              <a:rPr lang="en-US" sz="3848">
                <a:solidFill>
                  <a:srgbClr val="1E0A3B"/>
                </a:solidFill>
                <a:latin typeface="Maven Pro Bold"/>
              </a:rPr>
              <a:t> Nêu được tiến trình phát triển, đặc điểm tác phẩm, tác giả tiêu biểu của trường phái Biểu hiện. Phân tích được nét, màu biểu cảm trong tranh của học sĩ thuộc trường phái Biểu hiện và sản phẩm mĩ thuật.</a:t>
            </a:r>
          </a:p>
          <a:p>
            <a:pPr marL="830800" lvl="1" indent="-415400">
              <a:lnSpc>
                <a:spcPts val="5387"/>
              </a:lnSpc>
              <a:buFont typeface="Arial"/>
              <a:buChar char="•"/>
            </a:pPr>
            <a:r>
              <a:rPr lang="en-US" sz="3848">
                <a:solidFill>
                  <a:srgbClr val="1E0A3B"/>
                </a:solidFill>
                <a:latin typeface="Maven Pro Bold"/>
              </a:rPr>
              <a:t> Vẽ được tranh chân dung với nét, màu thể hiện trạng thái, cảm xúc của nhân vật theo trường phái Biểu hiện.</a:t>
            </a:r>
          </a:p>
          <a:p>
            <a:pPr marL="830800" lvl="1" indent="-415400">
              <a:lnSpc>
                <a:spcPts val="5387"/>
              </a:lnSpc>
              <a:buFont typeface="Arial"/>
              <a:buChar char="•"/>
            </a:pPr>
            <a:r>
              <a:rPr lang="en-US" sz="3848">
                <a:solidFill>
                  <a:srgbClr val="1E0A3B"/>
                </a:solidFill>
                <a:latin typeface="Maven Pro Bold"/>
              </a:rPr>
              <a:t>Sử dụng được nét, hình, màu trong tranh của trường phái Biểu hiện để vẽ chân dung người thân, bạn bè.</a:t>
            </a:r>
          </a:p>
          <a:p>
            <a:pPr marL="830800" lvl="1" indent="-415400">
              <a:lnSpc>
                <a:spcPts val="5387"/>
              </a:lnSpc>
              <a:buFont typeface="Arial"/>
              <a:buChar char="•"/>
            </a:pPr>
            <a:r>
              <a:rPr lang="en-US" sz="3848">
                <a:solidFill>
                  <a:srgbClr val="1E0A3B"/>
                </a:solidFill>
                <a:latin typeface="Maven Pro Bold"/>
              </a:rPr>
              <a:t>Tôn trọng sự khác biệt về cách thể hiện đặc điểm riêng bên ngoài và cảm xúc của người khác.</a:t>
            </a:r>
          </a:p>
          <a:p>
            <a:pPr marL="830800" lvl="1" indent="-415400">
              <a:lnSpc>
                <a:spcPts val="5387"/>
              </a:lnSpc>
              <a:buFont typeface="Arial"/>
              <a:buChar char="•"/>
            </a:pPr>
            <a:r>
              <a:rPr lang="en-US" sz="3848">
                <a:solidFill>
                  <a:srgbClr val="1E0A3B"/>
                </a:solidFill>
                <a:latin typeface="Maven Pro Bold"/>
              </a:rPr>
              <a:t>Vẽ được tranh chân dung với nét, màu thể hiện trạng thái, cảm xúc của nhân vật theo trường phái Biểu hiện. </a:t>
            </a:r>
          </a:p>
        </p:txBody>
      </p:sp>
      <p:sp>
        <p:nvSpPr>
          <p:cNvPr id="7" name="Freeform 7"/>
          <p:cNvSpPr/>
          <p:nvPr/>
        </p:nvSpPr>
        <p:spPr>
          <a:xfrm rot="1921304">
            <a:off x="10817530" y="-4808443"/>
            <a:ext cx="11344874" cy="7012468"/>
          </a:xfrm>
          <a:custGeom>
            <a:avLst/>
            <a:gdLst/>
            <a:ahLst/>
            <a:cxnLst/>
            <a:rect l="l" t="t" r="r" b="b"/>
            <a:pathLst>
              <a:path w="11344874" h="7012468">
                <a:moveTo>
                  <a:pt x="0" y="0"/>
                </a:moveTo>
                <a:lnTo>
                  <a:pt x="11344873" y="0"/>
                </a:lnTo>
                <a:lnTo>
                  <a:pt x="11344873" y="7012468"/>
                </a:lnTo>
                <a:lnTo>
                  <a:pt x="0" y="7012468"/>
                </a:lnTo>
                <a:lnTo>
                  <a:pt x="0" y="0"/>
                </a:lnTo>
                <a:close/>
              </a:path>
            </a:pathLst>
          </a:custGeom>
          <a:blipFill>
            <a:blip r:embed="rId5"/>
            <a:stretch>
              <a:fillRect b="-3971"/>
            </a:stretch>
          </a:blipFill>
        </p:spPr>
        <p:txBody>
          <a:bodyPr/>
          <a:lstStyle/>
          <a:p>
            <a:endParaRPr lang="en-US"/>
          </a:p>
        </p:txBody>
      </p:sp>
      <p:sp>
        <p:nvSpPr>
          <p:cNvPr id="8" name="Freeform 8"/>
          <p:cNvSpPr/>
          <p:nvPr/>
        </p:nvSpPr>
        <p:spPr>
          <a:xfrm rot="-8793056">
            <a:off x="-6692801" y="6840351"/>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9" name="Freeform 9"/>
          <p:cNvSpPr/>
          <p:nvPr/>
        </p:nvSpPr>
        <p:spPr>
          <a:xfrm>
            <a:off x="-1110799" y="7483350"/>
            <a:ext cx="3742408" cy="4564881"/>
          </a:xfrm>
          <a:custGeom>
            <a:avLst/>
            <a:gdLst/>
            <a:ahLst/>
            <a:cxnLst/>
            <a:rect l="l" t="t" r="r" b="b"/>
            <a:pathLst>
              <a:path w="3742408" h="4564881">
                <a:moveTo>
                  <a:pt x="0" y="0"/>
                </a:moveTo>
                <a:lnTo>
                  <a:pt x="3742407" y="0"/>
                </a:lnTo>
                <a:lnTo>
                  <a:pt x="3742407" y="4564881"/>
                </a:lnTo>
                <a:lnTo>
                  <a:pt x="0" y="4564881"/>
                </a:lnTo>
                <a:lnTo>
                  <a:pt x="0" y="0"/>
                </a:lnTo>
                <a:close/>
              </a:path>
            </a:pathLst>
          </a:custGeom>
          <a:blipFill>
            <a:blip r:embed="rId6"/>
            <a:stretch>
              <a:fillRect/>
            </a:stretch>
          </a:blipFill>
        </p:spPr>
        <p:txBody>
          <a:bodyPr/>
          <a:lstStyle/>
          <a:p>
            <a:endParaRPr lang="en-US"/>
          </a:p>
        </p:txBody>
      </p:sp>
      <p:grpSp>
        <p:nvGrpSpPr>
          <p:cNvPr id="10" name="Group 10"/>
          <p:cNvGrpSpPr>
            <a:grpSpLocks noChangeAspect="1"/>
          </p:cNvGrpSpPr>
          <p:nvPr/>
        </p:nvGrpSpPr>
        <p:grpSpPr>
          <a:xfrm rot="-9081209">
            <a:off x="11488124" y="-6719783"/>
            <a:ext cx="4921956" cy="7315995"/>
            <a:chOff x="0" y="0"/>
            <a:chExt cx="3175000" cy="4719320"/>
          </a:xfrm>
        </p:grpSpPr>
        <p:sp>
          <p:nvSpPr>
            <p:cNvPr id="11"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2"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3" name="Freeform 13"/>
          <p:cNvSpPr/>
          <p:nvPr/>
        </p:nvSpPr>
        <p:spPr>
          <a:xfrm rot="-873034" flipH="1">
            <a:off x="15999634" y="-233560"/>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4" name="Freeform 14"/>
          <p:cNvSpPr/>
          <p:nvPr/>
        </p:nvSpPr>
        <p:spPr>
          <a:xfrm rot="8175697">
            <a:off x="15723397" y="795024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5" name="Freeform 15"/>
          <p:cNvSpPr/>
          <p:nvPr/>
        </p:nvSpPr>
        <p:spPr>
          <a:xfrm rot="7306022">
            <a:off x="15004507" y="8503843"/>
            <a:ext cx="3629837" cy="3566315"/>
          </a:xfrm>
          <a:custGeom>
            <a:avLst/>
            <a:gdLst/>
            <a:ahLst/>
            <a:cxnLst/>
            <a:rect l="l" t="t" r="r" b="b"/>
            <a:pathLst>
              <a:path w="3629837" h="3566315">
                <a:moveTo>
                  <a:pt x="0" y="0"/>
                </a:moveTo>
                <a:lnTo>
                  <a:pt x="3629837" y="0"/>
                </a:lnTo>
                <a:lnTo>
                  <a:pt x="3629837" y="3566314"/>
                </a:lnTo>
                <a:lnTo>
                  <a:pt x="0" y="3566314"/>
                </a:lnTo>
                <a:lnTo>
                  <a:pt x="0" y="0"/>
                </a:lnTo>
                <a:close/>
              </a:path>
            </a:pathLst>
          </a:custGeom>
          <a:blipFill>
            <a:blip r:embed="rId11"/>
            <a:stretch>
              <a:fillRect/>
            </a:stretch>
          </a:blipFill>
        </p:spPr>
        <p:txBody>
          <a:bodyPr/>
          <a:lstStyle/>
          <a:p>
            <a:endParaRPr lang="en-US"/>
          </a:p>
        </p:txBody>
      </p:sp>
      <p:sp>
        <p:nvSpPr>
          <p:cNvPr id="16" name="TextBox 16"/>
          <p:cNvSpPr txBox="1"/>
          <p:nvPr/>
        </p:nvSpPr>
        <p:spPr>
          <a:xfrm>
            <a:off x="2158316" y="619756"/>
            <a:ext cx="13971368" cy="884563"/>
          </a:xfrm>
          <a:prstGeom prst="rect">
            <a:avLst/>
          </a:prstGeom>
        </p:spPr>
        <p:txBody>
          <a:bodyPr lIns="0" tIns="0" rIns="0" bIns="0" rtlCol="0" anchor="t">
            <a:spAutoFit/>
          </a:bodyPr>
          <a:lstStyle/>
          <a:p>
            <a:pPr algn="ctr">
              <a:lnSpc>
                <a:spcPts val="5544"/>
              </a:lnSpc>
            </a:pPr>
            <a:r>
              <a:rPr lang="en-US" sz="6300" spc="220">
                <a:solidFill>
                  <a:srgbClr val="82441E"/>
                </a:solidFill>
                <a:latin typeface="Bungee Shade"/>
              </a:rPr>
              <a:t>Yêu cầu cần đạt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txBody>
          <a:bodyPr/>
          <a:lstStyle/>
          <a:p>
            <a:endParaRPr lang="en-US"/>
          </a:p>
        </p:txBody>
      </p:sp>
      <p:sp>
        <p:nvSpPr>
          <p:cNvPr id="10" name="Freeform 10"/>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txBody>
          <a:bodyPr/>
          <a:lstStyle/>
          <a:p>
            <a:endParaRPr lang="en-US"/>
          </a:p>
        </p:txBody>
      </p:sp>
      <p:sp>
        <p:nvSpPr>
          <p:cNvPr id="11" name="Freeform 11"/>
          <p:cNvSpPr/>
          <p:nvPr/>
        </p:nvSpPr>
        <p:spPr>
          <a:xfrm rot="588402">
            <a:off x="9430128" y="1421215"/>
            <a:ext cx="7210734" cy="7156441"/>
          </a:xfrm>
          <a:custGeom>
            <a:avLst/>
            <a:gdLst/>
            <a:ahLst/>
            <a:cxnLst/>
            <a:rect l="l" t="t" r="r" b="b"/>
            <a:pathLst>
              <a:path w="7210734" h="7156441">
                <a:moveTo>
                  <a:pt x="0" y="0"/>
                </a:moveTo>
                <a:lnTo>
                  <a:pt x="7210734" y="0"/>
                </a:lnTo>
                <a:lnTo>
                  <a:pt x="7210734" y="7156441"/>
                </a:lnTo>
                <a:lnTo>
                  <a:pt x="0" y="7156441"/>
                </a:lnTo>
                <a:lnTo>
                  <a:pt x="0" y="0"/>
                </a:lnTo>
                <a:close/>
              </a:path>
            </a:pathLst>
          </a:custGeom>
          <a:blipFill>
            <a:blip r:embed="rId9"/>
            <a:stretch>
              <a:fillRect l="-32865" t="-4176" r="-29904" b="-7756"/>
            </a:stretch>
          </a:blipFill>
        </p:spPr>
        <p:txBody>
          <a:bodyPr/>
          <a:lstStyle/>
          <a:p>
            <a:endParaRPr lang="en-US"/>
          </a:p>
        </p:txBody>
      </p:sp>
      <p:sp>
        <p:nvSpPr>
          <p:cNvPr id="12" name="Freeform 12"/>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10"/>
            <a:stretch>
              <a:fillRect l="-36935" r="-17839"/>
            </a:stretch>
          </a:blipFill>
        </p:spPr>
        <p:txBody>
          <a:bodyPr/>
          <a:lstStyle/>
          <a:p>
            <a:endParaRPr lang="en-US"/>
          </a:p>
        </p:txBody>
      </p:sp>
      <p:sp>
        <p:nvSpPr>
          <p:cNvPr id="13" name="Freeform 13"/>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1"/>
            <a:stretch>
              <a:fillRect/>
            </a:stretch>
          </a:blipFill>
        </p:spPr>
        <p:txBody>
          <a:bodyPr/>
          <a:lstStyle/>
          <a:p>
            <a:endParaRPr lang="en-US"/>
          </a:p>
        </p:txBody>
      </p:sp>
      <p:sp>
        <p:nvSpPr>
          <p:cNvPr id="14" name="Freeform 14"/>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3"/>
            <a:stretch>
              <a:fillRect/>
            </a:stretch>
          </a:blipFill>
        </p:spPr>
        <p:txBody>
          <a:bodyPr/>
          <a:lstStyle/>
          <a:p>
            <a:endParaRPr lang="en-US"/>
          </a:p>
        </p:txBody>
      </p:sp>
      <p:sp>
        <p:nvSpPr>
          <p:cNvPr id="16" name="Freeform 16"/>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4"/>
            <a:stretch>
              <a:fillRect/>
            </a:stretch>
          </a:blipFill>
        </p:spPr>
        <p:txBody>
          <a:bodyPr/>
          <a:lstStyle/>
          <a:p>
            <a:endParaRPr lang="en-US"/>
          </a:p>
        </p:txBody>
      </p:sp>
      <p:sp>
        <p:nvSpPr>
          <p:cNvPr id="17" name="Freeform 17"/>
          <p:cNvSpPr/>
          <p:nvPr/>
        </p:nvSpPr>
        <p:spPr>
          <a:xfrm rot="639497">
            <a:off x="9742918" y="1936706"/>
            <a:ext cx="6212367" cy="6125459"/>
          </a:xfrm>
          <a:custGeom>
            <a:avLst/>
            <a:gdLst/>
            <a:ahLst/>
            <a:cxnLst/>
            <a:rect l="l" t="t" r="r" b="b"/>
            <a:pathLst>
              <a:path w="6212367" h="6125459">
                <a:moveTo>
                  <a:pt x="0" y="0"/>
                </a:moveTo>
                <a:lnTo>
                  <a:pt x="6212368" y="0"/>
                </a:lnTo>
                <a:lnTo>
                  <a:pt x="6212368" y="6125459"/>
                </a:lnTo>
                <a:lnTo>
                  <a:pt x="0" y="6125459"/>
                </a:lnTo>
                <a:lnTo>
                  <a:pt x="0" y="0"/>
                </a:lnTo>
                <a:close/>
              </a:path>
            </a:pathLst>
          </a:custGeom>
          <a:blipFill>
            <a:blip r:embed="rId15"/>
            <a:stretch>
              <a:fillRect t="-24926" r="-31116" b="-24926"/>
            </a:stretch>
          </a:blipFill>
        </p:spPr>
        <p:txBody>
          <a:bodyPr/>
          <a:lstStyle/>
          <a:p>
            <a:endParaRPr lang="en-US"/>
          </a:p>
        </p:txBody>
      </p:sp>
      <p:sp>
        <p:nvSpPr>
          <p:cNvPr id="18" name="TextBox 18"/>
          <p:cNvSpPr txBox="1"/>
          <p:nvPr/>
        </p:nvSpPr>
        <p:spPr>
          <a:xfrm>
            <a:off x="1642610" y="2338215"/>
            <a:ext cx="7501390" cy="4888316"/>
          </a:xfrm>
          <a:prstGeom prst="rect">
            <a:avLst/>
          </a:prstGeom>
        </p:spPr>
        <p:txBody>
          <a:bodyPr lIns="0" tIns="0" rIns="0" bIns="0" rtlCol="0" anchor="t">
            <a:spAutoFit/>
          </a:bodyPr>
          <a:lstStyle/>
          <a:p>
            <a:pPr algn="ctr">
              <a:lnSpc>
                <a:spcPts val="13015"/>
              </a:lnSpc>
              <a:spcBef>
                <a:spcPct val="0"/>
              </a:spcBef>
            </a:pPr>
            <a:r>
              <a:rPr lang="en-US" sz="9296">
                <a:solidFill>
                  <a:srgbClr val="9B6748"/>
                </a:solidFill>
                <a:latin typeface="Faustina Bold"/>
              </a:rPr>
              <a:t>Georges Rouault - The Old Clown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9" name="Freeform 9"/>
          <p:cNvSpPr/>
          <p:nvPr/>
        </p:nvSpPr>
        <p:spPr>
          <a:xfrm rot="-331097">
            <a:off x="1149928" y="972528"/>
            <a:ext cx="11922657" cy="8761512"/>
          </a:xfrm>
          <a:custGeom>
            <a:avLst/>
            <a:gdLst/>
            <a:ahLst/>
            <a:cxnLst/>
            <a:rect l="l" t="t" r="r" b="b"/>
            <a:pathLst>
              <a:path w="11922657" h="8761512">
                <a:moveTo>
                  <a:pt x="0" y="0"/>
                </a:moveTo>
                <a:lnTo>
                  <a:pt x="11922657" y="0"/>
                </a:lnTo>
                <a:lnTo>
                  <a:pt x="11922657" y="8761512"/>
                </a:lnTo>
                <a:lnTo>
                  <a:pt x="0" y="8761512"/>
                </a:lnTo>
                <a:lnTo>
                  <a:pt x="0" y="0"/>
                </a:lnTo>
                <a:close/>
              </a:path>
            </a:pathLst>
          </a:custGeom>
          <a:blipFill>
            <a:blip r:embed="rId7"/>
            <a:stretch>
              <a:fillRect/>
            </a:stretch>
          </a:blipFill>
        </p:spPr>
        <p:txBody>
          <a:bodyPr/>
          <a:lstStyle/>
          <a:p>
            <a:endParaRPr lang="en-US"/>
          </a:p>
        </p:txBody>
      </p:sp>
      <p:sp>
        <p:nvSpPr>
          <p:cNvPr id="10" name="Freeform 10"/>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txBody>
          <a:bodyPr/>
          <a:lstStyle/>
          <a:p>
            <a:endParaRPr lang="en-US"/>
          </a:p>
        </p:txBody>
      </p:sp>
      <p:sp>
        <p:nvSpPr>
          <p:cNvPr id="11" name="Freeform 11"/>
          <p:cNvSpPr/>
          <p:nvPr/>
        </p:nvSpPr>
        <p:spPr>
          <a:xfrm rot="588402">
            <a:off x="9430128" y="1421215"/>
            <a:ext cx="7210734" cy="7156441"/>
          </a:xfrm>
          <a:custGeom>
            <a:avLst/>
            <a:gdLst/>
            <a:ahLst/>
            <a:cxnLst/>
            <a:rect l="l" t="t" r="r" b="b"/>
            <a:pathLst>
              <a:path w="7210734" h="7156441">
                <a:moveTo>
                  <a:pt x="0" y="0"/>
                </a:moveTo>
                <a:lnTo>
                  <a:pt x="7210734" y="0"/>
                </a:lnTo>
                <a:lnTo>
                  <a:pt x="7210734" y="7156441"/>
                </a:lnTo>
                <a:lnTo>
                  <a:pt x="0" y="7156441"/>
                </a:lnTo>
                <a:lnTo>
                  <a:pt x="0" y="0"/>
                </a:lnTo>
                <a:close/>
              </a:path>
            </a:pathLst>
          </a:custGeom>
          <a:blipFill>
            <a:blip r:embed="rId9"/>
            <a:stretch>
              <a:fillRect l="-32865" t="-4176" r="-29904" b="-7756"/>
            </a:stretch>
          </a:blipFill>
        </p:spPr>
        <p:txBody>
          <a:bodyPr/>
          <a:lstStyle/>
          <a:p>
            <a:endParaRPr lang="en-US"/>
          </a:p>
        </p:txBody>
      </p:sp>
      <p:sp>
        <p:nvSpPr>
          <p:cNvPr id="12" name="Freeform 12"/>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10"/>
            <a:stretch>
              <a:fillRect l="-36935" r="-17839"/>
            </a:stretch>
          </a:blipFill>
        </p:spPr>
        <p:txBody>
          <a:bodyPr/>
          <a:lstStyle/>
          <a:p>
            <a:endParaRPr lang="en-US"/>
          </a:p>
        </p:txBody>
      </p:sp>
      <p:sp>
        <p:nvSpPr>
          <p:cNvPr id="13" name="Freeform 13"/>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1"/>
            <a:stretch>
              <a:fillRect/>
            </a:stretch>
          </a:blipFill>
        </p:spPr>
        <p:txBody>
          <a:bodyPr/>
          <a:lstStyle/>
          <a:p>
            <a:endParaRPr lang="en-US"/>
          </a:p>
        </p:txBody>
      </p:sp>
      <p:sp>
        <p:nvSpPr>
          <p:cNvPr id="14" name="Freeform 14"/>
          <p:cNvSpPr/>
          <p:nvPr/>
        </p:nvSpPr>
        <p:spPr>
          <a:xfrm rot="27259">
            <a:off x="6029171" y="495488"/>
            <a:ext cx="1077748" cy="1098342"/>
          </a:xfrm>
          <a:custGeom>
            <a:avLst/>
            <a:gdLst/>
            <a:ahLst/>
            <a:cxnLst/>
            <a:rect l="l" t="t" r="r" b="b"/>
            <a:pathLst>
              <a:path w="1077748" h="1098342">
                <a:moveTo>
                  <a:pt x="0" y="0"/>
                </a:moveTo>
                <a:lnTo>
                  <a:pt x="1077748" y="0"/>
                </a:lnTo>
                <a:lnTo>
                  <a:pt x="1077748" y="1098341"/>
                </a:lnTo>
                <a:lnTo>
                  <a:pt x="0" y="1098341"/>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3"/>
            <a:stretch>
              <a:fillRect/>
            </a:stretch>
          </a:blipFill>
        </p:spPr>
        <p:txBody>
          <a:bodyPr/>
          <a:lstStyle/>
          <a:p>
            <a:endParaRPr lang="en-US"/>
          </a:p>
        </p:txBody>
      </p:sp>
      <p:sp>
        <p:nvSpPr>
          <p:cNvPr id="16" name="Freeform 16"/>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4"/>
            <a:stretch>
              <a:fillRect/>
            </a:stretch>
          </a:blipFill>
        </p:spPr>
        <p:txBody>
          <a:bodyPr/>
          <a:lstStyle/>
          <a:p>
            <a:endParaRPr lang="en-US"/>
          </a:p>
        </p:txBody>
      </p:sp>
      <p:sp>
        <p:nvSpPr>
          <p:cNvPr id="17" name="Freeform 17"/>
          <p:cNvSpPr/>
          <p:nvPr/>
        </p:nvSpPr>
        <p:spPr>
          <a:xfrm rot="643159">
            <a:off x="9937140" y="2025652"/>
            <a:ext cx="6242820" cy="6176521"/>
          </a:xfrm>
          <a:custGeom>
            <a:avLst/>
            <a:gdLst/>
            <a:ahLst/>
            <a:cxnLst/>
            <a:rect l="l" t="t" r="r" b="b"/>
            <a:pathLst>
              <a:path w="6242820" h="6176521">
                <a:moveTo>
                  <a:pt x="0" y="0"/>
                </a:moveTo>
                <a:lnTo>
                  <a:pt x="6242821" y="0"/>
                </a:lnTo>
                <a:lnTo>
                  <a:pt x="6242821" y="6176520"/>
                </a:lnTo>
                <a:lnTo>
                  <a:pt x="0" y="6176520"/>
                </a:lnTo>
                <a:lnTo>
                  <a:pt x="0" y="0"/>
                </a:lnTo>
                <a:close/>
              </a:path>
            </a:pathLst>
          </a:custGeom>
          <a:blipFill>
            <a:blip r:embed="rId15"/>
            <a:stretch>
              <a:fillRect t="-19674" r="-24877" b="-19674"/>
            </a:stretch>
          </a:blipFill>
        </p:spPr>
        <p:txBody>
          <a:bodyPr/>
          <a:lstStyle/>
          <a:p>
            <a:endParaRPr lang="en-US"/>
          </a:p>
        </p:txBody>
      </p:sp>
      <p:sp>
        <p:nvSpPr>
          <p:cNvPr id="18" name="TextBox 18"/>
          <p:cNvSpPr txBox="1"/>
          <p:nvPr/>
        </p:nvSpPr>
        <p:spPr>
          <a:xfrm>
            <a:off x="1360342" y="2283829"/>
            <a:ext cx="7026602" cy="4451431"/>
          </a:xfrm>
          <a:prstGeom prst="rect">
            <a:avLst/>
          </a:prstGeom>
        </p:spPr>
        <p:txBody>
          <a:bodyPr lIns="0" tIns="0" rIns="0" bIns="0" rtlCol="0" anchor="t">
            <a:spAutoFit/>
          </a:bodyPr>
          <a:lstStyle/>
          <a:p>
            <a:pPr algn="ctr">
              <a:lnSpc>
                <a:spcPts val="11895"/>
              </a:lnSpc>
              <a:spcBef>
                <a:spcPct val="0"/>
              </a:spcBef>
            </a:pPr>
            <a:r>
              <a:rPr lang="en-US" sz="8496">
                <a:solidFill>
                  <a:srgbClr val="9B6748"/>
                </a:solidFill>
                <a:latin typeface="Faustina Bold"/>
              </a:rPr>
              <a:t>Van Gogh - Chân dung tự họa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a:off x="687969" y="-2692472"/>
            <a:ext cx="16912832" cy="12375709"/>
          </a:xfrm>
          <a:custGeom>
            <a:avLst/>
            <a:gdLst/>
            <a:ahLst/>
            <a:cxnLst/>
            <a:rect l="l" t="t" r="r" b="b"/>
            <a:pathLst>
              <a:path w="16912832" h="12375709">
                <a:moveTo>
                  <a:pt x="0" y="0"/>
                </a:moveTo>
                <a:lnTo>
                  <a:pt x="16912832" y="0"/>
                </a:lnTo>
                <a:lnTo>
                  <a:pt x="16912832" y="12375708"/>
                </a:lnTo>
                <a:lnTo>
                  <a:pt x="0" y="12375708"/>
                </a:lnTo>
                <a:lnTo>
                  <a:pt x="0" y="0"/>
                </a:lnTo>
                <a:close/>
              </a:path>
            </a:pathLst>
          </a:custGeom>
          <a:blipFill>
            <a:blip r:embed="rId5"/>
            <a:stretch>
              <a:fillRect b="-26634"/>
            </a:stretch>
          </a:blipFill>
        </p:spPr>
        <p:txBody>
          <a:bodyPr/>
          <a:lstStyle/>
          <a:p>
            <a:endParaRPr lang="en-US"/>
          </a:p>
        </p:txBody>
      </p:sp>
      <p:grpSp>
        <p:nvGrpSpPr>
          <p:cNvPr id="7" name="Group 7"/>
          <p:cNvGrpSpPr>
            <a:grpSpLocks noChangeAspect="1"/>
          </p:cNvGrpSpPr>
          <p:nvPr/>
        </p:nvGrpSpPr>
        <p:grpSpPr>
          <a:xfrm rot="467604">
            <a:off x="16591043" y="7399718"/>
            <a:ext cx="3393915" cy="5044715"/>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grpSp>
        <p:nvGrpSpPr>
          <p:cNvPr id="10" name="Group 10"/>
          <p:cNvGrpSpPr>
            <a:grpSpLocks noChangeAspect="1"/>
          </p:cNvGrpSpPr>
          <p:nvPr/>
        </p:nvGrpSpPr>
        <p:grpSpPr>
          <a:xfrm rot="8993439">
            <a:off x="-4226242" y="1052236"/>
            <a:ext cx="5816163" cy="4028232"/>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3" name="Freeform 13"/>
          <p:cNvSpPr/>
          <p:nvPr/>
        </p:nvSpPr>
        <p:spPr>
          <a:xfrm rot="1025603">
            <a:off x="-1764819" y="7592620"/>
            <a:ext cx="3529638" cy="5388761"/>
          </a:xfrm>
          <a:custGeom>
            <a:avLst/>
            <a:gdLst/>
            <a:ahLst/>
            <a:cxnLst/>
            <a:rect l="l" t="t" r="r" b="b"/>
            <a:pathLst>
              <a:path w="3529638" h="5388761">
                <a:moveTo>
                  <a:pt x="0" y="0"/>
                </a:moveTo>
                <a:lnTo>
                  <a:pt x="3529638" y="0"/>
                </a:lnTo>
                <a:lnTo>
                  <a:pt x="3529638" y="5388760"/>
                </a:lnTo>
                <a:lnTo>
                  <a:pt x="0" y="5388760"/>
                </a:lnTo>
                <a:lnTo>
                  <a:pt x="0" y="0"/>
                </a:lnTo>
                <a:close/>
              </a:path>
            </a:pathLst>
          </a:custGeom>
          <a:blipFill>
            <a:blip r:embed="rId8"/>
            <a:stretch>
              <a:fillRect/>
            </a:stretch>
          </a:blipFill>
        </p:spPr>
        <p:txBody>
          <a:bodyPr/>
          <a:lstStyle/>
          <a:p>
            <a:endParaRPr lang="en-US"/>
          </a:p>
        </p:txBody>
      </p:sp>
      <p:sp>
        <p:nvSpPr>
          <p:cNvPr id="14" name="Freeform 14"/>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9"/>
            <a:stretch>
              <a:fillRect/>
            </a:stretch>
          </a:blipFill>
        </p:spPr>
        <p:txBody>
          <a:bodyPr/>
          <a:lstStyle/>
          <a:p>
            <a:endParaRPr lang="en-US"/>
          </a:p>
        </p:txBody>
      </p:sp>
      <p:sp>
        <p:nvSpPr>
          <p:cNvPr id="15" name="Freeform 15"/>
          <p:cNvSpPr/>
          <p:nvPr/>
        </p:nvSpPr>
        <p:spPr>
          <a:xfrm>
            <a:off x="1209757" y="827484"/>
            <a:ext cx="15868487" cy="7928071"/>
          </a:xfrm>
          <a:custGeom>
            <a:avLst/>
            <a:gdLst/>
            <a:ahLst/>
            <a:cxnLst/>
            <a:rect l="l" t="t" r="r" b="b"/>
            <a:pathLst>
              <a:path w="15868487" h="7928071">
                <a:moveTo>
                  <a:pt x="0" y="0"/>
                </a:moveTo>
                <a:lnTo>
                  <a:pt x="15868486" y="0"/>
                </a:lnTo>
                <a:lnTo>
                  <a:pt x="15868486" y="7928071"/>
                </a:lnTo>
                <a:lnTo>
                  <a:pt x="0" y="7928071"/>
                </a:lnTo>
                <a:lnTo>
                  <a:pt x="0" y="0"/>
                </a:lnTo>
                <a:close/>
              </a:path>
            </a:pathLst>
          </a:custGeom>
          <a:blipFill>
            <a:blip r:embed="rId10"/>
            <a:stretch>
              <a:fillRect l="-642" r="-642"/>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txBody>
          <a:bodyPr/>
          <a:lstStyle/>
          <a:p>
            <a:endParaRPr lang="en-US"/>
          </a:p>
        </p:txBody>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txBody>
          <a:bodyPr/>
          <a:lstStyle/>
          <a:p>
            <a:endParaRPr lang="en-US"/>
          </a:p>
        </p:txBody>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txBody>
          <a:bodyPr/>
          <a:lstStyle/>
          <a:p>
            <a:endParaRPr lang="en-US"/>
          </a:p>
        </p:txBody>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txBody>
          <a:bodyPr/>
          <a:lstStyle/>
          <a:p>
            <a:endParaRPr lang="en-US"/>
          </a:p>
        </p:txBody>
      </p:sp>
      <p:sp>
        <p:nvSpPr>
          <p:cNvPr id="16" name="Freeform 16"/>
          <p:cNvSpPr/>
          <p:nvPr/>
        </p:nvSpPr>
        <p:spPr>
          <a:xfrm>
            <a:off x="15623574" y="7528621"/>
            <a:ext cx="3318508" cy="4047821"/>
          </a:xfrm>
          <a:custGeom>
            <a:avLst/>
            <a:gdLst/>
            <a:ahLst/>
            <a:cxnLst/>
            <a:rect l="l" t="t" r="r" b="b"/>
            <a:pathLst>
              <a:path w="3318508" h="4047821">
                <a:moveTo>
                  <a:pt x="0" y="0"/>
                </a:moveTo>
                <a:lnTo>
                  <a:pt x="3318509" y="0"/>
                </a:lnTo>
                <a:lnTo>
                  <a:pt x="3318509" y="4047821"/>
                </a:lnTo>
                <a:lnTo>
                  <a:pt x="0" y="4047821"/>
                </a:lnTo>
                <a:lnTo>
                  <a:pt x="0" y="0"/>
                </a:lnTo>
                <a:close/>
              </a:path>
            </a:pathLst>
          </a:custGeom>
          <a:blipFill>
            <a:blip r:embed="rId12"/>
            <a:stretch>
              <a:fillRect/>
            </a:stretch>
          </a:blipFill>
        </p:spPr>
        <p:txBody>
          <a:bodyPr/>
          <a:lstStyle/>
          <a:p>
            <a:endParaRPr lang="en-US"/>
          </a:p>
        </p:txBody>
      </p:sp>
      <p:sp>
        <p:nvSpPr>
          <p:cNvPr id="17" name="TextBox 17"/>
          <p:cNvSpPr txBox="1"/>
          <p:nvPr/>
        </p:nvSpPr>
        <p:spPr>
          <a:xfrm rot="-295103">
            <a:off x="4973850" y="3540743"/>
            <a:ext cx="8360231" cy="3490569"/>
          </a:xfrm>
          <a:prstGeom prst="rect">
            <a:avLst/>
          </a:prstGeom>
        </p:spPr>
        <p:txBody>
          <a:bodyPr lIns="0" tIns="0" rIns="0" bIns="0" rtlCol="0" anchor="t">
            <a:spAutoFit/>
          </a:bodyPr>
          <a:lstStyle/>
          <a:p>
            <a:pPr algn="ctr">
              <a:lnSpc>
                <a:spcPts val="13374"/>
              </a:lnSpc>
            </a:pPr>
            <a:r>
              <a:rPr lang="en-US" sz="13647">
                <a:solidFill>
                  <a:srgbClr val="605048"/>
                </a:solidFill>
                <a:latin typeface="Carelia"/>
              </a:rPr>
              <a:t>Thank</a:t>
            </a:r>
          </a:p>
          <a:p>
            <a:pPr algn="ctr">
              <a:lnSpc>
                <a:spcPts val="13374"/>
              </a:lnSpc>
            </a:pPr>
            <a:r>
              <a:rPr lang="en-US" sz="13647">
                <a:solidFill>
                  <a:srgbClr val="605048"/>
                </a:solidFill>
                <a:latin typeface="Carelia"/>
              </a:rPr>
              <a:t>you</a:t>
            </a:r>
          </a:p>
        </p:txBody>
      </p:sp>
      <p:sp>
        <p:nvSpPr>
          <p:cNvPr id="18" name="Freeform 18"/>
          <p:cNvSpPr/>
          <p:nvPr/>
        </p:nvSpPr>
        <p:spPr>
          <a:xfrm rot="27259">
            <a:off x="8362120" y="1566278"/>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2002336">
            <a:off x="16911811" y="8436236"/>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8993439">
            <a:off x="-4638320" y="-326328"/>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3077383">
            <a:off x="16523181" y="-1043310"/>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txBody>
          <a:bodyPr/>
          <a:lstStyle/>
          <a:p>
            <a:endParaRPr lang="en-US"/>
          </a:p>
        </p:txBody>
      </p:sp>
      <p:sp>
        <p:nvSpPr>
          <p:cNvPr id="10" name="Freeform 10"/>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txBody>
          <a:bodyPr/>
          <a:lstStyle/>
          <a:p>
            <a:endParaRPr lang="en-US"/>
          </a:p>
        </p:txBody>
      </p:sp>
      <p:grpSp>
        <p:nvGrpSpPr>
          <p:cNvPr id="11" name="Group 11"/>
          <p:cNvGrpSpPr>
            <a:grpSpLocks noChangeAspect="1"/>
          </p:cNvGrpSpPr>
          <p:nvPr/>
        </p:nvGrpSpPr>
        <p:grpSpPr>
          <a:xfrm rot="6608963">
            <a:off x="-1696957" y="7543599"/>
            <a:ext cx="3393915" cy="5044715"/>
            <a:chOff x="0" y="0"/>
            <a:chExt cx="3175000" cy="4719320"/>
          </a:xfrm>
        </p:grpSpPr>
        <p:sp>
          <p:nvSpPr>
            <p:cNvPr id="12" name="Freeform 12"/>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3" name="Freeform 13"/>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grpSp>
        <p:nvGrpSpPr>
          <p:cNvPr id="14" name="Group 14"/>
          <p:cNvGrpSpPr/>
          <p:nvPr/>
        </p:nvGrpSpPr>
        <p:grpSpPr>
          <a:xfrm>
            <a:off x="1530261" y="2572642"/>
            <a:ext cx="15033191" cy="1006934"/>
            <a:chOff x="0" y="0"/>
            <a:chExt cx="20044254" cy="1342579"/>
          </a:xfrm>
        </p:grpSpPr>
        <p:sp>
          <p:nvSpPr>
            <p:cNvPr id="15" name="AutoShape 15"/>
            <p:cNvSpPr/>
            <p:nvPr/>
          </p:nvSpPr>
          <p:spPr>
            <a:xfrm>
              <a:off x="20005619" y="0"/>
              <a:ext cx="0" cy="1342579"/>
            </a:xfrm>
            <a:prstGeom prst="line">
              <a:avLst/>
            </a:prstGeom>
            <a:ln w="77270" cap="flat">
              <a:solidFill>
                <a:srgbClr val="605048"/>
              </a:solidFill>
              <a:prstDash val="solid"/>
              <a:headEnd type="oval" w="lg" len="lg"/>
              <a:tailEnd type="oval" w="lg" len="lg"/>
            </a:ln>
          </p:spPr>
          <p:txBody>
            <a:bodyPr/>
            <a:lstStyle/>
            <a:p>
              <a:endParaRPr lang="en-US"/>
            </a:p>
          </p:txBody>
        </p:sp>
        <p:sp>
          <p:nvSpPr>
            <p:cNvPr id="16" name="AutoShape 16"/>
            <p:cNvSpPr/>
            <p:nvPr/>
          </p:nvSpPr>
          <p:spPr>
            <a:xfrm>
              <a:off x="49" y="133539"/>
              <a:ext cx="19819596" cy="31590"/>
            </a:xfrm>
            <a:prstGeom prst="line">
              <a:avLst/>
            </a:prstGeom>
            <a:ln w="61816" cap="flat">
              <a:solidFill>
                <a:srgbClr val="605048"/>
              </a:solidFill>
              <a:prstDash val="solid"/>
              <a:headEnd type="none" w="sm" len="sm"/>
              <a:tailEnd type="none" w="sm" len="sm"/>
            </a:ln>
          </p:spPr>
          <p:txBody>
            <a:bodyPr/>
            <a:lstStyle/>
            <a:p>
              <a:endParaRPr lang="en-US"/>
            </a:p>
          </p:txBody>
        </p:sp>
        <p:sp>
          <p:nvSpPr>
            <p:cNvPr id="17" name="AutoShape 17"/>
            <p:cNvSpPr/>
            <p:nvPr/>
          </p:nvSpPr>
          <p:spPr>
            <a:xfrm>
              <a:off x="101656" y="0"/>
              <a:ext cx="0" cy="1292351"/>
            </a:xfrm>
            <a:prstGeom prst="line">
              <a:avLst/>
            </a:prstGeom>
            <a:ln w="77270" cap="flat">
              <a:solidFill>
                <a:srgbClr val="605048"/>
              </a:solidFill>
              <a:prstDash val="solid"/>
              <a:headEnd type="oval" w="lg" len="lg"/>
              <a:tailEnd type="oval" w="lg" len="lg"/>
            </a:ln>
          </p:spPr>
          <p:txBody>
            <a:bodyPr/>
            <a:lstStyle/>
            <a:p>
              <a:endParaRPr lang="en-US"/>
            </a:p>
          </p:txBody>
        </p:sp>
        <p:sp>
          <p:nvSpPr>
            <p:cNvPr id="18" name="AutoShape 18"/>
            <p:cNvSpPr/>
            <p:nvPr/>
          </p:nvSpPr>
          <p:spPr>
            <a:xfrm>
              <a:off x="4935629" y="0"/>
              <a:ext cx="0" cy="1292351"/>
            </a:xfrm>
            <a:prstGeom prst="line">
              <a:avLst/>
            </a:prstGeom>
            <a:ln w="77270" cap="flat">
              <a:solidFill>
                <a:srgbClr val="605048"/>
              </a:solidFill>
              <a:prstDash val="solid"/>
              <a:headEnd type="oval" w="lg" len="lg"/>
              <a:tailEnd type="oval" w="lg" len="lg"/>
            </a:ln>
          </p:spPr>
          <p:txBody>
            <a:bodyPr/>
            <a:lstStyle/>
            <a:p>
              <a:endParaRPr lang="en-US"/>
            </a:p>
          </p:txBody>
        </p:sp>
        <p:sp>
          <p:nvSpPr>
            <p:cNvPr id="19" name="AutoShape 19"/>
            <p:cNvSpPr/>
            <p:nvPr/>
          </p:nvSpPr>
          <p:spPr>
            <a:xfrm>
              <a:off x="10000701" y="14531"/>
              <a:ext cx="0" cy="1292351"/>
            </a:xfrm>
            <a:prstGeom prst="line">
              <a:avLst/>
            </a:prstGeom>
            <a:ln w="77270" cap="flat">
              <a:solidFill>
                <a:srgbClr val="605048"/>
              </a:solidFill>
              <a:prstDash val="solid"/>
              <a:headEnd type="oval" w="lg" len="lg"/>
              <a:tailEnd type="oval" w="lg" len="lg"/>
            </a:ln>
          </p:spPr>
          <p:txBody>
            <a:bodyPr/>
            <a:lstStyle/>
            <a:p>
              <a:endParaRPr lang="en-US"/>
            </a:p>
          </p:txBody>
        </p:sp>
        <p:sp>
          <p:nvSpPr>
            <p:cNvPr id="20" name="AutoShape 20"/>
            <p:cNvSpPr/>
            <p:nvPr/>
          </p:nvSpPr>
          <p:spPr>
            <a:xfrm>
              <a:off x="15029160" y="0"/>
              <a:ext cx="0" cy="1292351"/>
            </a:xfrm>
            <a:prstGeom prst="line">
              <a:avLst/>
            </a:prstGeom>
            <a:ln w="77270" cap="flat">
              <a:solidFill>
                <a:srgbClr val="605048"/>
              </a:solidFill>
              <a:prstDash val="solid"/>
              <a:headEnd type="oval" w="lg" len="lg"/>
              <a:tailEnd type="oval" w="lg" len="lg"/>
            </a:ln>
          </p:spPr>
          <p:txBody>
            <a:bodyPr/>
            <a:lstStyle/>
            <a:p>
              <a:endParaRPr lang="en-US"/>
            </a:p>
          </p:txBody>
        </p:sp>
      </p:grpSp>
      <p:sp>
        <p:nvSpPr>
          <p:cNvPr id="21" name="TextBox 21"/>
          <p:cNvSpPr txBox="1"/>
          <p:nvPr/>
        </p:nvSpPr>
        <p:spPr>
          <a:xfrm>
            <a:off x="15325689" y="4423019"/>
            <a:ext cx="2475525" cy="4203376"/>
          </a:xfrm>
          <a:prstGeom prst="rect">
            <a:avLst/>
          </a:prstGeom>
        </p:spPr>
        <p:txBody>
          <a:bodyPr lIns="0" tIns="0" rIns="0" bIns="0" rtlCol="0" anchor="t">
            <a:spAutoFit/>
          </a:bodyPr>
          <a:lstStyle/>
          <a:p>
            <a:pPr algn="ctr">
              <a:lnSpc>
                <a:spcPts val="5595"/>
              </a:lnSpc>
            </a:pPr>
            <a:r>
              <a:rPr lang="en-US" sz="3997">
                <a:solidFill>
                  <a:srgbClr val="605048"/>
                </a:solidFill>
                <a:latin typeface="Faustina"/>
              </a:rPr>
              <a:t>Tìm hiểu tranh chân dung thuộc trường</a:t>
            </a:r>
          </a:p>
          <a:p>
            <a:pPr algn="ctr">
              <a:lnSpc>
                <a:spcPts val="5595"/>
              </a:lnSpc>
            </a:pPr>
            <a:r>
              <a:rPr lang="en-US" sz="3997">
                <a:solidFill>
                  <a:srgbClr val="605048"/>
                </a:solidFill>
                <a:latin typeface="Faustina"/>
              </a:rPr>
              <a:t>phái Biểu hiện.</a:t>
            </a:r>
          </a:p>
        </p:txBody>
      </p:sp>
      <p:sp>
        <p:nvSpPr>
          <p:cNvPr id="22" name="Freeform 22"/>
          <p:cNvSpPr/>
          <p:nvPr/>
        </p:nvSpPr>
        <p:spPr>
          <a:xfrm rot="-6720819">
            <a:off x="16315529" y="8512399"/>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txBody>
          <a:bodyPr/>
          <a:lstStyle/>
          <a:p>
            <a:endParaRPr lang="en-US"/>
          </a:p>
        </p:txBody>
      </p:sp>
      <p:sp>
        <p:nvSpPr>
          <p:cNvPr id="23" name="Freeform 23"/>
          <p:cNvSpPr/>
          <p:nvPr/>
        </p:nvSpPr>
        <p:spPr>
          <a:xfrm rot="-2017629">
            <a:off x="8160414" y="7701029"/>
            <a:ext cx="1435563" cy="2234339"/>
          </a:xfrm>
          <a:custGeom>
            <a:avLst/>
            <a:gdLst/>
            <a:ahLst/>
            <a:cxnLst/>
            <a:rect l="l" t="t" r="r" b="b"/>
            <a:pathLst>
              <a:path w="1435563" h="2234339">
                <a:moveTo>
                  <a:pt x="0" y="0"/>
                </a:moveTo>
                <a:lnTo>
                  <a:pt x="1435563" y="0"/>
                </a:lnTo>
                <a:lnTo>
                  <a:pt x="1435563" y="2234339"/>
                </a:lnTo>
                <a:lnTo>
                  <a:pt x="0" y="2234339"/>
                </a:lnTo>
                <a:lnTo>
                  <a:pt x="0" y="0"/>
                </a:lnTo>
                <a:close/>
              </a:path>
            </a:pathLst>
          </a:custGeom>
          <a:blipFill>
            <a:blip r:embed="rId9"/>
            <a:stretch>
              <a:fillRect/>
            </a:stretch>
          </a:blipFill>
        </p:spPr>
        <p:txBody>
          <a:bodyPr/>
          <a:lstStyle/>
          <a:p>
            <a:endParaRPr lang="en-US"/>
          </a:p>
        </p:txBody>
      </p:sp>
      <p:sp>
        <p:nvSpPr>
          <p:cNvPr id="24" name="TextBox 24"/>
          <p:cNvSpPr txBox="1"/>
          <p:nvPr/>
        </p:nvSpPr>
        <p:spPr>
          <a:xfrm>
            <a:off x="2359590" y="300087"/>
            <a:ext cx="13811662" cy="1304826"/>
          </a:xfrm>
          <a:prstGeom prst="rect">
            <a:avLst/>
          </a:prstGeom>
        </p:spPr>
        <p:txBody>
          <a:bodyPr lIns="0" tIns="0" rIns="0" bIns="0" rtlCol="0" anchor="t">
            <a:spAutoFit/>
          </a:bodyPr>
          <a:lstStyle/>
          <a:p>
            <a:pPr marL="0" lvl="0" indent="0" algn="ctr">
              <a:lnSpc>
                <a:spcPts val="9121"/>
              </a:lnSpc>
            </a:pPr>
            <a:r>
              <a:rPr lang="en-US" sz="7600" spc="342">
                <a:solidFill>
                  <a:srgbClr val="947C65"/>
                </a:solidFill>
                <a:latin typeface="Bungee Shade"/>
              </a:rPr>
              <a:t>Cấu trúc bài học</a:t>
            </a:r>
          </a:p>
        </p:txBody>
      </p:sp>
      <p:sp>
        <p:nvSpPr>
          <p:cNvPr id="25" name="TextBox 25"/>
          <p:cNvSpPr txBox="1"/>
          <p:nvPr/>
        </p:nvSpPr>
        <p:spPr>
          <a:xfrm>
            <a:off x="4441557" y="4294624"/>
            <a:ext cx="2393647" cy="3600662"/>
          </a:xfrm>
          <a:prstGeom prst="rect">
            <a:avLst/>
          </a:prstGeom>
        </p:spPr>
        <p:txBody>
          <a:bodyPr lIns="0" tIns="0" rIns="0" bIns="0" rtlCol="0" anchor="t">
            <a:spAutoFit/>
          </a:bodyPr>
          <a:lstStyle/>
          <a:p>
            <a:pPr algn="ctr">
              <a:lnSpc>
                <a:spcPts val="5735"/>
              </a:lnSpc>
            </a:pPr>
            <a:r>
              <a:rPr lang="en-US" sz="4097">
                <a:solidFill>
                  <a:srgbClr val="605048"/>
                </a:solidFill>
                <a:latin typeface="Faustina"/>
              </a:rPr>
              <a:t>Cách vẽ tranh chân dung với nét, màu biểu cảm.</a:t>
            </a:r>
          </a:p>
        </p:txBody>
      </p:sp>
      <p:sp>
        <p:nvSpPr>
          <p:cNvPr id="26" name="TextBox 26"/>
          <p:cNvSpPr txBox="1"/>
          <p:nvPr/>
        </p:nvSpPr>
        <p:spPr>
          <a:xfrm>
            <a:off x="408070" y="3832601"/>
            <a:ext cx="17461312" cy="409443"/>
          </a:xfrm>
          <a:prstGeom prst="rect">
            <a:avLst/>
          </a:prstGeom>
        </p:spPr>
        <p:txBody>
          <a:bodyPr lIns="0" tIns="0" rIns="0" bIns="0" rtlCol="0" anchor="t">
            <a:spAutoFit/>
          </a:bodyPr>
          <a:lstStyle/>
          <a:p>
            <a:pPr marL="0" lvl="0" indent="0">
              <a:lnSpc>
                <a:spcPts val="3234"/>
              </a:lnSpc>
            </a:pPr>
            <a:r>
              <a:rPr lang="en-US" sz="2695" spc="59">
                <a:solidFill>
                  <a:srgbClr val="605048"/>
                </a:solidFill>
                <a:latin typeface="Carelia"/>
              </a:rPr>
              <a:t>             I                                          II                                          III                                         IV                                         V       </a:t>
            </a:r>
          </a:p>
        </p:txBody>
      </p:sp>
      <p:sp>
        <p:nvSpPr>
          <p:cNvPr id="27" name="TextBox 27"/>
          <p:cNvSpPr txBox="1"/>
          <p:nvPr/>
        </p:nvSpPr>
        <p:spPr>
          <a:xfrm>
            <a:off x="358179" y="4159759"/>
            <a:ext cx="2875321" cy="4203376"/>
          </a:xfrm>
          <a:prstGeom prst="rect">
            <a:avLst/>
          </a:prstGeom>
        </p:spPr>
        <p:txBody>
          <a:bodyPr lIns="0" tIns="0" rIns="0" bIns="0" rtlCol="0" anchor="t">
            <a:spAutoFit/>
          </a:bodyPr>
          <a:lstStyle/>
          <a:p>
            <a:pPr algn="ctr">
              <a:lnSpc>
                <a:spcPts val="5595"/>
              </a:lnSpc>
            </a:pPr>
            <a:r>
              <a:rPr lang="en-US" sz="3997">
                <a:solidFill>
                  <a:srgbClr val="605048"/>
                </a:solidFill>
                <a:latin typeface="Faustina"/>
              </a:rPr>
              <a:t>Quan sát – nhận thức về một số hình thức thể hiện tranh chân dung.</a:t>
            </a:r>
          </a:p>
        </p:txBody>
      </p:sp>
      <p:sp>
        <p:nvSpPr>
          <p:cNvPr id="28" name="TextBox 28"/>
          <p:cNvSpPr txBox="1"/>
          <p:nvPr/>
        </p:nvSpPr>
        <p:spPr>
          <a:xfrm>
            <a:off x="8043260" y="4413494"/>
            <a:ext cx="2444321" cy="2153061"/>
          </a:xfrm>
          <a:prstGeom prst="rect">
            <a:avLst/>
          </a:prstGeom>
        </p:spPr>
        <p:txBody>
          <a:bodyPr lIns="0" tIns="0" rIns="0" bIns="0" rtlCol="0" anchor="t">
            <a:spAutoFit/>
          </a:bodyPr>
          <a:lstStyle/>
          <a:p>
            <a:pPr algn="ctr">
              <a:lnSpc>
                <a:spcPts val="5735"/>
              </a:lnSpc>
            </a:pPr>
            <a:r>
              <a:rPr lang="en-US" sz="4097">
                <a:solidFill>
                  <a:srgbClr val="605048"/>
                </a:solidFill>
                <a:latin typeface="Faustina"/>
              </a:rPr>
              <a:t>Vẽ tranh chân dung biểu cảm. </a:t>
            </a:r>
          </a:p>
        </p:txBody>
      </p:sp>
      <p:sp>
        <p:nvSpPr>
          <p:cNvPr id="29" name="TextBox 29"/>
          <p:cNvSpPr txBox="1"/>
          <p:nvPr/>
        </p:nvSpPr>
        <p:spPr>
          <a:xfrm>
            <a:off x="11671218" y="4413494"/>
            <a:ext cx="2514049" cy="2262579"/>
          </a:xfrm>
          <a:prstGeom prst="rect">
            <a:avLst/>
          </a:prstGeom>
        </p:spPr>
        <p:txBody>
          <a:bodyPr lIns="0" tIns="0" rIns="0" bIns="0" rtlCol="0" anchor="t">
            <a:spAutoFit/>
          </a:bodyPr>
          <a:lstStyle/>
          <a:p>
            <a:pPr algn="ctr">
              <a:lnSpc>
                <a:spcPts val="6015"/>
              </a:lnSpc>
            </a:pPr>
            <a:r>
              <a:rPr lang="en-US" sz="4297">
                <a:solidFill>
                  <a:srgbClr val="605048"/>
                </a:solidFill>
                <a:latin typeface="Faustina"/>
              </a:rPr>
              <a:t>Trưng bày sản phẩm và chia sẻ.</a:t>
            </a:r>
          </a:p>
        </p:txBody>
      </p:sp>
      <p:sp>
        <p:nvSpPr>
          <p:cNvPr id="30" name="Freeform 30"/>
          <p:cNvSpPr/>
          <p:nvPr/>
        </p:nvSpPr>
        <p:spPr>
          <a:xfrm rot="2431907">
            <a:off x="9317875" y="7931209"/>
            <a:ext cx="1139781" cy="1773977"/>
          </a:xfrm>
          <a:custGeom>
            <a:avLst/>
            <a:gdLst/>
            <a:ahLst/>
            <a:cxnLst/>
            <a:rect l="l" t="t" r="r" b="b"/>
            <a:pathLst>
              <a:path w="1139781" h="1773977">
                <a:moveTo>
                  <a:pt x="0" y="0"/>
                </a:moveTo>
                <a:lnTo>
                  <a:pt x="1139780" y="0"/>
                </a:lnTo>
                <a:lnTo>
                  <a:pt x="1139780" y="1773978"/>
                </a:lnTo>
                <a:lnTo>
                  <a:pt x="0" y="177397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0" y="-6784723"/>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32894" y="-1407208"/>
            <a:ext cx="4089535" cy="4276638"/>
          </a:xfrm>
          <a:custGeom>
            <a:avLst/>
            <a:gdLst/>
            <a:ahLst/>
            <a:cxnLst/>
            <a:rect l="l" t="t" r="r" b="b"/>
            <a:pathLst>
              <a:path w="4089535" h="4276638">
                <a:moveTo>
                  <a:pt x="0" y="0"/>
                </a:moveTo>
                <a:lnTo>
                  <a:pt x="4089535" y="0"/>
                </a:lnTo>
                <a:lnTo>
                  <a:pt x="4089535" y="4276638"/>
                </a:lnTo>
                <a:lnTo>
                  <a:pt x="0" y="427663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311190"/>
            <a:ext cx="14519640" cy="1806197"/>
          </a:xfrm>
          <a:prstGeom prst="rect">
            <a:avLst/>
          </a:prstGeom>
        </p:spPr>
        <p:txBody>
          <a:bodyPr lIns="0" tIns="0" rIns="0" bIns="0" rtlCol="0" anchor="t">
            <a:spAutoFit/>
          </a:bodyPr>
          <a:lstStyle/>
          <a:p>
            <a:pPr marL="0" lvl="0" indent="0" algn="ctr">
              <a:lnSpc>
                <a:spcPts val="7199"/>
              </a:lnSpc>
            </a:pPr>
            <a:r>
              <a:rPr lang="en-US" sz="6100" spc="146">
                <a:solidFill>
                  <a:srgbClr val="605048"/>
                </a:solidFill>
                <a:latin typeface="Muli Bold"/>
              </a:rPr>
              <a:t>1. Quan sát – nhận thức về một số hình thức thể hiện tranh chân dung.</a:t>
            </a:r>
          </a:p>
        </p:txBody>
      </p:sp>
      <p:sp>
        <p:nvSpPr>
          <p:cNvPr id="6" name="TextBox 6"/>
          <p:cNvSpPr txBox="1"/>
          <p:nvPr/>
        </p:nvSpPr>
        <p:spPr>
          <a:xfrm>
            <a:off x="2256641" y="2774180"/>
            <a:ext cx="13183705" cy="5906944"/>
          </a:xfrm>
          <a:prstGeom prst="rect">
            <a:avLst/>
          </a:prstGeom>
        </p:spPr>
        <p:txBody>
          <a:bodyPr lIns="0" tIns="0" rIns="0" bIns="0" rtlCol="0" anchor="t">
            <a:spAutoFit/>
          </a:bodyPr>
          <a:lstStyle/>
          <a:p>
            <a:pPr algn="ctr">
              <a:lnSpc>
                <a:spcPts val="6719"/>
              </a:lnSpc>
            </a:pPr>
            <a:r>
              <a:rPr lang="en-US" sz="4799">
                <a:solidFill>
                  <a:srgbClr val="FF5757"/>
                </a:solidFill>
                <a:latin typeface="Maven Pro Bold"/>
              </a:rPr>
              <a:t>Quan sát hình và cho biết</a:t>
            </a:r>
          </a:p>
          <a:p>
            <a:pPr marL="1036309" lvl="1" indent="-518154" algn="ctr">
              <a:lnSpc>
                <a:spcPts val="6719"/>
              </a:lnSpc>
              <a:buFont typeface="Arial"/>
              <a:buChar char="•"/>
            </a:pPr>
            <a:r>
              <a:rPr lang="en-US" sz="4799">
                <a:solidFill>
                  <a:srgbClr val="605048"/>
                </a:solidFill>
                <a:latin typeface="Maven Pro"/>
              </a:rPr>
              <a:t>Biểu cảm của nhân vật trong 3 tranh sau</a:t>
            </a:r>
          </a:p>
          <a:p>
            <a:pPr marL="1036309" lvl="1" indent="-518154" algn="ctr">
              <a:lnSpc>
                <a:spcPts val="6719"/>
              </a:lnSpc>
              <a:buFont typeface="Arial"/>
              <a:buChar char="•"/>
            </a:pPr>
            <a:r>
              <a:rPr lang="en-US" sz="4799">
                <a:solidFill>
                  <a:srgbClr val="605048"/>
                </a:solidFill>
                <a:latin typeface="Maven Pro"/>
              </a:rPr>
              <a:t>Cảm nhận về trạng thái, tinh thần nhân vật trong tranh?</a:t>
            </a:r>
          </a:p>
          <a:p>
            <a:pPr marL="1036309" lvl="1" indent="-518154" algn="ctr">
              <a:lnSpc>
                <a:spcPts val="6719"/>
              </a:lnSpc>
              <a:buFont typeface="Arial"/>
              <a:buChar char="•"/>
            </a:pPr>
            <a:r>
              <a:rPr lang="en-US" sz="4799">
                <a:solidFill>
                  <a:srgbClr val="605048"/>
                </a:solidFill>
                <a:latin typeface="Maven Pro"/>
              </a:rPr>
              <a:t>Hình thức thể hiện màu sắc, đường nét, </a:t>
            </a:r>
          </a:p>
          <a:p>
            <a:pPr algn="ctr">
              <a:lnSpc>
                <a:spcPts val="6719"/>
              </a:lnSpc>
            </a:pPr>
            <a:r>
              <a:rPr lang="en-US" sz="4799">
                <a:solidFill>
                  <a:srgbClr val="605048"/>
                </a:solidFill>
                <a:latin typeface="Maven Pro"/>
              </a:rPr>
              <a:t>hình ảnh và không gian trong mỗi bức tranh? </a:t>
            </a:r>
          </a:p>
          <a:p>
            <a:pPr algn="ctr">
              <a:lnSpc>
                <a:spcPts val="6719"/>
              </a:lnSpc>
            </a:pPr>
            <a:endParaRPr lang="en-US" sz="4799">
              <a:solidFill>
                <a:srgbClr val="605048"/>
              </a:solidFill>
              <a:latin typeface="Maven Pro"/>
            </a:endParaRPr>
          </a:p>
        </p:txBody>
      </p:sp>
      <p:grpSp>
        <p:nvGrpSpPr>
          <p:cNvPr id="7" name="Group 7"/>
          <p:cNvGrpSpPr>
            <a:grpSpLocks noChangeAspect="1"/>
          </p:cNvGrpSpPr>
          <p:nvPr/>
        </p:nvGrpSpPr>
        <p:grpSpPr>
          <a:xfrm rot="-9710503">
            <a:off x="-3793871" y="8643049"/>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0" name="Freeform 10"/>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grpSp>
        <p:nvGrpSpPr>
          <p:cNvPr id="11" name="Group 11"/>
          <p:cNvGrpSpPr>
            <a:grpSpLocks noChangeAspect="1"/>
          </p:cNvGrpSpPr>
          <p:nvPr/>
        </p:nvGrpSpPr>
        <p:grpSpPr>
          <a:xfrm rot="-9144829">
            <a:off x="14200094" y="-4991197"/>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4" name="Freeform 14"/>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8"/>
            <a:stretch>
              <a:fillRect/>
            </a:stretch>
          </a:blipFill>
        </p:spPr>
        <p:txBody>
          <a:bodyPr/>
          <a:lstStyle/>
          <a:p>
            <a:endParaRPr lang="en-US"/>
          </a:p>
        </p:txBody>
      </p:sp>
      <p:sp>
        <p:nvSpPr>
          <p:cNvPr id="15" name="Freeform 15"/>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4361421">
            <a:off x="16214549" y="-2435917"/>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4081896">
            <a:off x="14150901" y="-227912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6794809">
            <a:off x="-1591592" y="-1571446"/>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6"/>
            <a:stretch>
              <a:fillRect/>
            </a:stretch>
          </a:blipFill>
        </p:spPr>
        <p:txBody>
          <a:bodyPr/>
          <a:lstStyle/>
          <a:p>
            <a:endParaRPr lang="en-US"/>
          </a:p>
        </p:txBody>
      </p:sp>
      <p:sp>
        <p:nvSpPr>
          <p:cNvPr id="8" name="Freeform 8"/>
          <p:cNvSpPr/>
          <p:nvPr/>
        </p:nvSpPr>
        <p:spPr>
          <a:xfrm>
            <a:off x="522509" y="2509586"/>
            <a:ext cx="5335298" cy="5311408"/>
          </a:xfrm>
          <a:custGeom>
            <a:avLst/>
            <a:gdLst/>
            <a:ahLst/>
            <a:cxnLst/>
            <a:rect l="l" t="t" r="r" b="b"/>
            <a:pathLst>
              <a:path w="5335298" h="5311408">
                <a:moveTo>
                  <a:pt x="0" y="0"/>
                </a:moveTo>
                <a:lnTo>
                  <a:pt x="5335297" y="0"/>
                </a:lnTo>
                <a:lnTo>
                  <a:pt x="5335297" y="5311408"/>
                </a:lnTo>
                <a:lnTo>
                  <a:pt x="0" y="5311408"/>
                </a:lnTo>
                <a:lnTo>
                  <a:pt x="0" y="0"/>
                </a:lnTo>
                <a:close/>
              </a:path>
            </a:pathLst>
          </a:custGeom>
          <a:blipFill>
            <a:blip r:embed="rId7"/>
            <a:stretch>
              <a:fillRect/>
            </a:stretch>
          </a:blipFill>
        </p:spPr>
        <p:txBody>
          <a:bodyPr/>
          <a:lstStyle/>
          <a:p>
            <a:endParaRPr lang="en-US"/>
          </a:p>
        </p:txBody>
      </p:sp>
      <p:sp>
        <p:nvSpPr>
          <p:cNvPr id="9" name="Freeform 9"/>
          <p:cNvSpPr/>
          <p:nvPr/>
        </p:nvSpPr>
        <p:spPr>
          <a:xfrm>
            <a:off x="7728602" y="2456269"/>
            <a:ext cx="3775116" cy="5932325"/>
          </a:xfrm>
          <a:custGeom>
            <a:avLst/>
            <a:gdLst/>
            <a:ahLst/>
            <a:cxnLst/>
            <a:rect l="l" t="t" r="r" b="b"/>
            <a:pathLst>
              <a:path w="3775116" h="5932325">
                <a:moveTo>
                  <a:pt x="0" y="0"/>
                </a:moveTo>
                <a:lnTo>
                  <a:pt x="3775116" y="0"/>
                </a:lnTo>
                <a:lnTo>
                  <a:pt x="3775116" y="5932325"/>
                </a:lnTo>
                <a:lnTo>
                  <a:pt x="0" y="5932325"/>
                </a:lnTo>
                <a:lnTo>
                  <a:pt x="0" y="0"/>
                </a:lnTo>
                <a:close/>
              </a:path>
            </a:pathLst>
          </a:custGeom>
          <a:blipFill>
            <a:blip r:embed="rId8"/>
            <a:stretch>
              <a:fillRect/>
            </a:stretch>
          </a:blipFill>
        </p:spPr>
        <p:txBody>
          <a:bodyPr/>
          <a:lstStyle/>
          <a:p>
            <a:endParaRPr lang="en-US"/>
          </a:p>
        </p:txBody>
      </p:sp>
      <p:sp>
        <p:nvSpPr>
          <p:cNvPr id="10" name="Freeform 10"/>
          <p:cNvSpPr/>
          <p:nvPr/>
        </p:nvSpPr>
        <p:spPr>
          <a:xfrm>
            <a:off x="13193328" y="2507494"/>
            <a:ext cx="4277995" cy="5932325"/>
          </a:xfrm>
          <a:custGeom>
            <a:avLst/>
            <a:gdLst/>
            <a:ahLst/>
            <a:cxnLst/>
            <a:rect l="l" t="t" r="r" b="b"/>
            <a:pathLst>
              <a:path w="4277995" h="5932325">
                <a:moveTo>
                  <a:pt x="0" y="0"/>
                </a:moveTo>
                <a:lnTo>
                  <a:pt x="4277994" y="0"/>
                </a:lnTo>
                <a:lnTo>
                  <a:pt x="4277994" y="5932325"/>
                </a:lnTo>
                <a:lnTo>
                  <a:pt x="0" y="5932325"/>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522509" y="372106"/>
            <a:ext cx="14519640" cy="1806197"/>
          </a:xfrm>
          <a:prstGeom prst="rect">
            <a:avLst/>
          </a:prstGeom>
        </p:spPr>
        <p:txBody>
          <a:bodyPr lIns="0" tIns="0" rIns="0" bIns="0" rtlCol="0" anchor="t">
            <a:spAutoFit/>
          </a:bodyPr>
          <a:lstStyle/>
          <a:p>
            <a:pPr marL="0" lvl="0" indent="0" algn="ctr">
              <a:lnSpc>
                <a:spcPts val="7199"/>
              </a:lnSpc>
            </a:pPr>
            <a:r>
              <a:rPr lang="en-US" sz="6100" spc="146">
                <a:solidFill>
                  <a:srgbClr val="605048"/>
                </a:solidFill>
                <a:latin typeface="Muli Bold"/>
              </a:rPr>
              <a:t>1. Quan sát – nhận thức về một số hình thức thể hiện tranh chân dung.</a:t>
            </a:r>
          </a:p>
        </p:txBody>
      </p:sp>
      <p:sp>
        <p:nvSpPr>
          <p:cNvPr id="12" name="TextBox 12"/>
          <p:cNvSpPr txBox="1"/>
          <p:nvPr/>
        </p:nvSpPr>
        <p:spPr>
          <a:xfrm>
            <a:off x="36423" y="7928589"/>
            <a:ext cx="6307468" cy="2031173"/>
          </a:xfrm>
          <a:prstGeom prst="rect">
            <a:avLst/>
          </a:prstGeom>
        </p:spPr>
        <p:txBody>
          <a:bodyPr lIns="0" tIns="0" rIns="0" bIns="0" rtlCol="0" anchor="t">
            <a:spAutoFit/>
          </a:bodyPr>
          <a:lstStyle/>
          <a:p>
            <a:pPr algn="ctr">
              <a:lnSpc>
                <a:spcPts val="4056"/>
              </a:lnSpc>
              <a:spcBef>
                <a:spcPct val="0"/>
              </a:spcBef>
            </a:pPr>
            <a:r>
              <a:rPr lang="en-US" sz="2897">
                <a:solidFill>
                  <a:srgbClr val="605048"/>
                </a:solidFill>
                <a:latin typeface="Faustina"/>
              </a:rPr>
              <a:t>Gustave Courbet (Gu-sta Co-bét), The Desperte Man(Dơ Đét-pơ-rết men), 1843 - 1845, sơn dầu,  45cmx 54cm,</a:t>
            </a:r>
          </a:p>
          <a:p>
            <a:pPr algn="ctr">
              <a:lnSpc>
                <a:spcPts val="4056"/>
              </a:lnSpc>
              <a:spcBef>
                <a:spcPct val="0"/>
              </a:spcBef>
            </a:pPr>
            <a:r>
              <a:rPr lang="en-US" sz="2897">
                <a:solidFill>
                  <a:srgbClr val="605048"/>
                </a:solidFill>
                <a:latin typeface="Faustina"/>
              </a:rPr>
              <a:t>(Trường phái Hiện thực) </a:t>
            </a:r>
          </a:p>
        </p:txBody>
      </p:sp>
      <p:sp>
        <p:nvSpPr>
          <p:cNvPr id="13" name="TextBox 13"/>
          <p:cNvSpPr txBox="1"/>
          <p:nvPr/>
        </p:nvSpPr>
        <p:spPr>
          <a:xfrm>
            <a:off x="7362323" y="8476043"/>
            <a:ext cx="4507673" cy="1516889"/>
          </a:xfrm>
          <a:prstGeom prst="rect">
            <a:avLst/>
          </a:prstGeom>
        </p:spPr>
        <p:txBody>
          <a:bodyPr lIns="0" tIns="0" rIns="0" bIns="0" rtlCol="0" anchor="t">
            <a:spAutoFit/>
          </a:bodyPr>
          <a:lstStyle/>
          <a:p>
            <a:pPr algn="ctr">
              <a:lnSpc>
                <a:spcPts val="4056"/>
              </a:lnSpc>
              <a:spcBef>
                <a:spcPct val="0"/>
              </a:spcBef>
            </a:pPr>
            <a:r>
              <a:rPr lang="en-US" sz="2897">
                <a:solidFill>
                  <a:srgbClr val="605048"/>
                </a:solidFill>
                <a:latin typeface="Faustina"/>
              </a:rPr>
              <a:t>Oskar Kokoschka (Ốt-caCô-cô</a:t>
            </a:r>
          </a:p>
          <a:p>
            <a:pPr algn="ctr">
              <a:lnSpc>
                <a:spcPts val="4056"/>
              </a:lnSpc>
              <a:spcBef>
                <a:spcPct val="0"/>
              </a:spcBef>
            </a:pPr>
            <a:r>
              <a:rPr lang="en-US" sz="2897">
                <a:solidFill>
                  <a:srgbClr val="605048"/>
                </a:solidFill>
                <a:latin typeface="Faustina"/>
              </a:rPr>
              <a:t>-sca), sơn dầu, 79cm x 62cm, </a:t>
            </a:r>
          </a:p>
          <a:p>
            <a:pPr algn="ctr">
              <a:lnSpc>
                <a:spcPts val="4056"/>
              </a:lnSpc>
              <a:spcBef>
                <a:spcPct val="0"/>
              </a:spcBef>
            </a:pPr>
            <a:r>
              <a:rPr lang="en-US" sz="2897">
                <a:solidFill>
                  <a:srgbClr val="605048"/>
                </a:solidFill>
                <a:latin typeface="Faustina"/>
              </a:rPr>
              <a:t>(Trường phái Biểu hiện)</a:t>
            </a:r>
          </a:p>
        </p:txBody>
      </p:sp>
      <p:sp>
        <p:nvSpPr>
          <p:cNvPr id="14" name="TextBox 14"/>
          <p:cNvSpPr txBox="1"/>
          <p:nvPr/>
        </p:nvSpPr>
        <p:spPr>
          <a:xfrm>
            <a:off x="12688062" y="8476043"/>
            <a:ext cx="5288525" cy="1516889"/>
          </a:xfrm>
          <a:prstGeom prst="rect">
            <a:avLst/>
          </a:prstGeom>
        </p:spPr>
        <p:txBody>
          <a:bodyPr lIns="0" tIns="0" rIns="0" bIns="0" rtlCol="0" anchor="t">
            <a:spAutoFit/>
          </a:bodyPr>
          <a:lstStyle/>
          <a:p>
            <a:pPr algn="ctr">
              <a:lnSpc>
                <a:spcPts val="4056"/>
              </a:lnSpc>
              <a:spcBef>
                <a:spcPct val="0"/>
              </a:spcBef>
            </a:pPr>
            <a:r>
              <a:rPr lang="en-US" sz="2897">
                <a:solidFill>
                  <a:srgbClr val="605048"/>
                </a:solidFill>
                <a:latin typeface="Faustina"/>
              </a:rPr>
              <a:t>Pierre Auguste Renoir(Pi-e Au-gút </a:t>
            </a:r>
          </a:p>
          <a:p>
            <a:pPr algn="ctr">
              <a:lnSpc>
                <a:spcPts val="4056"/>
              </a:lnSpc>
              <a:spcBef>
                <a:spcPct val="0"/>
              </a:spcBef>
            </a:pPr>
            <a:r>
              <a:rPr lang="en-US" sz="2897">
                <a:solidFill>
                  <a:srgbClr val="605048"/>
                </a:solidFill>
                <a:latin typeface="Faustina"/>
              </a:rPr>
              <a:t>Rê-noa),1877,sơn dầu,46cm x 56cm </a:t>
            </a:r>
          </a:p>
          <a:p>
            <a:pPr algn="ctr">
              <a:lnSpc>
                <a:spcPts val="4056"/>
              </a:lnSpc>
              <a:spcBef>
                <a:spcPct val="0"/>
              </a:spcBef>
            </a:pPr>
            <a:r>
              <a:rPr lang="en-US" sz="2897">
                <a:solidFill>
                  <a:srgbClr val="605048"/>
                </a:solidFill>
                <a:latin typeface="Faustina"/>
              </a:rPr>
              <a:t>(Trường phái Ấn tượng)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4361421">
            <a:off x="16214549" y="-2435917"/>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4081896">
            <a:off x="14150901" y="-227912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7948894">
            <a:off x="-7430757" y="587340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8" name="Freeform 8"/>
          <p:cNvSpPr/>
          <p:nvPr/>
        </p:nvSpPr>
        <p:spPr>
          <a:xfrm rot="1558389">
            <a:off x="-1591592" y="6652325"/>
            <a:ext cx="3183184" cy="4859822"/>
          </a:xfrm>
          <a:custGeom>
            <a:avLst/>
            <a:gdLst/>
            <a:ahLst/>
            <a:cxnLst/>
            <a:rect l="l" t="t" r="r" b="b"/>
            <a:pathLst>
              <a:path w="3183184" h="4859822">
                <a:moveTo>
                  <a:pt x="0" y="0"/>
                </a:moveTo>
                <a:lnTo>
                  <a:pt x="3183184" y="0"/>
                </a:lnTo>
                <a:lnTo>
                  <a:pt x="3183184" y="4859823"/>
                </a:lnTo>
                <a:lnTo>
                  <a:pt x="0" y="4859823"/>
                </a:lnTo>
                <a:lnTo>
                  <a:pt x="0" y="0"/>
                </a:lnTo>
                <a:close/>
              </a:path>
            </a:pathLst>
          </a:custGeom>
          <a:blipFill>
            <a:blip r:embed="rId6"/>
            <a:stretch>
              <a:fillRect/>
            </a:stretch>
          </a:blipFill>
        </p:spPr>
        <p:txBody>
          <a:bodyPr/>
          <a:lstStyle/>
          <a:p>
            <a:endParaRPr lang="en-US"/>
          </a:p>
        </p:txBody>
      </p:sp>
      <p:sp>
        <p:nvSpPr>
          <p:cNvPr id="9" name="Freeform 9"/>
          <p:cNvSpPr/>
          <p:nvPr/>
        </p:nvSpPr>
        <p:spPr>
          <a:xfrm>
            <a:off x="2210842" y="2178302"/>
            <a:ext cx="14516582" cy="7592249"/>
          </a:xfrm>
          <a:custGeom>
            <a:avLst/>
            <a:gdLst/>
            <a:ahLst/>
            <a:cxnLst/>
            <a:rect l="l" t="t" r="r" b="b"/>
            <a:pathLst>
              <a:path w="14516582" h="7592249">
                <a:moveTo>
                  <a:pt x="0" y="0"/>
                </a:moveTo>
                <a:lnTo>
                  <a:pt x="14516582" y="0"/>
                </a:lnTo>
                <a:lnTo>
                  <a:pt x="14516582" y="7592249"/>
                </a:lnTo>
                <a:lnTo>
                  <a:pt x="0" y="7592249"/>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522509" y="135127"/>
            <a:ext cx="14519640" cy="1806197"/>
          </a:xfrm>
          <a:prstGeom prst="rect">
            <a:avLst/>
          </a:prstGeom>
        </p:spPr>
        <p:txBody>
          <a:bodyPr lIns="0" tIns="0" rIns="0" bIns="0" rtlCol="0" anchor="t">
            <a:spAutoFit/>
          </a:bodyPr>
          <a:lstStyle/>
          <a:p>
            <a:pPr marL="0" lvl="0" indent="0" algn="ctr">
              <a:lnSpc>
                <a:spcPts val="7199"/>
              </a:lnSpc>
            </a:pPr>
            <a:r>
              <a:rPr lang="en-US" sz="6100" spc="146">
                <a:solidFill>
                  <a:srgbClr val="605048"/>
                </a:solidFill>
                <a:latin typeface="Muli Bold"/>
              </a:rPr>
              <a:t>1. Quan sát – nhận thức về một số hình thức thể hiện tranh chân dung.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4516119" y="1477337"/>
            <a:ext cx="9255763" cy="7961133"/>
          </a:xfrm>
          <a:custGeom>
            <a:avLst/>
            <a:gdLst/>
            <a:ahLst/>
            <a:cxnLst/>
            <a:rect l="l" t="t" r="r" b="b"/>
            <a:pathLst>
              <a:path w="9255763" h="7961133">
                <a:moveTo>
                  <a:pt x="0" y="0"/>
                </a:moveTo>
                <a:lnTo>
                  <a:pt x="9255762" y="0"/>
                </a:lnTo>
                <a:lnTo>
                  <a:pt x="9255762" y="7961133"/>
                </a:lnTo>
                <a:lnTo>
                  <a:pt x="0" y="7961133"/>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4846788" y="2596445"/>
            <a:ext cx="8594423" cy="5437168"/>
          </a:xfrm>
          <a:prstGeom prst="rect">
            <a:avLst/>
          </a:prstGeom>
        </p:spPr>
        <p:txBody>
          <a:bodyPr lIns="0" tIns="0" rIns="0" bIns="0" rtlCol="0" anchor="t">
            <a:spAutoFit/>
          </a:bodyPr>
          <a:lstStyle/>
          <a:p>
            <a:pPr algn="ctr">
              <a:lnSpc>
                <a:spcPts val="10517"/>
              </a:lnSpc>
            </a:pPr>
            <a:r>
              <a:rPr lang="en-US" sz="7566" spc="491">
                <a:solidFill>
                  <a:srgbClr val="BE9964"/>
                </a:solidFill>
                <a:latin typeface="Bungee"/>
              </a:rPr>
              <a:t>2. Cách vẽ tranh chân dung với nét, màu biểu cảm.</a:t>
            </a:r>
          </a:p>
        </p:txBody>
      </p:sp>
      <p:grpSp>
        <p:nvGrpSpPr>
          <p:cNvPr id="8" name="Group 8"/>
          <p:cNvGrpSpPr>
            <a:grpSpLocks noChangeAspect="1"/>
          </p:cNvGrpSpPr>
          <p:nvPr/>
        </p:nvGrpSpPr>
        <p:grpSpPr>
          <a:xfrm rot="6438578">
            <a:off x="632588" y="6941815"/>
            <a:ext cx="4146901" cy="6163954"/>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1" name="Group 11"/>
          <p:cNvGrpSpPr>
            <a:grpSpLocks noChangeAspect="1"/>
          </p:cNvGrpSpPr>
          <p:nvPr/>
        </p:nvGrpSpPr>
        <p:grpSpPr>
          <a:xfrm rot="-7307119">
            <a:off x="-6472809" y="5921589"/>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4" name="Group 14"/>
          <p:cNvGrpSpPr>
            <a:grpSpLocks noChangeAspect="1"/>
          </p:cNvGrpSpPr>
          <p:nvPr/>
        </p:nvGrpSpPr>
        <p:grpSpPr>
          <a:xfrm rot="-7307119">
            <a:off x="13862558" y="-3533092"/>
            <a:ext cx="10902197" cy="7550781"/>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7" name="Freeform 17"/>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txBody>
          <a:bodyPr/>
          <a:lstStyle/>
          <a:p>
            <a:endParaRPr lang="en-US"/>
          </a:p>
        </p:txBody>
      </p:sp>
      <p:sp>
        <p:nvSpPr>
          <p:cNvPr id="18" name="Freeform 18"/>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5420276">
            <a:off x="600455" y="1315330"/>
            <a:ext cx="9255763"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8"/>
            <a:stretch>
              <a:fillRect/>
            </a:stretch>
          </a:blipFill>
        </p:spPr>
        <p:txBody>
          <a:bodyPr/>
          <a:lstStyle/>
          <a:p>
            <a:endParaRPr lang="en-US"/>
          </a:p>
        </p:txBody>
      </p:sp>
      <p:sp>
        <p:nvSpPr>
          <p:cNvPr id="16" name="Freeform 16"/>
          <p:cNvSpPr/>
          <p:nvPr/>
        </p:nvSpPr>
        <p:spPr>
          <a:xfrm rot="5400000">
            <a:off x="9964425" y="2069799"/>
            <a:ext cx="7944946" cy="6147402"/>
          </a:xfrm>
          <a:custGeom>
            <a:avLst/>
            <a:gdLst/>
            <a:ahLst/>
            <a:cxnLst/>
            <a:rect l="l" t="t" r="r" b="b"/>
            <a:pathLst>
              <a:path w="7944946" h="6147402">
                <a:moveTo>
                  <a:pt x="0" y="0"/>
                </a:moveTo>
                <a:lnTo>
                  <a:pt x="7944945" y="0"/>
                </a:lnTo>
                <a:lnTo>
                  <a:pt x="7944945" y="6147402"/>
                </a:lnTo>
                <a:lnTo>
                  <a:pt x="0" y="6147402"/>
                </a:lnTo>
                <a:lnTo>
                  <a:pt x="0" y="0"/>
                </a:lnTo>
                <a:close/>
              </a:path>
            </a:pathLst>
          </a:custGeom>
          <a:blipFill>
            <a:blip r:embed="rId9"/>
            <a:stretch>
              <a:fillRect/>
            </a:stretch>
          </a:blipFill>
        </p:spPr>
        <p:txBody>
          <a:bodyPr/>
          <a:lstStyle/>
          <a:p>
            <a:endParaRPr lang="en-US"/>
          </a:p>
        </p:txBody>
      </p:sp>
      <p:sp>
        <p:nvSpPr>
          <p:cNvPr id="17" name="Freeform 17"/>
          <p:cNvSpPr/>
          <p:nvPr/>
        </p:nvSpPr>
        <p:spPr>
          <a:xfrm rot="27259">
            <a:off x="4455292" y="574214"/>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1100680" y="1486708"/>
            <a:ext cx="5693250" cy="7349249"/>
          </a:xfrm>
          <a:custGeom>
            <a:avLst/>
            <a:gdLst/>
            <a:ahLst/>
            <a:cxnLst/>
            <a:rect l="l" t="t" r="r" b="b"/>
            <a:pathLst>
              <a:path w="5693250" h="7349249">
                <a:moveTo>
                  <a:pt x="0" y="0"/>
                </a:moveTo>
                <a:lnTo>
                  <a:pt x="5693250" y="0"/>
                </a:lnTo>
                <a:lnTo>
                  <a:pt x="5693250" y="7349248"/>
                </a:lnTo>
                <a:lnTo>
                  <a:pt x="0" y="7349248"/>
                </a:lnTo>
                <a:lnTo>
                  <a:pt x="0" y="0"/>
                </a:lnTo>
                <a:close/>
              </a:path>
            </a:pathLst>
          </a:custGeom>
          <a:blipFill>
            <a:blip r:embed="rId11"/>
            <a:stretch>
              <a:fillRect/>
            </a:stretch>
          </a:blipFill>
        </p:spPr>
        <p:txBody>
          <a:bodyPr/>
          <a:lstStyle/>
          <a:p>
            <a:endParaRPr lang="en-US"/>
          </a:p>
        </p:txBody>
      </p:sp>
      <p:sp>
        <p:nvSpPr>
          <p:cNvPr id="19" name="TextBox 19"/>
          <p:cNvSpPr txBox="1"/>
          <p:nvPr/>
        </p:nvSpPr>
        <p:spPr>
          <a:xfrm>
            <a:off x="2660316" y="2246105"/>
            <a:ext cx="5513187" cy="656745"/>
          </a:xfrm>
          <a:prstGeom prst="rect">
            <a:avLst/>
          </a:prstGeom>
        </p:spPr>
        <p:txBody>
          <a:bodyPr lIns="0" tIns="0" rIns="0" bIns="0" rtlCol="0" anchor="t">
            <a:spAutoFit/>
          </a:bodyPr>
          <a:lstStyle/>
          <a:p>
            <a:pPr>
              <a:lnSpc>
                <a:spcPts val="4997"/>
              </a:lnSpc>
            </a:pPr>
            <a:r>
              <a:rPr lang="en-US" sz="5099">
                <a:solidFill>
                  <a:srgbClr val="605048"/>
                </a:solidFill>
                <a:latin typeface="Paytone One"/>
              </a:rPr>
              <a:t>Bước 1</a:t>
            </a:r>
          </a:p>
        </p:txBody>
      </p:sp>
      <p:sp>
        <p:nvSpPr>
          <p:cNvPr id="20" name="TextBox 20"/>
          <p:cNvSpPr txBox="1"/>
          <p:nvPr/>
        </p:nvSpPr>
        <p:spPr>
          <a:xfrm rot="-15471">
            <a:off x="2928210" y="2787958"/>
            <a:ext cx="4760418" cy="5355970"/>
          </a:xfrm>
          <a:prstGeom prst="rect">
            <a:avLst/>
          </a:prstGeom>
        </p:spPr>
        <p:txBody>
          <a:bodyPr lIns="0" tIns="0" rIns="0" bIns="0" rtlCol="0" anchor="t">
            <a:spAutoFit/>
          </a:bodyPr>
          <a:lstStyle/>
          <a:p>
            <a:pPr>
              <a:lnSpc>
                <a:spcPts val="10655"/>
              </a:lnSpc>
            </a:pPr>
            <a:r>
              <a:rPr lang="en-US" sz="7399">
                <a:solidFill>
                  <a:srgbClr val="605048"/>
                </a:solidFill>
                <a:latin typeface="Glacial Indifference"/>
              </a:rPr>
              <a:t>Quan sát và vẽ chân dung bằng cảm nhận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5400000">
            <a:off x="306076" y="2212126"/>
            <a:ext cx="7944946" cy="6147402"/>
          </a:xfrm>
          <a:custGeom>
            <a:avLst/>
            <a:gdLst/>
            <a:ahLst/>
            <a:cxnLst/>
            <a:rect l="l" t="t" r="r" b="b"/>
            <a:pathLst>
              <a:path w="7944946" h="6147402">
                <a:moveTo>
                  <a:pt x="0" y="0"/>
                </a:moveTo>
                <a:lnTo>
                  <a:pt x="7944946" y="0"/>
                </a:lnTo>
                <a:lnTo>
                  <a:pt x="7944946" y="6147402"/>
                </a:lnTo>
                <a:lnTo>
                  <a:pt x="0" y="6147402"/>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4946767">
            <a:off x="6713933" y="722260"/>
            <a:ext cx="14011226" cy="970407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0" name="Group 10"/>
          <p:cNvGrpSpPr>
            <a:grpSpLocks noChangeAspect="1"/>
          </p:cNvGrpSpPr>
          <p:nvPr/>
        </p:nvGrpSpPr>
        <p:grpSpPr>
          <a:xfrm rot="6375558">
            <a:off x="9848111" y="-1417476"/>
            <a:ext cx="5260564" cy="7819303"/>
            <a:chOff x="0" y="0"/>
            <a:chExt cx="3175000" cy="4719320"/>
          </a:xfrm>
        </p:grpSpPr>
        <p:sp>
          <p:nvSpPr>
            <p:cNvPr id="11"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2"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3" name="Group 13"/>
          <p:cNvGrpSpPr>
            <a:grpSpLocks noChangeAspect="1"/>
          </p:cNvGrpSpPr>
          <p:nvPr/>
        </p:nvGrpSpPr>
        <p:grpSpPr>
          <a:xfrm rot="-7307119">
            <a:off x="8499912" y="3153830"/>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420276">
            <a:off x="9445924" y="1916267"/>
            <a:ext cx="9255763" cy="7116368"/>
          </a:xfrm>
          <a:custGeom>
            <a:avLst/>
            <a:gdLst/>
            <a:ahLst/>
            <a:cxnLst/>
            <a:rect l="l" t="t" r="r" b="b"/>
            <a:pathLst>
              <a:path w="9255763" h="7116368">
                <a:moveTo>
                  <a:pt x="0" y="0"/>
                </a:moveTo>
                <a:lnTo>
                  <a:pt x="9255763" y="0"/>
                </a:lnTo>
                <a:lnTo>
                  <a:pt x="9255763" y="7116368"/>
                </a:lnTo>
                <a:lnTo>
                  <a:pt x="0" y="7116368"/>
                </a:lnTo>
                <a:lnTo>
                  <a:pt x="0" y="0"/>
                </a:lnTo>
                <a:close/>
              </a:path>
            </a:pathLst>
          </a:custGeom>
          <a:blipFill>
            <a:blip r:embed="rId9"/>
            <a:stretch>
              <a:fillRect b="-11870"/>
            </a:stretch>
          </a:blipFill>
        </p:spPr>
        <p:txBody>
          <a:bodyPr/>
          <a:lstStyle/>
          <a:p>
            <a:endParaRPr lang="en-US"/>
          </a:p>
        </p:txBody>
      </p:sp>
      <p:sp>
        <p:nvSpPr>
          <p:cNvPr id="17" name="Freeform 17"/>
          <p:cNvSpPr/>
          <p:nvPr/>
        </p:nvSpPr>
        <p:spPr>
          <a:xfrm rot="27259">
            <a:off x="13723136" y="750278"/>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523198" y="1488063"/>
            <a:ext cx="5510702" cy="7595529"/>
          </a:xfrm>
          <a:custGeom>
            <a:avLst/>
            <a:gdLst/>
            <a:ahLst/>
            <a:cxnLst/>
            <a:rect l="l" t="t" r="r" b="b"/>
            <a:pathLst>
              <a:path w="5510702" h="7595529">
                <a:moveTo>
                  <a:pt x="0" y="0"/>
                </a:moveTo>
                <a:lnTo>
                  <a:pt x="5510702" y="0"/>
                </a:lnTo>
                <a:lnTo>
                  <a:pt x="5510702" y="7595528"/>
                </a:lnTo>
                <a:lnTo>
                  <a:pt x="0" y="7595528"/>
                </a:lnTo>
                <a:lnTo>
                  <a:pt x="0" y="0"/>
                </a:lnTo>
                <a:close/>
              </a:path>
            </a:pathLst>
          </a:custGeom>
          <a:blipFill>
            <a:blip r:embed="rId11"/>
            <a:stretch>
              <a:fillRect/>
            </a:stretch>
          </a:blipFill>
        </p:spPr>
        <p:txBody>
          <a:bodyPr/>
          <a:lstStyle/>
          <a:p>
            <a:endParaRPr lang="en-US"/>
          </a:p>
        </p:txBody>
      </p:sp>
      <p:sp>
        <p:nvSpPr>
          <p:cNvPr id="19" name="TextBox 19"/>
          <p:cNvSpPr txBox="1"/>
          <p:nvPr/>
        </p:nvSpPr>
        <p:spPr>
          <a:xfrm>
            <a:off x="11928161" y="2220953"/>
            <a:ext cx="5513187" cy="656745"/>
          </a:xfrm>
          <a:prstGeom prst="rect">
            <a:avLst/>
          </a:prstGeom>
        </p:spPr>
        <p:txBody>
          <a:bodyPr lIns="0" tIns="0" rIns="0" bIns="0" rtlCol="0" anchor="t">
            <a:spAutoFit/>
          </a:bodyPr>
          <a:lstStyle/>
          <a:p>
            <a:pPr>
              <a:lnSpc>
                <a:spcPts val="4997"/>
              </a:lnSpc>
            </a:pPr>
            <a:r>
              <a:rPr lang="en-US" sz="5099">
                <a:solidFill>
                  <a:srgbClr val="605048"/>
                </a:solidFill>
                <a:latin typeface="Paytone One"/>
              </a:rPr>
              <a:t>Bước 2</a:t>
            </a:r>
          </a:p>
        </p:txBody>
      </p:sp>
      <p:sp>
        <p:nvSpPr>
          <p:cNvPr id="20" name="TextBox 20"/>
          <p:cNvSpPr txBox="1"/>
          <p:nvPr/>
        </p:nvSpPr>
        <p:spPr>
          <a:xfrm rot="-15471">
            <a:off x="12304545" y="2825099"/>
            <a:ext cx="4760418" cy="6422521"/>
          </a:xfrm>
          <a:prstGeom prst="rect">
            <a:avLst/>
          </a:prstGeom>
        </p:spPr>
        <p:txBody>
          <a:bodyPr lIns="0" tIns="0" rIns="0" bIns="0" rtlCol="0" anchor="t">
            <a:spAutoFit/>
          </a:bodyPr>
          <a:lstStyle/>
          <a:p>
            <a:pPr>
              <a:lnSpc>
                <a:spcPts val="10223"/>
              </a:lnSpc>
            </a:pPr>
            <a:r>
              <a:rPr lang="en-US" sz="7099">
                <a:solidFill>
                  <a:srgbClr val="605048"/>
                </a:solidFill>
                <a:latin typeface="Charm Bold"/>
              </a:rPr>
              <a:t>Vẽ thêm nét thể hiện đặc điểm và biểu cảm của chân dung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688</Words>
  <Application>Microsoft Office PowerPoint</Application>
  <PresentationFormat>Custom</PresentationFormat>
  <Paragraphs>68</Paragraphs>
  <Slides>23</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Arial</vt:lpstr>
      <vt:lpstr>Calibri</vt:lpstr>
      <vt:lpstr>Bungee</vt:lpstr>
      <vt:lpstr>Dancing Script Bold</vt:lpstr>
      <vt:lpstr>Charm Bold</vt:lpstr>
      <vt:lpstr>Maven Pro Bold</vt:lpstr>
      <vt:lpstr>Paytone One</vt:lpstr>
      <vt:lpstr>Charm</vt:lpstr>
      <vt:lpstr>Maven Pro</vt:lpstr>
      <vt:lpstr>DejaVu Serif Bold</vt:lpstr>
      <vt:lpstr>Muli Bold</vt:lpstr>
      <vt:lpstr>Bungee Shade</vt:lpstr>
      <vt:lpstr>Faustina Bold</vt:lpstr>
      <vt:lpstr>Carelia</vt:lpstr>
      <vt:lpstr>Glacial Indifference</vt:lpstr>
      <vt:lpstr>Faustina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CĐ 1 Bài 3</dc:title>
  <cp:lastModifiedBy>Windows 10</cp:lastModifiedBy>
  <cp:revision>3</cp:revision>
  <dcterms:created xsi:type="dcterms:W3CDTF">2006-08-16T00:00:00Z</dcterms:created>
  <dcterms:modified xsi:type="dcterms:W3CDTF">2023-10-12T02:26:33Z</dcterms:modified>
  <dc:identifier>DAFrmlXaLqA</dc:identifier>
</cp:coreProperties>
</file>