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8" r:id="rId6"/>
    <p:sldId id="269" r:id="rId7"/>
    <p:sldId id="270" r:id="rId8"/>
    <p:sldId id="271" r:id="rId9"/>
    <p:sldId id="272" r:id="rId10"/>
    <p:sldId id="273" r:id="rId11"/>
    <p:sldId id="274" r:id="rId12"/>
    <p:sldId id="275" r:id="rId13"/>
    <p:sldId id="266" r:id="rId14"/>
    <p:sldId id="267" r:id="rId15"/>
  </p:sldIdLst>
  <p:sldSz cx="12192000" cy="6858000"/>
  <p:notesSz cx="6858000" cy="9144000"/>
  <p:embeddedFontLst>
    <p:embeddedFont>
      <p:font typeface="UTM Windsor BT" panose="02040603050506020204" pitchFamily="18" charset="0"/>
      <p:regular r:id="rId17"/>
    </p:embeddedFont>
    <p:embeddedFont>
      <p:font typeface="Lato Light" panose="020B0604020202020204"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tF8eNZ9lBHda2d2hzGj8ul3oR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03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9588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758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8295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6648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334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03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63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0.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9.png"/><Relationship Id="rId5" Type="http://schemas.openxmlformats.org/officeDocument/2006/relationships/hyperlink" Target="https://youtu.be/QhYXDHQtd04" TargetMode="External"/><Relationship Id="rId10" Type="http://schemas.openxmlformats.org/officeDocument/2006/relationships/image" Target="../media/image3.png"/><Relationship Id="rId4" Type="http://schemas.openxmlformats.org/officeDocument/2006/relationships/image" Target="../media/image6.jpg"/><Relationship Id="rId9" Type="http://schemas.openxmlformats.org/officeDocument/2006/relationships/hyperlink" Target="https://youtu.be/cRO_5uX0OjM"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image" Target="../media/image22.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2.xml"/><Relationship Id="rId7" Type="http://schemas.openxmlformats.org/officeDocument/2006/relationships/hyperlink" Target="https://youtu.be/zSfnEgN0Hz4" TargetMode="Externa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4.jpg"/><Relationship Id="rId5" Type="http://schemas.openxmlformats.org/officeDocument/2006/relationships/image" Target="../media/image23.jpg"/><Relationship Id="rId10" Type="http://schemas.microsoft.com/office/2007/relationships/hdphoto" Target="../media/hdphoto2.wdp"/><Relationship Id="rId4" Type="http://schemas.openxmlformats.org/officeDocument/2006/relationships/image" Target="../media/image6.jp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hyperlink" Target="https://youtu.be/6c8UwtUc9Ao"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s://youtu.be/6c8UwtUc9Ao" TargetMode="Externa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hyperlink" Target="https://youtu.be/rXjJGIk9M40" TargetMode="External"/><Relationship Id="rId3" Type="http://schemas.openxmlformats.org/officeDocument/2006/relationships/notesSlide" Target="../notesSlides/notesSlide4.xml"/><Relationship Id="rId7"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notesSlide" Target="../notesSlides/notesSlide5.xml"/><Relationship Id="rId7"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png"/><Relationship Id="rId11" Type="http://schemas.openxmlformats.org/officeDocument/2006/relationships/image" Target="../media/image3.png"/><Relationship Id="rId5" Type="http://schemas.openxmlformats.org/officeDocument/2006/relationships/image" Target="../media/image10.png"/><Relationship Id="rId10" Type="http://schemas.openxmlformats.org/officeDocument/2006/relationships/hyperlink" Target="https://youtu.be/rXjJGIk9M40" TargetMode="External"/><Relationship Id="rId4" Type="http://schemas.openxmlformats.org/officeDocument/2006/relationships/image" Target="../media/image6.jpg"/><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3.png"/><Relationship Id="rId4" Type="http://schemas.openxmlformats.org/officeDocument/2006/relationships/image" Target="../media/image6.jpg"/><Relationship Id="rId9" Type="http://schemas.openxmlformats.org/officeDocument/2006/relationships/hyperlink" Target="https://youtu.be/6oCkHCNBGTg?si=d44J50CMLYBQx8dR"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3.png"/><Relationship Id="rId4" Type="http://schemas.openxmlformats.org/officeDocument/2006/relationships/image" Target="../media/image6.jpg"/><Relationship Id="rId9" Type="http://schemas.openxmlformats.org/officeDocument/2006/relationships/hyperlink" Target="https://youtu.be/6oCkHCNBGTg?si=d44J50CMLYBQx8dR"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8.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9.png"/><Relationship Id="rId5" Type="http://schemas.openxmlformats.org/officeDocument/2006/relationships/hyperlink" Target="https://youtu.be/QhYXDHQtd04" TargetMode="External"/><Relationship Id="rId10" Type="http://schemas.openxmlformats.org/officeDocument/2006/relationships/image" Target="../media/image3.png"/><Relationship Id="rId4" Type="http://schemas.openxmlformats.org/officeDocument/2006/relationships/image" Target="../media/image6.jpg"/><Relationship Id="rId9" Type="http://schemas.openxmlformats.org/officeDocument/2006/relationships/hyperlink" Target="https://youtu.be/6oCkHCNBGTg?si=d44J50CMLYBQx8dR"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826733" y="2161053"/>
            <a:ext cx="8923923" cy="11226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C000"/>
              </a:buClr>
              <a:buSzPts val="2500"/>
              <a:buFont typeface="Arial"/>
              <a:buNone/>
            </a:pPr>
            <a:r>
              <a:rPr lang="en-US" sz="2500" b="1" dirty="0" err="1">
                <a:solidFill>
                  <a:schemeClr val="accent4">
                    <a:lumMod val="50000"/>
                  </a:schemeClr>
                </a:solidFill>
                <a:latin typeface="Arial"/>
                <a:ea typeface="Arial"/>
                <a:cs typeface="Arial"/>
                <a:sym typeface="Arial"/>
              </a:rPr>
              <a:t>Chủ</a:t>
            </a:r>
            <a:r>
              <a:rPr lang="en-US" sz="2500" b="1" dirty="0">
                <a:solidFill>
                  <a:schemeClr val="accent4">
                    <a:lumMod val="50000"/>
                  </a:schemeClr>
                </a:solidFill>
                <a:latin typeface="Arial"/>
                <a:ea typeface="Arial"/>
                <a:cs typeface="Arial"/>
                <a:sym typeface="Arial"/>
              </a:rPr>
              <a:t> </a:t>
            </a:r>
            <a:r>
              <a:rPr lang="en-US" sz="2500" b="1" dirty="0" err="1">
                <a:solidFill>
                  <a:schemeClr val="accent4">
                    <a:lumMod val="50000"/>
                  </a:schemeClr>
                </a:solidFill>
                <a:latin typeface="Arial"/>
                <a:ea typeface="Arial"/>
                <a:cs typeface="Arial"/>
                <a:sym typeface="Arial"/>
              </a:rPr>
              <a:t>đề</a:t>
            </a:r>
            <a:r>
              <a:rPr lang="en-US" sz="2500" b="1" dirty="0">
                <a:solidFill>
                  <a:schemeClr val="accent4">
                    <a:lumMod val="50000"/>
                  </a:schemeClr>
                </a:solidFill>
                <a:latin typeface="Arial"/>
                <a:ea typeface="Arial"/>
                <a:cs typeface="Arial"/>
                <a:sym typeface="Arial"/>
              </a:rPr>
              <a:t>: NGHỆ THUẬT HIỆN ĐẠI VIỆT NAM</a:t>
            </a:r>
            <a:endParaRPr sz="2500" b="1" dirty="0">
              <a:solidFill>
                <a:schemeClr val="accent4">
                  <a:lumMod val="50000"/>
                </a:schemeClr>
              </a:solidFill>
              <a:latin typeface="Arial"/>
              <a:ea typeface="Arial"/>
              <a:cs typeface="Arial"/>
              <a:sym typeface="Arial"/>
            </a:endParaRPr>
          </a:p>
        </p:txBody>
      </p:sp>
      <p:cxnSp>
        <p:nvCxnSpPr>
          <p:cNvPr id="89" name="Google Shape;89;p1"/>
          <p:cNvCxnSpPr/>
          <p:nvPr/>
        </p:nvCxnSpPr>
        <p:spPr>
          <a:xfrm>
            <a:off x="3238770" y="3429000"/>
            <a:ext cx="4005943" cy="0"/>
          </a:xfrm>
          <a:prstGeom prst="straightConnector1">
            <a:avLst/>
          </a:prstGeom>
          <a:noFill/>
          <a:ln w="50800" cap="flat" cmpd="sng">
            <a:solidFill>
              <a:srgbClr val="C55A11"/>
            </a:solidFill>
            <a:prstDash val="solid"/>
            <a:miter lim="800000"/>
            <a:headEnd type="none" w="sm" len="sm"/>
            <a:tailEnd type="none" w="sm" len="sm"/>
          </a:ln>
        </p:spPr>
      </p:cxnSp>
      <p:sp>
        <p:nvSpPr>
          <p:cNvPr id="90" name="Google Shape;90;p1"/>
          <p:cNvSpPr/>
          <p:nvPr/>
        </p:nvSpPr>
        <p:spPr>
          <a:xfrm>
            <a:off x="174172" y="3429000"/>
            <a:ext cx="10174514" cy="20158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0" b="1" i="0" u="sng" strike="noStrike" cap="none" dirty="0" err="1">
                <a:solidFill>
                  <a:schemeClr val="tx2">
                    <a:lumMod val="10000"/>
                  </a:schemeClr>
                </a:solidFill>
                <a:sym typeface="Arial"/>
              </a:rPr>
              <a:t>Bài</a:t>
            </a:r>
            <a:r>
              <a:rPr lang="en-US" sz="4500" b="1" i="0" u="sng" strike="noStrike" cap="none" dirty="0">
                <a:solidFill>
                  <a:schemeClr val="tx2">
                    <a:lumMod val="10000"/>
                  </a:schemeClr>
                </a:solidFill>
                <a:sym typeface="Arial"/>
              </a:rPr>
              <a:t> 5:</a:t>
            </a:r>
            <a:endParaRPr lang="en-US" sz="4500" b="1" dirty="0">
              <a:solidFill>
                <a:schemeClr val="tx2">
                  <a:lumMod val="10000"/>
                </a:schemeClr>
              </a:solidFill>
            </a:endParaRPr>
          </a:p>
          <a:p>
            <a:pPr marL="0" marR="0" lvl="0" indent="0" algn="ctr" rtl="0">
              <a:spcBef>
                <a:spcPts val="0"/>
              </a:spcBef>
              <a:spcAft>
                <a:spcPts val="0"/>
              </a:spcAft>
              <a:buNone/>
            </a:pPr>
            <a:r>
              <a:rPr lang="en-US" sz="4000" b="1" dirty="0">
                <a:solidFill>
                  <a:schemeClr val="accent2">
                    <a:lumMod val="50000"/>
                  </a:schemeClr>
                </a:solidFill>
                <a:latin typeface="UTM Windsor BT" panose="02040603050506020204" pitchFamily="18" charset="0"/>
              </a:rPr>
              <a:t>NÉT ĐẸP TRONG TRANH LỤA</a:t>
            </a:r>
          </a:p>
          <a:p>
            <a:pPr marL="0" marR="0" lvl="0" indent="0" algn="ctr" rtl="0">
              <a:spcBef>
                <a:spcPts val="0"/>
              </a:spcBef>
              <a:spcAft>
                <a:spcPts val="0"/>
              </a:spcAft>
              <a:buNone/>
            </a:pPr>
            <a:r>
              <a:rPr lang="en-US" sz="4000" b="1" dirty="0">
                <a:solidFill>
                  <a:schemeClr val="accent2">
                    <a:lumMod val="50000"/>
                  </a:schemeClr>
                </a:solidFill>
                <a:latin typeface="UTM Windsor BT" panose="02040603050506020204" pitchFamily="18" charset="0"/>
              </a:rPr>
              <a:t>CỦA HỌA SĨ NGUYỄN PHAN CHÁNH</a:t>
            </a:r>
            <a:endParaRPr sz="4000" b="1" i="0" u="none" strike="noStrike" cap="none" dirty="0">
              <a:solidFill>
                <a:schemeClr val="accent2">
                  <a:lumMod val="50000"/>
                </a:schemeClr>
              </a:solidFill>
              <a:latin typeface="UTM Windsor BT" panose="02040603050506020204" pitchFamily="18" charset="0"/>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8655"/>
    </mc:Choice>
    <mc:Fallback xmlns="">
      <p:transition spd="slow" advTm="186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par>
                                <p:cTn id="8" presetID="10" presetClass="entr" presetSubtype="0" fill="hold" nodeType="withEffect">
                                  <p:stCondLst>
                                    <p:cond delay="40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nodeType="withEffect">
                                  <p:stCondLst>
                                    <p:cond delay="70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1"/>
        <p:cNvGrpSpPr/>
        <p:nvPr/>
      </p:nvGrpSpPr>
      <p:grpSpPr>
        <a:xfrm>
          <a:off x="0" y="0"/>
          <a:ext cx="0" cy="0"/>
          <a:chOff x="0" y="0"/>
          <a:chExt cx="0" cy="0"/>
        </a:xfrm>
      </p:grpSpPr>
      <p:sp>
        <p:nvSpPr>
          <p:cNvPr id="2" name="Rectangle 1">
            <a:extLst>
              <a:ext uri="{FF2B5EF4-FFF2-40B4-BE49-F238E27FC236}">
                <a16:creationId xmlns:a16="http://schemas.microsoft.com/office/drawing/2014/main" id="{9E042ADF-5730-BA2B-4823-3781E114D98D}"/>
              </a:ext>
            </a:extLst>
          </p:cNvPr>
          <p:cNvSpPr/>
          <p:nvPr/>
        </p:nvSpPr>
        <p:spPr>
          <a:xfrm>
            <a:off x="1872343" y="203138"/>
            <a:ext cx="6647544" cy="1118485"/>
          </a:xfrm>
          <a:prstGeom prst="rect">
            <a:avLst/>
          </a:prstGeom>
          <a:gradFill flip="none" rotWithShape="1">
            <a:gsLst>
              <a:gs pos="0">
                <a:schemeClr val="bg1"/>
              </a:gs>
              <a:gs pos="100000">
                <a:schemeClr val="bg1"/>
              </a:gs>
            </a:gsLst>
            <a:lin ang="10800000" scaled="1"/>
            <a:tileRect/>
          </a:gradFill>
          <a:ln>
            <a:noFill/>
          </a:ln>
          <a:effectLst>
            <a:glow rad="228600">
              <a:schemeClr val="accent3">
                <a:satMod val="175000"/>
                <a:alpha val="40000"/>
              </a:schemeClr>
            </a:glow>
            <a:softEdge rad="292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2" name="Google Shape;112;p4"/>
          <p:cNvSpPr/>
          <p:nvPr/>
        </p:nvSpPr>
        <p:spPr>
          <a:xfrm>
            <a:off x="7610623" y="2126598"/>
            <a:ext cx="4850312" cy="1356441"/>
          </a:xfrm>
          <a:prstGeom prst="rect">
            <a:avLst/>
          </a:prstGeom>
          <a:solidFill>
            <a:srgbClr val="262626">
              <a:alpha val="67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txBox="1">
            <a:spLocks noGrp="1"/>
          </p:cNvSpPr>
          <p:nvPr>
            <p:ph type="title"/>
          </p:nvPr>
        </p:nvSpPr>
        <p:spPr>
          <a:xfrm>
            <a:off x="5647230" y="1331535"/>
            <a:ext cx="5466247" cy="809897"/>
          </a:xfrm>
          <a:prstGeom prst="rect">
            <a:avLst/>
          </a:prstGeom>
          <a:noFill/>
          <a:ln>
            <a:noFill/>
          </a:ln>
        </p:spPr>
        <p:txBody>
          <a:bodyPr spcFirstLastPara="1" wrap="square" lIns="91425" tIns="45700" rIns="91425" bIns="45700" anchor="ctr" anchorCtr="0">
            <a:noAutofit/>
          </a:bodyPr>
          <a:lstStyle/>
          <a:p>
            <a:pPr lvl="0">
              <a:buClr>
                <a:srgbClr val="800000"/>
              </a:buClr>
              <a:buSzPts val="2300"/>
            </a:pPr>
            <a:r>
              <a:rPr lang="en-US" sz="2100" b="1" dirty="0">
                <a:solidFill>
                  <a:srgbClr val="800000"/>
                </a:solidFill>
                <a:latin typeface="Tahoma"/>
                <a:ea typeface="Tahoma"/>
                <a:cs typeface="Tahoma"/>
                <a:sym typeface="Tahoma"/>
              </a:rPr>
              <a:t>3. </a:t>
            </a:r>
            <a:r>
              <a:rPr lang="vi-VN" sz="2100" b="1" u="sng" dirty="0">
                <a:solidFill>
                  <a:srgbClr val="800000"/>
                </a:solidFill>
                <a:latin typeface="Tahoma"/>
                <a:ea typeface="Tahoma"/>
                <a:cs typeface="Tahoma"/>
                <a:sym typeface="Tahoma"/>
              </a:rPr>
              <a:t>Vẽ mô phỏng tranh lụa của họa sĩ Nguyễn Phan Chánh</a:t>
            </a:r>
            <a:r>
              <a:rPr lang="en-US" sz="2100" b="1" u="sng" dirty="0">
                <a:solidFill>
                  <a:srgbClr val="800000"/>
                </a:solidFill>
                <a:latin typeface="Tahoma"/>
                <a:ea typeface="Tahoma"/>
                <a:cs typeface="Tahoma"/>
                <a:sym typeface="Tahoma"/>
              </a:rPr>
              <a:t>.</a:t>
            </a:r>
            <a:br>
              <a:rPr lang="en-US" sz="2100" b="1" u="sng" dirty="0">
                <a:solidFill>
                  <a:srgbClr val="800000"/>
                </a:solidFill>
                <a:latin typeface="Tahoma"/>
                <a:ea typeface="Tahoma"/>
                <a:cs typeface="Tahoma"/>
                <a:sym typeface="Tahoma"/>
              </a:rPr>
            </a:br>
            <a:endParaRPr sz="2100" b="1" dirty="0">
              <a:solidFill>
                <a:srgbClr val="800000"/>
              </a:solidFill>
            </a:endParaRPr>
          </a:p>
        </p:txBody>
      </p:sp>
      <p:sp>
        <p:nvSpPr>
          <p:cNvPr id="114" name="Google Shape;114;p4"/>
          <p:cNvSpPr/>
          <p:nvPr/>
        </p:nvSpPr>
        <p:spPr>
          <a:xfrm>
            <a:off x="1999138" y="210236"/>
            <a:ext cx="9336519" cy="954067"/>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lvl="0"/>
            <a:r>
              <a:rPr lang="en-US" sz="2800" b="1" dirty="0" err="1">
                <a:solidFill>
                  <a:srgbClr val="800000"/>
                </a:solidFill>
              </a:rPr>
              <a:t>Bài</a:t>
            </a:r>
            <a:r>
              <a:rPr lang="en-US" sz="2800" b="1" dirty="0">
                <a:solidFill>
                  <a:srgbClr val="800000"/>
                </a:solidFill>
              </a:rPr>
              <a:t> 5: NÉT ĐẸP TRONG TRANH LỤA</a:t>
            </a:r>
          </a:p>
          <a:p>
            <a:pPr lvl="0"/>
            <a:r>
              <a:rPr lang="en-US" sz="2800" b="1" dirty="0">
                <a:solidFill>
                  <a:srgbClr val="800000"/>
                </a:solidFill>
              </a:rPr>
              <a:t>CỦA HỌA SĨ NGUYỄN PHAN CHÁNH</a:t>
            </a:r>
          </a:p>
        </p:txBody>
      </p:sp>
      <p:sp>
        <p:nvSpPr>
          <p:cNvPr id="115" name="Google Shape;115;p4"/>
          <p:cNvSpPr txBox="1"/>
          <p:nvPr/>
        </p:nvSpPr>
        <p:spPr>
          <a:xfrm>
            <a:off x="7946256" y="2267139"/>
            <a:ext cx="4062864"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en-US" sz="1900" dirty="0" err="1">
                <a:solidFill>
                  <a:srgbClr val="FFFF00"/>
                </a:solidFill>
                <a:latin typeface="Tahoma"/>
                <a:ea typeface="Tahoma"/>
                <a:cs typeface="Tahoma"/>
                <a:sym typeface="Tahoma"/>
              </a:rPr>
              <a:t>Mô</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phỏng</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một</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tranh</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của</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họa</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sĩ</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Nguyễn</a:t>
            </a:r>
            <a:r>
              <a:rPr lang="en-US" sz="1900" dirty="0">
                <a:solidFill>
                  <a:srgbClr val="FFFF00"/>
                </a:solidFill>
                <a:latin typeface="Tahoma"/>
                <a:ea typeface="Tahoma"/>
                <a:cs typeface="Tahoma"/>
                <a:sym typeface="Tahoma"/>
              </a:rPr>
              <a:t> Phan Chánh </a:t>
            </a:r>
            <a:r>
              <a:rPr lang="en-US" sz="1900" dirty="0" err="1">
                <a:solidFill>
                  <a:srgbClr val="FFFF00"/>
                </a:solidFill>
                <a:latin typeface="Tahoma"/>
                <a:ea typeface="Tahoma"/>
                <a:cs typeface="Tahoma"/>
                <a:sym typeface="Tahoma"/>
              </a:rPr>
              <a:t>mà</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em</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yêu</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thích</a:t>
            </a:r>
            <a:endParaRPr lang="vi-VN" sz="1900" dirty="0">
              <a:solidFill>
                <a:schemeClr val="lt1"/>
              </a:solidFill>
            </a:endParaRPr>
          </a:p>
        </p:txBody>
      </p:sp>
      <p:sp>
        <p:nvSpPr>
          <p:cNvPr id="3" name="TextBox 2">
            <a:extLst>
              <a:ext uri="{FF2B5EF4-FFF2-40B4-BE49-F238E27FC236}">
                <a16:creationId xmlns:a16="http://schemas.microsoft.com/office/drawing/2014/main" id="{087ED187-8E25-7F63-E86F-E3A2CA66E610}"/>
              </a:ext>
            </a:extLst>
          </p:cNvPr>
          <p:cNvSpPr txBox="1"/>
          <p:nvPr/>
        </p:nvSpPr>
        <p:spPr>
          <a:xfrm>
            <a:off x="9591138" y="3676109"/>
            <a:ext cx="3010892" cy="400110"/>
          </a:xfrm>
          <a:prstGeom prst="rect">
            <a:avLst/>
          </a:prstGeom>
          <a:noFill/>
        </p:spPr>
        <p:txBody>
          <a:bodyPr wrap="square" rtlCol="0">
            <a:spAutoFit/>
          </a:bodyPr>
          <a:lstStyle/>
          <a:p>
            <a:r>
              <a:rPr lang="en-US" sz="2000" b="1" dirty="0" err="1">
                <a:solidFill>
                  <a:schemeClr val="tx1"/>
                </a:solidFill>
                <a:latin typeface="Roboto" panose="02000000000000000000" pitchFamily="2" charset="0"/>
                <a:ea typeface="Roboto" panose="02000000000000000000" pitchFamily="2" charset="0"/>
              </a:rPr>
              <a:t>Tham</a:t>
            </a:r>
            <a:r>
              <a:rPr lang="en-US" sz="2000" b="1" dirty="0">
                <a:solidFill>
                  <a:schemeClr val="tx1"/>
                </a:solidFill>
                <a:latin typeface="Roboto" panose="02000000000000000000" pitchFamily="2" charset="0"/>
                <a:ea typeface="Roboto" panose="02000000000000000000" pitchFamily="2" charset="0"/>
              </a:rPr>
              <a:t> </a:t>
            </a:r>
            <a:r>
              <a:rPr lang="en-US" sz="2000" b="1" dirty="0" err="1">
                <a:solidFill>
                  <a:schemeClr val="tx1"/>
                </a:solidFill>
                <a:latin typeface="Roboto" panose="02000000000000000000" pitchFamily="2" charset="0"/>
                <a:ea typeface="Roboto" panose="02000000000000000000" pitchFamily="2" charset="0"/>
              </a:rPr>
              <a:t>khảo</a:t>
            </a:r>
            <a:r>
              <a:rPr lang="en-US" sz="2000" b="1" dirty="0">
                <a:solidFill>
                  <a:schemeClr val="tx1"/>
                </a:solidFill>
                <a:latin typeface="Roboto" panose="02000000000000000000" pitchFamily="2" charset="0"/>
                <a:ea typeface="Roboto" panose="02000000000000000000" pitchFamily="2" charset="0"/>
              </a:rPr>
              <a:t> </a:t>
            </a:r>
            <a:r>
              <a:rPr lang="en-US" sz="2000" b="1" dirty="0" err="1">
                <a:solidFill>
                  <a:schemeClr val="tx1"/>
                </a:solidFill>
                <a:latin typeface="Roboto" panose="02000000000000000000" pitchFamily="2" charset="0"/>
                <a:ea typeface="Roboto" panose="02000000000000000000" pitchFamily="2" charset="0"/>
              </a:rPr>
              <a:t>tranh</a:t>
            </a:r>
            <a:r>
              <a:rPr lang="en-US" sz="2000" b="1" dirty="0">
                <a:solidFill>
                  <a:schemeClr val="tx1"/>
                </a:solidFill>
                <a:latin typeface="Roboto" panose="02000000000000000000" pitchFamily="2" charset="0"/>
                <a:ea typeface="Roboto" panose="02000000000000000000" pitchFamily="2" charset="0"/>
              </a:rPr>
              <a:t> HS</a:t>
            </a:r>
          </a:p>
        </p:txBody>
      </p:sp>
      <p:pic>
        <p:nvPicPr>
          <p:cNvPr id="4" name="Picture 3">
            <a:hlinkClick r:id="rId5"/>
            <a:extLst>
              <a:ext uri="{FF2B5EF4-FFF2-40B4-BE49-F238E27FC236}">
                <a16:creationId xmlns:a16="http://schemas.microsoft.com/office/drawing/2014/main" id="{C707F454-370F-41F5-B040-9E49A216782C}"/>
              </a:ext>
            </a:extLst>
          </p:cNvPr>
          <p:cNvPicPr>
            <a:picLocks noChangeAspect="1"/>
          </p:cNvPicPr>
          <p:nvPr/>
        </p:nvPicPr>
        <p:blipFill>
          <a:blip r:embed="rId6" cstate="print">
            <a:duotone>
              <a:prstClr val="black"/>
              <a:schemeClr val="accent2">
                <a:tint val="45000"/>
                <a:satMod val="400000"/>
              </a:schemeClr>
            </a:duotone>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9051309" y="3602301"/>
            <a:ext cx="494206" cy="492968"/>
          </a:xfrm>
          <a:prstGeom prst="rect">
            <a:avLst/>
          </a:prstGeom>
        </p:spPr>
      </p:pic>
      <p:pic>
        <p:nvPicPr>
          <p:cNvPr id="5" name="Picture 4">
            <a:extLst>
              <a:ext uri="{FF2B5EF4-FFF2-40B4-BE49-F238E27FC236}">
                <a16:creationId xmlns:a16="http://schemas.microsoft.com/office/drawing/2014/main" id="{E4D8418A-F7D6-425B-C4C9-0F2C3B5730A8}"/>
              </a:ext>
            </a:extLst>
          </p:cNvPr>
          <p:cNvPicPr>
            <a:picLocks noChangeAspect="1"/>
          </p:cNvPicPr>
          <p:nvPr/>
        </p:nvPicPr>
        <p:blipFill>
          <a:blip r:embed="rId8"/>
          <a:stretch>
            <a:fillRect/>
          </a:stretch>
        </p:blipFill>
        <p:spPr>
          <a:xfrm>
            <a:off x="7610623" y="4216404"/>
            <a:ext cx="4398497" cy="2296938"/>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443974" y="5536346"/>
            <a:ext cx="7516797" cy="446276"/>
          </a:xfrm>
          <a:prstGeom prst="rect">
            <a:avLst/>
          </a:prstGeom>
          <a:noFill/>
        </p:spPr>
        <p:txBody>
          <a:bodyPr wrap="square" rtlCol="0">
            <a:spAutoFit/>
          </a:bodyPr>
          <a:lstStyle/>
          <a:p>
            <a:r>
              <a:rPr lang="en-US" sz="2300" dirty="0" smtClean="0">
                <a:solidFill>
                  <a:srgbClr val="FF0000"/>
                </a:solidFill>
              </a:rPr>
              <a:t>Xem đầy đủ tại đây: </a:t>
            </a:r>
            <a:r>
              <a:rPr lang="en-US" sz="2300" dirty="0">
                <a:solidFill>
                  <a:srgbClr val="FF0000"/>
                </a:solidFill>
              </a:rPr>
              <a:t>https://youtu.be/cRO_5uX0OjM</a:t>
            </a:r>
          </a:p>
        </p:txBody>
      </p:sp>
      <p:pic>
        <p:nvPicPr>
          <p:cNvPr id="12" name="Picture 11">
            <a:hlinkClick r:id="rId9" tooltip="Xem Bài giảng MT mẫu tại đây"/>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43088" y="3022918"/>
            <a:ext cx="853941" cy="1400709"/>
          </a:xfrm>
          <a:prstGeom prst="rect">
            <a:avLst/>
          </a:prstGeom>
        </p:spPr>
      </p:pic>
    </p:spTree>
    <p:custDataLst>
      <p:tags r:id="rId1"/>
    </p:custDataLst>
    <p:extLst>
      <p:ext uri="{BB962C8B-B14F-4D97-AF65-F5344CB8AC3E}">
        <p14:creationId xmlns:p14="http://schemas.microsoft.com/office/powerpoint/2010/main" val="3852167119"/>
      </p:ext>
    </p:extLst>
  </p:cSld>
  <p:clrMapOvr>
    <a:masterClrMapping/>
  </p:clrMapOvr>
  <mc:AlternateContent xmlns:mc="http://schemas.openxmlformats.org/markup-compatibility/2006" xmlns:p14="http://schemas.microsoft.com/office/powerpoint/2010/main">
    <mc:Choice Requires="p14">
      <p:transition spd="med" p14:dur="700" advTm="8189">
        <p:fade/>
      </p:transition>
    </mc:Choice>
    <mc:Fallback xmlns="">
      <p:transition spd="med" advTm="81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8" fill="hold" grpId="0" nodeType="withEffect">
                                  <p:stCondLst>
                                    <p:cond delay="3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1"/>
        <p:cNvGrpSpPr/>
        <p:nvPr/>
      </p:nvGrpSpPr>
      <p:grpSpPr>
        <a:xfrm>
          <a:off x="0" y="0"/>
          <a:ext cx="0" cy="0"/>
          <a:chOff x="0" y="0"/>
          <a:chExt cx="0" cy="0"/>
        </a:xfrm>
      </p:grpSpPr>
      <p:sp>
        <p:nvSpPr>
          <p:cNvPr id="2" name="Rectangle 1">
            <a:extLst>
              <a:ext uri="{FF2B5EF4-FFF2-40B4-BE49-F238E27FC236}">
                <a16:creationId xmlns:a16="http://schemas.microsoft.com/office/drawing/2014/main" id="{9E042ADF-5730-BA2B-4823-3781E114D98D}"/>
              </a:ext>
            </a:extLst>
          </p:cNvPr>
          <p:cNvSpPr/>
          <p:nvPr/>
        </p:nvSpPr>
        <p:spPr>
          <a:xfrm>
            <a:off x="1872343" y="203138"/>
            <a:ext cx="6647544" cy="1118485"/>
          </a:xfrm>
          <a:prstGeom prst="rect">
            <a:avLst/>
          </a:prstGeom>
          <a:gradFill flip="none" rotWithShape="1">
            <a:gsLst>
              <a:gs pos="0">
                <a:schemeClr val="bg1"/>
              </a:gs>
              <a:gs pos="100000">
                <a:schemeClr val="bg1"/>
              </a:gs>
            </a:gsLst>
            <a:lin ang="10800000" scaled="1"/>
            <a:tileRect/>
          </a:gradFill>
          <a:ln>
            <a:noFill/>
          </a:ln>
          <a:effectLst>
            <a:glow rad="228600">
              <a:schemeClr val="accent3">
                <a:satMod val="175000"/>
                <a:alpha val="40000"/>
              </a:schemeClr>
            </a:glow>
            <a:softEdge rad="292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2" name="Google Shape;112;p4"/>
          <p:cNvSpPr/>
          <p:nvPr/>
        </p:nvSpPr>
        <p:spPr>
          <a:xfrm>
            <a:off x="7610623" y="2126599"/>
            <a:ext cx="4850312" cy="2093710"/>
          </a:xfrm>
          <a:prstGeom prst="rect">
            <a:avLst/>
          </a:prstGeom>
          <a:solidFill>
            <a:srgbClr val="262626">
              <a:alpha val="67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txBox="1">
            <a:spLocks noGrp="1"/>
          </p:cNvSpPr>
          <p:nvPr>
            <p:ph type="title"/>
          </p:nvPr>
        </p:nvSpPr>
        <p:spPr>
          <a:xfrm>
            <a:off x="5647230" y="1331535"/>
            <a:ext cx="5466247" cy="809897"/>
          </a:xfrm>
          <a:prstGeom prst="rect">
            <a:avLst/>
          </a:prstGeom>
          <a:noFill/>
          <a:ln>
            <a:noFill/>
          </a:ln>
        </p:spPr>
        <p:txBody>
          <a:bodyPr spcFirstLastPara="1" wrap="square" lIns="91425" tIns="45700" rIns="91425" bIns="45700" anchor="ctr" anchorCtr="0">
            <a:noAutofit/>
          </a:bodyPr>
          <a:lstStyle/>
          <a:p>
            <a:pPr lvl="0">
              <a:buClr>
                <a:srgbClr val="800000"/>
              </a:buClr>
              <a:buSzPts val="2300"/>
            </a:pPr>
            <a:r>
              <a:rPr lang="en-US" sz="2100" b="1" dirty="0">
                <a:solidFill>
                  <a:srgbClr val="800000"/>
                </a:solidFill>
                <a:latin typeface="Tahoma"/>
                <a:ea typeface="Tahoma"/>
                <a:cs typeface="Tahoma"/>
                <a:sym typeface="Tahoma"/>
              </a:rPr>
              <a:t>4. </a:t>
            </a:r>
            <a:r>
              <a:rPr lang="en-US" sz="2100" b="1" u="sng" dirty="0" err="1">
                <a:solidFill>
                  <a:srgbClr val="800000"/>
                </a:solidFill>
                <a:latin typeface="Tahoma"/>
                <a:ea typeface="Tahoma"/>
                <a:cs typeface="Tahoma"/>
                <a:sym typeface="Tahoma"/>
              </a:rPr>
              <a:t>Trưng</a:t>
            </a:r>
            <a:r>
              <a:rPr lang="en-US" sz="2100" b="1" u="sng" dirty="0">
                <a:solidFill>
                  <a:srgbClr val="800000"/>
                </a:solidFill>
                <a:latin typeface="Tahoma"/>
                <a:ea typeface="Tahoma"/>
                <a:cs typeface="Tahoma"/>
                <a:sym typeface="Tahoma"/>
              </a:rPr>
              <a:t> </a:t>
            </a:r>
            <a:r>
              <a:rPr lang="en-US" sz="2100" b="1" u="sng" dirty="0" err="1">
                <a:solidFill>
                  <a:srgbClr val="800000"/>
                </a:solidFill>
                <a:latin typeface="Tahoma"/>
                <a:ea typeface="Tahoma"/>
                <a:cs typeface="Tahoma"/>
                <a:sym typeface="Tahoma"/>
              </a:rPr>
              <a:t>bày</a:t>
            </a:r>
            <a:r>
              <a:rPr lang="en-US" sz="2100" b="1" u="sng" dirty="0">
                <a:solidFill>
                  <a:srgbClr val="800000"/>
                </a:solidFill>
                <a:latin typeface="Tahoma"/>
                <a:ea typeface="Tahoma"/>
                <a:cs typeface="Tahoma"/>
                <a:sym typeface="Tahoma"/>
              </a:rPr>
              <a:t> </a:t>
            </a:r>
            <a:r>
              <a:rPr lang="en-US" sz="2100" b="1" u="sng" dirty="0" err="1">
                <a:solidFill>
                  <a:srgbClr val="800000"/>
                </a:solidFill>
                <a:latin typeface="Tahoma"/>
                <a:ea typeface="Tahoma"/>
                <a:cs typeface="Tahoma"/>
                <a:sym typeface="Tahoma"/>
              </a:rPr>
              <a:t>sản</a:t>
            </a:r>
            <a:r>
              <a:rPr lang="en-US" sz="2100" b="1" u="sng" dirty="0">
                <a:solidFill>
                  <a:srgbClr val="800000"/>
                </a:solidFill>
                <a:latin typeface="Tahoma"/>
                <a:ea typeface="Tahoma"/>
                <a:cs typeface="Tahoma"/>
                <a:sym typeface="Tahoma"/>
              </a:rPr>
              <a:t> </a:t>
            </a:r>
            <a:r>
              <a:rPr lang="en-US" sz="2100" b="1" u="sng" dirty="0" err="1">
                <a:solidFill>
                  <a:srgbClr val="800000"/>
                </a:solidFill>
                <a:latin typeface="Tahoma"/>
                <a:ea typeface="Tahoma"/>
                <a:cs typeface="Tahoma"/>
                <a:sym typeface="Tahoma"/>
              </a:rPr>
              <a:t>phẩm</a:t>
            </a:r>
            <a:r>
              <a:rPr lang="en-US" sz="2100" b="1" u="sng" dirty="0">
                <a:solidFill>
                  <a:srgbClr val="800000"/>
                </a:solidFill>
                <a:latin typeface="Tahoma"/>
                <a:ea typeface="Tahoma"/>
                <a:cs typeface="Tahoma"/>
                <a:sym typeface="Tahoma"/>
              </a:rPr>
              <a:t> </a:t>
            </a:r>
            <a:r>
              <a:rPr lang="en-US" sz="2100" b="1" u="sng" dirty="0" err="1">
                <a:solidFill>
                  <a:srgbClr val="800000"/>
                </a:solidFill>
                <a:latin typeface="Tahoma"/>
                <a:ea typeface="Tahoma"/>
                <a:cs typeface="Tahoma"/>
                <a:sym typeface="Tahoma"/>
              </a:rPr>
              <a:t>và</a:t>
            </a:r>
            <a:r>
              <a:rPr lang="en-US" sz="2100" b="1" u="sng" dirty="0">
                <a:solidFill>
                  <a:srgbClr val="800000"/>
                </a:solidFill>
                <a:latin typeface="Tahoma"/>
                <a:ea typeface="Tahoma"/>
                <a:cs typeface="Tahoma"/>
                <a:sym typeface="Tahoma"/>
              </a:rPr>
              <a:t> chia </a:t>
            </a:r>
            <a:r>
              <a:rPr lang="en-US" sz="2100" b="1" u="sng" dirty="0" err="1">
                <a:solidFill>
                  <a:srgbClr val="800000"/>
                </a:solidFill>
                <a:latin typeface="Tahoma"/>
                <a:ea typeface="Tahoma"/>
                <a:cs typeface="Tahoma"/>
                <a:sym typeface="Tahoma"/>
              </a:rPr>
              <a:t>sẻ</a:t>
            </a:r>
            <a:r>
              <a:rPr lang="en-US" sz="2100" b="1" u="sng" dirty="0">
                <a:solidFill>
                  <a:srgbClr val="800000"/>
                </a:solidFill>
                <a:latin typeface="Tahoma"/>
                <a:ea typeface="Tahoma"/>
                <a:cs typeface="Tahoma"/>
                <a:sym typeface="Tahoma"/>
              </a:rPr>
              <a:t>.</a:t>
            </a:r>
            <a:br>
              <a:rPr lang="en-US" sz="2100" b="1" u="sng" dirty="0">
                <a:solidFill>
                  <a:srgbClr val="800000"/>
                </a:solidFill>
                <a:latin typeface="Tahoma"/>
                <a:ea typeface="Tahoma"/>
                <a:cs typeface="Tahoma"/>
                <a:sym typeface="Tahoma"/>
              </a:rPr>
            </a:br>
            <a:endParaRPr sz="2100" b="1" dirty="0">
              <a:solidFill>
                <a:srgbClr val="800000"/>
              </a:solidFill>
            </a:endParaRPr>
          </a:p>
        </p:txBody>
      </p:sp>
      <p:sp>
        <p:nvSpPr>
          <p:cNvPr id="114" name="Google Shape;114;p4"/>
          <p:cNvSpPr/>
          <p:nvPr/>
        </p:nvSpPr>
        <p:spPr>
          <a:xfrm>
            <a:off x="1999138" y="210236"/>
            <a:ext cx="9336519" cy="954067"/>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lvl="0"/>
            <a:r>
              <a:rPr lang="en-US" sz="2800" b="1" dirty="0" err="1">
                <a:solidFill>
                  <a:srgbClr val="800000"/>
                </a:solidFill>
              </a:rPr>
              <a:t>Bài</a:t>
            </a:r>
            <a:r>
              <a:rPr lang="en-US" sz="2800" b="1" dirty="0">
                <a:solidFill>
                  <a:srgbClr val="800000"/>
                </a:solidFill>
              </a:rPr>
              <a:t> 5: NÉT ĐẸP TRONG TRANH LỤA</a:t>
            </a:r>
          </a:p>
          <a:p>
            <a:pPr lvl="0"/>
            <a:r>
              <a:rPr lang="en-US" sz="2800" b="1" dirty="0">
                <a:solidFill>
                  <a:srgbClr val="800000"/>
                </a:solidFill>
              </a:rPr>
              <a:t>CỦA HỌA SĨ NGUYỄN PHAN CHÁNH</a:t>
            </a:r>
          </a:p>
        </p:txBody>
      </p:sp>
      <p:sp>
        <p:nvSpPr>
          <p:cNvPr id="115" name="Google Shape;115;p4"/>
          <p:cNvSpPr txBox="1"/>
          <p:nvPr/>
        </p:nvSpPr>
        <p:spPr>
          <a:xfrm>
            <a:off x="7765366" y="2267139"/>
            <a:ext cx="4243754"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vi-VN" sz="1900" dirty="0">
                <a:solidFill>
                  <a:srgbClr val="FFFF00"/>
                </a:solidFill>
                <a:latin typeface="Tahoma"/>
                <a:ea typeface="Tahoma"/>
                <a:cs typeface="Tahoma"/>
                <a:sym typeface="Tahoma"/>
              </a:rPr>
              <a:t>+ Màu sắc, đậm nhạt trong bài vẽ ?</a:t>
            </a:r>
          </a:p>
          <a:p>
            <a:pPr marL="127000" marR="0" lvl="0" indent="0" algn="l" rtl="0">
              <a:lnSpc>
                <a:spcPct val="90000"/>
              </a:lnSpc>
              <a:spcBef>
                <a:spcPts val="0"/>
              </a:spcBef>
              <a:spcAft>
                <a:spcPts val="0"/>
              </a:spcAft>
              <a:buClr>
                <a:srgbClr val="FFFF00"/>
              </a:buClr>
              <a:buSzPts val="1600"/>
              <a:buFont typeface="Arial"/>
              <a:buNone/>
            </a:pPr>
            <a:r>
              <a:rPr lang="vi-VN" sz="1900" dirty="0">
                <a:solidFill>
                  <a:srgbClr val="FFFF00"/>
                </a:solidFill>
                <a:latin typeface="Tahoma"/>
                <a:ea typeface="Tahoma"/>
                <a:cs typeface="Tahoma"/>
                <a:sym typeface="Tahoma"/>
              </a:rPr>
              <a:t>+ Cách thể hiện trong bài vẽ so với tranh của họa sĩ ?</a:t>
            </a:r>
          </a:p>
          <a:p>
            <a:pPr marL="127000" marR="0" lvl="0" indent="0" algn="l" rtl="0">
              <a:lnSpc>
                <a:spcPct val="90000"/>
              </a:lnSpc>
              <a:spcBef>
                <a:spcPts val="0"/>
              </a:spcBef>
              <a:spcAft>
                <a:spcPts val="0"/>
              </a:spcAft>
              <a:buClr>
                <a:srgbClr val="FFFF00"/>
              </a:buClr>
              <a:buSzPts val="1600"/>
              <a:buFont typeface="Arial"/>
              <a:buNone/>
            </a:pPr>
            <a:r>
              <a:rPr lang="vi-VN" sz="1900" dirty="0">
                <a:solidFill>
                  <a:srgbClr val="FFFF00"/>
                </a:solidFill>
                <a:latin typeface="Tahoma"/>
                <a:ea typeface="Tahoma"/>
                <a:cs typeface="Tahoma"/>
                <a:sym typeface="Tahoma"/>
              </a:rPr>
              <a:t>+ Kĩ thuật sử dụng chất liệu ?</a:t>
            </a:r>
          </a:p>
          <a:p>
            <a:pPr marL="127000" marR="0" lvl="0" indent="0" algn="l" rtl="0">
              <a:lnSpc>
                <a:spcPct val="90000"/>
              </a:lnSpc>
              <a:spcBef>
                <a:spcPts val="0"/>
              </a:spcBef>
              <a:spcAft>
                <a:spcPts val="0"/>
              </a:spcAft>
              <a:buClr>
                <a:srgbClr val="FFFF00"/>
              </a:buClr>
              <a:buSzPts val="1600"/>
              <a:buFont typeface="Arial"/>
              <a:buNone/>
            </a:pPr>
            <a:r>
              <a:rPr lang="vi-VN" sz="1900" dirty="0">
                <a:solidFill>
                  <a:srgbClr val="FFFF00"/>
                </a:solidFill>
                <a:latin typeface="Tahoma"/>
                <a:ea typeface="Tahoma"/>
                <a:cs typeface="Tahoma"/>
                <a:sym typeface="Tahoma"/>
              </a:rPr>
              <a:t>+ Ý tưởng điều chỉnh để bài vẽ đẹp và hoàn thiện hơn?</a:t>
            </a:r>
          </a:p>
        </p:txBody>
      </p:sp>
      <p:pic>
        <p:nvPicPr>
          <p:cNvPr id="6" name="Picture 5">
            <a:extLst>
              <a:ext uri="{FF2B5EF4-FFF2-40B4-BE49-F238E27FC236}">
                <a16:creationId xmlns:a16="http://schemas.microsoft.com/office/drawing/2014/main" id="{69C350F8-2003-C88D-C18E-E4FBB8737025}"/>
              </a:ext>
            </a:extLst>
          </p:cNvPr>
          <p:cNvPicPr>
            <a:picLocks noChangeAspect="1"/>
          </p:cNvPicPr>
          <p:nvPr/>
        </p:nvPicPr>
        <p:blipFill>
          <a:blip r:embed="rId5"/>
          <a:stretch>
            <a:fillRect/>
          </a:stretch>
        </p:blipFill>
        <p:spPr>
          <a:xfrm>
            <a:off x="7610623" y="4284762"/>
            <a:ext cx="2813537" cy="2213316"/>
          </a:xfrm>
          <a:prstGeom prst="rect">
            <a:avLst/>
          </a:prstGeom>
        </p:spPr>
      </p:pic>
      <p:pic>
        <p:nvPicPr>
          <p:cNvPr id="7" name="Picture 6">
            <a:extLst>
              <a:ext uri="{FF2B5EF4-FFF2-40B4-BE49-F238E27FC236}">
                <a16:creationId xmlns:a16="http://schemas.microsoft.com/office/drawing/2014/main" id="{220316AD-BC13-23F3-6939-6E3A780295B6}"/>
              </a:ext>
            </a:extLst>
          </p:cNvPr>
          <p:cNvPicPr>
            <a:picLocks noChangeAspect="1"/>
          </p:cNvPicPr>
          <p:nvPr/>
        </p:nvPicPr>
        <p:blipFill>
          <a:blip r:embed="rId6"/>
          <a:stretch>
            <a:fillRect/>
          </a:stretch>
        </p:blipFill>
        <p:spPr>
          <a:xfrm>
            <a:off x="729528" y="2126599"/>
            <a:ext cx="6429280" cy="4371910"/>
          </a:xfrm>
          <a:prstGeom prst="rect">
            <a:avLst/>
          </a:prstGeom>
        </p:spPr>
      </p:pic>
      <p:pic>
        <p:nvPicPr>
          <p:cNvPr id="10" name="Picture 9">
            <a:extLst>
              <a:ext uri="{FF2B5EF4-FFF2-40B4-BE49-F238E27FC236}">
                <a16:creationId xmlns:a16="http://schemas.microsoft.com/office/drawing/2014/main" id="{1F2F0821-11F4-C8EB-1974-33D922BD8575}"/>
              </a:ext>
            </a:extLst>
          </p:cNvPr>
          <p:cNvPicPr>
            <a:picLocks noChangeAspect="1"/>
          </p:cNvPicPr>
          <p:nvPr/>
        </p:nvPicPr>
        <p:blipFill>
          <a:blip r:embed="rId7"/>
          <a:stretch>
            <a:fillRect/>
          </a:stretch>
        </p:blipFill>
        <p:spPr>
          <a:xfrm>
            <a:off x="10536806" y="4284761"/>
            <a:ext cx="1552624" cy="2213315"/>
          </a:xfrm>
          <a:prstGeom prst="rect">
            <a:avLst/>
          </a:prstGeom>
        </p:spPr>
      </p:pic>
    </p:spTree>
    <p:custDataLst>
      <p:tags r:id="rId1"/>
    </p:custDataLst>
    <p:extLst>
      <p:ext uri="{BB962C8B-B14F-4D97-AF65-F5344CB8AC3E}">
        <p14:creationId xmlns:p14="http://schemas.microsoft.com/office/powerpoint/2010/main" val="4001888881"/>
      </p:ext>
    </p:extLst>
  </p:cSld>
  <p:clrMapOvr>
    <a:masterClrMapping/>
  </p:clrMapOvr>
  <mc:AlternateContent xmlns:mc="http://schemas.openxmlformats.org/markup-compatibility/2006" xmlns:p14="http://schemas.microsoft.com/office/powerpoint/2010/main">
    <mc:Choice Requires="p14">
      <p:transition spd="slow" p14:dur="1400" advTm="36219">
        <p14:doors dir="vert"/>
      </p:transition>
    </mc:Choice>
    <mc:Fallback xmlns="">
      <p:transition spd="slow" advTm="3621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1+#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400"/>
                                  </p:stCondLst>
                                  <p:childTnLst>
                                    <p:set>
                                      <p:cBhvr>
                                        <p:cTn id="15" dur="1" fill="hold">
                                          <p:stCondLst>
                                            <p:cond delay="0"/>
                                          </p:stCondLst>
                                        </p:cTn>
                                        <p:tgtEl>
                                          <p:spTgt spid="112"/>
                                        </p:tgtEl>
                                        <p:attrNameLst>
                                          <p:attrName>style.visibility</p:attrName>
                                        </p:attrNameLst>
                                      </p:cBhvr>
                                      <p:to>
                                        <p:strVal val="visible"/>
                                      </p:to>
                                    </p:set>
                                    <p:anim calcmode="lin" valueType="num">
                                      <p:cBhvr additive="base">
                                        <p:cTn id="16" dur="500" fill="hold"/>
                                        <p:tgtEl>
                                          <p:spTgt spid="112"/>
                                        </p:tgtEl>
                                        <p:attrNameLst>
                                          <p:attrName>ppt_x</p:attrName>
                                        </p:attrNameLst>
                                      </p:cBhvr>
                                      <p:tavLst>
                                        <p:tav tm="0">
                                          <p:val>
                                            <p:strVal val="1+#ppt_w/2"/>
                                          </p:val>
                                        </p:tav>
                                        <p:tav tm="100000">
                                          <p:val>
                                            <p:strVal val="#ppt_x"/>
                                          </p:val>
                                        </p:tav>
                                      </p:tavLst>
                                    </p:anim>
                                    <p:anim calcmode="lin" valueType="num">
                                      <p:cBhvr additive="base">
                                        <p:cTn id="17" dur="500" fill="hold"/>
                                        <p:tgtEl>
                                          <p:spTgt spid="112"/>
                                        </p:tgtEl>
                                        <p:attrNameLst>
                                          <p:attrName>ppt_y</p:attrName>
                                        </p:attrNameLst>
                                      </p:cBhvr>
                                      <p:tavLst>
                                        <p:tav tm="0">
                                          <p:val>
                                            <p:strVal val="#ppt_y"/>
                                          </p:val>
                                        </p:tav>
                                        <p:tav tm="100000">
                                          <p:val>
                                            <p:strVal val="#ppt_y"/>
                                          </p:val>
                                        </p:tav>
                                      </p:tavLst>
                                    </p:anim>
                                  </p:childTnLst>
                                </p:cTn>
                              </p:par>
                              <p:par>
                                <p:cTn id="18" presetID="22" presetClass="entr" presetSubtype="4" fill="hold" nodeType="withEffect">
                                  <p:stCondLst>
                                    <p:cond delay="80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130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15">
                                            <p:txEl>
                                              <p:pRg st="0" end="0"/>
                                            </p:txEl>
                                          </p:spTgt>
                                        </p:tgtEl>
                                        <p:attrNameLst>
                                          <p:attrName>style.visibility</p:attrName>
                                        </p:attrNameLst>
                                      </p:cBhvr>
                                      <p:to>
                                        <p:strVal val="visible"/>
                                      </p:to>
                                    </p:set>
                                    <p:anim calcmode="lin" valueType="num">
                                      <p:cBhvr additive="base">
                                        <p:cTn id="28" dur="500" fill="hold"/>
                                        <p:tgtEl>
                                          <p:spTgt spid="115">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1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300"/>
                                  </p:stCondLst>
                                  <p:childTnLst>
                                    <p:set>
                                      <p:cBhvr>
                                        <p:cTn id="31" dur="1" fill="hold">
                                          <p:stCondLst>
                                            <p:cond delay="0"/>
                                          </p:stCondLst>
                                        </p:cTn>
                                        <p:tgtEl>
                                          <p:spTgt spid="115">
                                            <p:txEl>
                                              <p:pRg st="1" end="1"/>
                                            </p:txEl>
                                          </p:spTgt>
                                        </p:tgtEl>
                                        <p:attrNameLst>
                                          <p:attrName>style.visibility</p:attrName>
                                        </p:attrNameLst>
                                      </p:cBhvr>
                                      <p:to>
                                        <p:strVal val="visible"/>
                                      </p:to>
                                    </p:set>
                                    <p:anim calcmode="lin" valueType="num">
                                      <p:cBhvr additive="base">
                                        <p:cTn id="32" dur="500" fill="hold"/>
                                        <p:tgtEl>
                                          <p:spTgt spid="115">
                                            <p:txEl>
                                              <p:pRg st="1" end="1"/>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15">
                                            <p:txEl>
                                              <p:pRg st="1" end="1"/>
                                            </p:txEl>
                                          </p:spTgt>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700"/>
                                  </p:stCondLst>
                                  <p:childTnLst>
                                    <p:set>
                                      <p:cBhvr>
                                        <p:cTn id="35" dur="1" fill="hold">
                                          <p:stCondLst>
                                            <p:cond delay="0"/>
                                          </p:stCondLst>
                                        </p:cTn>
                                        <p:tgtEl>
                                          <p:spTgt spid="115">
                                            <p:txEl>
                                              <p:pRg st="2" end="2"/>
                                            </p:txEl>
                                          </p:spTgt>
                                        </p:tgtEl>
                                        <p:attrNameLst>
                                          <p:attrName>style.visibility</p:attrName>
                                        </p:attrNameLst>
                                      </p:cBhvr>
                                      <p:to>
                                        <p:strVal val="visible"/>
                                      </p:to>
                                    </p:set>
                                    <p:anim calcmode="lin" valueType="num">
                                      <p:cBhvr additive="base">
                                        <p:cTn id="36" dur="500" fill="hold"/>
                                        <p:tgtEl>
                                          <p:spTgt spid="115">
                                            <p:txEl>
                                              <p:pRg st="2" end="2"/>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15">
                                            <p:txEl>
                                              <p:pRg st="2" end="2"/>
                                            </p:txEl>
                                          </p:spTgt>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1100"/>
                                  </p:stCondLst>
                                  <p:childTnLst>
                                    <p:set>
                                      <p:cBhvr>
                                        <p:cTn id="39" dur="1" fill="hold">
                                          <p:stCondLst>
                                            <p:cond delay="0"/>
                                          </p:stCondLst>
                                        </p:cTn>
                                        <p:tgtEl>
                                          <p:spTgt spid="115">
                                            <p:txEl>
                                              <p:pRg st="3" end="3"/>
                                            </p:txEl>
                                          </p:spTgt>
                                        </p:tgtEl>
                                        <p:attrNameLst>
                                          <p:attrName>style.visibility</p:attrName>
                                        </p:attrNameLst>
                                      </p:cBhvr>
                                      <p:to>
                                        <p:strVal val="visible"/>
                                      </p:to>
                                    </p:set>
                                    <p:anim calcmode="lin" valueType="num">
                                      <p:cBhvr additive="base">
                                        <p:cTn id="40" dur="500" fill="hold"/>
                                        <p:tgtEl>
                                          <p:spTgt spid="115">
                                            <p:txEl>
                                              <p:pRg st="3" end="3"/>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1"/>
        <p:cNvGrpSpPr/>
        <p:nvPr/>
      </p:nvGrpSpPr>
      <p:grpSpPr>
        <a:xfrm>
          <a:off x="0" y="0"/>
          <a:ext cx="0" cy="0"/>
          <a:chOff x="0" y="0"/>
          <a:chExt cx="0" cy="0"/>
        </a:xfrm>
      </p:grpSpPr>
      <p:sp>
        <p:nvSpPr>
          <p:cNvPr id="2" name="Rectangle 1">
            <a:extLst>
              <a:ext uri="{FF2B5EF4-FFF2-40B4-BE49-F238E27FC236}">
                <a16:creationId xmlns:a16="http://schemas.microsoft.com/office/drawing/2014/main" id="{9E042ADF-5730-BA2B-4823-3781E114D98D}"/>
              </a:ext>
            </a:extLst>
          </p:cNvPr>
          <p:cNvSpPr/>
          <p:nvPr/>
        </p:nvSpPr>
        <p:spPr>
          <a:xfrm>
            <a:off x="1872343" y="203138"/>
            <a:ext cx="6647544" cy="1118485"/>
          </a:xfrm>
          <a:prstGeom prst="rect">
            <a:avLst/>
          </a:prstGeom>
          <a:gradFill flip="none" rotWithShape="1">
            <a:gsLst>
              <a:gs pos="0">
                <a:schemeClr val="bg1"/>
              </a:gs>
              <a:gs pos="100000">
                <a:schemeClr val="bg1"/>
              </a:gs>
            </a:gsLst>
            <a:lin ang="10800000" scaled="1"/>
            <a:tileRect/>
          </a:gradFill>
          <a:ln>
            <a:noFill/>
          </a:ln>
          <a:effectLst>
            <a:glow rad="228600">
              <a:schemeClr val="accent3">
                <a:satMod val="175000"/>
                <a:alpha val="40000"/>
              </a:schemeClr>
            </a:glow>
            <a:softEdge rad="292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2" name="Google Shape;112;p4"/>
          <p:cNvSpPr/>
          <p:nvPr/>
        </p:nvSpPr>
        <p:spPr>
          <a:xfrm>
            <a:off x="7610623" y="2126599"/>
            <a:ext cx="4850312" cy="1094903"/>
          </a:xfrm>
          <a:prstGeom prst="rect">
            <a:avLst/>
          </a:prstGeom>
          <a:solidFill>
            <a:srgbClr val="262626">
              <a:alpha val="67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txBox="1">
            <a:spLocks noGrp="1"/>
          </p:cNvSpPr>
          <p:nvPr>
            <p:ph type="title"/>
          </p:nvPr>
        </p:nvSpPr>
        <p:spPr>
          <a:xfrm>
            <a:off x="5647230" y="1331535"/>
            <a:ext cx="6127428" cy="809897"/>
          </a:xfrm>
          <a:prstGeom prst="rect">
            <a:avLst/>
          </a:prstGeom>
          <a:noFill/>
          <a:ln>
            <a:noFill/>
          </a:ln>
        </p:spPr>
        <p:txBody>
          <a:bodyPr spcFirstLastPara="1" wrap="square" lIns="91425" tIns="45700" rIns="91425" bIns="45700" anchor="ctr" anchorCtr="0">
            <a:noAutofit/>
          </a:bodyPr>
          <a:lstStyle/>
          <a:p>
            <a:pPr lvl="0">
              <a:buClr>
                <a:srgbClr val="800000"/>
              </a:buClr>
              <a:buSzPts val="2300"/>
            </a:pPr>
            <a:r>
              <a:rPr lang="en-US" sz="2100" b="1" dirty="0">
                <a:solidFill>
                  <a:srgbClr val="800000"/>
                </a:solidFill>
                <a:latin typeface="Tahoma"/>
                <a:ea typeface="Tahoma"/>
                <a:cs typeface="Tahoma"/>
                <a:sym typeface="Tahoma"/>
              </a:rPr>
              <a:t>5. </a:t>
            </a:r>
            <a:r>
              <a:rPr lang="en-US" sz="2100" b="1" u="sng" dirty="0">
                <a:solidFill>
                  <a:srgbClr val="800000"/>
                </a:solidFill>
                <a:latin typeface="Tahoma"/>
                <a:ea typeface="Tahoma"/>
                <a:cs typeface="Tahoma"/>
                <a:sym typeface="Tahoma"/>
              </a:rPr>
              <a:t>Tìm hiểu về tranh lụa hiện đ</a:t>
            </a:r>
            <a:r>
              <a:rPr lang="en-US" sz="2100" b="1" u="sng" dirty="0" smtClean="0">
                <a:solidFill>
                  <a:srgbClr val="800000"/>
                </a:solidFill>
                <a:latin typeface="Tahoma"/>
                <a:ea typeface="Tahoma"/>
                <a:cs typeface="Tahoma"/>
                <a:sym typeface="Tahoma"/>
              </a:rPr>
              <a:t>ại </a:t>
            </a:r>
            <a:r>
              <a:rPr lang="en-US" sz="2100" b="1" u="sng" dirty="0">
                <a:solidFill>
                  <a:srgbClr val="800000"/>
                </a:solidFill>
                <a:latin typeface="Tahoma"/>
                <a:ea typeface="Tahoma"/>
                <a:cs typeface="Tahoma"/>
                <a:sym typeface="Tahoma"/>
              </a:rPr>
              <a:t>Việt Nam.</a:t>
            </a:r>
            <a:br>
              <a:rPr lang="en-US" sz="2100" b="1" u="sng" dirty="0">
                <a:solidFill>
                  <a:srgbClr val="800000"/>
                </a:solidFill>
                <a:latin typeface="Tahoma"/>
                <a:ea typeface="Tahoma"/>
                <a:cs typeface="Tahoma"/>
                <a:sym typeface="Tahoma"/>
              </a:rPr>
            </a:br>
            <a:endParaRPr sz="2100" b="1" dirty="0">
              <a:solidFill>
                <a:srgbClr val="800000"/>
              </a:solidFill>
            </a:endParaRPr>
          </a:p>
        </p:txBody>
      </p:sp>
      <p:sp>
        <p:nvSpPr>
          <p:cNvPr id="114" name="Google Shape;114;p4"/>
          <p:cNvSpPr/>
          <p:nvPr/>
        </p:nvSpPr>
        <p:spPr>
          <a:xfrm>
            <a:off x="1999138" y="210236"/>
            <a:ext cx="9336519" cy="954067"/>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lvl="0"/>
            <a:r>
              <a:rPr lang="en-US" sz="2800" b="1" dirty="0" err="1">
                <a:solidFill>
                  <a:srgbClr val="800000"/>
                </a:solidFill>
              </a:rPr>
              <a:t>Bài</a:t>
            </a:r>
            <a:r>
              <a:rPr lang="en-US" sz="2800" b="1" dirty="0">
                <a:solidFill>
                  <a:srgbClr val="800000"/>
                </a:solidFill>
              </a:rPr>
              <a:t> 5: NÉT ĐẸP TRONG TRANH LỤA</a:t>
            </a:r>
          </a:p>
          <a:p>
            <a:pPr lvl="0"/>
            <a:r>
              <a:rPr lang="en-US" sz="2800" b="1" dirty="0">
                <a:solidFill>
                  <a:srgbClr val="800000"/>
                </a:solidFill>
              </a:rPr>
              <a:t>CỦA HỌA SĨ NGUYỄN PHAN CHÁNH</a:t>
            </a:r>
          </a:p>
        </p:txBody>
      </p:sp>
      <p:sp>
        <p:nvSpPr>
          <p:cNvPr id="115" name="Google Shape;115;p4"/>
          <p:cNvSpPr txBox="1"/>
          <p:nvPr/>
        </p:nvSpPr>
        <p:spPr>
          <a:xfrm>
            <a:off x="7765366" y="2267139"/>
            <a:ext cx="4243754"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vi-VN" sz="1900" dirty="0">
                <a:solidFill>
                  <a:srgbClr val="FFFF00"/>
                </a:solidFill>
                <a:latin typeface="Tahoma"/>
                <a:ea typeface="Tahoma"/>
                <a:cs typeface="Tahoma"/>
                <a:sym typeface="Tahoma"/>
              </a:rPr>
              <a:t>+ Kể tên những tác phẩm tranh lụa của Việt Nam khác mà em biết.</a:t>
            </a:r>
          </a:p>
        </p:txBody>
      </p:sp>
      <p:pic>
        <p:nvPicPr>
          <p:cNvPr id="8" name="Picture 7">
            <a:extLst>
              <a:ext uri="{FF2B5EF4-FFF2-40B4-BE49-F238E27FC236}">
                <a16:creationId xmlns:a16="http://schemas.microsoft.com/office/drawing/2014/main" id="{466C73E5-1ADA-7279-99CC-10FA888F3A59}"/>
              </a:ext>
            </a:extLst>
          </p:cNvPr>
          <p:cNvPicPr>
            <a:picLocks noChangeAspect="1"/>
          </p:cNvPicPr>
          <p:nvPr/>
        </p:nvPicPr>
        <p:blipFill>
          <a:blip r:embed="rId5"/>
          <a:stretch>
            <a:fillRect/>
          </a:stretch>
        </p:blipFill>
        <p:spPr>
          <a:xfrm>
            <a:off x="7610623" y="3429000"/>
            <a:ext cx="2160724" cy="2888096"/>
          </a:xfrm>
          <a:prstGeom prst="rect">
            <a:avLst/>
          </a:prstGeom>
        </p:spPr>
      </p:pic>
      <p:pic>
        <p:nvPicPr>
          <p:cNvPr id="11" name="Picture 10">
            <a:extLst>
              <a:ext uri="{FF2B5EF4-FFF2-40B4-BE49-F238E27FC236}">
                <a16:creationId xmlns:a16="http://schemas.microsoft.com/office/drawing/2014/main" id="{05D98D93-9D4D-E5B7-40E5-63722041A158}"/>
              </a:ext>
            </a:extLst>
          </p:cNvPr>
          <p:cNvPicPr>
            <a:picLocks noChangeAspect="1"/>
          </p:cNvPicPr>
          <p:nvPr/>
        </p:nvPicPr>
        <p:blipFill>
          <a:blip r:embed="rId6"/>
          <a:stretch>
            <a:fillRect/>
          </a:stretch>
        </p:blipFill>
        <p:spPr>
          <a:xfrm>
            <a:off x="9908347" y="3449982"/>
            <a:ext cx="2160724" cy="2867114"/>
          </a:xfrm>
          <a:prstGeom prst="rect">
            <a:avLst/>
          </a:prstGeom>
        </p:spPr>
      </p:pic>
      <p:sp>
        <p:nvSpPr>
          <p:cNvPr id="12" name="TextBox 11"/>
          <p:cNvSpPr txBox="1"/>
          <p:nvPr/>
        </p:nvSpPr>
        <p:spPr>
          <a:xfrm>
            <a:off x="458489" y="5963410"/>
            <a:ext cx="7516797" cy="446276"/>
          </a:xfrm>
          <a:prstGeom prst="rect">
            <a:avLst/>
          </a:prstGeom>
          <a:noFill/>
        </p:spPr>
        <p:txBody>
          <a:bodyPr wrap="square" rtlCol="0">
            <a:spAutoFit/>
          </a:bodyPr>
          <a:lstStyle/>
          <a:p>
            <a:r>
              <a:rPr lang="en-US" sz="2300" dirty="0" smtClean="0">
                <a:solidFill>
                  <a:srgbClr val="FF0000"/>
                </a:solidFill>
              </a:rPr>
              <a:t>Xem đầy đủ tại đây: </a:t>
            </a:r>
            <a:r>
              <a:rPr lang="en-US" sz="2300" dirty="0">
                <a:solidFill>
                  <a:srgbClr val="FF0000"/>
                </a:solidFill>
              </a:rPr>
              <a:t>https://youtu.be/zSfnEgN0Hz4</a:t>
            </a:r>
          </a:p>
        </p:txBody>
      </p:sp>
      <p:pic>
        <p:nvPicPr>
          <p:cNvPr id="13" name="Picture 12">
            <a:hlinkClick r:id="rId7" tooltip="Xem Bài giảng MT mẫu tại đây"/>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13191" y="4905829"/>
            <a:ext cx="644753" cy="1057581"/>
          </a:xfrm>
          <a:prstGeom prst="rect">
            <a:avLst/>
          </a:prstGeom>
        </p:spPr>
      </p:pic>
      <p:pic>
        <p:nvPicPr>
          <p:cNvPr id="1026" name="Picture 2" descr="Nữ họa sĩ Vũ Giáng Hương"/>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85167" y="1973265"/>
            <a:ext cx="5491024" cy="39901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69165024"/>
      </p:ext>
    </p:extLst>
  </p:cSld>
  <p:clrMapOvr>
    <a:masterClrMapping/>
  </p:clrMapOvr>
  <mc:AlternateContent xmlns:mc="http://schemas.openxmlformats.org/markup-compatibility/2006" xmlns:p14="http://schemas.microsoft.com/office/powerpoint/2010/main">
    <mc:Choice Requires="p14">
      <p:transition spd="slow" p14:dur="1400" advTm="23909">
        <p14:doors dir="vert"/>
      </p:transition>
    </mc:Choice>
    <mc:Fallback xmlns="">
      <p:transition spd="slow" advTm="2390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1+#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112"/>
                                        </p:tgtEl>
                                        <p:attrNameLst>
                                          <p:attrName>style.visibility</p:attrName>
                                        </p:attrNameLst>
                                      </p:cBhvr>
                                      <p:to>
                                        <p:strVal val="visible"/>
                                      </p:to>
                                    </p:set>
                                    <p:anim calcmode="lin" valueType="num">
                                      <p:cBhvr additive="base">
                                        <p:cTn id="11" dur="500" fill="hold"/>
                                        <p:tgtEl>
                                          <p:spTgt spid="112"/>
                                        </p:tgtEl>
                                        <p:attrNameLst>
                                          <p:attrName>ppt_x</p:attrName>
                                        </p:attrNameLst>
                                      </p:cBhvr>
                                      <p:tavLst>
                                        <p:tav tm="0">
                                          <p:val>
                                            <p:strVal val="1+#ppt_w/2"/>
                                          </p:val>
                                        </p:tav>
                                        <p:tav tm="100000">
                                          <p:val>
                                            <p:strVal val="#ppt_x"/>
                                          </p:val>
                                        </p:tav>
                                      </p:tavLst>
                                    </p:anim>
                                    <p:anim calcmode="lin" valueType="num">
                                      <p:cBhvr additive="base">
                                        <p:cTn id="12" dur="500" fill="hold"/>
                                        <p:tgtEl>
                                          <p:spTgt spid="1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additive="base">
                                        <p:cTn id="25" dur="500" fill="hold"/>
                                        <p:tgtEl>
                                          <p:spTgt spid="115"/>
                                        </p:tgtEl>
                                        <p:attrNameLst>
                                          <p:attrName>ppt_x</p:attrName>
                                        </p:attrNameLst>
                                      </p:cBhvr>
                                      <p:tavLst>
                                        <p:tav tm="0">
                                          <p:val>
                                            <p:strVal val="1+#ppt_w/2"/>
                                          </p:val>
                                        </p:tav>
                                        <p:tav tm="100000">
                                          <p:val>
                                            <p:strVal val="#ppt_x"/>
                                          </p:val>
                                        </p:tav>
                                      </p:tavLst>
                                    </p:anim>
                                    <p:anim calcmode="lin" valueType="num">
                                      <p:cBhvr additive="base">
                                        <p:cTn id="26" dur="5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p:bldP spid="1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90"/>
        <p:cNvGrpSpPr/>
        <p:nvPr/>
      </p:nvGrpSpPr>
      <p:grpSpPr>
        <a:xfrm>
          <a:off x="0" y="0"/>
          <a:ext cx="0" cy="0"/>
          <a:chOff x="0" y="0"/>
          <a:chExt cx="0" cy="0"/>
        </a:xfrm>
      </p:grpSpPr>
      <p:sp>
        <p:nvSpPr>
          <p:cNvPr id="191" name="Google Shape;191;p11"/>
          <p:cNvSpPr/>
          <p:nvPr/>
        </p:nvSpPr>
        <p:spPr>
          <a:xfrm>
            <a:off x="411480" y="1638368"/>
            <a:ext cx="3581400" cy="4735286"/>
          </a:xfrm>
          <a:prstGeom prst="rect">
            <a:avLst/>
          </a:prstGeom>
          <a:solidFill>
            <a:srgbClr val="D8E2F3">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11"/>
          <p:cNvSpPr txBox="1"/>
          <p:nvPr/>
        </p:nvSpPr>
        <p:spPr>
          <a:xfrm>
            <a:off x="5745864" y="2861503"/>
            <a:ext cx="5374981" cy="81962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F7CAAC"/>
              </a:buClr>
              <a:buSzPts val="2800"/>
              <a:buFont typeface="Arial"/>
              <a:buNone/>
            </a:pPr>
            <a:r>
              <a:rPr lang="en-US" sz="2800" b="1" dirty="0" err="1">
                <a:solidFill>
                  <a:srgbClr val="F7CAAC"/>
                </a:solidFill>
                <a:latin typeface="Tahoma"/>
                <a:ea typeface="Tahoma"/>
                <a:cs typeface="Tahoma"/>
                <a:sym typeface="Tahoma"/>
              </a:rPr>
              <a:t>Đọc</a:t>
            </a:r>
            <a:r>
              <a:rPr lang="en-US" sz="2800" b="1"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trước</a:t>
            </a:r>
            <a:r>
              <a:rPr lang="en-US" sz="2800" b="1"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bài</a:t>
            </a:r>
            <a:r>
              <a:rPr lang="en-US" sz="2800" b="1" dirty="0">
                <a:solidFill>
                  <a:srgbClr val="F7CAAC"/>
                </a:solidFill>
                <a:latin typeface="Tahoma"/>
                <a:ea typeface="Tahoma"/>
                <a:cs typeface="Tahoma"/>
                <a:sym typeface="Tahoma"/>
              </a:rPr>
              <a:t> 6 “</a:t>
            </a:r>
            <a:r>
              <a:rPr lang="en-US" sz="2800" b="1" dirty="0" err="1">
                <a:solidFill>
                  <a:srgbClr val="F7CAAC"/>
                </a:solidFill>
                <a:latin typeface="Tahoma"/>
                <a:ea typeface="Tahoma"/>
                <a:cs typeface="Tahoma"/>
                <a:sym typeface="Tahoma"/>
              </a:rPr>
              <a:t>Tượng</a:t>
            </a:r>
            <a:r>
              <a:rPr lang="en-US" sz="2800" b="1"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chân</a:t>
            </a:r>
            <a:r>
              <a:rPr lang="en-US" sz="2800" b="1" dirty="0">
                <a:solidFill>
                  <a:srgbClr val="F7CAAC"/>
                </a:solidFill>
                <a:latin typeface="Tahoma"/>
                <a:ea typeface="Tahoma"/>
                <a:cs typeface="Tahoma"/>
                <a:sym typeface="Tahoma"/>
              </a:rPr>
              <a:t> dung </a:t>
            </a:r>
            <a:r>
              <a:rPr lang="en-US" sz="2800" b="1" dirty="0" err="1">
                <a:solidFill>
                  <a:srgbClr val="F7CAAC"/>
                </a:solidFill>
                <a:latin typeface="Tahoma"/>
                <a:ea typeface="Tahoma"/>
                <a:cs typeface="Tahoma"/>
                <a:sym typeface="Tahoma"/>
              </a:rPr>
              <a:t>nhân</a:t>
            </a:r>
            <a:r>
              <a:rPr lang="en-US" sz="2800" b="1"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vật</a:t>
            </a:r>
            <a:r>
              <a:rPr lang="en-US" sz="2800" b="1" dirty="0">
                <a:solidFill>
                  <a:srgbClr val="F7CAAC"/>
                </a:solidFill>
                <a:latin typeface="Tahoma"/>
                <a:ea typeface="Tahoma"/>
                <a:cs typeface="Tahoma"/>
                <a:sym typeface="Tahoma"/>
              </a:rPr>
              <a:t>”</a:t>
            </a:r>
            <a:endParaRPr sz="2800" b="1" dirty="0">
              <a:solidFill>
                <a:srgbClr val="F7CAAC"/>
              </a:solidFill>
              <a:latin typeface="Tahoma"/>
              <a:ea typeface="Tahoma"/>
              <a:cs typeface="Tahoma"/>
              <a:sym typeface="Tahoma"/>
            </a:endParaRPr>
          </a:p>
          <a:p>
            <a:pPr marL="0" marR="0" lvl="0" indent="0" algn="l" rtl="0">
              <a:lnSpc>
                <a:spcPct val="90000"/>
              </a:lnSpc>
              <a:spcBef>
                <a:spcPts val="600"/>
              </a:spcBef>
              <a:spcAft>
                <a:spcPts val="0"/>
              </a:spcAft>
              <a:buClr>
                <a:schemeClr val="dk1"/>
              </a:buClr>
              <a:buSzPts val="2800"/>
              <a:buFont typeface="Arial"/>
              <a:buNone/>
            </a:pPr>
            <a:endParaRPr sz="2800" dirty="0">
              <a:solidFill>
                <a:schemeClr val="dk1"/>
              </a:solidFill>
              <a:latin typeface="Tahoma"/>
              <a:ea typeface="Tahoma"/>
              <a:cs typeface="Tahoma"/>
              <a:sym typeface="Tahoma"/>
            </a:endParaRPr>
          </a:p>
        </p:txBody>
      </p:sp>
      <p:sp>
        <p:nvSpPr>
          <p:cNvPr id="193" name="Google Shape;193;p11"/>
          <p:cNvSpPr txBox="1">
            <a:spLocks noGrp="1"/>
          </p:cNvSpPr>
          <p:nvPr>
            <p:ph type="title"/>
          </p:nvPr>
        </p:nvSpPr>
        <p:spPr>
          <a:xfrm>
            <a:off x="3498433" y="376520"/>
            <a:ext cx="6201741" cy="1041726"/>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rgbClr val="FEE599"/>
              </a:buClr>
              <a:buSzPts val="4500"/>
              <a:buFont typeface="Arial"/>
              <a:buNone/>
            </a:pPr>
            <a:r>
              <a:rPr lang="en-US" sz="4500" b="1">
                <a:solidFill>
                  <a:srgbClr val="FEE599"/>
                </a:solidFill>
                <a:latin typeface="Arial"/>
                <a:ea typeface="Arial"/>
                <a:cs typeface="Arial"/>
                <a:sym typeface="Arial"/>
              </a:rPr>
              <a:t>CHUẨN BỊ BÀI SAU</a:t>
            </a:r>
            <a:endParaRPr sz="4500" b="1">
              <a:solidFill>
                <a:srgbClr val="FEE599"/>
              </a:solidFill>
              <a:latin typeface="Arial"/>
              <a:ea typeface="Arial"/>
              <a:cs typeface="Arial"/>
              <a:sym typeface="Arial"/>
            </a:endParaRPr>
          </a:p>
        </p:txBody>
      </p:sp>
      <p:sp>
        <p:nvSpPr>
          <p:cNvPr id="194" name="Google Shape;194;p11"/>
          <p:cNvSpPr/>
          <p:nvPr/>
        </p:nvSpPr>
        <p:spPr>
          <a:xfrm>
            <a:off x="4652726" y="4422108"/>
            <a:ext cx="1103095"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a:solidFill>
                  <a:srgbClr val="F7CAAC"/>
                </a:solidFill>
                <a:latin typeface="Lato Light"/>
                <a:ea typeface="Lato Light"/>
                <a:cs typeface="Lato Light"/>
                <a:sym typeface="Lato Light"/>
              </a:rPr>
              <a:t>🎨</a:t>
            </a:r>
            <a:endParaRPr sz="3500">
              <a:solidFill>
                <a:srgbClr val="F7CAAC"/>
              </a:solidFill>
              <a:latin typeface="Calibri"/>
              <a:ea typeface="Calibri"/>
              <a:cs typeface="Calibri"/>
              <a:sym typeface="Calibri"/>
            </a:endParaRPr>
          </a:p>
        </p:txBody>
      </p:sp>
      <p:sp>
        <p:nvSpPr>
          <p:cNvPr id="195" name="Google Shape;195;p11"/>
          <p:cNvSpPr/>
          <p:nvPr/>
        </p:nvSpPr>
        <p:spPr>
          <a:xfrm>
            <a:off x="4652726" y="3050181"/>
            <a:ext cx="1207548"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a:solidFill>
                  <a:srgbClr val="F7CAAC"/>
                </a:solidFill>
                <a:latin typeface="Lato Light"/>
                <a:ea typeface="Lato Light"/>
                <a:cs typeface="Lato Light"/>
                <a:sym typeface="Lato Light"/>
              </a:rPr>
              <a:t>📖</a:t>
            </a:r>
            <a:endParaRPr sz="3500">
              <a:solidFill>
                <a:srgbClr val="F7CAAC"/>
              </a:solidFill>
              <a:latin typeface="Calibri"/>
              <a:ea typeface="Calibri"/>
              <a:cs typeface="Calibri"/>
              <a:sym typeface="Calibri"/>
            </a:endParaRPr>
          </a:p>
        </p:txBody>
      </p:sp>
      <p:sp>
        <p:nvSpPr>
          <p:cNvPr id="196" name="Google Shape;196;p11"/>
          <p:cNvSpPr txBox="1"/>
          <p:nvPr/>
        </p:nvSpPr>
        <p:spPr>
          <a:xfrm>
            <a:off x="5755821" y="4233429"/>
            <a:ext cx="4820740" cy="142931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lt2"/>
              </a:buClr>
              <a:buSzPts val="1600"/>
              <a:buFont typeface="Lato Light"/>
              <a:buNone/>
            </a:pPr>
            <a:r>
              <a:rPr lang="en-US" sz="2800" b="1" i="0" u="none" strike="noStrike" cap="none" dirty="0" err="1">
                <a:solidFill>
                  <a:srgbClr val="F7CAAC"/>
                </a:solidFill>
                <a:latin typeface="Tahoma"/>
                <a:ea typeface="Tahoma"/>
                <a:cs typeface="Tahoma"/>
                <a:sym typeface="Tahoma"/>
              </a:rPr>
              <a:t>Chuẩn</a:t>
            </a:r>
            <a:r>
              <a:rPr lang="en-US" sz="2800" b="1" i="0" u="none" strike="noStrike" cap="none" dirty="0">
                <a:solidFill>
                  <a:srgbClr val="F7CAAC"/>
                </a:solidFill>
                <a:latin typeface="Tahoma"/>
                <a:ea typeface="Tahoma"/>
                <a:cs typeface="Tahoma"/>
                <a:sym typeface="Tahoma"/>
              </a:rPr>
              <a:t> </a:t>
            </a:r>
            <a:r>
              <a:rPr lang="en-US" sz="2800" b="1" i="0" u="none" strike="noStrike" cap="none" dirty="0" err="1">
                <a:solidFill>
                  <a:srgbClr val="F7CAAC"/>
                </a:solidFill>
                <a:latin typeface="Tahoma"/>
                <a:ea typeface="Tahoma"/>
                <a:cs typeface="Tahoma"/>
                <a:sym typeface="Tahoma"/>
              </a:rPr>
              <a:t>bị</a:t>
            </a:r>
            <a:r>
              <a:rPr lang="en-US" sz="2800" b="1" i="0" u="none" strike="noStrike" cap="none"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Đất</a:t>
            </a:r>
            <a:r>
              <a:rPr lang="en-US" sz="2800" b="1"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nặn</a:t>
            </a:r>
            <a:r>
              <a:rPr lang="en-US" sz="2800" b="1"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dụng</a:t>
            </a:r>
            <a:r>
              <a:rPr lang="en-US" sz="2800" b="1"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cụ</a:t>
            </a:r>
            <a:r>
              <a:rPr lang="en-US" sz="2800" b="1"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tạo</a:t>
            </a:r>
            <a:r>
              <a:rPr lang="en-US" sz="2800" b="1"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hình</a:t>
            </a:r>
            <a:r>
              <a:rPr lang="en-US" sz="2800" b="1" i="0" u="none" strike="noStrike" cap="none" dirty="0">
                <a:solidFill>
                  <a:srgbClr val="F7CAAC"/>
                </a:solidFill>
                <a:latin typeface="Tahoma"/>
                <a:ea typeface="Tahoma"/>
                <a:cs typeface="Tahoma"/>
                <a:sym typeface="Tahoma"/>
              </a:rPr>
              <a:t>...</a:t>
            </a:r>
            <a:endParaRPr sz="2800" b="1" i="0" u="none" strike="noStrike" cap="none" dirty="0">
              <a:solidFill>
                <a:srgbClr val="F7CAAC"/>
              </a:solidFill>
              <a:latin typeface="Tahoma"/>
              <a:ea typeface="Tahoma"/>
              <a:cs typeface="Tahoma"/>
              <a:sym typeface="Tahoma"/>
            </a:endParaRPr>
          </a:p>
        </p:txBody>
      </p:sp>
      <p:pic>
        <p:nvPicPr>
          <p:cNvPr id="197" name="Google Shape;197;p11"/>
          <p:cNvPicPr preferRelativeResize="0"/>
          <p:nvPr/>
        </p:nvPicPr>
        <p:blipFill>
          <a:blip r:embed="rId5"/>
          <a:srcRect/>
          <a:stretch/>
        </p:blipFill>
        <p:spPr>
          <a:xfrm>
            <a:off x="704182" y="1901887"/>
            <a:ext cx="3023757" cy="4164565"/>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15220">
        <p14:gallery dir="l"/>
      </p:transition>
    </mc:Choice>
    <mc:Fallback xmlns="">
      <p:transition spd="slow" advTm="152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par>
                                <p:cTn id="8" presetID="10" presetClass="entr" presetSubtype="0" fill="hold" nodeType="withEffect">
                                  <p:stCondLst>
                                    <p:cond delay="1100"/>
                                  </p:stCondLst>
                                  <p:childTnLst>
                                    <p:set>
                                      <p:cBhvr>
                                        <p:cTn id="9" dur="1" fill="hold">
                                          <p:stCondLst>
                                            <p:cond delay="0"/>
                                          </p:stCondLst>
                                        </p:cTn>
                                        <p:tgtEl>
                                          <p:spTgt spid="197"/>
                                        </p:tgtEl>
                                        <p:attrNameLst>
                                          <p:attrName>style.visibility</p:attrName>
                                        </p:attrNameLst>
                                      </p:cBhvr>
                                      <p:to>
                                        <p:strVal val="visible"/>
                                      </p:to>
                                    </p:set>
                                    <p:animEffect transition="in" filter="fade">
                                      <p:cBhvr>
                                        <p:cTn id="10" dur="500"/>
                                        <p:tgtEl>
                                          <p:spTgt spid="197"/>
                                        </p:tgtEl>
                                      </p:cBhvr>
                                    </p:animEffect>
                                  </p:childTnLst>
                                </p:cTn>
                              </p:par>
                              <p:par>
                                <p:cTn id="11" presetID="10" presetClass="entr" presetSubtype="0" fill="hold" nodeType="withEffect">
                                  <p:stCondLst>
                                    <p:cond delay="300"/>
                                  </p:stCondLst>
                                  <p:childTnLst>
                                    <p:set>
                                      <p:cBhvr>
                                        <p:cTn id="12" dur="1" fill="hold">
                                          <p:stCondLst>
                                            <p:cond delay="0"/>
                                          </p:stCondLst>
                                        </p:cTn>
                                        <p:tgtEl>
                                          <p:spTgt spid="191"/>
                                        </p:tgtEl>
                                        <p:attrNameLst>
                                          <p:attrName>style.visibility</p:attrName>
                                        </p:attrNameLst>
                                      </p:cBhvr>
                                      <p:to>
                                        <p:strVal val="visible"/>
                                      </p:to>
                                    </p:set>
                                    <p:animEffect transition="in" filter="fade">
                                      <p:cBhvr>
                                        <p:cTn id="13" dur="500"/>
                                        <p:tgtEl>
                                          <p:spTgt spid="19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300"/>
                                  </p:stCondLst>
                                  <p:childTnLst>
                                    <p:set>
                                      <p:cBhvr>
                                        <p:cTn id="17" dur="1" fill="hold">
                                          <p:stCondLst>
                                            <p:cond delay="0"/>
                                          </p:stCondLst>
                                        </p:cTn>
                                        <p:tgtEl>
                                          <p:spTgt spid="194"/>
                                        </p:tgtEl>
                                        <p:attrNameLst>
                                          <p:attrName>style.visibility</p:attrName>
                                        </p:attrNameLst>
                                      </p:cBhvr>
                                      <p:to>
                                        <p:strVal val="visible"/>
                                      </p:to>
                                    </p:set>
                                    <p:animEffect transition="in" filter="fade">
                                      <p:cBhvr>
                                        <p:cTn id="18" dur="500"/>
                                        <p:tgtEl>
                                          <p:spTgt spid="194"/>
                                        </p:tgtEl>
                                      </p:cBhvr>
                                    </p:animEffect>
                                  </p:childTnLst>
                                </p:cTn>
                              </p:par>
                              <p:par>
                                <p:cTn id="19" presetID="10" presetClass="entr" presetSubtype="0" fill="hold" nodeType="withEffect">
                                  <p:stCondLst>
                                    <p:cond delay="200"/>
                                  </p:stCondLst>
                                  <p:childTnLst>
                                    <p:set>
                                      <p:cBhvr>
                                        <p:cTn id="20" dur="1" fill="hold">
                                          <p:stCondLst>
                                            <p:cond delay="0"/>
                                          </p:stCondLst>
                                        </p:cTn>
                                        <p:tgtEl>
                                          <p:spTgt spid="195"/>
                                        </p:tgtEl>
                                        <p:attrNameLst>
                                          <p:attrName>style.visibility</p:attrName>
                                        </p:attrNameLst>
                                      </p:cBhvr>
                                      <p:to>
                                        <p:strVal val="visible"/>
                                      </p:to>
                                    </p:set>
                                    <p:animEffect transition="in" filter="fade">
                                      <p:cBhvr>
                                        <p:cTn id="21" dur="500"/>
                                        <p:tgtEl>
                                          <p:spTgt spid="19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2">
                                            <p:txEl>
                                              <p:pRg st="0" end="0"/>
                                            </p:txEl>
                                          </p:spTgt>
                                        </p:tgtEl>
                                        <p:attrNameLst>
                                          <p:attrName>style.visibility</p:attrName>
                                        </p:attrNameLst>
                                      </p:cBhvr>
                                      <p:to>
                                        <p:strVal val="visible"/>
                                      </p:to>
                                    </p:set>
                                    <p:animEffect transition="in" filter="fade">
                                      <p:cBhvr>
                                        <p:cTn id="26" dur="500"/>
                                        <p:tgtEl>
                                          <p:spTgt spid="192">
                                            <p:txEl>
                                              <p:pRg st="0" end="0"/>
                                            </p:txEl>
                                          </p:spTgt>
                                        </p:tgtEl>
                                      </p:cBhvr>
                                    </p:animEffect>
                                  </p:childTnLst>
                                </p:cTn>
                              </p:par>
                              <p:par>
                                <p:cTn id="27" presetID="10" presetClass="entr" presetSubtype="0" fill="hold" nodeType="withEffect">
                                  <p:stCondLst>
                                    <p:cond delay="300"/>
                                  </p:stCondLst>
                                  <p:childTnLst>
                                    <p:set>
                                      <p:cBhvr>
                                        <p:cTn id="28" dur="1" fill="hold">
                                          <p:stCondLst>
                                            <p:cond delay="0"/>
                                          </p:stCondLst>
                                        </p:cTn>
                                        <p:tgtEl>
                                          <p:spTgt spid="196"/>
                                        </p:tgtEl>
                                        <p:attrNameLst>
                                          <p:attrName>style.visibility</p:attrName>
                                        </p:attrNameLst>
                                      </p:cBhvr>
                                      <p:to>
                                        <p:strVal val="visible"/>
                                      </p:to>
                                    </p:set>
                                    <p:animEffect transition="in" filter="fade">
                                      <p:cBhvr>
                                        <p:cTn id="29"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16347">
        <p14:gallery dir="l"/>
      </p:transition>
    </mc:Choice>
    <mc:Fallback xmlns="">
      <p:transition spd="slow" advTm="16347">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5"/>
        <p:cNvGrpSpPr/>
        <p:nvPr/>
      </p:nvGrpSpPr>
      <p:grpSpPr>
        <a:xfrm>
          <a:off x="0" y="0"/>
          <a:ext cx="0" cy="0"/>
          <a:chOff x="0" y="0"/>
          <a:chExt cx="0" cy="0"/>
        </a:xfrm>
      </p:grpSpPr>
      <p:sp>
        <p:nvSpPr>
          <p:cNvPr id="96" name="Google Shape;96;p2"/>
          <p:cNvSpPr/>
          <p:nvPr/>
        </p:nvSpPr>
        <p:spPr>
          <a:xfrm>
            <a:off x="214916" y="2220685"/>
            <a:ext cx="11367483" cy="3323771"/>
          </a:xfrm>
          <a:prstGeom prst="rect">
            <a:avLst/>
          </a:prstGeom>
          <a:solidFill>
            <a:srgbClr val="663300">
              <a:alpha val="84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1357085" y="0"/>
            <a:ext cx="7496630" cy="1339187"/>
          </a:xfrm>
          <a:prstGeom prst="rect">
            <a:avLst/>
          </a:prstGeom>
          <a:noFill/>
          <a:ln>
            <a:noFill/>
          </a:ln>
        </p:spPr>
        <p:txBody>
          <a:bodyPr spcFirstLastPara="1" wrap="square" lIns="91425" tIns="91425" rIns="91425" bIns="91425" anchor="b" anchorCtr="0">
            <a:noAutofit/>
          </a:bodyPr>
          <a:lstStyle/>
          <a:p>
            <a:pPr marL="0" marR="0" lvl="0" indent="0" algn="r" rtl="0">
              <a:lnSpc>
                <a:spcPct val="90000"/>
              </a:lnSpc>
              <a:spcBef>
                <a:spcPts val="0"/>
              </a:spcBef>
              <a:spcAft>
                <a:spcPts val="0"/>
              </a:spcAft>
              <a:buClr>
                <a:srgbClr val="FEE599"/>
              </a:buClr>
              <a:buSzPts val="4500"/>
              <a:buFont typeface="Arial"/>
              <a:buNone/>
            </a:pPr>
            <a:r>
              <a:rPr lang="en-US" sz="4500" b="1" i="0" u="none" strike="noStrike" cap="none" dirty="0">
                <a:solidFill>
                  <a:schemeClr val="bg1"/>
                </a:solidFill>
                <a:latin typeface="Tahoma" panose="020B0604030504040204" pitchFamily="34" charset="0"/>
                <a:ea typeface="Tahoma" panose="020B0604030504040204" pitchFamily="34" charset="0"/>
                <a:cs typeface="Tahoma" panose="020B0604030504040204" pitchFamily="34" charset="0"/>
                <a:sym typeface="Arial"/>
              </a:rPr>
              <a:t>YÊU CẦU CẦN ĐẠT</a:t>
            </a:r>
            <a:endParaRPr sz="4500" b="1" i="0" u="none" strike="noStrike" cap="none" dirty="0">
              <a:solidFill>
                <a:schemeClr val="bg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98" name="Google Shape;98;p2"/>
          <p:cNvSpPr txBox="1"/>
          <p:nvPr/>
        </p:nvSpPr>
        <p:spPr>
          <a:xfrm>
            <a:off x="754743" y="2532389"/>
            <a:ext cx="10638971" cy="2569894"/>
          </a:xfrm>
          <a:prstGeom prst="rect">
            <a:avLst/>
          </a:prstGeom>
          <a:noFill/>
          <a:ln>
            <a:noFill/>
          </a:ln>
        </p:spPr>
        <p:txBody>
          <a:bodyPr spcFirstLastPara="1" wrap="square" lIns="91425" tIns="45700" rIns="91425" bIns="45700" anchor="t" anchorCtr="0">
            <a:spAutoFit/>
          </a:bodyPr>
          <a:lstStyle/>
          <a:p>
            <a:pPr lvl="0"/>
            <a:r>
              <a:rPr lang="en-US" sz="2300" b="0" i="0" u="none" strike="noStrike" cap="none" dirty="0">
                <a:solidFill>
                  <a:schemeClr val="accent4">
                    <a:lumMod val="20000"/>
                    <a:lumOff val="80000"/>
                  </a:schemeClr>
                </a:solidFill>
                <a:latin typeface="Tahoma"/>
                <a:ea typeface="Tahoma"/>
                <a:cs typeface="Tahoma"/>
                <a:sym typeface="Tahoma"/>
              </a:rPr>
              <a:t>- </a:t>
            </a:r>
            <a:r>
              <a:rPr lang="vi-VN" sz="2300" dirty="0">
                <a:solidFill>
                  <a:schemeClr val="accent4">
                    <a:lumMod val="20000"/>
                    <a:lumOff val="80000"/>
                  </a:schemeClr>
                </a:solidFill>
                <a:latin typeface="Tahoma"/>
                <a:ea typeface="Tahoma"/>
                <a:cs typeface="Tahoma"/>
                <a:sym typeface="Tahoma"/>
              </a:rPr>
              <a:t>Nêu được khái quát về nghệ thuật tranh lụa Việt Nam. Tóm tắt được cuộc đời, sự nghiệp và nét đặc trưng trong tranh lụa của hoạ sĩ Nguyễn Phan Chánh. </a:t>
            </a:r>
          </a:p>
          <a:p>
            <a:pPr lvl="0"/>
            <a:r>
              <a:rPr lang="en-US" sz="2300" dirty="0">
                <a:solidFill>
                  <a:schemeClr val="accent4">
                    <a:lumMod val="20000"/>
                    <a:lumOff val="80000"/>
                  </a:schemeClr>
                </a:solidFill>
                <a:latin typeface="Tahoma"/>
                <a:ea typeface="Tahoma"/>
                <a:cs typeface="Tahoma"/>
                <a:sym typeface="Tahoma"/>
              </a:rPr>
              <a:t>-</a:t>
            </a:r>
            <a:r>
              <a:rPr lang="vi-VN" sz="2300" dirty="0">
                <a:solidFill>
                  <a:schemeClr val="accent4">
                    <a:lumMod val="20000"/>
                    <a:lumOff val="80000"/>
                  </a:schemeClr>
                </a:solidFill>
                <a:latin typeface="Tahoma"/>
                <a:ea typeface="Tahoma"/>
                <a:cs typeface="Tahoma"/>
                <a:sym typeface="Tahoma"/>
              </a:rPr>
              <a:t> Sử dụng cách vẽ màu nước để mô phỏng được bức tranh theo phong cách của hoạ sĩ Nguyễn Phan Chánh. </a:t>
            </a:r>
          </a:p>
          <a:p>
            <a:pPr lvl="0"/>
            <a:r>
              <a:rPr lang="en-US" sz="2300" dirty="0">
                <a:solidFill>
                  <a:schemeClr val="accent4">
                    <a:lumMod val="20000"/>
                    <a:lumOff val="80000"/>
                  </a:schemeClr>
                </a:solidFill>
                <a:latin typeface="Tahoma"/>
                <a:ea typeface="Tahoma"/>
                <a:cs typeface="Tahoma"/>
                <a:sym typeface="Tahoma"/>
              </a:rPr>
              <a:t>-</a:t>
            </a:r>
            <a:r>
              <a:rPr lang="vi-VN" sz="2300" dirty="0">
                <a:solidFill>
                  <a:schemeClr val="accent4">
                    <a:lumMod val="20000"/>
                    <a:lumOff val="80000"/>
                  </a:schemeClr>
                </a:solidFill>
                <a:latin typeface="Tahoma"/>
                <a:ea typeface="Tahoma"/>
                <a:cs typeface="Tahoma"/>
                <a:sym typeface="Tahoma"/>
              </a:rPr>
              <a:t> Vận dụng được kĩ thuật vẽ màu nước để tạo một bức tranh. </a:t>
            </a:r>
          </a:p>
          <a:p>
            <a:pPr lvl="0"/>
            <a:r>
              <a:rPr lang="en-US" sz="2300" dirty="0">
                <a:solidFill>
                  <a:schemeClr val="accent4">
                    <a:lumMod val="20000"/>
                    <a:lumOff val="80000"/>
                  </a:schemeClr>
                </a:solidFill>
                <a:latin typeface="Tahoma"/>
                <a:ea typeface="Tahoma"/>
                <a:cs typeface="Tahoma"/>
                <a:sym typeface="Tahoma"/>
              </a:rPr>
              <a:t>-</a:t>
            </a:r>
            <a:r>
              <a:rPr lang="vi-VN" sz="2300" dirty="0">
                <a:solidFill>
                  <a:schemeClr val="accent4">
                    <a:lumMod val="20000"/>
                    <a:lumOff val="80000"/>
                  </a:schemeClr>
                </a:solidFill>
                <a:latin typeface="Tahoma"/>
                <a:ea typeface="Tahoma"/>
                <a:cs typeface="Tahoma"/>
                <a:sym typeface="Tahoma"/>
              </a:rPr>
              <a:t> Trân trọng, giữ gìn bản sắc và phát huy được giá trị, vẻ đẹp văn hoá, nghệ thuật của dân tộc trong học tập và sáng tạo.</a:t>
            </a:r>
          </a:p>
        </p:txBody>
      </p:sp>
      <p:sp>
        <p:nvSpPr>
          <p:cNvPr id="6" name="TextBox 5"/>
          <p:cNvSpPr txBox="1"/>
          <p:nvPr/>
        </p:nvSpPr>
        <p:spPr>
          <a:xfrm>
            <a:off x="5217836" y="6215775"/>
            <a:ext cx="6622869" cy="353943"/>
          </a:xfrm>
          <a:prstGeom prst="rect">
            <a:avLst/>
          </a:prstGeom>
          <a:noFill/>
        </p:spPr>
        <p:txBody>
          <a:bodyPr wrap="square" rtlCol="0">
            <a:spAutoFit/>
          </a:bodyPr>
          <a:lstStyle/>
          <a:p>
            <a:r>
              <a:rPr lang="en-US" sz="1700" dirty="0" smtClean="0">
                <a:solidFill>
                  <a:srgbClr val="FFFF00"/>
                </a:solidFill>
              </a:rPr>
              <a:t>Xem Bài giảng hay tại đây: </a:t>
            </a:r>
            <a:r>
              <a:rPr lang="en-US" sz="1700" dirty="0">
                <a:solidFill>
                  <a:srgbClr val="FFFF00"/>
                </a:solidFill>
              </a:rPr>
              <a:t>https://youtu.be/6c8UwtUc9Ao</a:t>
            </a:r>
          </a:p>
        </p:txBody>
      </p:sp>
      <p:pic>
        <p:nvPicPr>
          <p:cNvPr id="7" name="Picture 6">
            <a:hlinkClick r:id="rId5" tooltip="Xem Bài giảng MT mẫu tại đây"/>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22457" y="5918895"/>
            <a:ext cx="477657" cy="78349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42356">
        <p14:gallery dir="l"/>
      </p:transition>
    </mc:Choice>
    <mc:Fallback xmlns="">
      <p:transition spd="slow" advTm="4235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par>
                                <p:cTn id="8" presetID="2" presetClass="entr" presetSubtype="2" fill="hold" nodeType="withEffect">
                                  <p:stCondLst>
                                    <p:cond delay="700"/>
                                  </p:stCondLst>
                                  <p:childTnLst>
                                    <p:set>
                                      <p:cBhvr>
                                        <p:cTn id="9" dur="1" fill="hold">
                                          <p:stCondLst>
                                            <p:cond delay="0"/>
                                          </p:stCondLst>
                                        </p:cTn>
                                        <p:tgtEl>
                                          <p:spTgt spid="96"/>
                                        </p:tgtEl>
                                        <p:attrNameLst>
                                          <p:attrName>style.visibility</p:attrName>
                                        </p:attrNameLst>
                                      </p:cBhvr>
                                      <p:to>
                                        <p:strVal val="visible"/>
                                      </p:to>
                                    </p:set>
                                    <p:anim calcmode="lin" valueType="num">
                                      <p:cBhvr additive="base">
                                        <p:cTn id="10" dur="1000"/>
                                        <p:tgtEl>
                                          <p:spTgt spid="96"/>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120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7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p:nvPr/>
        </p:nvSpPr>
        <p:spPr>
          <a:xfrm>
            <a:off x="-548639" y="1508760"/>
            <a:ext cx="13277666" cy="4815840"/>
          </a:xfrm>
          <a:prstGeom prst="rect">
            <a:avLst/>
          </a:prstGeom>
          <a:solidFill>
            <a:schemeClr val="dk1">
              <a:alpha val="41960"/>
            </a:schemeClr>
          </a:solidFill>
          <a:ln>
            <a:noFill/>
          </a:ln>
          <a:effectLst>
            <a:glow rad="228600">
              <a:schemeClr val="accent2">
                <a:satMod val="175000"/>
                <a:alpha val="41000"/>
              </a:schemeClr>
            </a:glow>
            <a:outerShdw blurRad="101600" dist="38100" dir="2700000" algn="tl" rotWithShape="0">
              <a:prstClr val="black">
                <a:alpha val="40000"/>
              </a:prstClr>
            </a:outerShdw>
            <a:softEdge rad="3175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3"/>
          <p:cNvSpPr txBox="1"/>
          <p:nvPr/>
        </p:nvSpPr>
        <p:spPr>
          <a:xfrm>
            <a:off x="4100285" y="633595"/>
            <a:ext cx="6754287" cy="701486"/>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800000"/>
              </a:buClr>
              <a:buSzPts val="5500"/>
              <a:buFont typeface="Arial"/>
              <a:buNone/>
            </a:pPr>
            <a:r>
              <a:rPr lang="en-US" sz="5500" b="1" dirty="0">
                <a:solidFill>
                  <a:srgbClr val="800000"/>
                </a:solidFill>
                <a:latin typeface="Arial"/>
                <a:ea typeface="Arial"/>
                <a:cs typeface="Arial"/>
                <a:sym typeface="Arial"/>
              </a:rPr>
              <a:t>NỘI DUNG</a:t>
            </a:r>
            <a:endParaRPr sz="5500" b="1" dirty="0">
              <a:solidFill>
                <a:srgbClr val="800000"/>
              </a:solidFill>
              <a:latin typeface="Arial"/>
              <a:ea typeface="Arial"/>
              <a:cs typeface="Arial"/>
              <a:sym typeface="Arial"/>
            </a:endParaRPr>
          </a:p>
        </p:txBody>
      </p:sp>
      <p:sp>
        <p:nvSpPr>
          <p:cNvPr id="106" name="Google Shape;106;p3"/>
          <p:cNvSpPr txBox="1"/>
          <p:nvPr/>
        </p:nvSpPr>
        <p:spPr>
          <a:xfrm>
            <a:off x="2395612" y="2292749"/>
            <a:ext cx="9826530" cy="3247861"/>
          </a:xfrm>
          <a:prstGeom prst="rect">
            <a:avLst/>
          </a:prstGeom>
          <a:noFill/>
          <a:ln>
            <a:noFill/>
          </a:ln>
        </p:spPr>
        <p:txBody>
          <a:bodyPr spcFirstLastPara="1" wrap="square" lIns="91425" tIns="91425" rIns="91425" bIns="91425" anchor="t" anchorCtr="0">
            <a:noAutofit/>
          </a:bodyPr>
          <a:lstStyle/>
          <a:p>
            <a:pPr marL="514350" marR="0" lvl="0" indent="-514350" algn="l" rtl="0">
              <a:lnSpc>
                <a:spcPct val="150000"/>
              </a:lnSpc>
              <a:spcBef>
                <a:spcPts val="0"/>
              </a:spcBef>
              <a:spcAft>
                <a:spcPts val="0"/>
              </a:spcAft>
              <a:buClr>
                <a:schemeClr val="lt1"/>
              </a:buClr>
              <a:buSzPts val="2700"/>
              <a:buFont typeface="Calibri"/>
              <a:buAutoNum type="arabicPeriod"/>
            </a:pPr>
            <a:r>
              <a:rPr lang="en-US" sz="2400" dirty="0">
                <a:solidFill>
                  <a:schemeClr val="lt1"/>
                </a:solidFill>
                <a:latin typeface="Tahoma"/>
                <a:ea typeface="Tahoma"/>
                <a:cs typeface="Tahoma"/>
                <a:sym typeface="Tahoma"/>
              </a:rPr>
              <a:t>Quan </a:t>
            </a:r>
            <a:r>
              <a:rPr lang="en-US" sz="2400" dirty="0" err="1">
                <a:solidFill>
                  <a:schemeClr val="lt1"/>
                </a:solidFill>
                <a:latin typeface="Tahoma"/>
                <a:ea typeface="Tahoma"/>
                <a:cs typeface="Tahoma"/>
                <a:sym typeface="Tahoma"/>
              </a:rPr>
              <a:t>sát</a:t>
            </a:r>
            <a:r>
              <a:rPr lang="en-US" sz="2400" dirty="0">
                <a:solidFill>
                  <a:schemeClr val="lt1"/>
                </a:solidFill>
                <a:latin typeface="Tahoma"/>
                <a:ea typeface="Tahoma"/>
                <a:cs typeface="Tahoma"/>
                <a:sym typeface="Tahoma"/>
              </a:rPr>
              <a:t> – </a:t>
            </a:r>
            <a:r>
              <a:rPr lang="en-US" sz="2400" dirty="0" err="1">
                <a:solidFill>
                  <a:schemeClr val="lt1"/>
                </a:solidFill>
                <a:latin typeface="Tahoma"/>
                <a:ea typeface="Tahoma"/>
                <a:cs typeface="Tahoma"/>
                <a:sym typeface="Tahoma"/>
              </a:rPr>
              <a:t>nhận</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thức</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về</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tranh</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lụa</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của</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họa</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sĩ</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Nguyễn</a:t>
            </a:r>
            <a:r>
              <a:rPr lang="en-US" sz="2400" dirty="0">
                <a:solidFill>
                  <a:schemeClr val="lt1"/>
                </a:solidFill>
                <a:latin typeface="Tahoma"/>
                <a:ea typeface="Tahoma"/>
                <a:cs typeface="Tahoma"/>
                <a:sym typeface="Tahoma"/>
              </a:rPr>
              <a:t> Phan Chánh.</a:t>
            </a:r>
            <a:endParaRPr sz="2400" dirty="0"/>
          </a:p>
          <a:p>
            <a:pPr marL="514350" marR="0" lvl="0" indent="-514350" algn="l" rtl="0">
              <a:lnSpc>
                <a:spcPct val="150000"/>
              </a:lnSpc>
              <a:spcBef>
                <a:spcPts val="0"/>
              </a:spcBef>
              <a:spcAft>
                <a:spcPts val="0"/>
              </a:spcAft>
              <a:buClr>
                <a:schemeClr val="lt1"/>
              </a:buClr>
              <a:buSzPts val="2700"/>
              <a:buFont typeface="Calibri"/>
              <a:buAutoNum type="arabicPeriod"/>
            </a:pPr>
            <a:r>
              <a:rPr lang="en-US" sz="2400" dirty="0" err="1">
                <a:solidFill>
                  <a:schemeClr val="lt1"/>
                </a:solidFill>
                <a:latin typeface="Tahoma"/>
                <a:ea typeface="Tahoma"/>
                <a:cs typeface="Tahoma"/>
                <a:sym typeface="Tahoma"/>
              </a:rPr>
              <a:t>Cách</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vẽ</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mô</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phỏng</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tranh</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lụa</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bằng</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màu</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nước</a:t>
            </a:r>
            <a:r>
              <a:rPr lang="en-US" sz="2400" dirty="0">
                <a:solidFill>
                  <a:schemeClr val="lt1"/>
                </a:solidFill>
                <a:latin typeface="Tahoma"/>
                <a:ea typeface="Tahoma"/>
                <a:cs typeface="Tahoma"/>
                <a:sym typeface="Tahoma"/>
              </a:rPr>
              <a:t>.</a:t>
            </a:r>
            <a:endParaRPr sz="2400" dirty="0"/>
          </a:p>
          <a:p>
            <a:pPr marL="514350" marR="0" lvl="0" indent="-514350" algn="l" rtl="0">
              <a:lnSpc>
                <a:spcPct val="150000"/>
              </a:lnSpc>
              <a:spcBef>
                <a:spcPts val="0"/>
              </a:spcBef>
              <a:spcAft>
                <a:spcPts val="0"/>
              </a:spcAft>
              <a:buClr>
                <a:schemeClr val="lt1"/>
              </a:buClr>
              <a:buSzPts val="2700"/>
              <a:buFont typeface="Calibri"/>
              <a:buAutoNum type="arabicPeriod"/>
            </a:pPr>
            <a:r>
              <a:rPr lang="en-US" sz="2400" dirty="0" err="1">
                <a:solidFill>
                  <a:schemeClr val="lt1"/>
                </a:solidFill>
                <a:latin typeface="Tahoma"/>
                <a:ea typeface="Tahoma"/>
                <a:cs typeface="Tahoma"/>
                <a:sym typeface="Tahoma"/>
              </a:rPr>
              <a:t>Vẽ</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mô</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phỏng</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tranh</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lụa</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của</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họa</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sĩ</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Nguyễn</a:t>
            </a:r>
            <a:r>
              <a:rPr lang="en-US" sz="2400" dirty="0">
                <a:solidFill>
                  <a:schemeClr val="lt1"/>
                </a:solidFill>
                <a:latin typeface="Tahoma"/>
                <a:ea typeface="Tahoma"/>
                <a:cs typeface="Tahoma"/>
                <a:sym typeface="Tahoma"/>
              </a:rPr>
              <a:t> Phan Chánh.</a:t>
            </a:r>
            <a:endParaRPr sz="2400" dirty="0"/>
          </a:p>
          <a:p>
            <a:pPr marL="514350" marR="0" lvl="0" indent="-514350" algn="l" rtl="0">
              <a:lnSpc>
                <a:spcPct val="150000"/>
              </a:lnSpc>
              <a:spcBef>
                <a:spcPts val="0"/>
              </a:spcBef>
              <a:spcAft>
                <a:spcPts val="0"/>
              </a:spcAft>
              <a:buClr>
                <a:schemeClr val="lt1"/>
              </a:buClr>
              <a:buSzPts val="2700"/>
              <a:buFont typeface="Calibri"/>
              <a:buAutoNum type="arabicPeriod"/>
            </a:pPr>
            <a:r>
              <a:rPr lang="en-US" sz="2400" dirty="0" err="1">
                <a:solidFill>
                  <a:schemeClr val="lt1"/>
                </a:solidFill>
                <a:latin typeface="Tahoma"/>
                <a:ea typeface="Tahoma"/>
                <a:cs typeface="Tahoma"/>
                <a:sym typeface="Tahoma"/>
              </a:rPr>
              <a:t>Trưng</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bày</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sản</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phẩm</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và</a:t>
            </a:r>
            <a:r>
              <a:rPr lang="en-US" sz="2400" dirty="0">
                <a:solidFill>
                  <a:schemeClr val="lt1"/>
                </a:solidFill>
                <a:latin typeface="Tahoma"/>
                <a:ea typeface="Tahoma"/>
                <a:cs typeface="Tahoma"/>
                <a:sym typeface="Tahoma"/>
              </a:rPr>
              <a:t> chia </a:t>
            </a:r>
            <a:r>
              <a:rPr lang="en-US" sz="2400" dirty="0" err="1">
                <a:solidFill>
                  <a:schemeClr val="lt1"/>
                </a:solidFill>
                <a:latin typeface="Tahoma"/>
                <a:ea typeface="Tahoma"/>
                <a:cs typeface="Tahoma"/>
                <a:sym typeface="Tahoma"/>
              </a:rPr>
              <a:t>sẻ</a:t>
            </a:r>
            <a:r>
              <a:rPr lang="en-US" sz="2400" dirty="0">
                <a:solidFill>
                  <a:schemeClr val="lt1"/>
                </a:solidFill>
                <a:latin typeface="Tahoma"/>
                <a:ea typeface="Tahoma"/>
                <a:cs typeface="Tahoma"/>
                <a:sym typeface="Tahoma"/>
              </a:rPr>
              <a:t>.</a:t>
            </a:r>
            <a:endParaRPr sz="2400" dirty="0"/>
          </a:p>
          <a:p>
            <a:pPr marL="514350" marR="0" lvl="0" indent="-514350" algn="l" rtl="0">
              <a:lnSpc>
                <a:spcPct val="150000"/>
              </a:lnSpc>
              <a:spcBef>
                <a:spcPts val="0"/>
              </a:spcBef>
              <a:spcAft>
                <a:spcPts val="0"/>
              </a:spcAft>
              <a:buClr>
                <a:schemeClr val="lt1"/>
              </a:buClr>
              <a:buSzPts val="2700"/>
              <a:buFont typeface="Calibri"/>
              <a:buAutoNum type="arabicPeriod"/>
            </a:pPr>
            <a:r>
              <a:rPr lang="en-US" sz="2400" dirty="0" err="1">
                <a:solidFill>
                  <a:schemeClr val="lt1"/>
                </a:solidFill>
                <a:latin typeface="Tahoma"/>
                <a:ea typeface="Tahoma"/>
                <a:cs typeface="Tahoma"/>
                <a:sym typeface="Tahoma"/>
              </a:rPr>
              <a:t>Tìm</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hiểu</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về</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tranh</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lụa</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hiện</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đại</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Việt</a:t>
            </a:r>
            <a:r>
              <a:rPr lang="en-US" sz="2400" dirty="0">
                <a:solidFill>
                  <a:schemeClr val="lt1"/>
                </a:solidFill>
                <a:latin typeface="Tahoma"/>
                <a:ea typeface="Tahoma"/>
                <a:cs typeface="Tahoma"/>
                <a:sym typeface="Tahoma"/>
              </a:rPr>
              <a:t> Nam.</a:t>
            </a:r>
            <a:endParaRPr sz="2400" dirty="0"/>
          </a:p>
          <a:p>
            <a:pPr marL="0" marR="0" lvl="0" indent="0" algn="l" rtl="0">
              <a:lnSpc>
                <a:spcPct val="90000"/>
              </a:lnSpc>
              <a:spcBef>
                <a:spcPts val="0"/>
              </a:spcBef>
              <a:spcAft>
                <a:spcPts val="0"/>
              </a:spcAft>
              <a:buClr>
                <a:schemeClr val="dk1"/>
              </a:buClr>
              <a:buSzPts val="2800"/>
              <a:buFont typeface="Arial"/>
              <a:buNone/>
            </a:pPr>
            <a:endParaRPr sz="2400" dirty="0">
              <a:solidFill>
                <a:schemeClr val="lt1"/>
              </a:solidFill>
              <a:latin typeface="Tahoma"/>
              <a:ea typeface="Tahoma"/>
              <a:cs typeface="Tahoma"/>
              <a:sym typeface="Tahoma"/>
            </a:endParaRPr>
          </a:p>
          <a:p>
            <a:pPr marL="0" marR="0" lvl="0" indent="0" algn="l" rtl="0">
              <a:lnSpc>
                <a:spcPct val="90000"/>
              </a:lnSpc>
              <a:spcBef>
                <a:spcPts val="0"/>
              </a:spcBef>
              <a:spcAft>
                <a:spcPts val="0"/>
              </a:spcAft>
              <a:buClr>
                <a:schemeClr val="dk1"/>
              </a:buClr>
              <a:buSzPts val="2800"/>
              <a:buFont typeface="Arial"/>
              <a:buNone/>
            </a:pPr>
            <a:endParaRPr sz="2400" dirty="0">
              <a:solidFill>
                <a:srgbClr val="4C5D67"/>
              </a:solidFill>
              <a:latin typeface="Tahoma"/>
              <a:ea typeface="Tahoma"/>
              <a:cs typeface="Tahoma"/>
              <a:sym typeface="Tahoma"/>
            </a:endParaRPr>
          </a:p>
        </p:txBody>
      </p:sp>
      <p:pic>
        <p:nvPicPr>
          <p:cNvPr id="107" name="Google Shape;107;p3"/>
          <p:cNvPicPr preferRelativeResize="0"/>
          <p:nvPr/>
        </p:nvPicPr>
        <p:blipFill>
          <a:blip r:embed="rId5"/>
          <a:srcRect/>
          <a:stretch/>
        </p:blipFill>
        <p:spPr>
          <a:xfrm>
            <a:off x="393896" y="2511579"/>
            <a:ext cx="1843168" cy="2617691"/>
          </a:xfrm>
          <a:prstGeom prst="rect">
            <a:avLst/>
          </a:prstGeom>
          <a:noFill/>
          <a:ln>
            <a:noFill/>
          </a:ln>
        </p:spPr>
      </p:pic>
      <p:sp>
        <p:nvSpPr>
          <p:cNvPr id="7" name="TextBox 6"/>
          <p:cNvSpPr txBox="1"/>
          <p:nvPr/>
        </p:nvSpPr>
        <p:spPr>
          <a:xfrm>
            <a:off x="5232351" y="5540610"/>
            <a:ext cx="6622869" cy="353943"/>
          </a:xfrm>
          <a:prstGeom prst="rect">
            <a:avLst/>
          </a:prstGeom>
          <a:noFill/>
        </p:spPr>
        <p:txBody>
          <a:bodyPr wrap="square" rtlCol="0">
            <a:spAutoFit/>
          </a:bodyPr>
          <a:lstStyle/>
          <a:p>
            <a:r>
              <a:rPr lang="en-US" sz="1700" dirty="0" smtClean="0">
                <a:solidFill>
                  <a:srgbClr val="FFFF00"/>
                </a:solidFill>
              </a:rPr>
              <a:t>Xem Bài giảng hay tại đây: </a:t>
            </a:r>
            <a:r>
              <a:rPr lang="en-US" sz="1700" dirty="0">
                <a:solidFill>
                  <a:srgbClr val="FFFF00"/>
                </a:solidFill>
              </a:rPr>
              <a:t>https://youtu.be/6c8UwtUc9Ao</a:t>
            </a:r>
          </a:p>
        </p:txBody>
      </p:sp>
      <p:pic>
        <p:nvPicPr>
          <p:cNvPr id="8" name="Picture 7">
            <a:hlinkClick r:id="rId6" tooltip="Xem Bài giảng MT mẫu tại đây"/>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36972" y="5243730"/>
            <a:ext cx="477657" cy="78349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35248">
        <p14:gallery dir="l"/>
      </p:transition>
    </mc:Choice>
    <mc:Fallback xmlns="">
      <p:transition spd="slow" advTm="352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2" presetClass="entr" presetSubtype="8" fill="hold" nodeType="withEffect">
                                  <p:stCondLst>
                                    <p:cond delay="200"/>
                                  </p:stCondLst>
                                  <p:childTnLst>
                                    <p:set>
                                      <p:cBhvr>
                                        <p:cTn id="9" dur="1" fill="hold">
                                          <p:stCondLst>
                                            <p:cond delay="0"/>
                                          </p:stCondLst>
                                        </p:cTn>
                                        <p:tgtEl>
                                          <p:spTgt spid="104"/>
                                        </p:tgtEl>
                                        <p:attrNameLst>
                                          <p:attrName>style.visibility</p:attrName>
                                        </p:attrNameLst>
                                      </p:cBhvr>
                                      <p:to>
                                        <p:strVal val="visible"/>
                                      </p:to>
                                    </p:set>
                                    <p:anim calcmode="lin" valueType="num">
                                      <p:cBhvr additive="base">
                                        <p:cTn id="10" dur="500"/>
                                        <p:tgtEl>
                                          <p:spTgt spid="104"/>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900"/>
                                  </p:stCondLst>
                                  <p:childTnLst>
                                    <p:set>
                                      <p:cBhvr>
                                        <p:cTn id="12" dur="1" fill="hold">
                                          <p:stCondLst>
                                            <p:cond delay="0"/>
                                          </p:stCondLst>
                                        </p:cTn>
                                        <p:tgtEl>
                                          <p:spTgt spid="106">
                                            <p:txEl>
                                              <p:pRg st="0" end="0"/>
                                            </p:txEl>
                                          </p:spTgt>
                                        </p:tgtEl>
                                        <p:attrNameLst>
                                          <p:attrName>style.visibility</p:attrName>
                                        </p:attrNameLst>
                                      </p:cBhvr>
                                      <p:to>
                                        <p:strVal val="visible"/>
                                      </p:to>
                                    </p:set>
                                    <p:anim calcmode="lin" valueType="num">
                                      <p:cBhvr additive="base">
                                        <p:cTn id="13" dur="750"/>
                                        <p:tgtEl>
                                          <p:spTgt spid="106">
                                            <p:txEl>
                                              <p:pRg st="0" end="0"/>
                                            </p:txEl>
                                          </p:spTgt>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900"/>
                                  </p:stCondLst>
                                  <p:childTnLst>
                                    <p:set>
                                      <p:cBhvr>
                                        <p:cTn id="15" dur="1" fill="hold">
                                          <p:stCondLst>
                                            <p:cond delay="0"/>
                                          </p:stCondLst>
                                        </p:cTn>
                                        <p:tgtEl>
                                          <p:spTgt spid="106">
                                            <p:txEl>
                                              <p:pRg st="1" end="1"/>
                                            </p:txEl>
                                          </p:spTgt>
                                        </p:tgtEl>
                                        <p:attrNameLst>
                                          <p:attrName>style.visibility</p:attrName>
                                        </p:attrNameLst>
                                      </p:cBhvr>
                                      <p:to>
                                        <p:strVal val="visible"/>
                                      </p:to>
                                    </p:set>
                                    <p:anim calcmode="lin" valueType="num">
                                      <p:cBhvr additive="base">
                                        <p:cTn id="16" dur="750"/>
                                        <p:tgtEl>
                                          <p:spTgt spid="106">
                                            <p:txEl>
                                              <p:pRg st="1" end="1"/>
                                            </p:txEl>
                                          </p:spTgt>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900"/>
                                  </p:stCondLst>
                                  <p:childTnLst>
                                    <p:set>
                                      <p:cBhvr>
                                        <p:cTn id="18" dur="1" fill="hold">
                                          <p:stCondLst>
                                            <p:cond delay="0"/>
                                          </p:stCondLst>
                                        </p:cTn>
                                        <p:tgtEl>
                                          <p:spTgt spid="106">
                                            <p:txEl>
                                              <p:pRg st="2" end="2"/>
                                            </p:txEl>
                                          </p:spTgt>
                                        </p:tgtEl>
                                        <p:attrNameLst>
                                          <p:attrName>style.visibility</p:attrName>
                                        </p:attrNameLst>
                                      </p:cBhvr>
                                      <p:to>
                                        <p:strVal val="visible"/>
                                      </p:to>
                                    </p:set>
                                    <p:anim calcmode="lin" valueType="num">
                                      <p:cBhvr additive="base">
                                        <p:cTn id="19" dur="750"/>
                                        <p:tgtEl>
                                          <p:spTgt spid="106">
                                            <p:txEl>
                                              <p:pRg st="2" end="2"/>
                                            </p:txEl>
                                          </p:spTgt>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900"/>
                                  </p:stCondLst>
                                  <p:childTnLst>
                                    <p:set>
                                      <p:cBhvr>
                                        <p:cTn id="21" dur="1" fill="hold">
                                          <p:stCondLst>
                                            <p:cond delay="0"/>
                                          </p:stCondLst>
                                        </p:cTn>
                                        <p:tgtEl>
                                          <p:spTgt spid="106">
                                            <p:txEl>
                                              <p:pRg st="3" end="3"/>
                                            </p:txEl>
                                          </p:spTgt>
                                        </p:tgtEl>
                                        <p:attrNameLst>
                                          <p:attrName>style.visibility</p:attrName>
                                        </p:attrNameLst>
                                      </p:cBhvr>
                                      <p:to>
                                        <p:strVal val="visible"/>
                                      </p:to>
                                    </p:set>
                                    <p:anim calcmode="lin" valueType="num">
                                      <p:cBhvr additive="base">
                                        <p:cTn id="22" dur="750"/>
                                        <p:tgtEl>
                                          <p:spTgt spid="106">
                                            <p:txEl>
                                              <p:pRg st="3" end="3"/>
                                            </p:txEl>
                                          </p:spTgt>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900"/>
                                  </p:stCondLst>
                                  <p:childTnLst>
                                    <p:set>
                                      <p:cBhvr>
                                        <p:cTn id="24" dur="1" fill="hold">
                                          <p:stCondLst>
                                            <p:cond delay="0"/>
                                          </p:stCondLst>
                                        </p:cTn>
                                        <p:tgtEl>
                                          <p:spTgt spid="106">
                                            <p:txEl>
                                              <p:pRg st="4" end="4"/>
                                            </p:txEl>
                                          </p:spTgt>
                                        </p:tgtEl>
                                        <p:attrNameLst>
                                          <p:attrName>style.visibility</p:attrName>
                                        </p:attrNameLst>
                                      </p:cBhvr>
                                      <p:to>
                                        <p:strVal val="visible"/>
                                      </p:to>
                                    </p:set>
                                    <p:anim calcmode="lin" valueType="num">
                                      <p:cBhvr additive="base">
                                        <p:cTn id="25" dur="750"/>
                                        <p:tgtEl>
                                          <p:spTgt spid="106">
                                            <p:txEl>
                                              <p:pRg st="4" end="4"/>
                                            </p:txEl>
                                          </p:spTgt>
                                        </p:tgtEl>
                                        <p:attrNameLst>
                                          <p:attrName>ppt_x</p:attrName>
                                        </p:attrNameLst>
                                      </p:cBhvr>
                                      <p:tavLst>
                                        <p:tav tm="0">
                                          <p:val>
                                            <p:strVal val="#ppt_x+1"/>
                                          </p:val>
                                        </p:tav>
                                        <p:tav tm="100000">
                                          <p:val>
                                            <p:strVal val="#ppt_x"/>
                                          </p:val>
                                        </p:tav>
                                      </p:tavLst>
                                    </p:anim>
                                  </p:childTnLst>
                                </p:cTn>
                              </p:par>
                              <p:par>
                                <p:cTn id="26" presetID="10" presetClass="entr" presetSubtype="0" fill="hold" nodeType="withEffect">
                                  <p:stCondLst>
                                    <p:cond delay="40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1"/>
        <p:cNvGrpSpPr/>
        <p:nvPr/>
      </p:nvGrpSpPr>
      <p:grpSpPr>
        <a:xfrm>
          <a:off x="0" y="0"/>
          <a:ext cx="0" cy="0"/>
          <a:chOff x="0" y="0"/>
          <a:chExt cx="0" cy="0"/>
        </a:xfrm>
      </p:grpSpPr>
      <p:sp>
        <p:nvSpPr>
          <p:cNvPr id="2" name="Rectangle 1">
            <a:extLst>
              <a:ext uri="{FF2B5EF4-FFF2-40B4-BE49-F238E27FC236}">
                <a16:creationId xmlns:a16="http://schemas.microsoft.com/office/drawing/2014/main" id="{9E042ADF-5730-BA2B-4823-3781E114D98D}"/>
              </a:ext>
            </a:extLst>
          </p:cNvPr>
          <p:cNvSpPr/>
          <p:nvPr/>
        </p:nvSpPr>
        <p:spPr>
          <a:xfrm>
            <a:off x="1872343" y="203138"/>
            <a:ext cx="6647544" cy="1118485"/>
          </a:xfrm>
          <a:prstGeom prst="rect">
            <a:avLst/>
          </a:prstGeom>
          <a:gradFill flip="none" rotWithShape="1">
            <a:gsLst>
              <a:gs pos="0">
                <a:schemeClr val="bg1"/>
              </a:gs>
              <a:gs pos="100000">
                <a:schemeClr val="bg1"/>
              </a:gs>
            </a:gsLst>
            <a:lin ang="10800000" scaled="1"/>
            <a:tileRect/>
          </a:gradFill>
          <a:ln>
            <a:noFill/>
          </a:ln>
          <a:effectLst>
            <a:glow rad="228600">
              <a:schemeClr val="accent3">
                <a:satMod val="175000"/>
                <a:alpha val="40000"/>
              </a:schemeClr>
            </a:glow>
            <a:softEdge rad="292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2" name="Google Shape;112;p4"/>
          <p:cNvSpPr/>
          <p:nvPr/>
        </p:nvSpPr>
        <p:spPr>
          <a:xfrm>
            <a:off x="6162671" y="2126598"/>
            <a:ext cx="6029329" cy="3036245"/>
          </a:xfrm>
          <a:prstGeom prst="rect">
            <a:avLst/>
          </a:prstGeom>
          <a:solidFill>
            <a:srgbClr val="262626">
              <a:alpha val="67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txBox="1">
            <a:spLocks noGrp="1"/>
          </p:cNvSpPr>
          <p:nvPr>
            <p:ph type="title"/>
          </p:nvPr>
        </p:nvSpPr>
        <p:spPr>
          <a:xfrm>
            <a:off x="5647230" y="1331535"/>
            <a:ext cx="7329143" cy="809897"/>
          </a:xfrm>
          <a:prstGeom prst="rect">
            <a:avLst/>
          </a:prstGeom>
          <a:noFill/>
          <a:ln>
            <a:noFill/>
          </a:ln>
        </p:spPr>
        <p:txBody>
          <a:bodyPr spcFirstLastPara="1" wrap="square" lIns="91425" tIns="45700" rIns="91425" bIns="45700" anchor="ctr" anchorCtr="0">
            <a:normAutofit fontScale="90000"/>
          </a:bodyPr>
          <a:lstStyle/>
          <a:p>
            <a:pPr lvl="0">
              <a:buClr>
                <a:srgbClr val="800000"/>
              </a:buClr>
              <a:buSzPts val="2300"/>
            </a:pPr>
            <a:r>
              <a:rPr lang="en-US" sz="2300" b="1" dirty="0">
                <a:solidFill>
                  <a:srgbClr val="800000"/>
                </a:solidFill>
                <a:latin typeface="Tahoma"/>
                <a:ea typeface="Tahoma"/>
                <a:cs typeface="Tahoma"/>
                <a:sym typeface="Tahoma"/>
              </a:rPr>
              <a:t>1. </a:t>
            </a:r>
            <a:r>
              <a:rPr lang="en-US" sz="2300" b="1" u="sng" dirty="0">
                <a:solidFill>
                  <a:srgbClr val="800000"/>
                </a:solidFill>
                <a:latin typeface="Tahoma"/>
                <a:ea typeface="Tahoma"/>
                <a:cs typeface="Tahoma"/>
                <a:sym typeface="Tahoma"/>
              </a:rPr>
              <a:t>Quan </a:t>
            </a:r>
            <a:r>
              <a:rPr lang="en-US" sz="2300" b="1" u="sng" dirty="0" err="1">
                <a:solidFill>
                  <a:srgbClr val="800000"/>
                </a:solidFill>
                <a:latin typeface="Tahoma"/>
                <a:ea typeface="Tahoma"/>
                <a:cs typeface="Tahoma"/>
                <a:sym typeface="Tahoma"/>
              </a:rPr>
              <a:t>sát</a:t>
            </a:r>
            <a:r>
              <a:rPr lang="en-US" sz="2300" b="1" u="sng" dirty="0">
                <a:solidFill>
                  <a:srgbClr val="800000"/>
                </a:solidFill>
                <a:latin typeface="Tahoma"/>
                <a:ea typeface="Tahoma"/>
                <a:cs typeface="Tahoma"/>
                <a:sym typeface="Tahoma"/>
              </a:rPr>
              <a:t> – </a:t>
            </a:r>
            <a:r>
              <a:rPr lang="en-US" sz="2300" b="1" u="sng" dirty="0" err="1">
                <a:solidFill>
                  <a:srgbClr val="800000"/>
                </a:solidFill>
                <a:latin typeface="Tahoma"/>
                <a:ea typeface="Tahoma"/>
                <a:cs typeface="Tahoma"/>
                <a:sym typeface="Tahoma"/>
              </a:rPr>
              <a:t>nhận</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thức</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về</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tranh</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lụa</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của</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họa</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sĩ</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Nguyễn</a:t>
            </a:r>
            <a:r>
              <a:rPr lang="en-US" sz="2300" b="1" u="sng" dirty="0">
                <a:solidFill>
                  <a:srgbClr val="800000"/>
                </a:solidFill>
                <a:latin typeface="Tahoma"/>
                <a:ea typeface="Tahoma"/>
                <a:cs typeface="Tahoma"/>
                <a:sym typeface="Tahoma"/>
              </a:rPr>
              <a:t> Phan Chánh.</a:t>
            </a:r>
            <a:br>
              <a:rPr lang="en-US" sz="2300" b="1" u="sng" dirty="0">
                <a:solidFill>
                  <a:srgbClr val="800000"/>
                </a:solidFill>
                <a:latin typeface="Tahoma"/>
                <a:ea typeface="Tahoma"/>
                <a:cs typeface="Tahoma"/>
                <a:sym typeface="Tahoma"/>
              </a:rPr>
            </a:br>
            <a:endParaRPr sz="2300" b="1" dirty="0">
              <a:solidFill>
                <a:srgbClr val="800000"/>
              </a:solidFill>
            </a:endParaRPr>
          </a:p>
        </p:txBody>
      </p:sp>
      <p:sp>
        <p:nvSpPr>
          <p:cNvPr id="114" name="Google Shape;114;p4"/>
          <p:cNvSpPr/>
          <p:nvPr/>
        </p:nvSpPr>
        <p:spPr>
          <a:xfrm>
            <a:off x="1999138" y="210236"/>
            <a:ext cx="9336519" cy="954067"/>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lvl="0"/>
            <a:r>
              <a:rPr lang="en-US" sz="2800" b="1" dirty="0" err="1">
                <a:solidFill>
                  <a:srgbClr val="800000"/>
                </a:solidFill>
              </a:rPr>
              <a:t>Bài</a:t>
            </a:r>
            <a:r>
              <a:rPr lang="en-US" sz="2800" b="1" dirty="0">
                <a:solidFill>
                  <a:srgbClr val="800000"/>
                </a:solidFill>
              </a:rPr>
              <a:t> 5: NÉT ĐẸP TRONG TRANH LỤA</a:t>
            </a:r>
          </a:p>
          <a:p>
            <a:pPr lvl="0"/>
            <a:r>
              <a:rPr lang="en-US" sz="2800" b="1" dirty="0">
                <a:solidFill>
                  <a:srgbClr val="800000"/>
                </a:solidFill>
              </a:rPr>
              <a:t>CỦA HỌA SĨ NGUYỄN PHAN CHÁNH</a:t>
            </a:r>
          </a:p>
        </p:txBody>
      </p:sp>
      <p:sp>
        <p:nvSpPr>
          <p:cNvPr id="115" name="Google Shape;115;p4"/>
          <p:cNvSpPr txBox="1"/>
          <p:nvPr/>
        </p:nvSpPr>
        <p:spPr>
          <a:xfrm>
            <a:off x="6253157" y="2450020"/>
            <a:ext cx="5938843"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en-US" sz="1900" dirty="0">
                <a:solidFill>
                  <a:srgbClr val="FFFF00"/>
                </a:solidFill>
                <a:latin typeface="Tahoma"/>
                <a:ea typeface="Tahoma"/>
                <a:cs typeface="Tahoma"/>
                <a:sym typeface="Tahoma"/>
              </a:rPr>
              <a:t>Quan </a:t>
            </a:r>
            <a:r>
              <a:rPr lang="en-US" sz="1900" dirty="0" err="1">
                <a:solidFill>
                  <a:srgbClr val="FFFF00"/>
                </a:solidFill>
                <a:latin typeface="Tahoma"/>
                <a:ea typeface="Tahoma"/>
                <a:cs typeface="Tahoma"/>
                <a:sym typeface="Tahoma"/>
              </a:rPr>
              <a:t>sát</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theo</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dõi</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và</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trả</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lời</a:t>
            </a:r>
            <a:r>
              <a:rPr lang="en-US" sz="1900" dirty="0">
                <a:solidFill>
                  <a:srgbClr val="FFFF00"/>
                </a:solidFill>
                <a:latin typeface="Tahoma"/>
                <a:ea typeface="Tahoma"/>
                <a:cs typeface="Tahoma"/>
                <a:sym typeface="Tahoma"/>
              </a:rPr>
              <a:t>:</a:t>
            </a:r>
            <a:endParaRPr sz="1900" dirty="0">
              <a:solidFill>
                <a:srgbClr val="FFFF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900" dirty="0">
              <a:solidFill>
                <a:srgbClr val="1F3864"/>
              </a:solidFill>
              <a:sym typeface="Arial"/>
            </a:endParaRPr>
          </a:p>
          <a:p>
            <a:pPr marL="127000" lvl="0">
              <a:lnSpc>
                <a:spcPct val="90000"/>
              </a:lnSpc>
              <a:buClr>
                <a:schemeClr val="lt1"/>
              </a:buClr>
              <a:buSzPts val="1600"/>
            </a:pPr>
            <a:r>
              <a:rPr lang="vi-VN" sz="1900" dirty="0">
                <a:solidFill>
                  <a:schemeClr val="lt1"/>
                </a:solidFill>
              </a:rPr>
              <a:t>+ Kể tên các tác phẩm tranh lụa của họa sĩ Nguyễn Phan Chánh mà em biết.</a:t>
            </a:r>
          </a:p>
          <a:p>
            <a:pPr marL="127000" lvl="0">
              <a:lnSpc>
                <a:spcPct val="90000"/>
              </a:lnSpc>
              <a:buClr>
                <a:schemeClr val="lt1"/>
              </a:buClr>
              <a:buSzPts val="1600"/>
            </a:pPr>
            <a:r>
              <a:rPr lang="vi-VN" sz="1900" dirty="0">
                <a:solidFill>
                  <a:schemeClr val="lt1"/>
                </a:solidFill>
              </a:rPr>
              <a:t>+ Màu sắc chủ đạo của tranh lụa của họa sĩ Nguyễn Phan Chánh là gì?</a:t>
            </a:r>
          </a:p>
          <a:p>
            <a:pPr marL="127000" lvl="0">
              <a:lnSpc>
                <a:spcPct val="90000"/>
              </a:lnSpc>
              <a:buClr>
                <a:schemeClr val="lt1"/>
              </a:buClr>
              <a:buSzPts val="1600"/>
            </a:pPr>
            <a:r>
              <a:rPr lang="vi-VN" sz="1900" dirty="0">
                <a:solidFill>
                  <a:schemeClr val="lt1"/>
                </a:solidFill>
              </a:rPr>
              <a:t>+ Cách vẽ tranh lụa của họa sĩ có điểm gì đặc biệt?</a:t>
            </a:r>
          </a:p>
          <a:p>
            <a:pPr marL="127000" lvl="0">
              <a:lnSpc>
                <a:spcPct val="90000"/>
              </a:lnSpc>
              <a:buClr>
                <a:schemeClr val="lt1"/>
              </a:buClr>
              <a:buSzPts val="1600"/>
            </a:pPr>
            <a:r>
              <a:rPr lang="vi-VN" sz="1900" dirty="0">
                <a:solidFill>
                  <a:schemeClr val="lt1"/>
                </a:solidFill>
              </a:rPr>
              <a:t>+ Nêu cảm nhận của em về các bức tranh được vẽ trên lụa…?</a:t>
            </a:r>
          </a:p>
        </p:txBody>
      </p:sp>
      <p:pic>
        <p:nvPicPr>
          <p:cNvPr id="6" name="Picture 5">
            <a:extLst>
              <a:ext uri="{FF2B5EF4-FFF2-40B4-BE49-F238E27FC236}">
                <a16:creationId xmlns:a16="http://schemas.microsoft.com/office/drawing/2014/main" id="{8F8BAE49-DAC3-DBC6-A035-E6D7D92B3A4F}"/>
              </a:ext>
            </a:extLst>
          </p:cNvPr>
          <p:cNvPicPr>
            <a:picLocks noChangeAspect="1"/>
          </p:cNvPicPr>
          <p:nvPr/>
        </p:nvPicPr>
        <p:blipFill>
          <a:blip r:embed="rId5"/>
          <a:stretch>
            <a:fillRect/>
          </a:stretch>
        </p:blipFill>
        <p:spPr>
          <a:xfrm>
            <a:off x="8293029" y="5319510"/>
            <a:ext cx="2547936" cy="1440433"/>
          </a:xfrm>
          <a:prstGeom prst="rect">
            <a:avLst/>
          </a:prstGeom>
        </p:spPr>
      </p:pic>
      <p:pic>
        <p:nvPicPr>
          <p:cNvPr id="8" name="Picture 7">
            <a:extLst>
              <a:ext uri="{FF2B5EF4-FFF2-40B4-BE49-F238E27FC236}">
                <a16:creationId xmlns:a16="http://schemas.microsoft.com/office/drawing/2014/main" id="{D7C4CC8C-FB67-0A3F-0500-C48EE2D39060}"/>
              </a:ext>
            </a:extLst>
          </p:cNvPr>
          <p:cNvPicPr>
            <a:picLocks noChangeAspect="1"/>
          </p:cNvPicPr>
          <p:nvPr/>
        </p:nvPicPr>
        <p:blipFill>
          <a:blip r:embed="rId6"/>
          <a:stretch>
            <a:fillRect/>
          </a:stretch>
        </p:blipFill>
        <p:spPr>
          <a:xfrm>
            <a:off x="422119" y="2110364"/>
            <a:ext cx="5482831" cy="3929362"/>
          </a:xfrm>
          <a:prstGeom prst="rect">
            <a:avLst/>
          </a:prstGeom>
        </p:spPr>
      </p:pic>
      <p:pic>
        <p:nvPicPr>
          <p:cNvPr id="10" name="Picture 9">
            <a:extLst>
              <a:ext uri="{FF2B5EF4-FFF2-40B4-BE49-F238E27FC236}">
                <a16:creationId xmlns:a16="http://schemas.microsoft.com/office/drawing/2014/main" id="{F284B7C4-8FA5-994A-3BEE-B03DB33CA2AD}"/>
              </a:ext>
            </a:extLst>
          </p:cNvPr>
          <p:cNvPicPr>
            <a:picLocks noChangeAspect="1"/>
          </p:cNvPicPr>
          <p:nvPr/>
        </p:nvPicPr>
        <p:blipFill>
          <a:blip r:embed="rId7"/>
          <a:stretch>
            <a:fillRect/>
          </a:stretch>
        </p:blipFill>
        <p:spPr>
          <a:xfrm>
            <a:off x="11016936" y="5319508"/>
            <a:ext cx="1010943" cy="1441131"/>
          </a:xfrm>
          <a:prstGeom prst="rect">
            <a:avLst/>
          </a:prstGeom>
        </p:spPr>
      </p:pic>
      <p:sp>
        <p:nvSpPr>
          <p:cNvPr id="11" name="TextBox 10"/>
          <p:cNvSpPr txBox="1"/>
          <p:nvPr/>
        </p:nvSpPr>
        <p:spPr>
          <a:xfrm>
            <a:off x="473552" y="6198392"/>
            <a:ext cx="6622869" cy="430887"/>
          </a:xfrm>
          <a:prstGeom prst="rect">
            <a:avLst/>
          </a:prstGeom>
          <a:noFill/>
        </p:spPr>
        <p:txBody>
          <a:bodyPr wrap="square" rtlCol="0">
            <a:spAutoFit/>
          </a:bodyPr>
          <a:lstStyle/>
          <a:p>
            <a:r>
              <a:rPr lang="en-US" sz="2200" dirty="0" smtClean="0">
                <a:solidFill>
                  <a:srgbClr val="FF0000"/>
                </a:solidFill>
              </a:rPr>
              <a:t>Xem đầy đủ tại đây: </a:t>
            </a:r>
            <a:r>
              <a:rPr lang="en-US" sz="2200" dirty="0">
                <a:solidFill>
                  <a:srgbClr val="FF0000"/>
                </a:solidFill>
              </a:rPr>
              <a:t>https://youtu.be/rXjJGIk9M40</a:t>
            </a:r>
          </a:p>
        </p:txBody>
      </p:sp>
      <p:pic>
        <p:nvPicPr>
          <p:cNvPr id="12" name="Picture 11">
            <a:hlinkClick r:id="rId8" tooltip="Xem Bài giảng MT mẫu tại đây"/>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72778" y="5937084"/>
            <a:ext cx="477657" cy="78349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44606">
        <p14:doors dir="vert"/>
      </p:transition>
    </mc:Choice>
    <mc:Fallback xmlns="">
      <p:transition spd="slow" advTm="4460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p:tgtEl>
                                          <p:spTgt spid="114"/>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700"/>
                                  </p:stCondLst>
                                  <p:childTnLst>
                                    <p:set>
                                      <p:cBhvr>
                                        <p:cTn id="9" dur="1" fill="hold">
                                          <p:stCondLst>
                                            <p:cond delay="0"/>
                                          </p:stCondLst>
                                        </p:cTn>
                                        <p:tgtEl>
                                          <p:spTgt spid="113"/>
                                        </p:tgtEl>
                                        <p:attrNameLst>
                                          <p:attrName>style.visibility</p:attrName>
                                        </p:attrNameLst>
                                      </p:cBhvr>
                                      <p:to>
                                        <p:strVal val="visible"/>
                                      </p:to>
                                    </p:set>
                                    <p:anim calcmode="lin" valueType="num">
                                      <p:cBhvr additive="base">
                                        <p:cTn id="10" dur="500"/>
                                        <p:tgtEl>
                                          <p:spTgt spid="113"/>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5">
                                            <p:txEl>
                                              <p:pRg st="0" end="0"/>
                                            </p:txEl>
                                          </p:spTgt>
                                        </p:tgtEl>
                                        <p:attrNameLst>
                                          <p:attrName>style.visibility</p:attrName>
                                        </p:attrNameLst>
                                      </p:cBhvr>
                                      <p:to>
                                        <p:strVal val="visible"/>
                                      </p:to>
                                    </p:set>
                                    <p:animEffect transition="in" filter="fade">
                                      <p:cBhvr>
                                        <p:cTn id="15" dur="500"/>
                                        <p:tgtEl>
                                          <p:spTgt spid="115">
                                            <p:txEl>
                                              <p:pRg st="0" end="0"/>
                                            </p:txEl>
                                          </p:spTgt>
                                        </p:tgtEl>
                                      </p:cBhvr>
                                    </p:animEffect>
                                  </p:childTnLst>
                                </p:cTn>
                              </p:par>
                              <p:par>
                                <p:cTn id="16" presetID="2" presetClass="entr" presetSubtype="2" fill="hold" nodeType="withEffect">
                                  <p:stCondLst>
                                    <p:cond delay="0"/>
                                  </p:stCondLst>
                                  <p:childTnLst>
                                    <p:set>
                                      <p:cBhvr>
                                        <p:cTn id="17" dur="1" fill="hold">
                                          <p:stCondLst>
                                            <p:cond delay="0"/>
                                          </p:stCondLst>
                                        </p:cTn>
                                        <p:tgtEl>
                                          <p:spTgt spid="112"/>
                                        </p:tgtEl>
                                        <p:attrNameLst>
                                          <p:attrName>style.visibility</p:attrName>
                                        </p:attrNameLst>
                                      </p:cBhvr>
                                      <p:to>
                                        <p:strVal val="visible"/>
                                      </p:to>
                                    </p:set>
                                    <p:anim calcmode="lin" valueType="num">
                                      <p:cBhvr additive="base">
                                        <p:cTn id="18" dur="500"/>
                                        <p:tgtEl>
                                          <p:spTgt spid="112"/>
                                        </p:tgtEl>
                                        <p:attrNameLst>
                                          <p:attrName>ppt_x</p:attrName>
                                        </p:attrNameLst>
                                      </p:cBhvr>
                                      <p:tavLst>
                                        <p:tav tm="0">
                                          <p:val>
                                            <p:strVal val="#ppt_x+1"/>
                                          </p:val>
                                        </p:tav>
                                        <p:tav tm="100000">
                                          <p:val>
                                            <p:strVal val="#ppt_x"/>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4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7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5">
                                            <p:txEl>
                                              <p:pRg st="2" end="2"/>
                                            </p:txEl>
                                          </p:spTgt>
                                        </p:tgtEl>
                                        <p:attrNameLst>
                                          <p:attrName>style.visibility</p:attrName>
                                        </p:attrNameLst>
                                      </p:cBhvr>
                                      <p:to>
                                        <p:strVal val="visible"/>
                                      </p:to>
                                    </p:set>
                                    <p:animEffect transition="in" filter="fade">
                                      <p:cBhvr>
                                        <p:cTn id="35" dur="500"/>
                                        <p:tgtEl>
                                          <p:spTgt spid="11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5">
                                            <p:txEl>
                                              <p:pRg st="3" end="3"/>
                                            </p:txEl>
                                          </p:spTgt>
                                        </p:tgtEl>
                                        <p:attrNameLst>
                                          <p:attrName>style.visibility</p:attrName>
                                        </p:attrNameLst>
                                      </p:cBhvr>
                                      <p:to>
                                        <p:strVal val="visible"/>
                                      </p:to>
                                    </p:set>
                                    <p:animEffect transition="in" filter="fade">
                                      <p:cBhvr>
                                        <p:cTn id="40" dur="500"/>
                                        <p:tgtEl>
                                          <p:spTgt spid="11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5">
                                            <p:txEl>
                                              <p:pRg st="4" end="4"/>
                                            </p:txEl>
                                          </p:spTgt>
                                        </p:tgtEl>
                                        <p:attrNameLst>
                                          <p:attrName>style.visibility</p:attrName>
                                        </p:attrNameLst>
                                      </p:cBhvr>
                                      <p:to>
                                        <p:strVal val="visible"/>
                                      </p:to>
                                    </p:set>
                                    <p:animEffect transition="in" filter="fade">
                                      <p:cBhvr>
                                        <p:cTn id="45" dur="500"/>
                                        <p:tgtEl>
                                          <p:spTgt spid="11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5">
                                            <p:txEl>
                                              <p:pRg st="5" end="5"/>
                                            </p:txEl>
                                          </p:spTgt>
                                        </p:tgtEl>
                                        <p:attrNameLst>
                                          <p:attrName>style.visibility</p:attrName>
                                        </p:attrNameLst>
                                      </p:cBhvr>
                                      <p:to>
                                        <p:strVal val="visible"/>
                                      </p:to>
                                    </p:set>
                                    <p:animEffect transition="in" filter="fade">
                                      <p:cBhvr>
                                        <p:cTn id="50" dur="500"/>
                                        <p:tgtEl>
                                          <p:spTgt spid="1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1"/>
        <p:cNvGrpSpPr/>
        <p:nvPr/>
      </p:nvGrpSpPr>
      <p:grpSpPr>
        <a:xfrm>
          <a:off x="0" y="0"/>
          <a:ext cx="0" cy="0"/>
          <a:chOff x="0" y="0"/>
          <a:chExt cx="0" cy="0"/>
        </a:xfrm>
      </p:grpSpPr>
      <p:sp>
        <p:nvSpPr>
          <p:cNvPr id="2" name="Rectangle 1">
            <a:extLst>
              <a:ext uri="{FF2B5EF4-FFF2-40B4-BE49-F238E27FC236}">
                <a16:creationId xmlns:a16="http://schemas.microsoft.com/office/drawing/2014/main" id="{9E042ADF-5730-BA2B-4823-3781E114D98D}"/>
              </a:ext>
            </a:extLst>
          </p:cNvPr>
          <p:cNvSpPr/>
          <p:nvPr/>
        </p:nvSpPr>
        <p:spPr>
          <a:xfrm>
            <a:off x="1872343" y="203138"/>
            <a:ext cx="6647544" cy="1118485"/>
          </a:xfrm>
          <a:prstGeom prst="rect">
            <a:avLst/>
          </a:prstGeom>
          <a:gradFill flip="none" rotWithShape="1">
            <a:gsLst>
              <a:gs pos="0">
                <a:schemeClr val="bg1"/>
              </a:gs>
              <a:gs pos="100000">
                <a:schemeClr val="bg1"/>
              </a:gs>
            </a:gsLst>
            <a:lin ang="10800000" scaled="1"/>
            <a:tileRect/>
          </a:gradFill>
          <a:ln>
            <a:noFill/>
          </a:ln>
          <a:effectLst>
            <a:glow rad="228600">
              <a:schemeClr val="accent3">
                <a:satMod val="175000"/>
                <a:alpha val="40000"/>
              </a:schemeClr>
            </a:glow>
            <a:softEdge rad="292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3" name="Google Shape;113;p4"/>
          <p:cNvSpPr txBox="1">
            <a:spLocks noGrp="1"/>
          </p:cNvSpPr>
          <p:nvPr>
            <p:ph type="title"/>
          </p:nvPr>
        </p:nvSpPr>
        <p:spPr>
          <a:xfrm>
            <a:off x="5647230" y="1331535"/>
            <a:ext cx="7329143" cy="809897"/>
          </a:xfrm>
          <a:prstGeom prst="rect">
            <a:avLst/>
          </a:prstGeom>
          <a:noFill/>
          <a:ln>
            <a:noFill/>
          </a:ln>
        </p:spPr>
        <p:txBody>
          <a:bodyPr spcFirstLastPara="1" wrap="square" lIns="91425" tIns="45700" rIns="91425" bIns="45700" anchor="ctr" anchorCtr="0">
            <a:normAutofit fontScale="90000"/>
          </a:bodyPr>
          <a:lstStyle/>
          <a:p>
            <a:pPr lvl="0">
              <a:buClr>
                <a:srgbClr val="800000"/>
              </a:buClr>
              <a:buSzPts val="2300"/>
            </a:pPr>
            <a:r>
              <a:rPr lang="en-US" sz="2300" b="1" dirty="0">
                <a:solidFill>
                  <a:srgbClr val="800000"/>
                </a:solidFill>
                <a:latin typeface="Tahoma"/>
                <a:ea typeface="Tahoma"/>
                <a:cs typeface="Tahoma"/>
                <a:sym typeface="Tahoma"/>
              </a:rPr>
              <a:t>1. </a:t>
            </a:r>
            <a:r>
              <a:rPr lang="en-US" sz="2300" b="1" u="sng" dirty="0">
                <a:solidFill>
                  <a:srgbClr val="800000"/>
                </a:solidFill>
                <a:latin typeface="Tahoma"/>
                <a:ea typeface="Tahoma"/>
                <a:cs typeface="Tahoma"/>
                <a:sym typeface="Tahoma"/>
              </a:rPr>
              <a:t>Quan </a:t>
            </a:r>
            <a:r>
              <a:rPr lang="en-US" sz="2300" b="1" u="sng" dirty="0" err="1">
                <a:solidFill>
                  <a:srgbClr val="800000"/>
                </a:solidFill>
                <a:latin typeface="Tahoma"/>
                <a:ea typeface="Tahoma"/>
                <a:cs typeface="Tahoma"/>
                <a:sym typeface="Tahoma"/>
              </a:rPr>
              <a:t>sát</a:t>
            </a:r>
            <a:r>
              <a:rPr lang="en-US" sz="2300" b="1" u="sng" dirty="0">
                <a:solidFill>
                  <a:srgbClr val="800000"/>
                </a:solidFill>
                <a:latin typeface="Tahoma"/>
                <a:ea typeface="Tahoma"/>
                <a:cs typeface="Tahoma"/>
                <a:sym typeface="Tahoma"/>
              </a:rPr>
              <a:t> – </a:t>
            </a:r>
            <a:r>
              <a:rPr lang="en-US" sz="2300" b="1" u="sng" dirty="0" err="1">
                <a:solidFill>
                  <a:srgbClr val="800000"/>
                </a:solidFill>
                <a:latin typeface="Tahoma"/>
                <a:ea typeface="Tahoma"/>
                <a:cs typeface="Tahoma"/>
                <a:sym typeface="Tahoma"/>
              </a:rPr>
              <a:t>nhận</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thức</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về</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tranh</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lụa</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của</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họa</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sĩ</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Nguyễn</a:t>
            </a:r>
            <a:r>
              <a:rPr lang="en-US" sz="2300" b="1" u="sng" dirty="0">
                <a:solidFill>
                  <a:srgbClr val="800000"/>
                </a:solidFill>
                <a:latin typeface="Tahoma"/>
                <a:ea typeface="Tahoma"/>
                <a:cs typeface="Tahoma"/>
                <a:sym typeface="Tahoma"/>
              </a:rPr>
              <a:t> Phan Chánh.</a:t>
            </a:r>
            <a:br>
              <a:rPr lang="en-US" sz="2300" b="1" u="sng" dirty="0">
                <a:solidFill>
                  <a:srgbClr val="800000"/>
                </a:solidFill>
                <a:latin typeface="Tahoma"/>
                <a:ea typeface="Tahoma"/>
                <a:cs typeface="Tahoma"/>
                <a:sym typeface="Tahoma"/>
              </a:rPr>
            </a:br>
            <a:endParaRPr sz="2300" b="1" dirty="0">
              <a:solidFill>
                <a:srgbClr val="800000"/>
              </a:solidFill>
            </a:endParaRPr>
          </a:p>
        </p:txBody>
      </p:sp>
      <p:sp>
        <p:nvSpPr>
          <p:cNvPr id="114" name="Google Shape;114;p4"/>
          <p:cNvSpPr/>
          <p:nvPr/>
        </p:nvSpPr>
        <p:spPr>
          <a:xfrm>
            <a:off x="1999138" y="210236"/>
            <a:ext cx="9336519" cy="954067"/>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lvl="0"/>
            <a:r>
              <a:rPr lang="en-US" sz="2800" b="1" dirty="0" err="1">
                <a:solidFill>
                  <a:srgbClr val="800000"/>
                </a:solidFill>
              </a:rPr>
              <a:t>Bài</a:t>
            </a:r>
            <a:r>
              <a:rPr lang="en-US" sz="2800" b="1" dirty="0">
                <a:solidFill>
                  <a:srgbClr val="800000"/>
                </a:solidFill>
              </a:rPr>
              <a:t> 5: NÉT ĐẸP TRONG TRANH LỤA</a:t>
            </a:r>
          </a:p>
          <a:p>
            <a:pPr lvl="0"/>
            <a:r>
              <a:rPr lang="en-US" sz="2800" b="1" dirty="0">
                <a:solidFill>
                  <a:srgbClr val="800000"/>
                </a:solidFill>
              </a:rPr>
              <a:t>CỦA HỌA SĨ NGUYỄN PHAN CHÁNH</a:t>
            </a:r>
          </a:p>
        </p:txBody>
      </p:sp>
      <p:sp>
        <p:nvSpPr>
          <p:cNvPr id="3" name="Google Shape;125;p5">
            <a:extLst>
              <a:ext uri="{FF2B5EF4-FFF2-40B4-BE49-F238E27FC236}">
                <a16:creationId xmlns:a16="http://schemas.microsoft.com/office/drawing/2014/main" id="{7A0A90DD-CF4A-A1FA-9C47-83D274D5EBB4}"/>
              </a:ext>
            </a:extLst>
          </p:cNvPr>
          <p:cNvSpPr/>
          <p:nvPr/>
        </p:nvSpPr>
        <p:spPr>
          <a:xfrm>
            <a:off x="6477693" y="2267141"/>
            <a:ext cx="5714307" cy="2246288"/>
          </a:xfrm>
          <a:prstGeom prst="rect">
            <a:avLst/>
          </a:prstGeom>
          <a:solidFill>
            <a:srgbClr val="996633">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126;p5">
            <a:extLst>
              <a:ext uri="{FF2B5EF4-FFF2-40B4-BE49-F238E27FC236}">
                <a16:creationId xmlns:a16="http://schemas.microsoft.com/office/drawing/2014/main" id="{AA3993D6-A2C4-CCA9-A4CC-F23F79D51270}"/>
              </a:ext>
            </a:extLst>
          </p:cNvPr>
          <p:cNvSpPr txBox="1"/>
          <p:nvPr/>
        </p:nvSpPr>
        <p:spPr>
          <a:xfrm>
            <a:off x="6401493" y="2330302"/>
            <a:ext cx="5787757"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chemeClr val="lt1"/>
              </a:buClr>
              <a:buSzPts val="1600"/>
              <a:buFont typeface="Arial"/>
              <a:buNone/>
            </a:pPr>
            <a:r>
              <a:rPr lang="en-US" sz="2500" u="sng" dirty="0" err="1">
                <a:solidFill>
                  <a:schemeClr val="lt1"/>
                </a:solidFill>
                <a:latin typeface="Tahoma"/>
                <a:ea typeface="Tahoma"/>
                <a:cs typeface="Tahoma"/>
                <a:sym typeface="Tahoma"/>
              </a:rPr>
              <a:t>Nhận</a:t>
            </a:r>
            <a:r>
              <a:rPr lang="en-US" sz="2500" u="sng" dirty="0">
                <a:solidFill>
                  <a:schemeClr val="lt1"/>
                </a:solidFill>
                <a:latin typeface="Tahoma"/>
                <a:ea typeface="Tahoma"/>
                <a:cs typeface="Tahoma"/>
                <a:sym typeface="Tahoma"/>
              </a:rPr>
              <a:t> </a:t>
            </a:r>
            <a:r>
              <a:rPr lang="en-US" sz="2500" u="sng" dirty="0" err="1">
                <a:solidFill>
                  <a:schemeClr val="lt1"/>
                </a:solidFill>
                <a:latin typeface="Tahoma"/>
                <a:ea typeface="Tahoma"/>
                <a:cs typeface="Tahoma"/>
                <a:sym typeface="Tahoma"/>
              </a:rPr>
              <a:t>định</a:t>
            </a:r>
            <a:r>
              <a:rPr lang="en-US" sz="2500" u="sng" dirty="0">
                <a:solidFill>
                  <a:schemeClr val="lt1"/>
                </a:solidFill>
                <a:latin typeface="Tahoma"/>
                <a:ea typeface="Tahoma"/>
                <a:cs typeface="Tahoma"/>
                <a:sym typeface="Tahoma"/>
              </a:rPr>
              <a:t>:</a:t>
            </a:r>
            <a:endParaRPr sz="2500" u="sng" dirty="0">
              <a:solidFill>
                <a:schemeClr val="lt1"/>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2800" dirty="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rgbClr val="FFFF66"/>
              </a:buClr>
              <a:buSzPts val="1600"/>
              <a:buFont typeface="Arial"/>
              <a:buChar char="￮"/>
            </a:pPr>
            <a:r>
              <a:rPr lang="en-US" sz="2300" dirty="0" err="1">
                <a:solidFill>
                  <a:srgbClr val="FFFF66"/>
                </a:solidFill>
                <a:latin typeface="Arial"/>
                <a:ea typeface="Arial"/>
                <a:cs typeface="Arial"/>
                <a:sym typeface="Arial"/>
              </a:rPr>
              <a:t>Tác</a:t>
            </a:r>
            <a:r>
              <a:rPr lang="en-US" sz="2300" dirty="0">
                <a:solidFill>
                  <a:srgbClr val="FFFF66"/>
                </a:solidFill>
                <a:latin typeface="Arial"/>
                <a:ea typeface="Arial"/>
                <a:cs typeface="Arial"/>
                <a:sym typeface="Arial"/>
              </a:rPr>
              <a:t> </a:t>
            </a:r>
            <a:r>
              <a:rPr lang="en-US" sz="2300" dirty="0" err="1">
                <a:solidFill>
                  <a:srgbClr val="FFFF66"/>
                </a:solidFill>
                <a:latin typeface="Arial"/>
                <a:ea typeface="Arial"/>
                <a:cs typeface="Arial"/>
                <a:sym typeface="Arial"/>
              </a:rPr>
              <a:t>phẩm</a:t>
            </a:r>
            <a:r>
              <a:rPr lang="en-US" sz="2300" dirty="0">
                <a:solidFill>
                  <a:srgbClr val="FFFF66"/>
                </a:solidFill>
                <a:latin typeface="Arial"/>
                <a:ea typeface="Arial"/>
                <a:cs typeface="Arial"/>
                <a:sym typeface="Arial"/>
              </a:rPr>
              <a:t>:...</a:t>
            </a:r>
            <a:endParaRPr sz="2300" dirty="0">
              <a:solidFill>
                <a:srgbClr val="FFFF66"/>
              </a:solidFill>
              <a:latin typeface="Arial"/>
              <a:ea typeface="Arial"/>
              <a:cs typeface="Arial"/>
              <a:sym typeface="Arial"/>
            </a:endParaRPr>
          </a:p>
          <a:p>
            <a:pPr marL="457200" marR="0" lvl="0" indent="-330200" algn="l" rtl="0">
              <a:lnSpc>
                <a:spcPct val="90000"/>
              </a:lnSpc>
              <a:spcBef>
                <a:spcPts val="0"/>
              </a:spcBef>
              <a:spcAft>
                <a:spcPts val="0"/>
              </a:spcAft>
              <a:buClr>
                <a:srgbClr val="FFFF66"/>
              </a:buClr>
              <a:buSzPts val="1600"/>
              <a:buFont typeface="Arial"/>
              <a:buChar char="￮"/>
            </a:pPr>
            <a:r>
              <a:rPr lang="en-US" sz="2300" dirty="0" err="1">
                <a:solidFill>
                  <a:srgbClr val="FFFF66"/>
                </a:solidFill>
                <a:latin typeface="Arial"/>
                <a:ea typeface="Arial"/>
                <a:cs typeface="Arial"/>
                <a:sym typeface="Arial"/>
              </a:rPr>
              <a:t>Màu</a:t>
            </a:r>
            <a:r>
              <a:rPr lang="en-US" sz="2300" dirty="0">
                <a:solidFill>
                  <a:srgbClr val="FFFF66"/>
                </a:solidFill>
                <a:latin typeface="Arial"/>
                <a:ea typeface="Arial"/>
                <a:cs typeface="Arial"/>
                <a:sym typeface="Arial"/>
              </a:rPr>
              <a:t> </a:t>
            </a:r>
            <a:r>
              <a:rPr lang="en-US" sz="2300" dirty="0" err="1">
                <a:solidFill>
                  <a:srgbClr val="FFFF66"/>
                </a:solidFill>
                <a:latin typeface="Arial"/>
                <a:ea typeface="Arial"/>
                <a:cs typeface="Arial"/>
                <a:sym typeface="Arial"/>
              </a:rPr>
              <a:t>sắc</a:t>
            </a:r>
            <a:r>
              <a:rPr lang="en-US" sz="2300" dirty="0">
                <a:solidFill>
                  <a:srgbClr val="FFFF66"/>
                </a:solidFill>
                <a:latin typeface="Arial"/>
                <a:ea typeface="Arial"/>
                <a:cs typeface="Arial"/>
                <a:sym typeface="Arial"/>
              </a:rPr>
              <a:t>:...</a:t>
            </a:r>
            <a:endParaRPr dirty="0"/>
          </a:p>
          <a:p>
            <a:pPr marL="457200" marR="0" lvl="0" indent="-330200" algn="l" rtl="0">
              <a:lnSpc>
                <a:spcPct val="90000"/>
              </a:lnSpc>
              <a:spcBef>
                <a:spcPts val="0"/>
              </a:spcBef>
              <a:spcAft>
                <a:spcPts val="0"/>
              </a:spcAft>
              <a:buClr>
                <a:srgbClr val="FFFF66"/>
              </a:buClr>
              <a:buSzPts val="1600"/>
              <a:buFont typeface="Arial"/>
              <a:buChar char="￮"/>
            </a:pPr>
            <a:r>
              <a:rPr lang="en-US" sz="2300" dirty="0" err="1">
                <a:solidFill>
                  <a:srgbClr val="FFFF66"/>
                </a:solidFill>
              </a:rPr>
              <a:t>Điểm</a:t>
            </a:r>
            <a:r>
              <a:rPr lang="en-US" sz="2300" dirty="0">
                <a:solidFill>
                  <a:srgbClr val="FFFF66"/>
                </a:solidFill>
              </a:rPr>
              <a:t> </a:t>
            </a:r>
            <a:r>
              <a:rPr lang="en-US" sz="2300" dirty="0" err="1">
                <a:solidFill>
                  <a:srgbClr val="FFFF66"/>
                </a:solidFill>
              </a:rPr>
              <a:t>đặc</a:t>
            </a:r>
            <a:r>
              <a:rPr lang="en-US" sz="2300" dirty="0">
                <a:solidFill>
                  <a:srgbClr val="FFFF66"/>
                </a:solidFill>
              </a:rPr>
              <a:t> </a:t>
            </a:r>
            <a:r>
              <a:rPr lang="en-US" sz="2300" dirty="0" err="1">
                <a:solidFill>
                  <a:srgbClr val="FFFF66"/>
                </a:solidFill>
              </a:rPr>
              <a:t>biệt</a:t>
            </a:r>
            <a:r>
              <a:rPr lang="en-US" sz="2300" dirty="0">
                <a:solidFill>
                  <a:srgbClr val="FFFF66"/>
                </a:solidFill>
              </a:rPr>
              <a:t> </a:t>
            </a:r>
            <a:r>
              <a:rPr lang="en-US" sz="2300" dirty="0" err="1">
                <a:solidFill>
                  <a:srgbClr val="FFFF66"/>
                </a:solidFill>
              </a:rPr>
              <a:t>trong</a:t>
            </a:r>
            <a:r>
              <a:rPr lang="en-US" sz="2300" dirty="0">
                <a:solidFill>
                  <a:srgbClr val="FFFF66"/>
                </a:solidFill>
              </a:rPr>
              <a:t> </a:t>
            </a:r>
            <a:r>
              <a:rPr lang="en-US" sz="2300" dirty="0" err="1">
                <a:solidFill>
                  <a:srgbClr val="FFFF66"/>
                </a:solidFill>
              </a:rPr>
              <a:t>tranh</a:t>
            </a:r>
            <a:r>
              <a:rPr lang="en-US" sz="2300" dirty="0">
                <a:solidFill>
                  <a:srgbClr val="FFFF66"/>
                </a:solidFill>
              </a:rPr>
              <a:t> </a:t>
            </a:r>
            <a:r>
              <a:rPr lang="en-US" sz="2300" dirty="0" err="1">
                <a:solidFill>
                  <a:srgbClr val="FFFF66"/>
                </a:solidFill>
              </a:rPr>
              <a:t>lụa</a:t>
            </a:r>
            <a:r>
              <a:rPr lang="en-US" sz="2300" dirty="0">
                <a:solidFill>
                  <a:srgbClr val="FFFF66"/>
                </a:solidFill>
              </a:rPr>
              <a:t> </a:t>
            </a:r>
            <a:r>
              <a:rPr lang="en-US" sz="2300" dirty="0" err="1">
                <a:solidFill>
                  <a:srgbClr val="FFFF66"/>
                </a:solidFill>
              </a:rPr>
              <a:t>của</a:t>
            </a:r>
            <a:r>
              <a:rPr lang="en-US" sz="2300" dirty="0">
                <a:solidFill>
                  <a:srgbClr val="FFFF66"/>
                </a:solidFill>
              </a:rPr>
              <a:t> </a:t>
            </a:r>
            <a:r>
              <a:rPr lang="en-US" sz="2300" dirty="0" err="1">
                <a:solidFill>
                  <a:srgbClr val="FFFF66"/>
                </a:solidFill>
              </a:rPr>
              <a:t>Nguyễn</a:t>
            </a:r>
            <a:r>
              <a:rPr lang="en-US" sz="2300" dirty="0">
                <a:solidFill>
                  <a:srgbClr val="FFFF66"/>
                </a:solidFill>
              </a:rPr>
              <a:t> Phan Chánh:….</a:t>
            </a:r>
            <a:endParaRPr sz="2300" dirty="0">
              <a:solidFill>
                <a:srgbClr val="FFFF66"/>
              </a:solidFill>
              <a:latin typeface="Arial"/>
              <a:ea typeface="Arial"/>
              <a:cs typeface="Arial"/>
              <a:sym typeface="Arial"/>
            </a:endParaRPr>
          </a:p>
        </p:txBody>
      </p:sp>
      <p:pic>
        <p:nvPicPr>
          <p:cNvPr id="6" name="Picture 5">
            <a:extLst>
              <a:ext uri="{FF2B5EF4-FFF2-40B4-BE49-F238E27FC236}">
                <a16:creationId xmlns:a16="http://schemas.microsoft.com/office/drawing/2014/main" id="{B6D0B2B9-344E-38A6-F84C-9075A7475EA7}"/>
              </a:ext>
            </a:extLst>
          </p:cNvPr>
          <p:cNvPicPr>
            <a:picLocks noChangeAspect="1"/>
          </p:cNvPicPr>
          <p:nvPr/>
        </p:nvPicPr>
        <p:blipFill>
          <a:blip r:embed="rId5"/>
          <a:stretch>
            <a:fillRect/>
          </a:stretch>
        </p:blipFill>
        <p:spPr>
          <a:xfrm>
            <a:off x="3147091" y="2267140"/>
            <a:ext cx="3238281" cy="220203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B56D3BE-98C0-4DAD-3565-C3D8FC5C0102}"/>
              </a:ext>
            </a:extLst>
          </p:cNvPr>
          <p:cNvPicPr>
            <a:picLocks noChangeAspect="1"/>
          </p:cNvPicPr>
          <p:nvPr/>
        </p:nvPicPr>
        <p:blipFill rotWithShape="1">
          <a:blip r:embed="rId6"/>
          <a:srcRect t="6371"/>
          <a:stretch/>
        </p:blipFill>
        <p:spPr>
          <a:xfrm>
            <a:off x="125542" y="4513429"/>
            <a:ext cx="2995960" cy="2206677"/>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998196E4-1AD1-7CBA-5112-84F24D90810E}"/>
              </a:ext>
            </a:extLst>
          </p:cNvPr>
          <p:cNvPicPr>
            <a:picLocks noChangeAspect="1"/>
          </p:cNvPicPr>
          <p:nvPr/>
        </p:nvPicPr>
        <p:blipFill>
          <a:blip r:embed="rId7"/>
          <a:stretch>
            <a:fillRect/>
          </a:stretch>
        </p:blipFill>
        <p:spPr>
          <a:xfrm>
            <a:off x="125542" y="2267140"/>
            <a:ext cx="2995960" cy="2202031"/>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6CAC4B3B-8496-6FE4-6B5E-EF190F01E024}"/>
              </a:ext>
            </a:extLst>
          </p:cNvPr>
          <p:cNvPicPr>
            <a:picLocks noChangeAspect="1"/>
          </p:cNvPicPr>
          <p:nvPr/>
        </p:nvPicPr>
        <p:blipFill rotWithShape="1">
          <a:blip r:embed="rId8"/>
          <a:srcRect t="8729"/>
          <a:stretch/>
        </p:blipFill>
        <p:spPr>
          <a:xfrm>
            <a:off x="3156238" y="4513428"/>
            <a:ext cx="3229134" cy="2202031"/>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9FECA333-A753-159F-04DD-459DCF171557}"/>
              </a:ext>
            </a:extLst>
          </p:cNvPr>
          <p:cNvPicPr>
            <a:picLocks noChangeAspect="1"/>
          </p:cNvPicPr>
          <p:nvPr/>
        </p:nvPicPr>
        <p:blipFill>
          <a:blip r:embed="rId9"/>
          <a:stretch>
            <a:fillRect/>
          </a:stretch>
        </p:blipFill>
        <p:spPr>
          <a:xfrm>
            <a:off x="8519887" y="5037918"/>
            <a:ext cx="1331382" cy="1677541"/>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6401493" y="4575618"/>
            <a:ext cx="6622869" cy="400110"/>
          </a:xfrm>
          <a:prstGeom prst="rect">
            <a:avLst/>
          </a:prstGeom>
          <a:noFill/>
        </p:spPr>
        <p:txBody>
          <a:bodyPr wrap="square" rtlCol="0">
            <a:spAutoFit/>
          </a:bodyPr>
          <a:lstStyle/>
          <a:p>
            <a:r>
              <a:rPr lang="en-US" sz="2000" dirty="0" smtClean="0">
                <a:solidFill>
                  <a:srgbClr val="FF0000"/>
                </a:solidFill>
              </a:rPr>
              <a:t>Xem đầy đủ tại đây: </a:t>
            </a:r>
            <a:r>
              <a:rPr lang="en-US" sz="2000" dirty="0">
                <a:solidFill>
                  <a:srgbClr val="FF0000"/>
                </a:solidFill>
              </a:rPr>
              <a:t>https://youtu.be/rXjJGIk9M40</a:t>
            </a:r>
          </a:p>
        </p:txBody>
      </p:sp>
      <p:pic>
        <p:nvPicPr>
          <p:cNvPr id="15" name="Picture 14">
            <a:hlinkClick r:id="rId10" tooltip="Xem Bài giảng MT mẫu tại đây"/>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08127" y="5071703"/>
            <a:ext cx="477657" cy="783495"/>
          </a:xfrm>
          <a:prstGeom prst="rect">
            <a:avLst/>
          </a:prstGeom>
        </p:spPr>
      </p:pic>
    </p:spTree>
    <p:custDataLst>
      <p:tags r:id="rId1"/>
    </p:custDataLst>
    <p:extLst>
      <p:ext uri="{BB962C8B-B14F-4D97-AF65-F5344CB8AC3E}">
        <p14:creationId xmlns:p14="http://schemas.microsoft.com/office/powerpoint/2010/main" val="1472637358"/>
      </p:ext>
    </p:extLst>
  </p:cSld>
  <p:clrMapOvr>
    <a:masterClrMapping/>
  </p:clrMapOvr>
  <mc:AlternateContent xmlns:mc="http://schemas.openxmlformats.org/markup-compatibility/2006" xmlns:p14="http://schemas.microsoft.com/office/powerpoint/2010/main">
    <mc:Choice Requires="p14">
      <p:transition spd="med" p14:dur="700" advTm="23024">
        <p:fade/>
      </p:transition>
    </mc:Choice>
    <mc:Fallback xmlns="">
      <p:transition spd="med" advTm="2302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7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p:tgtEl>
                                          <p:spTgt spid="3"/>
                                        </p:tgtEl>
                                        <p:attrNameLst>
                                          <p:attrName>ppt_x</p:attrName>
                                        </p:attrNameLst>
                                      </p:cBhvr>
                                      <p:tavLst>
                                        <p:tav tm="0">
                                          <p:val>
                                            <p:strVal val="#ppt_x+1"/>
                                          </p:val>
                                        </p:tav>
                                        <p:tav tm="100000">
                                          <p:val>
                                            <p:strVal val="#ppt_x"/>
                                          </p:val>
                                        </p:tav>
                                      </p:tavLst>
                                    </p:anim>
                                  </p:childTnLst>
                                </p:cTn>
                              </p:par>
                              <p:par>
                                <p:cTn id="27" presetID="10" presetClass="entr" presetSubtype="0" fill="hold" nodeType="withEffect">
                                  <p:stCondLst>
                                    <p:cond delay="30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par>
                                <p:cTn id="30" presetID="10" presetClass="entr" presetSubtype="0" fill="hold" nodeType="withEffect">
                                  <p:stCondLst>
                                    <p:cond delay="60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par>
                                <p:cTn id="33" presetID="10" presetClass="entr" presetSubtype="0" fill="hold" nodeType="withEffect">
                                  <p:stCondLst>
                                    <p:cond delay="90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par>
                                <p:cTn id="36" presetID="10" presetClass="entr" presetSubtype="0" fill="hold" nodeType="withEffect">
                                  <p:stCondLst>
                                    <p:cond delay="130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1"/>
        <p:cNvGrpSpPr/>
        <p:nvPr/>
      </p:nvGrpSpPr>
      <p:grpSpPr>
        <a:xfrm>
          <a:off x="0" y="0"/>
          <a:ext cx="0" cy="0"/>
          <a:chOff x="0" y="0"/>
          <a:chExt cx="0" cy="0"/>
        </a:xfrm>
      </p:grpSpPr>
      <p:sp>
        <p:nvSpPr>
          <p:cNvPr id="2" name="Rectangle 1">
            <a:extLst>
              <a:ext uri="{FF2B5EF4-FFF2-40B4-BE49-F238E27FC236}">
                <a16:creationId xmlns:a16="http://schemas.microsoft.com/office/drawing/2014/main" id="{9E042ADF-5730-BA2B-4823-3781E114D98D}"/>
              </a:ext>
            </a:extLst>
          </p:cNvPr>
          <p:cNvSpPr/>
          <p:nvPr/>
        </p:nvSpPr>
        <p:spPr>
          <a:xfrm>
            <a:off x="1872343" y="203138"/>
            <a:ext cx="6647544" cy="1118485"/>
          </a:xfrm>
          <a:prstGeom prst="rect">
            <a:avLst/>
          </a:prstGeom>
          <a:gradFill flip="none" rotWithShape="1">
            <a:gsLst>
              <a:gs pos="0">
                <a:schemeClr val="bg1"/>
              </a:gs>
              <a:gs pos="100000">
                <a:schemeClr val="bg1"/>
              </a:gs>
            </a:gsLst>
            <a:lin ang="10800000" scaled="1"/>
            <a:tileRect/>
          </a:gradFill>
          <a:ln>
            <a:noFill/>
          </a:ln>
          <a:effectLst>
            <a:glow rad="228600">
              <a:schemeClr val="accent3">
                <a:satMod val="175000"/>
                <a:alpha val="40000"/>
              </a:schemeClr>
            </a:glow>
            <a:softEdge rad="292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2" name="Google Shape;112;p4"/>
          <p:cNvSpPr/>
          <p:nvPr/>
        </p:nvSpPr>
        <p:spPr>
          <a:xfrm>
            <a:off x="6162671" y="2126598"/>
            <a:ext cx="6298263" cy="3399867"/>
          </a:xfrm>
          <a:prstGeom prst="rect">
            <a:avLst/>
          </a:prstGeom>
          <a:solidFill>
            <a:srgbClr val="262626">
              <a:alpha val="67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txBox="1">
            <a:spLocks noGrp="1"/>
          </p:cNvSpPr>
          <p:nvPr>
            <p:ph type="title"/>
          </p:nvPr>
        </p:nvSpPr>
        <p:spPr>
          <a:xfrm>
            <a:off x="5647230" y="1331535"/>
            <a:ext cx="7329143" cy="809897"/>
          </a:xfrm>
          <a:prstGeom prst="rect">
            <a:avLst/>
          </a:prstGeom>
          <a:noFill/>
          <a:ln>
            <a:noFill/>
          </a:ln>
        </p:spPr>
        <p:txBody>
          <a:bodyPr spcFirstLastPara="1" wrap="square" lIns="91425" tIns="45700" rIns="91425" bIns="45700" anchor="ctr" anchorCtr="0">
            <a:normAutofit/>
          </a:bodyPr>
          <a:lstStyle/>
          <a:p>
            <a:pPr lvl="0">
              <a:buClr>
                <a:srgbClr val="800000"/>
              </a:buClr>
              <a:buSzPts val="2300"/>
            </a:pPr>
            <a:r>
              <a:rPr lang="en-US" sz="2100" b="1" dirty="0">
                <a:solidFill>
                  <a:srgbClr val="800000"/>
                </a:solidFill>
                <a:latin typeface="Tahoma"/>
                <a:ea typeface="Tahoma"/>
                <a:cs typeface="Tahoma"/>
                <a:sym typeface="Tahoma"/>
              </a:rPr>
              <a:t>2. </a:t>
            </a:r>
            <a:r>
              <a:rPr lang="vi-VN" sz="2100" b="1" u="sng" dirty="0">
                <a:solidFill>
                  <a:srgbClr val="800000"/>
                </a:solidFill>
                <a:latin typeface="Tahoma"/>
                <a:ea typeface="Tahoma"/>
                <a:cs typeface="Tahoma"/>
                <a:sym typeface="Tahoma"/>
              </a:rPr>
              <a:t>Cách vẽ mô phỏng tranh lụa bằng màu nước</a:t>
            </a:r>
            <a:r>
              <a:rPr lang="en-US" sz="2100" b="1" u="sng" dirty="0">
                <a:solidFill>
                  <a:srgbClr val="800000"/>
                </a:solidFill>
                <a:latin typeface="Tahoma"/>
                <a:ea typeface="Tahoma"/>
                <a:cs typeface="Tahoma"/>
                <a:sym typeface="Tahoma"/>
              </a:rPr>
              <a:t>.</a:t>
            </a:r>
            <a:br>
              <a:rPr lang="en-US" sz="2100" b="1" u="sng" dirty="0">
                <a:solidFill>
                  <a:srgbClr val="800000"/>
                </a:solidFill>
                <a:latin typeface="Tahoma"/>
                <a:ea typeface="Tahoma"/>
                <a:cs typeface="Tahoma"/>
                <a:sym typeface="Tahoma"/>
              </a:rPr>
            </a:br>
            <a:endParaRPr sz="2100" b="1" dirty="0">
              <a:solidFill>
                <a:srgbClr val="800000"/>
              </a:solidFill>
            </a:endParaRPr>
          </a:p>
        </p:txBody>
      </p:sp>
      <p:sp>
        <p:nvSpPr>
          <p:cNvPr id="114" name="Google Shape;114;p4"/>
          <p:cNvSpPr/>
          <p:nvPr/>
        </p:nvSpPr>
        <p:spPr>
          <a:xfrm>
            <a:off x="1999138" y="210236"/>
            <a:ext cx="9336519" cy="954067"/>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lvl="0"/>
            <a:r>
              <a:rPr lang="en-US" sz="2800" b="1" dirty="0" err="1">
                <a:solidFill>
                  <a:srgbClr val="800000"/>
                </a:solidFill>
              </a:rPr>
              <a:t>Bài</a:t>
            </a:r>
            <a:r>
              <a:rPr lang="en-US" sz="2800" b="1" dirty="0">
                <a:solidFill>
                  <a:srgbClr val="800000"/>
                </a:solidFill>
              </a:rPr>
              <a:t> 5: NÉT ĐẸP TRONG TRANH LỤA</a:t>
            </a:r>
          </a:p>
          <a:p>
            <a:pPr lvl="0"/>
            <a:r>
              <a:rPr lang="en-US" sz="2800" b="1" dirty="0">
                <a:solidFill>
                  <a:srgbClr val="800000"/>
                </a:solidFill>
              </a:rPr>
              <a:t>CỦA HỌA SĨ NGUYỄN PHAN CHÁNH</a:t>
            </a:r>
          </a:p>
        </p:txBody>
      </p:sp>
      <p:sp>
        <p:nvSpPr>
          <p:cNvPr id="115" name="Google Shape;115;p4"/>
          <p:cNvSpPr txBox="1"/>
          <p:nvPr/>
        </p:nvSpPr>
        <p:spPr>
          <a:xfrm>
            <a:off x="6253157" y="2450020"/>
            <a:ext cx="5938843"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en-US" sz="1900" dirty="0">
                <a:solidFill>
                  <a:srgbClr val="FFFF00"/>
                </a:solidFill>
                <a:latin typeface="Tahoma"/>
                <a:ea typeface="Tahoma"/>
                <a:cs typeface="Tahoma"/>
                <a:sym typeface="Tahoma"/>
              </a:rPr>
              <a:t>Quan </a:t>
            </a:r>
            <a:r>
              <a:rPr lang="en-US" sz="1900" dirty="0" err="1">
                <a:solidFill>
                  <a:srgbClr val="FFFF00"/>
                </a:solidFill>
                <a:latin typeface="Tahoma"/>
                <a:ea typeface="Tahoma"/>
                <a:cs typeface="Tahoma"/>
                <a:sym typeface="Tahoma"/>
              </a:rPr>
              <a:t>sát</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theo</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dõi</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và</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trả</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lời</a:t>
            </a:r>
            <a:r>
              <a:rPr lang="en-US" sz="1900" dirty="0">
                <a:solidFill>
                  <a:srgbClr val="FFFF00"/>
                </a:solidFill>
                <a:latin typeface="Tahoma"/>
                <a:ea typeface="Tahoma"/>
                <a:cs typeface="Tahoma"/>
                <a:sym typeface="Tahoma"/>
              </a:rPr>
              <a:t>:</a:t>
            </a:r>
            <a:endParaRPr sz="1900" dirty="0">
              <a:solidFill>
                <a:srgbClr val="FFFF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900" dirty="0">
              <a:solidFill>
                <a:srgbClr val="1F3864"/>
              </a:solidFill>
              <a:sym typeface="Arial"/>
            </a:endParaRPr>
          </a:p>
          <a:p>
            <a:pPr marL="127000" lvl="0">
              <a:lnSpc>
                <a:spcPct val="90000"/>
              </a:lnSpc>
              <a:buClr>
                <a:schemeClr val="lt1"/>
              </a:buClr>
              <a:buSzPts val="1600"/>
            </a:pPr>
            <a:r>
              <a:rPr lang="vi-VN" sz="1900" dirty="0">
                <a:solidFill>
                  <a:schemeClr val="lt1"/>
                </a:solidFill>
              </a:rPr>
              <a:t>+ Để mô phỏng tranh lụa bằng màu nước thì ta cần bao nhiêu bước?</a:t>
            </a:r>
          </a:p>
          <a:p>
            <a:pPr marL="127000" lvl="0">
              <a:lnSpc>
                <a:spcPct val="90000"/>
              </a:lnSpc>
              <a:buClr>
                <a:schemeClr val="lt1"/>
              </a:buClr>
              <a:buSzPts val="1600"/>
            </a:pPr>
            <a:r>
              <a:rPr lang="vi-VN" sz="1900" dirty="0">
                <a:solidFill>
                  <a:schemeClr val="lt1"/>
                </a:solidFill>
              </a:rPr>
              <a:t>+ Nêu các bước vẽ mô phỏng tranh lụa bằng màu nước?</a:t>
            </a:r>
          </a:p>
          <a:p>
            <a:pPr marL="127000" lvl="0">
              <a:lnSpc>
                <a:spcPct val="90000"/>
              </a:lnSpc>
              <a:buClr>
                <a:schemeClr val="lt1"/>
              </a:buClr>
              <a:buSzPts val="1600"/>
            </a:pPr>
            <a:r>
              <a:rPr lang="vi-VN" sz="1900" dirty="0">
                <a:solidFill>
                  <a:schemeClr val="lt1"/>
                </a:solidFill>
              </a:rPr>
              <a:t>+ Bước nào giúp xác định bố cục cho bức tranh?</a:t>
            </a:r>
          </a:p>
          <a:p>
            <a:pPr marL="127000" lvl="0">
              <a:lnSpc>
                <a:spcPct val="90000"/>
              </a:lnSpc>
              <a:buClr>
                <a:schemeClr val="lt1"/>
              </a:buClr>
              <a:buSzPts val="1600"/>
            </a:pPr>
            <a:r>
              <a:rPr lang="vi-VN" sz="1900" dirty="0">
                <a:solidFill>
                  <a:schemeClr val="lt1"/>
                </a:solidFill>
              </a:rPr>
              <a:t>+ Bước vẽ chi tiết được thực hiện như thế nào?</a:t>
            </a:r>
          </a:p>
          <a:p>
            <a:pPr marL="127000" lvl="0">
              <a:lnSpc>
                <a:spcPct val="90000"/>
              </a:lnSpc>
              <a:buClr>
                <a:schemeClr val="lt1"/>
              </a:buClr>
              <a:buSzPts val="1600"/>
            </a:pPr>
            <a:r>
              <a:rPr lang="vi-VN" sz="1900" dirty="0">
                <a:solidFill>
                  <a:schemeClr val="lt1"/>
                </a:solidFill>
              </a:rPr>
              <a:t>+ Cách vẽ màu nước khác với màu sáp như thế nào…?</a:t>
            </a:r>
          </a:p>
        </p:txBody>
      </p:sp>
      <p:pic>
        <p:nvPicPr>
          <p:cNvPr id="4" name="Picture 3">
            <a:extLst>
              <a:ext uri="{FF2B5EF4-FFF2-40B4-BE49-F238E27FC236}">
                <a16:creationId xmlns:a16="http://schemas.microsoft.com/office/drawing/2014/main" id="{92C7F46B-E758-0F28-1DC3-AD7CA99B22EB}"/>
              </a:ext>
            </a:extLst>
          </p:cNvPr>
          <p:cNvPicPr>
            <a:picLocks noChangeAspect="1"/>
          </p:cNvPicPr>
          <p:nvPr/>
        </p:nvPicPr>
        <p:blipFill>
          <a:blip r:embed="rId5"/>
          <a:stretch>
            <a:fillRect/>
          </a:stretch>
        </p:blipFill>
        <p:spPr>
          <a:xfrm>
            <a:off x="211770" y="1847127"/>
            <a:ext cx="2799216" cy="2295699"/>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6503621E-13C9-1AAA-73B3-5FD250AB64EF}"/>
              </a:ext>
            </a:extLst>
          </p:cNvPr>
          <p:cNvPicPr>
            <a:picLocks noChangeAspect="1"/>
          </p:cNvPicPr>
          <p:nvPr/>
        </p:nvPicPr>
        <p:blipFill>
          <a:blip r:embed="rId6"/>
          <a:stretch>
            <a:fillRect/>
          </a:stretch>
        </p:blipFill>
        <p:spPr>
          <a:xfrm>
            <a:off x="3245497" y="1847127"/>
            <a:ext cx="2659454" cy="229569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5343CBCF-40FC-F35F-9A58-2B202C344244}"/>
              </a:ext>
            </a:extLst>
          </p:cNvPr>
          <p:cNvPicPr>
            <a:picLocks noChangeAspect="1"/>
          </p:cNvPicPr>
          <p:nvPr/>
        </p:nvPicPr>
        <p:blipFill>
          <a:blip r:embed="rId7"/>
          <a:stretch>
            <a:fillRect/>
          </a:stretch>
        </p:blipFill>
        <p:spPr>
          <a:xfrm>
            <a:off x="211770" y="4183441"/>
            <a:ext cx="2799216" cy="233652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B8FBFAA-69F1-9ED7-7091-BE16A360D156}"/>
              </a:ext>
            </a:extLst>
          </p:cNvPr>
          <p:cNvPicPr>
            <a:picLocks noChangeAspect="1"/>
          </p:cNvPicPr>
          <p:nvPr/>
        </p:nvPicPr>
        <p:blipFill>
          <a:blip r:embed="rId8"/>
          <a:stretch>
            <a:fillRect/>
          </a:stretch>
        </p:blipFill>
        <p:spPr>
          <a:xfrm>
            <a:off x="3245497" y="4183440"/>
            <a:ext cx="2659455" cy="2336522"/>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6000366" y="6063302"/>
            <a:ext cx="6622869" cy="646331"/>
          </a:xfrm>
          <a:prstGeom prst="rect">
            <a:avLst/>
          </a:prstGeom>
          <a:noFill/>
        </p:spPr>
        <p:txBody>
          <a:bodyPr wrap="square" rtlCol="0">
            <a:spAutoFit/>
          </a:bodyPr>
          <a:lstStyle/>
          <a:p>
            <a:r>
              <a:rPr lang="en-US" sz="1800" dirty="0" smtClean="0">
                <a:solidFill>
                  <a:srgbClr val="FF0000"/>
                </a:solidFill>
              </a:rPr>
              <a:t>Xem đầy đủ tại đây: </a:t>
            </a:r>
            <a:r>
              <a:rPr lang="en-US" sz="1800" dirty="0">
                <a:solidFill>
                  <a:srgbClr val="FF0000"/>
                </a:solidFill>
              </a:rPr>
              <a:t>https://youtu.be/6oCkHCNBGTg?si=d44J50CMLYBQx8dR</a:t>
            </a:r>
          </a:p>
        </p:txBody>
      </p:sp>
      <p:pic>
        <p:nvPicPr>
          <p:cNvPr id="13" name="Picture 12">
            <a:hlinkClick r:id="rId9" tooltip="Xem Bài giảng MT mẫu tại đây"/>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78722" y="5578096"/>
            <a:ext cx="477657" cy="783495"/>
          </a:xfrm>
          <a:prstGeom prst="rect">
            <a:avLst/>
          </a:prstGeom>
        </p:spPr>
      </p:pic>
    </p:spTree>
    <p:custDataLst>
      <p:tags r:id="rId1"/>
    </p:custDataLst>
    <p:extLst>
      <p:ext uri="{BB962C8B-B14F-4D97-AF65-F5344CB8AC3E}">
        <p14:creationId xmlns:p14="http://schemas.microsoft.com/office/powerpoint/2010/main" val="1996136855"/>
      </p:ext>
    </p:extLst>
  </p:cSld>
  <p:clrMapOvr>
    <a:masterClrMapping/>
  </p:clrMapOvr>
  <mc:AlternateContent xmlns:mc="http://schemas.openxmlformats.org/markup-compatibility/2006" xmlns:p14="http://schemas.microsoft.com/office/powerpoint/2010/main">
    <mc:Choice Requires="p14">
      <p:transition spd="slow" p14:dur="1400" advTm="39640">
        <p14:doors dir="vert"/>
      </p:transition>
    </mc:Choice>
    <mc:Fallback xmlns="">
      <p:transition spd="slow" advTm="3964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1+#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additive="base">
                                        <p:cTn id="11" dur="500"/>
                                        <p:tgtEl>
                                          <p:spTgt spid="112"/>
                                        </p:tgtEl>
                                        <p:attrNameLst>
                                          <p:attrName>ppt_x</p:attrName>
                                        </p:attrNameLst>
                                      </p:cBhvr>
                                      <p:tavLst>
                                        <p:tav tm="0">
                                          <p:val>
                                            <p:strVal val="#ppt_x+1"/>
                                          </p:val>
                                        </p:tav>
                                        <p:tav tm="100000">
                                          <p:val>
                                            <p:strVal val="#ppt_x"/>
                                          </p:val>
                                        </p:tav>
                                      </p:tavLst>
                                    </p:anim>
                                  </p:childTnLst>
                                </p:cTn>
                              </p:par>
                              <p:par>
                                <p:cTn id="12" presetID="10" presetClass="entr" presetSubtype="0" fill="hold" nodeType="withEffect">
                                  <p:stCondLst>
                                    <p:cond delay="400"/>
                                  </p:stCondLst>
                                  <p:childTnLst>
                                    <p:set>
                                      <p:cBhvr>
                                        <p:cTn id="13" dur="1" fill="hold">
                                          <p:stCondLst>
                                            <p:cond delay="0"/>
                                          </p:stCondLst>
                                        </p:cTn>
                                        <p:tgtEl>
                                          <p:spTgt spid="115">
                                            <p:txEl>
                                              <p:pRg st="0" end="0"/>
                                            </p:txEl>
                                          </p:spTgt>
                                        </p:tgtEl>
                                        <p:attrNameLst>
                                          <p:attrName>style.visibility</p:attrName>
                                        </p:attrNameLst>
                                      </p:cBhvr>
                                      <p:to>
                                        <p:strVal val="visible"/>
                                      </p:to>
                                    </p:set>
                                    <p:animEffect transition="in" filter="fade">
                                      <p:cBhvr>
                                        <p:cTn id="14" dur="500"/>
                                        <p:tgtEl>
                                          <p:spTgt spid="1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6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9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13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17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5">
                                            <p:txEl>
                                              <p:pRg st="2" end="2"/>
                                            </p:txEl>
                                          </p:spTgt>
                                        </p:tgtEl>
                                        <p:attrNameLst>
                                          <p:attrName>style.visibility</p:attrName>
                                        </p:attrNameLst>
                                      </p:cBhvr>
                                      <p:to>
                                        <p:strVal val="visible"/>
                                      </p:to>
                                    </p:set>
                                    <p:animEffect transition="in" filter="fade">
                                      <p:cBhvr>
                                        <p:cTn id="33" dur="500"/>
                                        <p:tgtEl>
                                          <p:spTgt spid="115">
                                            <p:txEl>
                                              <p:pRg st="2" end="2"/>
                                            </p:txEl>
                                          </p:spTgt>
                                        </p:tgtEl>
                                      </p:cBhvr>
                                    </p:animEffect>
                                  </p:childTnLst>
                                </p:cTn>
                              </p:par>
                              <p:par>
                                <p:cTn id="34" presetID="10" presetClass="entr" presetSubtype="0" fill="hold" nodeType="withEffect">
                                  <p:stCondLst>
                                    <p:cond delay="300"/>
                                  </p:stCondLst>
                                  <p:childTnLst>
                                    <p:set>
                                      <p:cBhvr>
                                        <p:cTn id="35" dur="1" fill="hold">
                                          <p:stCondLst>
                                            <p:cond delay="0"/>
                                          </p:stCondLst>
                                        </p:cTn>
                                        <p:tgtEl>
                                          <p:spTgt spid="115">
                                            <p:txEl>
                                              <p:pRg st="3" end="3"/>
                                            </p:txEl>
                                          </p:spTgt>
                                        </p:tgtEl>
                                        <p:attrNameLst>
                                          <p:attrName>style.visibility</p:attrName>
                                        </p:attrNameLst>
                                      </p:cBhvr>
                                      <p:to>
                                        <p:strVal val="visible"/>
                                      </p:to>
                                    </p:set>
                                    <p:animEffect transition="in" filter="fade">
                                      <p:cBhvr>
                                        <p:cTn id="36" dur="500"/>
                                        <p:tgtEl>
                                          <p:spTgt spid="115">
                                            <p:txEl>
                                              <p:pRg st="3" end="3"/>
                                            </p:txEl>
                                          </p:spTgt>
                                        </p:tgtEl>
                                      </p:cBhvr>
                                    </p:animEffect>
                                  </p:childTnLst>
                                </p:cTn>
                              </p:par>
                              <p:par>
                                <p:cTn id="37" presetID="10" presetClass="entr" presetSubtype="0" fill="hold" nodeType="withEffect">
                                  <p:stCondLst>
                                    <p:cond delay="700"/>
                                  </p:stCondLst>
                                  <p:childTnLst>
                                    <p:set>
                                      <p:cBhvr>
                                        <p:cTn id="38" dur="1" fill="hold">
                                          <p:stCondLst>
                                            <p:cond delay="0"/>
                                          </p:stCondLst>
                                        </p:cTn>
                                        <p:tgtEl>
                                          <p:spTgt spid="115">
                                            <p:txEl>
                                              <p:pRg st="4" end="4"/>
                                            </p:txEl>
                                          </p:spTgt>
                                        </p:tgtEl>
                                        <p:attrNameLst>
                                          <p:attrName>style.visibility</p:attrName>
                                        </p:attrNameLst>
                                      </p:cBhvr>
                                      <p:to>
                                        <p:strVal val="visible"/>
                                      </p:to>
                                    </p:set>
                                    <p:animEffect transition="in" filter="fade">
                                      <p:cBhvr>
                                        <p:cTn id="39" dur="500"/>
                                        <p:tgtEl>
                                          <p:spTgt spid="115">
                                            <p:txEl>
                                              <p:pRg st="4" end="4"/>
                                            </p:txEl>
                                          </p:spTgt>
                                        </p:tgtEl>
                                      </p:cBhvr>
                                    </p:animEffect>
                                  </p:childTnLst>
                                </p:cTn>
                              </p:par>
                              <p:par>
                                <p:cTn id="40" presetID="10" presetClass="entr" presetSubtype="0" fill="hold" nodeType="withEffect">
                                  <p:stCondLst>
                                    <p:cond delay="1000"/>
                                  </p:stCondLst>
                                  <p:childTnLst>
                                    <p:set>
                                      <p:cBhvr>
                                        <p:cTn id="41" dur="1" fill="hold">
                                          <p:stCondLst>
                                            <p:cond delay="0"/>
                                          </p:stCondLst>
                                        </p:cTn>
                                        <p:tgtEl>
                                          <p:spTgt spid="115">
                                            <p:txEl>
                                              <p:pRg st="5" end="5"/>
                                            </p:txEl>
                                          </p:spTgt>
                                        </p:tgtEl>
                                        <p:attrNameLst>
                                          <p:attrName>style.visibility</p:attrName>
                                        </p:attrNameLst>
                                      </p:cBhvr>
                                      <p:to>
                                        <p:strVal val="visible"/>
                                      </p:to>
                                    </p:set>
                                    <p:animEffect transition="in" filter="fade">
                                      <p:cBhvr>
                                        <p:cTn id="42" dur="500"/>
                                        <p:tgtEl>
                                          <p:spTgt spid="115">
                                            <p:txEl>
                                              <p:pRg st="5" end="5"/>
                                            </p:txEl>
                                          </p:spTgt>
                                        </p:tgtEl>
                                      </p:cBhvr>
                                    </p:animEffect>
                                  </p:childTnLst>
                                </p:cTn>
                              </p:par>
                              <p:par>
                                <p:cTn id="43" presetID="10" presetClass="entr" presetSubtype="0" fill="hold" nodeType="withEffect">
                                  <p:stCondLst>
                                    <p:cond delay="1400"/>
                                  </p:stCondLst>
                                  <p:childTnLst>
                                    <p:set>
                                      <p:cBhvr>
                                        <p:cTn id="44" dur="1" fill="hold">
                                          <p:stCondLst>
                                            <p:cond delay="0"/>
                                          </p:stCondLst>
                                        </p:cTn>
                                        <p:tgtEl>
                                          <p:spTgt spid="115">
                                            <p:txEl>
                                              <p:pRg st="6" end="6"/>
                                            </p:txEl>
                                          </p:spTgt>
                                        </p:tgtEl>
                                        <p:attrNameLst>
                                          <p:attrName>style.visibility</p:attrName>
                                        </p:attrNameLst>
                                      </p:cBhvr>
                                      <p:to>
                                        <p:strVal val="visible"/>
                                      </p:to>
                                    </p:set>
                                    <p:animEffect transition="in" filter="fade">
                                      <p:cBhvr>
                                        <p:cTn id="45" dur="500"/>
                                        <p:tgtEl>
                                          <p:spTgt spid="1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1"/>
        <p:cNvGrpSpPr/>
        <p:nvPr/>
      </p:nvGrpSpPr>
      <p:grpSpPr>
        <a:xfrm>
          <a:off x="0" y="0"/>
          <a:ext cx="0" cy="0"/>
          <a:chOff x="0" y="0"/>
          <a:chExt cx="0" cy="0"/>
        </a:xfrm>
      </p:grpSpPr>
      <p:sp>
        <p:nvSpPr>
          <p:cNvPr id="2" name="Rectangle 1">
            <a:extLst>
              <a:ext uri="{FF2B5EF4-FFF2-40B4-BE49-F238E27FC236}">
                <a16:creationId xmlns:a16="http://schemas.microsoft.com/office/drawing/2014/main" id="{9E042ADF-5730-BA2B-4823-3781E114D98D}"/>
              </a:ext>
            </a:extLst>
          </p:cNvPr>
          <p:cNvSpPr/>
          <p:nvPr/>
        </p:nvSpPr>
        <p:spPr>
          <a:xfrm>
            <a:off x="1872343" y="203138"/>
            <a:ext cx="6647544" cy="1118485"/>
          </a:xfrm>
          <a:prstGeom prst="rect">
            <a:avLst/>
          </a:prstGeom>
          <a:gradFill flip="none" rotWithShape="1">
            <a:gsLst>
              <a:gs pos="0">
                <a:schemeClr val="bg1"/>
              </a:gs>
              <a:gs pos="100000">
                <a:schemeClr val="bg1"/>
              </a:gs>
            </a:gsLst>
            <a:lin ang="10800000" scaled="1"/>
            <a:tileRect/>
          </a:gradFill>
          <a:ln>
            <a:noFill/>
          </a:ln>
          <a:effectLst>
            <a:glow rad="228600">
              <a:schemeClr val="accent3">
                <a:satMod val="175000"/>
                <a:alpha val="40000"/>
              </a:schemeClr>
            </a:glow>
            <a:softEdge rad="292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3" name="Google Shape;113;p4"/>
          <p:cNvSpPr txBox="1">
            <a:spLocks noGrp="1"/>
          </p:cNvSpPr>
          <p:nvPr>
            <p:ph type="title"/>
          </p:nvPr>
        </p:nvSpPr>
        <p:spPr>
          <a:xfrm>
            <a:off x="5647230" y="1331535"/>
            <a:ext cx="7329143" cy="809897"/>
          </a:xfrm>
          <a:prstGeom prst="rect">
            <a:avLst/>
          </a:prstGeom>
          <a:noFill/>
          <a:ln>
            <a:noFill/>
          </a:ln>
        </p:spPr>
        <p:txBody>
          <a:bodyPr spcFirstLastPara="1" wrap="square" lIns="91425" tIns="45700" rIns="91425" bIns="45700" anchor="ctr" anchorCtr="0">
            <a:normAutofit/>
          </a:bodyPr>
          <a:lstStyle/>
          <a:p>
            <a:pPr lvl="0">
              <a:buClr>
                <a:srgbClr val="800000"/>
              </a:buClr>
              <a:buSzPts val="2300"/>
            </a:pPr>
            <a:r>
              <a:rPr lang="en-US" sz="2100" b="1" dirty="0">
                <a:solidFill>
                  <a:srgbClr val="800000"/>
                </a:solidFill>
                <a:latin typeface="Tahoma"/>
                <a:ea typeface="Tahoma"/>
                <a:cs typeface="Tahoma"/>
                <a:sym typeface="Tahoma"/>
              </a:rPr>
              <a:t>2. </a:t>
            </a:r>
            <a:r>
              <a:rPr lang="vi-VN" sz="2100" b="1" u="sng" dirty="0">
                <a:solidFill>
                  <a:srgbClr val="800000"/>
                </a:solidFill>
                <a:latin typeface="Tahoma"/>
                <a:ea typeface="Tahoma"/>
                <a:cs typeface="Tahoma"/>
                <a:sym typeface="Tahoma"/>
              </a:rPr>
              <a:t>Cách vẽ mô phỏng tranh lụa bằng màu nước</a:t>
            </a:r>
            <a:r>
              <a:rPr lang="en-US" sz="2100" b="1" u="sng" dirty="0">
                <a:solidFill>
                  <a:srgbClr val="800000"/>
                </a:solidFill>
                <a:latin typeface="Tahoma"/>
                <a:ea typeface="Tahoma"/>
                <a:cs typeface="Tahoma"/>
                <a:sym typeface="Tahoma"/>
              </a:rPr>
              <a:t>.</a:t>
            </a:r>
            <a:br>
              <a:rPr lang="en-US" sz="2100" b="1" u="sng" dirty="0">
                <a:solidFill>
                  <a:srgbClr val="800000"/>
                </a:solidFill>
                <a:latin typeface="Tahoma"/>
                <a:ea typeface="Tahoma"/>
                <a:cs typeface="Tahoma"/>
                <a:sym typeface="Tahoma"/>
              </a:rPr>
            </a:br>
            <a:endParaRPr sz="2100" b="1" dirty="0">
              <a:solidFill>
                <a:srgbClr val="800000"/>
              </a:solidFill>
            </a:endParaRPr>
          </a:p>
        </p:txBody>
      </p:sp>
      <p:sp>
        <p:nvSpPr>
          <p:cNvPr id="114" name="Google Shape;114;p4"/>
          <p:cNvSpPr/>
          <p:nvPr/>
        </p:nvSpPr>
        <p:spPr>
          <a:xfrm>
            <a:off x="1999138" y="210236"/>
            <a:ext cx="9336519" cy="954067"/>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lvl="0"/>
            <a:r>
              <a:rPr lang="en-US" sz="2800" b="1" dirty="0" err="1">
                <a:solidFill>
                  <a:srgbClr val="800000"/>
                </a:solidFill>
              </a:rPr>
              <a:t>Bài</a:t>
            </a:r>
            <a:r>
              <a:rPr lang="en-US" sz="2800" b="1" dirty="0">
                <a:solidFill>
                  <a:srgbClr val="800000"/>
                </a:solidFill>
              </a:rPr>
              <a:t> 5: NÉT ĐẸP TRONG TRANH LỤA</a:t>
            </a:r>
          </a:p>
          <a:p>
            <a:pPr lvl="0"/>
            <a:r>
              <a:rPr lang="en-US" sz="2800" b="1" dirty="0">
                <a:solidFill>
                  <a:srgbClr val="800000"/>
                </a:solidFill>
              </a:rPr>
              <a:t>CỦA HỌA SĨ NGUYỄN PHAN CHÁNH</a:t>
            </a:r>
          </a:p>
        </p:txBody>
      </p:sp>
      <p:pic>
        <p:nvPicPr>
          <p:cNvPr id="4" name="Picture 3">
            <a:extLst>
              <a:ext uri="{FF2B5EF4-FFF2-40B4-BE49-F238E27FC236}">
                <a16:creationId xmlns:a16="http://schemas.microsoft.com/office/drawing/2014/main" id="{92C7F46B-E758-0F28-1DC3-AD7CA99B22EB}"/>
              </a:ext>
            </a:extLst>
          </p:cNvPr>
          <p:cNvPicPr>
            <a:picLocks noChangeAspect="1"/>
          </p:cNvPicPr>
          <p:nvPr/>
        </p:nvPicPr>
        <p:blipFill>
          <a:blip r:embed="rId5"/>
          <a:stretch>
            <a:fillRect/>
          </a:stretch>
        </p:blipFill>
        <p:spPr>
          <a:xfrm>
            <a:off x="211770" y="1847127"/>
            <a:ext cx="2799216" cy="2295699"/>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6503621E-13C9-1AAA-73B3-5FD250AB64EF}"/>
              </a:ext>
            </a:extLst>
          </p:cNvPr>
          <p:cNvPicPr>
            <a:picLocks noChangeAspect="1"/>
          </p:cNvPicPr>
          <p:nvPr/>
        </p:nvPicPr>
        <p:blipFill>
          <a:blip r:embed="rId6"/>
          <a:stretch>
            <a:fillRect/>
          </a:stretch>
        </p:blipFill>
        <p:spPr>
          <a:xfrm>
            <a:off x="3245497" y="1847127"/>
            <a:ext cx="2659454" cy="229569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5343CBCF-40FC-F35F-9A58-2B202C344244}"/>
              </a:ext>
            </a:extLst>
          </p:cNvPr>
          <p:cNvPicPr>
            <a:picLocks noChangeAspect="1"/>
          </p:cNvPicPr>
          <p:nvPr/>
        </p:nvPicPr>
        <p:blipFill>
          <a:blip r:embed="rId7"/>
          <a:stretch>
            <a:fillRect/>
          </a:stretch>
        </p:blipFill>
        <p:spPr>
          <a:xfrm>
            <a:off x="211770" y="4183441"/>
            <a:ext cx="2799216" cy="233652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B8FBFAA-69F1-9ED7-7091-BE16A360D156}"/>
              </a:ext>
            </a:extLst>
          </p:cNvPr>
          <p:cNvPicPr>
            <a:picLocks noChangeAspect="1"/>
          </p:cNvPicPr>
          <p:nvPr/>
        </p:nvPicPr>
        <p:blipFill>
          <a:blip r:embed="rId8"/>
          <a:stretch>
            <a:fillRect/>
          </a:stretch>
        </p:blipFill>
        <p:spPr>
          <a:xfrm>
            <a:off x="3245497" y="4183440"/>
            <a:ext cx="2659455" cy="2336522"/>
          </a:xfrm>
          <a:prstGeom prst="rect">
            <a:avLst/>
          </a:prstGeom>
          <a:effectLst>
            <a:outerShdw blurRad="50800" dist="38100" dir="2700000" algn="tl" rotWithShape="0">
              <a:prstClr val="black">
                <a:alpha val="40000"/>
              </a:prstClr>
            </a:outerShdw>
          </a:effectLst>
        </p:spPr>
      </p:pic>
      <p:sp>
        <p:nvSpPr>
          <p:cNvPr id="3" name="Google Shape;125;p5">
            <a:extLst>
              <a:ext uri="{FF2B5EF4-FFF2-40B4-BE49-F238E27FC236}">
                <a16:creationId xmlns:a16="http://schemas.microsoft.com/office/drawing/2014/main" id="{AB323611-71E6-1118-E774-FCC71B616A97}"/>
              </a:ext>
            </a:extLst>
          </p:cNvPr>
          <p:cNvSpPr/>
          <p:nvPr/>
        </p:nvSpPr>
        <p:spPr>
          <a:xfrm>
            <a:off x="6477693" y="1903399"/>
            <a:ext cx="5714307" cy="3623066"/>
          </a:xfrm>
          <a:prstGeom prst="rect">
            <a:avLst/>
          </a:prstGeom>
          <a:solidFill>
            <a:srgbClr val="996633">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126;p5">
            <a:extLst>
              <a:ext uri="{FF2B5EF4-FFF2-40B4-BE49-F238E27FC236}">
                <a16:creationId xmlns:a16="http://schemas.microsoft.com/office/drawing/2014/main" id="{A3377509-8133-C524-814E-8B22A21CEA66}"/>
              </a:ext>
            </a:extLst>
          </p:cNvPr>
          <p:cNvSpPr txBox="1"/>
          <p:nvPr/>
        </p:nvSpPr>
        <p:spPr>
          <a:xfrm>
            <a:off x="6401493" y="1966560"/>
            <a:ext cx="5787757"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chemeClr val="lt1"/>
              </a:buClr>
              <a:buSzPts val="1600"/>
              <a:buFont typeface="Arial"/>
              <a:buNone/>
            </a:pPr>
            <a:r>
              <a:rPr lang="en-US" sz="2500" u="sng" dirty="0" err="1">
                <a:solidFill>
                  <a:schemeClr val="lt1"/>
                </a:solidFill>
                <a:latin typeface="Tahoma"/>
                <a:ea typeface="Tahoma"/>
                <a:cs typeface="Tahoma"/>
                <a:sym typeface="Tahoma"/>
              </a:rPr>
              <a:t>Nhận</a:t>
            </a:r>
            <a:r>
              <a:rPr lang="en-US" sz="2500" u="sng" dirty="0">
                <a:solidFill>
                  <a:schemeClr val="lt1"/>
                </a:solidFill>
                <a:latin typeface="Tahoma"/>
                <a:ea typeface="Tahoma"/>
                <a:cs typeface="Tahoma"/>
                <a:sym typeface="Tahoma"/>
              </a:rPr>
              <a:t> </a:t>
            </a:r>
            <a:r>
              <a:rPr lang="en-US" sz="2500" u="sng" dirty="0" err="1">
                <a:solidFill>
                  <a:schemeClr val="lt1"/>
                </a:solidFill>
                <a:latin typeface="Tahoma"/>
                <a:ea typeface="Tahoma"/>
                <a:cs typeface="Tahoma"/>
                <a:sym typeface="Tahoma"/>
              </a:rPr>
              <a:t>định</a:t>
            </a:r>
            <a:r>
              <a:rPr lang="en-US" sz="2500" u="sng" dirty="0">
                <a:solidFill>
                  <a:schemeClr val="lt1"/>
                </a:solidFill>
                <a:latin typeface="Tahoma"/>
                <a:ea typeface="Tahoma"/>
                <a:cs typeface="Tahoma"/>
                <a:sym typeface="Tahoma"/>
              </a:rPr>
              <a:t>:</a:t>
            </a:r>
            <a:endParaRPr sz="2500" u="sng" dirty="0">
              <a:solidFill>
                <a:schemeClr val="lt1"/>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2800" dirty="0">
              <a:solidFill>
                <a:srgbClr val="1F3864"/>
              </a:solidFill>
              <a:latin typeface="Arial"/>
              <a:ea typeface="Arial"/>
              <a:cs typeface="Arial"/>
              <a:sym typeface="Arial"/>
            </a:endParaRPr>
          </a:p>
          <a:p>
            <a:pPr marL="127000" lvl="0">
              <a:lnSpc>
                <a:spcPct val="90000"/>
              </a:lnSpc>
              <a:buClr>
                <a:srgbClr val="FFFF66"/>
              </a:buClr>
              <a:buSzPts val="1600"/>
            </a:pPr>
            <a:r>
              <a:rPr lang="en-US" sz="2300" dirty="0">
                <a:solidFill>
                  <a:srgbClr val="FFFF66"/>
                </a:solidFill>
              </a:rPr>
              <a:t>+ </a:t>
            </a:r>
            <a:r>
              <a:rPr lang="en-US" sz="2300" dirty="0" err="1">
                <a:solidFill>
                  <a:srgbClr val="FFFF66"/>
                </a:solidFill>
              </a:rPr>
              <a:t>Vẽ</a:t>
            </a:r>
            <a:r>
              <a:rPr lang="en-US" sz="2300" dirty="0">
                <a:solidFill>
                  <a:srgbClr val="FFFF66"/>
                </a:solidFill>
              </a:rPr>
              <a:t> </a:t>
            </a:r>
            <a:r>
              <a:rPr lang="en-US" sz="2300" dirty="0" err="1">
                <a:solidFill>
                  <a:srgbClr val="FFFF66"/>
                </a:solidFill>
              </a:rPr>
              <a:t>phác</a:t>
            </a:r>
            <a:r>
              <a:rPr lang="en-US" sz="2300" dirty="0">
                <a:solidFill>
                  <a:srgbClr val="FFFF66"/>
                </a:solidFill>
              </a:rPr>
              <a:t> </a:t>
            </a:r>
            <a:r>
              <a:rPr lang="en-US" sz="2300" dirty="0" err="1">
                <a:solidFill>
                  <a:srgbClr val="FFFF66"/>
                </a:solidFill>
              </a:rPr>
              <a:t>để</a:t>
            </a:r>
            <a:r>
              <a:rPr lang="en-US" sz="2300" dirty="0">
                <a:solidFill>
                  <a:srgbClr val="FFFF66"/>
                </a:solidFill>
              </a:rPr>
              <a:t> </a:t>
            </a:r>
            <a:r>
              <a:rPr lang="en-US" sz="2300" dirty="0" err="1">
                <a:solidFill>
                  <a:srgbClr val="FFFF66"/>
                </a:solidFill>
              </a:rPr>
              <a:t>xác</a:t>
            </a:r>
            <a:r>
              <a:rPr lang="en-US" sz="2300" dirty="0">
                <a:solidFill>
                  <a:srgbClr val="FFFF66"/>
                </a:solidFill>
              </a:rPr>
              <a:t> </a:t>
            </a:r>
            <a:r>
              <a:rPr lang="en-US" sz="2300" dirty="0" err="1">
                <a:solidFill>
                  <a:srgbClr val="FFFF66"/>
                </a:solidFill>
              </a:rPr>
              <a:t>định</a:t>
            </a:r>
            <a:r>
              <a:rPr lang="en-US" sz="2300" dirty="0">
                <a:solidFill>
                  <a:srgbClr val="FFFF66"/>
                </a:solidFill>
              </a:rPr>
              <a:t> </a:t>
            </a:r>
            <a:r>
              <a:rPr lang="en-US" sz="2300" dirty="0" err="1">
                <a:solidFill>
                  <a:srgbClr val="FFFF66"/>
                </a:solidFill>
              </a:rPr>
              <a:t>hình</a:t>
            </a:r>
            <a:r>
              <a:rPr lang="en-US" sz="2300" dirty="0">
                <a:solidFill>
                  <a:srgbClr val="FFFF66"/>
                </a:solidFill>
              </a:rPr>
              <a:t> </a:t>
            </a:r>
            <a:r>
              <a:rPr lang="en-US" sz="2300" dirty="0" err="1">
                <a:solidFill>
                  <a:srgbClr val="FFFF66"/>
                </a:solidFill>
              </a:rPr>
              <a:t>mảng</a:t>
            </a:r>
            <a:r>
              <a:rPr lang="en-US" sz="2300" dirty="0">
                <a:solidFill>
                  <a:srgbClr val="FFFF66"/>
                </a:solidFill>
              </a:rPr>
              <a:t> </a:t>
            </a:r>
            <a:r>
              <a:rPr lang="en-US" sz="2300" dirty="0" err="1">
                <a:solidFill>
                  <a:srgbClr val="FFFF66"/>
                </a:solidFill>
              </a:rPr>
              <a:t>chính</a:t>
            </a:r>
            <a:r>
              <a:rPr lang="en-US" sz="2300" dirty="0">
                <a:solidFill>
                  <a:srgbClr val="FFFF66"/>
                </a:solidFill>
              </a:rPr>
              <a:t> </a:t>
            </a:r>
            <a:r>
              <a:rPr lang="en-US" sz="2300" dirty="0" err="1">
                <a:solidFill>
                  <a:srgbClr val="FFFF66"/>
                </a:solidFill>
              </a:rPr>
              <a:t>của</a:t>
            </a:r>
            <a:r>
              <a:rPr lang="en-US" sz="2300" dirty="0">
                <a:solidFill>
                  <a:srgbClr val="FFFF66"/>
                </a:solidFill>
              </a:rPr>
              <a:t> </a:t>
            </a:r>
            <a:r>
              <a:rPr lang="en-US" sz="2300" dirty="0" err="1">
                <a:solidFill>
                  <a:srgbClr val="FFFF66"/>
                </a:solidFill>
              </a:rPr>
              <a:t>tranh</a:t>
            </a:r>
            <a:endParaRPr lang="en-US" sz="2300" dirty="0">
              <a:solidFill>
                <a:srgbClr val="FFFF66"/>
              </a:solidFill>
            </a:endParaRPr>
          </a:p>
          <a:p>
            <a:pPr marL="127000" lvl="0">
              <a:lnSpc>
                <a:spcPct val="90000"/>
              </a:lnSpc>
              <a:buClr>
                <a:srgbClr val="FFFF66"/>
              </a:buClr>
              <a:buSzPts val="1600"/>
            </a:pPr>
            <a:r>
              <a:rPr lang="en-US" sz="2300" dirty="0">
                <a:solidFill>
                  <a:srgbClr val="FFFF66"/>
                </a:solidFill>
              </a:rPr>
              <a:t>+ </a:t>
            </a:r>
            <a:r>
              <a:rPr lang="en-US" sz="2300" dirty="0" err="1">
                <a:solidFill>
                  <a:srgbClr val="FFFF66"/>
                </a:solidFill>
              </a:rPr>
              <a:t>Vẽ</a:t>
            </a:r>
            <a:r>
              <a:rPr lang="en-US" sz="2300" dirty="0">
                <a:solidFill>
                  <a:srgbClr val="FFFF66"/>
                </a:solidFill>
              </a:rPr>
              <a:t> </a:t>
            </a:r>
            <a:r>
              <a:rPr lang="en-US" sz="2300" dirty="0" err="1">
                <a:solidFill>
                  <a:srgbClr val="FFFF66"/>
                </a:solidFill>
              </a:rPr>
              <a:t>hình</a:t>
            </a:r>
            <a:r>
              <a:rPr lang="en-US" sz="2300" dirty="0">
                <a:solidFill>
                  <a:srgbClr val="FFFF66"/>
                </a:solidFill>
              </a:rPr>
              <a:t> chi </a:t>
            </a:r>
            <a:r>
              <a:rPr lang="en-US" sz="2300" dirty="0" err="1">
                <a:solidFill>
                  <a:srgbClr val="FFFF66"/>
                </a:solidFill>
              </a:rPr>
              <a:t>tiết</a:t>
            </a:r>
            <a:r>
              <a:rPr lang="en-US" sz="2300" dirty="0">
                <a:solidFill>
                  <a:srgbClr val="FFFF66"/>
                </a:solidFill>
              </a:rPr>
              <a:t> </a:t>
            </a:r>
            <a:r>
              <a:rPr lang="en-US" sz="2300" dirty="0" err="1">
                <a:solidFill>
                  <a:srgbClr val="FFFF66"/>
                </a:solidFill>
              </a:rPr>
              <a:t>trong</a:t>
            </a:r>
            <a:r>
              <a:rPr lang="en-US" sz="2300" dirty="0">
                <a:solidFill>
                  <a:srgbClr val="FFFF66"/>
                </a:solidFill>
              </a:rPr>
              <a:t> </a:t>
            </a:r>
            <a:r>
              <a:rPr lang="en-US" sz="2300" dirty="0" err="1">
                <a:solidFill>
                  <a:srgbClr val="FFFF66"/>
                </a:solidFill>
              </a:rPr>
              <a:t>tranh</a:t>
            </a:r>
            <a:r>
              <a:rPr lang="en-US" sz="2300" dirty="0">
                <a:solidFill>
                  <a:srgbClr val="FFFF66"/>
                </a:solidFill>
              </a:rPr>
              <a:t> </a:t>
            </a:r>
            <a:r>
              <a:rPr lang="en-US" sz="2300" dirty="0" err="1">
                <a:solidFill>
                  <a:srgbClr val="FFFF66"/>
                </a:solidFill>
              </a:rPr>
              <a:t>bằng</a:t>
            </a:r>
            <a:r>
              <a:rPr lang="en-US" sz="2300" dirty="0">
                <a:solidFill>
                  <a:srgbClr val="FFFF66"/>
                </a:solidFill>
              </a:rPr>
              <a:t> </a:t>
            </a:r>
            <a:r>
              <a:rPr lang="en-US" sz="2300" dirty="0" err="1">
                <a:solidFill>
                  <a:srgbClr val="FFFF66"/>
                </a:solidFill>
              </a:rPr>
              <a:t>nét</a:t>
            </a:r>
            <a:r>
              <a:rPr lang="en-US" sz="2300" dirty="0">
                <a:solidFill>
                  <a:srgbClr val="FFFF66"/>
                </a:solidFill>
              </a:rPr>
              <a:t> </a:t>
            </a:r>
            <a:r>
              <a:rPr lang="en-US" sz="2300" dirty="0" err="1">
                <a:solidFill>
                  <a:srgbClr val="FFFF66"/>
                </a:solidFill>
              </a:rPr>
              <a:t>chì</a:t>
            </a:r>
            <a:r>
              <a:rPr lang="en-US" sz="2300" dirty="0">
                <a:solidFill>
                  <a:srgbClr val="FFFF66"/>
                </a:solidFill>
              </a:rPr>
              <a:t> </a:t>
            </a:r>
            <a:r>
              <a:rPr lang="en-US" sz="2300" dirty="0" err="1">
                <a:solidFill>
                  <a:srgbClr val="FFFF66"/>
                </a:solidFill>
              </a:rPr>
              <a:t>mờ</a:t>
            </a:r>
            <a:endParaRPr lang="en-US" sz="2300" dirty="0">
              <a:solidFill>
                <a:srgbClr val="FFFF66"/>
              </a:solidFill>
            </a:endParaRPr>
          </a:p>
          <a:p>
            <a:pPr marL="127000" lvl="0">
              <a:lnSpc>
                <a:spcPct val="90000"/>
              </a:lnSpc>
              <a:buClr>
                <a:srgbClr val="FFFF66"/>
              </a:buClr>
              <a:buSzPts val="1600"/>
            </a:pPr>
            <a:r>
              <a:rPr lang="en-US" sz="2300" dirty="0">
                <a:solidFill>
                  <a:srgbClr val="FFFF66"/>
                </a:solidFill>
              </a:rPr>
              <a:t>+ </a:t>
            </a:r>
            <a:r>
              <a:rPr lang="en-US" sz="2300" dirty="0" err="1">
                <a:solidFill>
                  <a:srgbClr val="FFFF66"/>
                </a:solidFill>
              </a:rPr>
              <a:t>Vẽ</a:t>
            </a:r>
            <a:r>
              <a:rPr lang="en-US" sz="2300" dirty="0">
                <a:solidFill>
                  <a:srgbClr val="FFFF66"/>
                </a:solidFill>
              </a:rPr>
              <a:t> </a:t>
            </a:r>
            <a:r>
              <a:rPr lang="en-US" sz="2300" dirty="0" err="1">
                <a:solidFill>
                  <a:srgbClr val="FFFF66"/>
                </a:solidFill>
              </a:rPr>
              <a:t>màu</a:t>
            </a:r>
            <a:r>
              <a:rPr lang="en-US" sz="2300" dirty="0">
                <a:solidFill>
                  <a:srgbClr val="FFFF66"/>
                </a:solidFill>
              </a:rPr>
              <a:t> </a:t>
            </a:r>
            <a:r>
              <a:rPr lang="en-US" sz="2300" dirty="0" err="1">
                <a:solidFill>
                  <a:srgbClr val="FFFF66"/>
                </a:solidFill>
              </a:rPr>
              <a:t>khái</a:t>
            </a:r>
            <a:r>
              <a:rPr lang="en-US" sz="2300" dirty="0">
                <a:solidFill>
                  <a:srgbClr val="FFFF66"/>
                </a:solidFill>
              </a:rPr>
              <a:t> </a:t>
            </a:r>
            <a:r>
              <a:rPr lang="en-US" sz="2300" dirty="0" err="1">
                <a:solidFill>
                  <a:srgbClr val="FFFF66"/>
                </a:solidFill>
              </a:rPr>
              <a:t>quát</a:t>
            </a:r>
            <a:r>
              <a:rPr lang="en-US" sz="2300" dirty="0">
                <a:solidFill>
                  <a:srgbClr val="FFFF66"/>
                </a:solidFill>
              </a:rPr>
              <a:t> </a:t>
            </a:r>
            <a:r>
              <a:rPr lang="en-US" sz="2300" dirty="0" err="1">
                <a:solidFill>
                  <a:srgbClr val="FFFF66"/>
                </a:solidFill>
              </a:rPr>
              <a:t>từ</a:t>
            </a:r>
            <a:r>
              <a:rPr lang="en-US" sz="2300" dirty="0">
                <a:solidFill>
                  <a:srgbClr val="FFFF66"/>
                </a:solidFill>
              </a:rPr>
              <a:t> </a:t>
            </a:r>
            <a:r>
              <a:rPr lang="en-US" sz="2300" dirty="0" err="1">
                <a:solidFill>
                  <a:srgbClr val="FFFF66"/>
                </a:solidFill>
              </a:rPr>
              <a:t>nhạt</a:t>
            </a:r>
            <a:r>
              <a:rPr lang="en-US" sz="2300" dirty="0">
                <a:solidFill>
                  <a:srgbClr val="FFFF66"/>
                </a:solidFill>
              </a:rPr>
              <a:t> </a:t>
            </a:r>
            <a:r>
              <a:rPr lang="en-US" sz="2300" dirty="0" err="1">
                <a:solidFill>
                  <a:srgbClr val="FFFF66"/>
                </a:solidFill>
              </a:rPr>
              <a:t>đến</a:t>
            </a:r>
            <a:r>
              <a:rPr lang="en-US" sz="2300" dirty="0">
                <a:solidFill>
                  <a:srgbClr val="FFFF66"/>
                </a:solidFill>
              </a:rPr>
              <a:t> </a:t>
            </a:r>
            <a:r>
              <a:rPr lang="en-US" sz="2300" dirty="0" err="1">
                <a:solidFill>
                  <a:srgbClr val="FFFF66"/>
                </a:solidFill>
              </a:rPr>
              <a:t>đậm</a:t>
            </a:r>
            <a:r>
              <a:rPr lang="en-US" sz="2300" dirty="0">
                <a:solidFill>
                  <a:srgbClr val="FFFF66"/>
                </a:solidFill>
              </a:rPr>
              <a:t> </a:t>
            </a:r>
            <a:r>
              <a:rPr lang="en-US" sz="2300" dirty="0" err="1">
                <a:solidFill>
                  <a:srgbClr val="FFFF66"/>
                </a:solidFill>
              </a:rPr>
              <a:t>cho</a:t>
            </a:r>
            <a:r>
              <a:rPr lang="en-US" sz="2300" dirty="0">
                <a:solidFill>
                  <a:srgbClr val="FFFF66"/>
                </a:solidFill>
              </a:rPr>
              <a:t> </a:t>
            </a:r>
            <a:r>
              <a:rPr lang="en-US" sz="2300" dirty="0" err="1">
                <a:solidFill>
                  <a:srgbClr val="FFFF66"/>
                </a:solidFill>
              </a:rPr>
              <a:t>các</a:t>
            </a:r>
            <a:r>
              <a:rPr lang="en-US" sz="2300" dirty="0">
                <a:solidFill>
                  <a:srgbClr val="FFFF66"/>
                </a:solidFill>
              </a:rPr>
              <a:t> </a:t>
            </a:r>
            <a:r>
              <a:rPr lang="en-US" sz="2300" dirty="0" err="1">
                <a:solidFill>
                  <a:srgbClr val="FFFF66"/>
                </a:solidFill>
              </a:rPr>
              <a:t>mảng</a:t>
            </a:r>
            <a:r>
              <a:rPr lang="en-US" sz="2300" dirty="0">
                <a:solidFill>
                  <a:srgbClr val="FFFF66"/>
                </a:solidFill>
              </a:rPr>
              <a:t> </a:t>
            </a:r>
            <a:r>
              <a:rPr lang="en-US" sz="2300" dirty="0" err="1">
                <a:solidFill>
                  <a:srgbClr val="FFFF66"/>
                </a:solidFill>
              </a:rPr>
              <a:t>hình</a:t>
            </a:r>
            <a:r>
              <a:rPr lang="en-US" sz="2300" dirty="0">
                <a:solidFill>
                  <a:srgbClr val="FFFF66"/>
                </a:solidFill>
              </a:rPr>
              <a:t> </a:t>
            </a:r>
            <a:r>
              <a:rPr lang="en-US" sz="2300" dirty="0" err="1">
                <a:solidFill>
                  <a:srgbClr val="FFFF66"/>
                </a:solidFill>
              </a:rPr>
              <a:t>trong</a:t>
            </a:r>
            <a:r>
              <a:rPr lang="en-US" sz="2300" dirty="0">
                <a:solidFill>
                  <a:srgbClr val="FFFF66"/>
                </a:solidFill>
              </a:rPr>
              <a:t> </a:t>
            </a:r>
            <a:r>
              <a:rPr lang="en-US" sz="2300" dirty="0" err="1">
                <a:solidFill>
                  <a:srgbClr val="FFFF66"/>
                </a:solidFill>
              </a:rPr>
              <a:t>tranh</a:t>
            </a:r>
            <a:endParaRPr lang="en-US" sz="2300" dirty="0">
              <a:solidFill>
                <a:srgbClr val="FFFF66"/>
              </a:solidFill>
            </a:endParaRPr>
          </a:p>
          <a:p>
            <a:pPr marL="127000" lvl="0">
              <a:lnSpc>
                <a:spcPct val="90000"/>
              </a:lnSpc>
              <a:buClr>
                <a:srgbClr val="FFFF66"/>
              </a:buClr>
              <a:buSzPts val="1600"/>
            </a:pPr>
            <a:r>
              <a:rPr lang="en-US" sz="2300" dirty="0">
                <a:solidFill>
                  <a:srgbClr val="FFFF66"/>
                </a:solidFill>
              </a:rPr>
              <a:t>+ </a:t>
            </a:r>
            <a:r>
              <a:rPr lang="en-US" sz="2300" dirty="0" err="1">
                <a:solidFill>
                  <a:srgbClr val="FFFF66"/>
                </a:solidFill>
              </a:rPr>
              <a:t>Vẽ</a:t>
            </a:r>
            <a:r>
              <a:rPr lang="en-US" sz="2300" dirty="0">
                <a:solidFill>
                  <a:srgbClr val="FFFF66"/>
                </a:solidFill>
              </a:rPr>
              <a:t> </a:t>
            </a:r>
            <a:r>
              <a:rPr lang="en-US" sz="2300" dirty="0" err="1">
                <a:solidFill>
                  <a:srgbClr val="FFFF66"/>
                </a:solidFill>
              </a:rPr>
              <a:t>vẽ</a:t>
            </a:r>
            <a:r>
              <a:rPr lang="en-US" sz="2300" dirty="0">
                <a:solidFill>
                  <a:srgbClr val="FFFF66"/>
                </a:solidFill>
              </a:rPr>
              <a:t> chi </a:t>
            </a:r>
            <a:r>
              <a:rPr lang="en-US" sz="2300" dirty="0" err="1">
                <a:solidFill>
                  <a:srgbClr val="FFFF66"/>
                </a:solidFill>
              </a:rPr>
              <a:t>tiết</a:t>
            </a:r>
            <a:r>
              <a:rPr lang="en-US" sz="2300" dirty="0">
                <a:solidFill>
                  <a:srgbClr val="FFFF66"/>
                </a:solidFill>
              </a:rPr>
              <a:t> </a:t>
            </a:r>
            <a:r>
              <a:rPr lang="en-US" sz="2300" dirty="0" err="1">
                <a:solidFill>
                  <a:srgbClr val="FFFF66"/>
                </a:solidFill>
              </a:rPr>
              <a:t>và</a:t>
            </a:r>
            <a:r>
              <a:rPr lang="en-US" sz="2300" dirty="0">
                <a:solidFill>
                  <a:srgbClr val="FFFF66"/>
                </a:solidFill>
              </a:rPr>
              <a:t> </a:t>
            </a:r>
            <a:r>
              <a:rPr lang="en-US" sz="2300" dirty="0" err="1">
                <a:solidFill>
                  <a:srgbClr val="FFFF66"/>
                </a:solidFill>
              </a:rPr>
              <a:t>hoàn</a:t>
            </a:r>
            <a:r>
              <a:rPr lang="en-US" sz="2300" dirty="0">
                <a:solidFill>
                  <a:srgbClr val="FFFF66"/>
                </a:solidFill>
              </a:rPr>
              <a:t> </a:t>
            </a:r>
            <a:r>
              <a:rPr lang="en-US" sz="2300" dirty="0" err="1">
                <a:solidFill>
                  <a:srgbClr val="FFFF66"/>
                </a:solidFill>
              </a:rPr>
              <a:t>thiện</a:t>
            </a:r>
            <a:r>
              <a:rPr lang="en-US" sz="2300" dirty="0">
                <a:solidFill>
                  <a:srgbClr val="FFFF66"/>
                </a:solidFill>
              </a:rPr>
              <a:t> </a:t>
            </a:r>
            <a:r>
              <a:rPr lang="en-US" sz="2300" dirty="0" err="1">
                <a:solidFill>
                  <a:srgbClr val="FFFF66"/>
                </a:solidFill>
              </a:rPr>
              <a:t>bức</a:t>
            </a:r>
            <a:r>
              <a:rPr lang="en-US" sz="2300" dirty="0">
                <a:solidFill>
                  <a:srgbClr val="FFFF66"/>
                </a:solidFill>
              </a:rPr>
              <a:t> </a:t>
            </a:r>
            <a:r>
              <a:rPr lang="en-US" sz="2300" dirty="0" err="1">
                <a:solidFill>
                  <a:srgbClr val="FFFF66"/>
                </a:solidFill>
              </a:rPr>
              <a:t>tranh</a:t>
            </a:r>
            <a:r>
              <a:rPr lang="en-US" sz="2300" dirty="0">
                <a:solidFill>
                  <a:srgbClr val="FFFF66"/>
                </a:solidFill>
              </a:rPr>
              <a:t>.</a:t>
            </a:r>
          </a:p>
        </p:txBody>
      </p:sp>
      <p:sp>
        <p:nvSpPr>
          <p:cNvPr id="12" name="TextBox 11"/>
          <p:cNvSpPr txBox="1"/>
          <p:nvPr/>
        </p:nvSpPr>
        <p:spPr>
          <a:xfrm>
            <a:off x="6000366" y="6063302"/>
            <a:ext cx="6622869" cy="646331"/>
          </a:xfrm>
          <a:prstGeom prst="rect">
            <a:avLst/>
          </a:prstGeom>
          <a:noFill/>
        </p:spPr>
        <p:txBody>
          <a:bodyPr wrap="square" rtlCol="0">
            <a:spAutoFit/>
          </a:bodyPr>
          <a:lstStyle/>
          <a:p>
            <a:r>
              <a:rPr lang="en-US" sz="1800" dirty="0" smtClean="0">
                <a:solidFill>
                  <a:srgbClr val="FF0000"/>
                </a:solidFill>
              </a:rPr>
              <a:t>Xem đầy đủ tại đây: </a:t>
            </a:r>
            <a:r>
              <a:rPr lang="en-US" sz="1800" dirty="0">
                <a:solidFill>
                  <a:srgbClr val="FF0000"/>
                </a:solidFill>
              </a:rPr>
              <a:t>https://youtu.be/6oCkHCNBGTg?si=d44J50CMLYBQx8dR</a:t>
            </a:r>
          </a:p>
        </p:txBody>
      </p:sp>
      <p:pic>
        <p:nvPicPr>
          <p:cNvPr id="13" name="Picture 12">
            <a:hlinkClick r:id="rId9" tooltip="Xem Bài giảng MT mẫu tại đây"/>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78722" y="5563582"/>
            <a:ext cx="477657" cy="783495"/>
          </a:xfrm>
          <a:prstGeom prst="rect">
            <a:avLst/>
          </a:prstGeom>
        </p:spPr>
      </p:pic>
    </p:spTree>
    <p:custDataLst>
      <p:tags r:id="rId1"/>
    </p:custDataLst>
    <p:extLst>
      <p:ext uri="{BB962C8B-B14F-4D97-AF65-F5344CB8AC3E}">
        <p14:creationId xmlns:p14="http://schemas.microsoft.com/office/powerpoint/2010/main" val="3974448697"/>
      </p:ext>
    </p:extLst>
  </p:cSld>
  <p:clrMapOvr>
    <a:masterClrMapping/>
  </p:clrMapOvr>
  <mc:AlternateContent xmlns:mc="http://schemas.openxmlformats.org/markup-compatibility/2006" xmlns:p14="http://schemas.microsoft.com/office/powerpoint/2010/main">
    <mc:Choice Requires="p14">
      <p:transition spd="med" p14:dur="700" advTm="25240">
        <p:fade/>
      </p:transition>
    </mc:Choice>
    <mc:Fallback xmlns="">
      <p:transition spd="med" advTm="252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3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30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60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00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1"/>
        <p:cNvGrpSpPr/>
        <p:nvPr/>
      </p:nvGrpSpPr>
      <p:grpSpPr>
        <a:xfrm>
          <a:off x="0" y="0"/>
          <a:ext cx="0" cy="0"/>
          <a:chOff x="0" y="0"/>
          <a:chExt cx="0" cy="0"/>
        </a:xfrm>
      </p:grpSpPr>
      <p:sp>
        <p:nvSpPr>
          <p:cNvPr id="2" name="Rectangle 1">
            <a:extLst>
              <a:ext uri="{FF2B5EF4-FFF2-40B4-BE49-F238E27FC236}">
                <a16:creationId xmlns:a16="http://schemas.microsoft.com/office/drawing/2014/main" id="{9E042ADF-5730-BA2B-4823-3781E114D98D}"/>
              </a:ext>
            </a:extLst>
          </p:cNvPr>
          <p:cNvSpPr/>
          <p:nvPr/>
        </p:nvSpPr>
        <p:spPr>
          <a:xfrm>
            <a:off x="1872343" y="203138"/>
            <a:ext cx="6647544" cy="1118485"/>
          </a:xfrm>
          <a:prstGeom prst="rect">
            <a:avLst/>
          </a:prstGeom>
          <a:gradFill flip="none" rotWithShape="1">
            <a:gsLst>
              <a:gs pos="0">
                <a:schemeClr val="bg1"/>
              </a:gs>
              <a:gs pos="100000">
                <a:schemeClr val="bg1"/>
              </a:gs>
            </a:gsLst>
            <a:lin ang="10800000" scaled="1"/>
            <a:tileRect/>
          </a:gradFill>
          <a:ln>
            <a:noFill/>
          </a:ln>
          <a:effectLst>
            <a:glow rad="228600">
              <a:schemeClr val="accent3">
                <a:satMod val="175000"/>
                <a:alpha val="40000"/>
              </a:schemeClr>
            </a:glow>
            <a:softEdge rad="292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3" name="Google Shape;113;p4"/>
          <p:cNvSpPr txBox="1">
            <a:spLocks noGrp="1"/>
          </p:cNvSpPr>
          <p:nvPr>
            <p:ph type="title"/>
          </p:nvPr>
        </p:nvSpPr>
        <p:spPr>
          <a:xfrm>
            <a:off x="5647230" y="1331535"/>
            <a:ext cx="7329143" cy="809897"/>
          </a:xfrm>
          <a:prstGeom prst="rect">
            <a:avLst/>
          </a:prstGeom>
          <a:noFill/>
          <a:ln>
            <a:noFill/>
          </a:ln>
        </p:spPr>
        <p:txBody>
          <a:bodyPr spcFirstLastPara="1" wrap="square" lIns="91425" tIns="45700" rIns="91425" bIns="45700" anchor="ctr" anchorCtr="0">
            <a:normAutofit/>
          </a:bodyPr>
          <a:lstStyle/>
          <a:p>
            <a:pPr lvl="0">
              <a:buClr>
                <a:srgbClr val="800000"/>
              </a:buClr>
              <a:buSzPts val="2300"/>
            </a:pPr>
            <a:r>
              <a:rPr lang="en-US" sz="2100" b="1" dirty="0">
                <a:solidFill>
                  <a:srgbClr val="800000"/>
                </a:solidFill>
                <a:latin typeface="Tahoma"/>
                <a:ea typeface="Tahoma"/>
                <a:cs typeface="Tahoma"/>
                <a:sym typeface="Tahoma"/>
              </a:rPr>
              <a:t>2. </a:t>
            </a:r>
            <a:r>
              <a:rPr lang="vi-VN" sz="2100" b="1" u="sng" dirty="0">
                <a:solidFill>
                  <a:srgbClr val="800000"/>
                </a:solidFill>
                <a:latin typeface="Tahoma"/>
                <a:ea typeface="Tahoma"/>
                <a:cs typeface="Tahoma"/>
                <a:sym typeface="Tahoma"/>
              </a:rPr>
              <a:t>Cách vẽ mô phỏng tranh lụa bằng màu nước</a:t>
            </a:r>
            <a:r>
              <a:rPr lang="en-US" sz="2100" b="1" u="sng" dirty="0">
                <a:solidFill>
                  <a:srgbClr val="800000"/>
                </a:solidFill>
                <a:latin typeface="Tahoma"/>
                <a:ea typeface="Tahoma"/>
                <a:cs typeface="Tahoma"/>
                <a:sym typeface="Tahoma"/>
              </a:rPr>
              <a:t>.</a:t>
            </a:r>
            <a:br>
              <a:rPr lang="en-US" sz="2100" b="1" u="sng" dirty="0">
                <a:solidFill>
                  <a:srgbClr val="800000"/>
                </a:solidFill>
                <a:latin typeface="Tahoma"/>
                <a:ea typeface="Tahoma"/>
                <a:cs typeface="Tahoma"/>
                <a:sym typeface="Tahoma"/>
              </a:rPr>
            </a:br>
            <a:endParaRPr sz="2100" b="1" dirty="0">
              <a:solidFill>
                <a:srgbClr val="800000"/>
              </a:solidFill>
            </a:endParaRPr>
          </a:p>
        </p:txBody>
      </p:sp>
      <p:sp>
        <p:nvSpPr>
          <p:cNvPr id="114" name="Google Shape;114;p4"/>
          <p:cNvSpPr/>
          <p:nvPr/>
        </p:nvSpPr>
        <p:spPr>
          <a:xfrm>
            <a:off x="1999138" y="210236"/>
            <a:ext cx="9336519" cy="954067"/>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lvl="0"/>
            <a:r>
              <a:rPr lang="en-US" sz="2800" b="1" dirty="0" err="1">
                <a:solidFill>
                  <a:srgbClr val="800000"/>
                </a:solidFill>
              </a:rPr>
              <a:t>Bài</a:t>
            </a:r>
            <a:r>
              <a:rPr lang="en-US" sz="2800" b="1" dirty="0">
                <a:solidFill>
                  <a:srgbClr val="800000"/>
                </a:solidFill>
              </a:rPr>
              <a:t> 5: NÉT ĐẸP TRONG TRANH LỤA</a:t>
            </a:r>
          </a:p>
          <a:p>
            <a:pPr lvl="0"/>
            <a:r>
              <a:rPr lang="en-US" sz="2800" b="1" dirty="0">
                <a:solidFill>
                  <a:srgbClr val="800000"/>
                </a:solidFill>
              </a:rPr>
              <a:t>CỦA HỌA SĨ NGUYỄN PHAN CHÁNH</a:t>
            </a:r>
          </a:p>
        </p:txBody>
      </p:sp>
      <p:sp>
        <p:nvSpPr>
          <p:cNvPr id="7" name="TextBox 6">
            <a:extLst>
              <a:ext uri="{FF2B5EF4-FFF2-40B4-BE49-F238E27FC236}">
                <a16:creationId xmlns:a16="http://schemas.microsoft.com/office/drawing/2014/main" id="{5928BD56-17AE-36E2-51BB-3E9E0913189E}"/>
              </a:ext>
            </a:extLst>
          </p:cNvPr>
          <p:cNvSpPr txBox="1"/>
          <p:nvPr/>
        </p:nvSpPr>
        <p:spPr>
          <a:xfrm>
            <a:off x="9591138" y="2142733"/>
            <a:ext cx="3010892" cy="400110"/>
          </a:xfrm>
          <a:prstGeom prst="rect">
            <a:avLst/>
          </a:prstGeom>
          <a:noFill/>
        </p:spPr>
        <p:txBody>
          <a:bodyPr wrap="square" rtlCol="0">
            <a:spAutoFit/>
          </a:bodyPr>
          <a:lstStyle/>
          <a:p>
            <a:r>
              <a:rPr lang="en-US" sz="2000" b="1" dirty="0">
                <a:solidFill>
                  <a:schemeClr val="tx1"/>
                </a:solidFill>
                <a:latin typeface="Roboto" panose="02000000000000000000" pitchFamily="2" charset="0"/>
                <a:ea typeface="Roboto" panose="02000000000000000000" pitchFamily="2" charset="0"/>
              </a:rPr>
              <a:t>Xem video cách vẽ</a:t>
            </a:r>
          </a:p>
        </p:txBody>
      </p:sp>
      <p:pic>
        <p:nvPicPr>
          <p:cNvPr id="9" name="Picture 8">
            <a:hlinkClick r:id="rId5"/>
            <a:extLst>
              <a:ext uri="{FF2B5EF4-FFF2-40B4-BE49-F238E27FC236}">
                <a16:creationId xmlns:a16="http://schemas.microsoft.com/office/drawing/2014/main" id="{AC33DD4E-3964-DEAB-A5D3-62F4A6C8B414}"/>
              </a:ext>
            </a:extLst>
          </p:cNvPr>
          <p:cNvPicPr>
            <a:picLocks noChangeAspect="1"/>
          </p:cNvPicPr>
          <p:nvPr/>
        </p:nvPicPr>
        <p:blipFill>
          <a:blip r:embed="rId6" cstate="print">
            <a:duotone>
              <a:prstClr val="black"/>
              <a:schemeClr val="accent2">
                <a:tint val="45000"/>
                <a:satMod val="400000"/>
              </a:schemeClr>
            </a:duotone>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9051309" y="2068925"/>
            <a:ext cx="494206" cy="492968"/>
          </a:xfrm>
          <a:prstGeom prst="rect">
            <a:avLst/>
          </a:prstGeom>
        </p:spPr>
      </p:pic>
      <p:pic>
        <p:nvPicPr>
          <p:cNvPr id="11" name="Picture 2">
            <a:extLst>
              <a:ext uri="{FF2B5EF4-FFF2-40B4-BE49-F238E27FC236}">
                <a16:creationId xmlns:a16="http://schemas.microsoft.com/office/drawing/2014/main" id="{B5EB3772-DE2A-EDBD-E56C-DC5689ED2D21}"/>
              </a:ext>
            </a:extLst>
          </p:cNvPr>
          <p:cNvPicPr>
            <a:picLocks noChangeAspect="1" noChangeArrowheads="1"/>
          </p:cNvPicPr>
          <p:nvPr/>
        </p:nvPicPr>
        <p:blipFill>
          <a:blip r:embed="rId8"/>
          <a:srcRect/>
          <a:stretch/>
        </p:blipFill>
        <p:spPr bwMode="auto">
          <a:xfrm>
            <a:off x="9051308" y="2665294"/>
            <a:ext cx="3013847" cy="21599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C8F92DE-9F5C-010B-7778-F5C5ABCB4C6F}"/>
              </a:ext>
            </a:extLst>
          </p:cNvPr>
          <p:cNvSpPr txBox="1"/>
          <p:nvPr/>
        </p:nvSpPr>
        <p:spPr>
          <a:xfrm>
            <a:off x="9591138" y="4856708"/>
            <a:ext cx="2101857" cy="400110"/>
          </a:xfrm>
          <a:prstGeom prst="rect">
            <a:avLst/>
          </a:prstGeom>
          <a:noFill/>
        </p:spPr>
        <p:txBody>
          <a:bodyPr wrap="none" rtlCol="0">
            <a:spAutoFit/>
          </a:bodyPr>
          <a:lstStyle/>
          <a:p>
            <a:r>
              <a:rPr lang="en-US" sz="2000" b="1" dirty="0" err="1">
                <a:latin typeface="Tahoma" panose="020B0604030504040204" pitchFamily="34" charset="0"/>
                <a:ea typeface="Tahoma" panose="020B0604030504040204" pitchFamily="34" charset="0"/>
                <a:cs typeface="Tahoma" panose="020B0604030504040204" pitchFamily="34" charset="0"/>
              </a:rPr>
              <a:t>Chơi</a:t>
            </a:r>
            <a:r>
              <a:rPr lang="en-US" sz="2000" b="1" dirty="0">
                <a:latin typeface="Tahoma" panose="020B0604030504040204" pitchFamily="34" charset="0"/>
                <a:ea typeface="Tahoma" panose="020B0604030504040204" pitchFamily="34" charset="0"/>
                <a:cs typeface="Tahoma" panose="020B0604030504040204" pitchFamily="34" charset="0"/>
              </a:rPr>
              <a:t> ô </a:t>
            </a:r>
            <a:r>
              <a:rPr lang="en-US" sz="2000" b="1" dirty="0" err="1">
                <a:latin typeface="Tahoma" panose="020B0604030504040204" pitchFamily="34" charset="0"/>
                <a:ea typeface="Tahoma" panose="020B0604030504040204" pitchFamily="34" charset="0"/>
                <a:cs typeface="Tahoma" panose="020B0604030504040204" pitchFamily="34" charset="0"/>
              </a:rPr>
              <a:t>ăn</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quan</a:t>
            </a:r>
            <a:endParaRPr lang="vi-VN" sz="2000" b="1"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528025" y="4471274"/>
            <a:ext cx="7630320" cy="707886"/>
          </a:xfrm>
          <a:prstGeom prst="rect">
            <a:avLst/>
          </a:prstGeom>
          <a:noFill/>
        </p:spPr>
        <p:txBody>
          <a:bodyPr wrap="square" rtlCol="0">
            <a:spAutoFit/>
          </a:bodyPr>
          <a:lstStyle/>
          <a:p>
            <a:pPr algn="ctr"/>
            <a:r>
              <a:rPr lang="en-US" sz="1800" dirty="0" smtClean="0">
                <a:solidFill>
                  <a:srgbClr val="FF0000"/>
                </a:solidFill>
              </a:rPr>
              <a:t>Xem đầy đủ tại đây: </a:t>
            </a:r>
            <a:r>
              <a:rPr lang="en-US" sz="2200" dirty="0">
                <a:solidFill>
                  <a:srgbClr val="FF0000"/>
                </a:solidFill>
              </a:rPr>
              <a:t>https://youtu.be/6oCkHCNBGTg?si=d44J50CMLYBQx8dR</a:t>
            </a:r>
          </a:p>
        </p:txBody>
      </p:sp>
      <p:pic>
        <p:nvPicPr>
          <p:cNvPr id="13" name="Picture 12">
            <a:hlinkClick r:id="rId9" tooltip="Xem Bài giảng MT mẫu tại đây"/>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05659" y="3004632"/>
            <a:ext cx="767941" cy="1259644"/>
          </a:xfrm>
          <a:prstGeom prst="rect">
            <a:avLst/>
          </a:prstGeom>
        </p:spPr>
      </p:pic>
    </p:spTree>
    <p:custDataLst>
      <p:tags r:id="rId1"/>
    </p:custDataLst>
    <p:extLst>
      <p:ext uri="{BB962C8B-B14F-4D97-AF65-F5344CB8AC3E}">
        <p14:creationId xmlns:p14="http://schemas.microsoft.com/office/powerpoint/2010/main" val="2323679959"/>
      </p:ext>
    </p:extLst>
  </p:cSld>
  <p:clrMapOvr>
    <a:masterClrMapping/>
  </p:clrMapOvr>
  <mc:AlternateContent xmlns:mc="http://schemas.openxmlformats.org/markup-compatibility/2006" xmlns:p14="http://schemas.microsoft.com/office/powerpoint/2010/main">
    <mc:Choice Requires="p14">
      <p:transition spd="med" p14:dur="700" advTm="7592">
        <p:fade/>
      </p:transition>
    </mc:Choice>
    <mc:Fallback xmlns="">
      <p:transition spd="med" advTm="75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2" presetClass="entr" presetSubtype="8" fill="hold" grpId="0" nodeType="withEffect">
                                  <p:stCondLst>
                                    <p:cond delay="3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1"/>
        <p:cNvGrpSpPr/>
        <p:nvPr/>
      </p:nvGrpSpPr>
      <p:grpSpPr>
        <a:xfrm>
          <a:off x="0" y="0"/>
          <a:ext cx="0" cy="0"/>
          <a:chOff x="0" y="0"/>
          <a:chExt cx="0" cy="0"/>
        </a:xfrm>
      </p:grpSpPr>
      <p:sp>
        <p:nvSpPr>
          <p:cNvPr id="2" name="Rectangle 1">
            <a:extLst>
              <a:ext uri="{FF2B5EF4-FFF2-40B4-BE49-F238E27FC236}">
                <a16:creationId xmlns:a16="http://schemas.microsoft.com/office/drawing/2014/main" id="{9E042ADF-5730-BA2B-4823-3781E114D98D}"/>
              </a:ext>
            </a:extLst>
          </p:cNvPr>
          <p:cNvSpPr/>
          <p:nvPr/>
        </p:nvSpPr>
        <p:spPr>
          <a:xfrm>
            <a:off x="1872343" y="203138"/>
            <a:ext cx="6647544" cy="1118485"/>
          </a:xfrm>
          <a:prstGeom prst="rect">
            <a:avLst/>
          </a:prstGeom>
          <a:gradFill flip="none" rotWithShape="1">
            <a:gsLst>
              <a:gs pos="0">
                <a:schemeClr val="bg1"/>
              </a:gs>
              <a:gs pos="100000">
                <a:schemeClr val="bg1"/>
              </a:gs>
            </a:gsLst>
            <a:lin ang="10800000" scaled="1"/>
            <a:tileRect/>
          </a:gradFill>
          <a:ln>
            <a:noFill/>
          </a:ln>
          <a:effectLst>
            <a:glow rad="228600">
              <a:schemeClr val="accent3">
                <a:satMod val="175000"/>
                <a:alpha val="40000"/>
              </a:schemeClr>
            </a:glow>
            <a:softEdge rad="292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2" name="Google Shape;112;p4"/>
          <p:cNvSpPr/>
          <p:nvPr/>
        </p:nvSpPr>
        <p:spPr>
          <a:xfrm>
            <a:off x="7610623" y="2126598"/>
            <a:ext cx="4850312" cy="1356441"/>
          </a:xfrm>
          <a:prstGeom prst="rect">
            <a:avLst/>
          </a:prstGeom>
          <a:solidFill>
            <a:srgbClr val="262626">
              <a:alpha val="67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txBox="1">
            <a:spLocks noGrp="1"/>
          </p:cNvSpPr>
          <p:nvPr>
            <p:ph type="title"/>
          </p:nvPr>
        </p:nvSpPr>
        <p:spPr>
          <a:xfrm>
            <a:off x="5647230" y="1331535"/>
            <a:ext cx="5466247" cy="809897"/>
          </a:xfrm>
          <a:prstGeom prst="rect">
            <a:avLst/>
          </a:prstGeom>
          <a:noFill/>
          <a:ln>
            <a:noFill/>
          </a:ln>
        </p:spPr>
        <p:txBody>
          <a:bodyPr spcFirstLastPara="1" wrap="square" lIns="91425" tIns="45700" rIns="91425" bIns="45700" anchor="ctr" anchorCtr="0">
            <a:noAutofit/>
          </a:bodyPr>
          <a:lstStyle/>
          <a:p>
            <a:pPr lvl="0">
              <a:buClr>
                <a:srgbClr val="800000"/>
              </a:buClr>
              <a:buSzPts val="2300"/>
            </a:pPr>
            <a:r>
              <a:rPr lang="en-US" sz="2100" b="1" dirty="0">
                <a:solidFill>
                  <a:srgbClr val="800000"/>
                </a:solidFill>
                <a:latin typeface="Tahoma"/>
                <a:ea typeface="Tahoma"/>
                <a:cs typeface="Tahoma"/>
                <a:sym typeface="Tahoma"/>
              </a:rPr>
              <a:t>3. </a:t>
            </a:r>
            <a:r>
              <a:rPr lang="vi-VN" sz="2100" b="1" u="sng" dirty="0">
                <a:solidFill>
                  <a:srgbClr val="800000"/>
                </a:solidFill>
                <a:latin typeface="Tahoma"/>
                <a:ea typeface="Tahoma"/>
                <a:cs typeface="Tahoma"/>
                <a:sym typeface="Tahoma"/>
              </a:rPr>
              <a:t>Vẽ mô phỏng tranh lụa của họa sĩ Nguyễn Phan Chánh</a:t>
            </a:r>
            <a:r>
              <a:rPr lang="en-US" sz="2100" b="1" u="sng" dirty="0">
                <a:solidFill>
                  <a:srgbClr val="800000"/>
                </a:solidFill>
                <a:latin typeface="Tahoma"/>
                <a:ea typeface="Tahoma"/>
                <a:cs typeface="Tahoma"/>
                <a:sym typeface="Tahoma"/>
              </a:rPr>
              <a:t>.</a:t>
            </a:r>
            <a:br>
              <a:rPr lang="en-US" sz="2100" b="1" u="sng" dirty="0">
                <a:solidFill>
                  <a:srgbClr val="800000"/>
                </a:solidFill>
                <a:latin typeface="Tahoma"/>
                <a:ea typeface="Tahoma"/>
                <a:cs typeface="Tahoma"/>
                <a:sym typeface="Tahoma"/>
              </a:rPr>
            </a:br>
            <a:endParaRPr sz="2100" b="1" dirty="0">
              <a:solidFill>
                <a:srgbClr val="800000"/>
              </a:solidFill>
            </a:endParaRPr>
          </a:p>
        </p:txBody>
      </p:sp>
      <p:sp>
        <p:nvSpPr>
          <p:cNvPr id="114" name="Google Shape;114;p4"/>
          <p:cNvSpPr/>
          <p:nvPr/>
        </p:nvSpPr>
        <p:spPr>
          <a:xfrm>
            <a:off x="1999138" y="210236"/>
            <a:ext cx="9336519" cy="954067"/>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lvl="0"/>
            <a:r>
              <a:rPr lang="en-US" sz="2800" b="1" dirty="0" err="1">
                <a:solidFill>
                  <a:srgbClr val="800000"/>
                </a:solidFill>
              </a:rPr>
              <a:t>Bài</a:t>
            </a:r>
            <a:r>
              <a:rPr lang="en-US" sz="2800" b="1" dirty="0">
                <a:solidFill>
                  <a:srgbClr val="800000"/>
                </a:solidFill>
              </a:rPr>
              <a:t> 5: NÉT ĐẸP TRONG TRANH LỤA</a:t>
            </a:r>
          </a:p>
          <a:p>
            <a:pPr lvl="0"/>
            <a:r>
              <a:rPr lang="en-US" sz="2800" b="1" dirty="0">
                <a:solidFill>
                  <a:srgbClr val="800000"/>
                </a:solidFill>
              </a:rPr>
              <a:t>CỦA HỌA SĨ NGUYỄN PHAN CHÁNH</a:t>
            </a:r>
          </a:p>
        </p:txBody>
      </p:sp>
      <p:sp>
        <p:nvSpPr>
          <p:cNvPr id="115" name="Google Shape;115;p4"/>
          <p:cNvSpPr txBox="1"/>
          <p:nvPr/>
        </p:nvSpPr>
        <p:spPr>
          <a:xfrm>
            <a:off x="7946256" y="2267139"/>
            <a:ext cx="4062864"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en-US" sz="1900" dirty="0" err="1">
                <a:solidFill>
                  <a:srgbClr val="FFFF00"/>
                </a:solidFill>
                <a:latin typeface="Tahoma"/>
                <a:ea typeface="Tahoma"/>
                <a:cs typeface="Tahoma"/>
                <a:sym typeface="Tahoma"/>
              </a:rPr>
              <a:t>Mô</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phỏng</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một</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tranh</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của</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họa</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sĩ</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Nguyễn</a:t>
            </a:r>
            <a:r>
              <a:rPr lang="en-US" sz="1900" dirty="0">
                <a:solidFill>
                  <a:srgbClr val="FFFF00"/>
                </a:solidFill>
                <a:latin typeface="Tahoma"/>
                <a:ea typeface="Tahoma"/>
                <a:cs typeface="Tahoma"/>
                <a:sym typeface="Tahoma"/>
              </a:rPr>
              <a:t> Phan Chánh </a:t>
            </a:r>
            <a:r>
              <a:rPr lang="en-US" sz="1900" dirty="0" err="1">
                <a:solidFill>
                  <a:srgbClr val="FFFF00"/>
                </a:solidFill>
                <a:latin typeface="Tahoma"/>
                <a:ea typeface="Tahoma"/>
                <a:cs typeface="Tahoma"/>
                <a:sym typeface="Tahoma"/>
              </a:rPr>
              <a:t>mà</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em</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yêu</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thích</a:t>
            </a:r>
            <a:endParaRPr lang="vi-VN" sz="1900" dirty="0">
              <a:solidFill>
                <a:schemeClr val="lt1"/>
              </a:solidFill>
            </a:endParaRPr>
          </a:p>
        </p:txBody>
      </p:sp>
      <p:pic>
        <p:nvPicPr>
          <p:cNvPr id="5" name="Picture 4">
            <a:extLst>
              <a:ext uri="{FF2B5EF4-FFF2-40B4-BE49-F238E27FC236}">
                <a16:creationId xmlns:a16="http://schemas.microsoft.com/office/drawing/2014/main" id="{D695E671-E5EE-53B9-9DA7-FD8232B7A700}"/>
              </a:ext>
            </a:extLst>
          </p:cNvPr>
          <p:cNvPicPr>
            <a:picLocks noChangeAspect="1"/>
          </p:cNvPicPr>
          <p:nvPr/>
        </p:nvPicPr>
        <p:blipFill>
          <a:blip r:embed="rId5"/>
          <a:stretch>
            <a:fillRect/>
          </a:stretch>
        </p:blipFill>
        <p:spPr>
          <a:xfrm>
            <a:off x="892970" y="1920937"/>
            <a:ext cx="6467475" cy="473392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D1806AF8-3F4E-C6CB-EF2E-03E120A5DC92}"/>
              </a:ext>
            </a:extLst>
          </p:cNvPr>
          <p:cNvPicPr>
            <a:picLocks noChangeAspect="1"/>
          </p:cNvPicPr>
          <p:nvPr/>
        </p:nvPicPr>
        <p:blipFill>
          <a:blip r:embed="rId6"/>
          <a:stretch>
            <a:fillRect/>
          </a:stretch>
        </p:blipFill>
        <p:spPr>
          <a:xfrm>
            <a:off x="7610622" y="3749286"/>
            <a:ext cx="4440499" cy="2390257"/>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id="{72B7A7F1-762E-DD5D-396D-6144B8BEA80B}"/>
              </a:ext>
            </a:extLst>
          </p:cNvPr>
          <p:cNvSpPr/>
          <p:nvPr/>
        </p:nvSpPr>
        <p:spPr>
          <a:xfrm>
            <a:off x="892970" y="1980158"/>
            <a:ext cx="3229087" cy="2185441"/>
          </a:xfrm>
          <a:prstGeom prst="roundRect">
            <a:avLst/>
          </a:prstGeom>
          <a:noFill/>
          <a:ln w="8890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AAABB376-DEF6-0C1A-B100-47C35A52CC1D}"/>
              </a:ext>
            </a:extLst>
          </p:cNvPr>
          <p:cNvSpPr/>
          <p:nvPr/>
        </p:nvSpPr>
        <p:spPr>
          <a:xfrm>
            <a:off x="890622" y="4411523"/>
            <a:ext cx="3229087" cy="2185441"/>
          </a:xfrm>
          <a:prstGeom prst="roundRect">
            <a:avLst/>
          </a:prstGeom>
          <a:noFill/>
          <a:ln w="8890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1523883293"/>
      </p:ext>
    </p:extLst>
  </p:cSld>
  <p:clrMapOvr>
    <a:masterClrMapping/>
  </p:clrMapOvr>
  <mc:AlternateContent xmlns:mc="http://schemas.openxmlformats.org/markup-compatibility/2006" xmlns:p14="http://schemas.microsoft.com/office/powerpoint/2010/main">
    <mc:Choice Requires="p14">
      <p:transition spd="slow" p14:dur="1400" advTm="78420">
        <p14:doors dir="vert"/>
      </p:transition>
    </mc:Choice>
    <mc:Fallback xmlns="">
      <p:transition spd="slow" advTm="784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1+#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additive="base">
                                        <p:cTn id="11" dur="500"/>
                                        <p:tgtEl>
                                          <p:spTgt spid="112"/>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500"/>
                                  </p:stCondLst>
                                  <p:childTnLst>
                                    <p:set>
                                      <p:cBhvr>
                                        <p:cTn id="15" dur="1" fill="hold">
                                          <p:stCondLst>
                                            <p:cond delay="0"/>
                                          </p:stCondLst>
                                        </p:cTn>
                                        <p:tgtEl>
                                          <p:spTgt spid="115">
                                            <p:txEl>
                                              <p:pRg st="0" end="0"/>
                                            </p:txEl>
                                          </p:spTgt>
                                        </p:tgtEl>
                                        <p:attrNameLst>
                                          <p:attrName>style.visibility</p:attrName>
                                        </p:attrNameLst>
                                      </p:cBhvr>
                                      <p:to>
                                        <p:strVal val="visible"/>
                                      </p:to>
                                    </p:set>
                                    <p:animEffect transition="in" filter="fade">
                                      <p:cBhvr>
                                        <p:cTn id="16" dur="500"/>
                                        <p:tgtEl>
                                          <p:spTgt spid="115">
                                            <p:txEl>
                                              <p:pRg st="0" end="0"/>
                                            </p:txEl>
                                          </p:spTgt>
                                        </p:tgtEl>
                                      </p:cBhvr>
                                    </p:animEffect>
                                  </p:childTnLst>
                                </p:cTn>
                              </p:par>
                              <p:par>
                                <p:cTn id="17" presetID="10" presetClass="entr" presetSubtype="0" fill="hold" nodeType="withEffect">
                                  <p:stCondLst>
                                    <p:cond delay="9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1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grpId="1" nodeType="clickEffect">
                                  <p:stCondLst>
                                    <p:cond delay="0"/>
                                  </p:stCondLst>
                                  <p:childTnLst>
                                    <p:animMotion origin="layout" path="M 8.33333E-7 3.33333E-6 L 0.26484 0.00347 " pathEditMode="relative" rAng="0" ptsTypes="AA">
                                      <p:cBhvr>
                                        <p:cTn id="34" dur="2000" fill="hold"/>
                                        <p:tgtEl>
                                          <p:spTgt spid="3"/>
                                        </p:tgtEl>
                                        <p:attrNameLst>
                                          <p:attrName>ppt_x</p:attrName>
                                          <p:attrName>ppt_y</p:attrName>
                                        </p:attrNameLst>
                                      </p:cBhvr>
                                      <p:rCtr x="13242" y="162"/>
                                    </p:animMotion>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2" nodeType="click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up)">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grpId="1" nodeType="clickEffect">
                                  <p:stCondLst>
                                    <p:cond delay="0"/>
                                  </p:stCondLst>
                                  <p:childTnLst>
                                    <p:animMotion origin="layout" path="M 1.25E-6 3.7037E-6 L 0.26484 0.00347 " pathEditMode="relative" rAng="0" ptsTypes="AA">
                                      <p:cBhvr>
                                        <p:cTn id="48" dur="2000" fill="hold"/>
                                        <p:tgtEl>
                                          <p:spTgt spid="4"/>
                                        </p:tgtEl>
                                        <p:attrNameLst>
                                          <p:attrName>ppt_x</p:attrName>
                                          <p:attrName>ppt_y</p:attrName>
                                        </p:attrNameLst>
                                      </p:cBhvr>
                                      <p:rCtr x="13242"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3" grpId="0" animBg="1"/>
      <p:bldP spid="3" grpId="1" animBg="1"/>
      <p:bldP spid="3" grpId="2" animBg="1"/>
      <p:bldP spid="4" grpId="0" animBg="1"/>
      <p:bldP spid="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
</p:tagLst>
</file>

<file path=ppt/tags/tag10.xml><?xml version="1.0" encoding="utf-8"?>
<p:tagLst xmlns:a="http://schemas.openxmlformats.org/drawingml/2006/main" xmlns:r="http://schemas.openxmlformats.org/officeDocument/2006/relationships" xmlns:p="http://schemas.openxmlformats.org/presentationml/2006/main">
  <p:tag name="TIMING" val="|0.3|3.3"/>
</p:tagLst>
</file>

<file path=ppt/tags/tag11.xml><?xml version="1.0" encoding="utf-8"?>
<p:tagLst xmlns:a="http://schemas.openxmlformats.org/drawingml/2006/main" xmlns:r="http://schemas.openxmlformats.org/officeDocument/2006/relationships" xmlns:p="http://schemas.openxmlformats.org/presentationml/2006/main">
  <p:tag name="TIMING" val="|1.7|3.2|2.9"/>
</p:tagLst>
</file>

<file path=ppt/tags/tag12.xml><?xml version="1.0" encoding="utf-8"?>
<p:tagLst xmlns:a="http://schemas.openxmlformats.org/drawingml/2006/main" xmlns:r="http://schemas.openxmlformats.org/officeDocument/2006/relationships" xmlns:p="http://schemas.openxmlformats.org/presentationml/2006/main">
  <p:tag name="TIMING" val="|1.7|4.9|2.6"/>
</p:tagLst>
</file>

<file path=ppt/tags/tag13.xml><?xml version="1.0" encoding="utf-8"?>
<p:tagLst xmlns:a="http://schemas.openxmlformats.org/drawingml/2006/main" xmlns:r="http://schemas.openxmlformats.org/officeDocument/2006/relationships" xmlns:p="http://schemas.openxmlformats.org/presentationml/2006/main">
  <p:tag name="TIMING" val="|4.4|2.3"/>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1.5|10.1|5.6|6.4|5.2|4.7"/>
</p:tagLst>
</file>

<file path=ppt/tags/tag5.xml><?xml version="1.0" encoding="utf-8"?>
<p:tagLst xmlns:a="http://schemas.openxmlformats.org/drawingml/2006/main" xmlns:r="http://schemas.openxmlformats.org/officeDocument/2006/relationships" xmlns:p="http://schemas.openxmlformats.org/presentationml/2006/main">
  <p:tag name="TIMING" val="|2.7|4.8|2.5"/>
</p:tagLst>
</file>

<file path=ppt/tags/tag6.xml><?xml version="1.0" encoding="utf-8"?>
<p:tagLst xmlns:a="http://schemas.openxmlformats.org/drawingml/2006/main" xmlns:r="http://schemas.openxmlformats.org/officeDocument/2006/relationships" xmlns:p="http://schemas.openxmlformats.org/presentationml/2006/main">
  <p:tag name="TIMING" val="|0.3|9.2|3.2"/>
</p:tagLst>
</file>

<file path=ppt/tags/tag7.xml><?xml version="1.0" encoding="utf-8"?>
<p:tagLst xmlns:a="http://schemas.openxmlformats.org/drawingml/2006/main" xmlns:r="http://schemas.openxmlformats.org/officeDocument/2006/relationships" xmlns:p="http://schemas.openxmlformats.org/presentationml/2006/main">
  <p:tag name="TIMING" val="|0.5|2.2"/>
</p:tagLst>
</file>

<file path=ppt/tags/tag8.xml><?xml version="1.0" encoding="utf-8"?>
<p:tagLst xmlns:a="http://schemas.openxmlformats.org/drawingml/2006/main" xmlns:r="http://schemas.openxmlformats.org/officeDocument/2006/relationships" xmlns:p="http://schemas.openxmlformats.org/presentationml/2006/main">
  <p:tag name="TIMING" val="|1.2"/>
</p:tagLst>
</file>

<file path=ppt/tags/tag9.xml><?xml version="1.0" encoding="utf-8"?>
<p:tagLst xmlns:a="http://schemas.openxmlformats.org/drawingml/2006/main" xmlns:r="http://schemas.openxmlformats.org/officeDocument/2006/relationships" xmlns:p="http://schemas.openxmlformats.org/presentationml/2006/main">
  <p:tag name="TIMING" val="|0.1|5.5|9.2|8.6|15.7|12.5|1.1|12.9"/>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868</Words>
  <Application>Microsoft Office PowerPoint</Application>
  <PresentationFormat>Widescreen</PresentationFormat>
  <Paragraphs>91</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UTM Windsor BT</vt:lpstr>
      <vt:lpstr>Lato Light</vt:lpstr>
      <vt:lpstr>Roboto</vt:lpstr>
      <vt:lpstr>Calibri</vt:lpstr>
      <vt:lpstr>Tahoma</vt:lpstr>
      <vt:lpstr>Office Theme</vt:lpstr>
      <vt:lpstr>Chủ đề: NGHỆ THUẬT HIỆN ĐẠI VIỆT NAM</vt:lpstr>
      <vt:lpstr>PowerPoint Presentation</vt:lpstr>
      <vt:lpstr>PowerPoint Presentation</vt:lpstr>
      <vt:lpstr>1. Quan sát – nhận thức về tranh lụa của họa sĩ Nguyễn Phan Chánh. </vt:lpstr>
      <vt:lpstr>1. Quan sát – nhận thức về tranh lụa của họa sĩ Nguyễn Phan Chánh. </vt:lpstr>
      <vt:lpstr>2. Cách vẽ mô phỏng tranh lụa bằng màu nước. </vt:lpstr>
      <vt:lpstr>2. Cách vẽ mô phỏng tranh lụa bằng màu nước. </vt:lpstr>
      <vt:lpstr>2. Cách vẽ mô phỏng tranh lụa bằng màu nước. </vt:lpstr>
      <vt:lpstr>3. Vẽ mô phỏng tranh lụa của họa sĩ Nguyễn Phan Chánh. </vt:lpstr>
      <vt:lpstr>3. Vẽ mô phỏng tranh lụa của họa sĩ Nguyễn Phan Chánh. </vt:lpstr>
      <vt:lpstr>4. Trưng bày sản phẩm và chia sẻ. </vt:lpstr>
      <vt:lpstr>5. Tìm hiểu về tranh lụa hiện đại Việt Nam. </vt:lpstr>
      <vt:lpstr>CHUẨN BỊ BÀI SAU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NGHỆ THUẬT TRUNG ĐẠI VIỆT NAM</dc:title>
  <dc:creator>Admin</dc:creator>
  <cp:lastModifiedBy>Admin</cp:lastModifiedBy>
  <cp:revision>68</cp:revision>
  <dcterms:created xsi:type="dcterms:W3CDTF">2022-08-27T01:00:52Z</dcterms:created>
  <dcterms:modified xsi:type="dcterms:W3CDTF">2023-10-30T13:38:12Z</dcterms:modified>
</cp:coreProperties>
</file>