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89" r:id="rId6"/>
    <p:sldId id="279" r:id="rId7"/>
    <p:sldId id="290" r:id="rId8"/>
    <p:sldId id="281" r:id="rId9"/>
    <p:sldId id="282" r:id="rId10"/>
    <p:sldId id="28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00CC"/>
    <a:srgbClr val="800080"/>
    <a:srgbClr val="66FF99"/>
    <a:srgbClr val="800000"/>
    <a:srgbClr val="663300"/>
    <a:srgbClr val="996633"/>
    <a:srgbClr val="99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4CCB-09FF-426E-8DB4-3C3873F76D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bit.ly/3xaOm8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10" Type="http://schemas.openxmlformats.org/officeDocument/2006/relationships/hyperlink" Target="https://bit.ly/3tRblro" TargetMode="External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4a-z0BM9Yw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bit.ly/3tRblro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aOm8X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direct?event=video_description&amp;redir_token=QUFFLUhqbDY2UldVSTJrQTc4QlAzZ08wdTFBVWNtWERsQXxBQ3Jtc0tsS252YUxfVWtEVzhkWjZpcU1aWGgwTFUtZktocmVRdDJsN1hFUjdsSGU0Y0syUGhmSE9ueU5ONC1ONlhWQlNRdTNIZDdfNzJyWGdQSkMwU3lPNlhCOFNNcTdsOWYzcHlkY0VkTWNycmpHdXc4a0hNUQ&amp;q=https://bit.ly/3xaOm8X&amp;v=svEQfIw13Bc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bit.ly/3tRblro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hyperlink" Target="https://youtu.be/WHVPzmreg-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bit.ly/3tRbl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youtu.be/svEQfIw13Bc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jp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hyperlink" Target="https://youtu.be/-UCW7VwSDw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bit.ly/3tRblro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546" y="2247972"/>
            <a:ext cx="7921687" cy="4904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Chủ đề: NGHỆ THUẬT TRUNG ĐẠI THẾ GIỚI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5955" y="2856261"/>
            <a:ext cx="5971526" cy="913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571259" y="3009991"/>
            <a:ext cx="9817298" cy="1477328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Bài 11:</a:t>
            </a:r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VẺ ĐẸP CỦA NHÂN VẬT</a:t>
            </a:r>
          </a:p>
          <a:p>
            <a:pPr algn="ctr"/>
            <a:r>
              <a:rPr lang="en-US" sz="4500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TRONG TRANH THỜI PHỤC HƯNG</a:t>
            </a:r>
            <a:endParaRPr lang="en-US" sz="4500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1026" name="Picture 2" descr="Mona Lisa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86" y="1211652"/>
            <a:ext cx="3326014" cy="49557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34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36" b="36271"/>
          <a:stretch/>
        </p:blipFill>
        <p:spPr>
          <a:xfrm>
            <a:off x="3167453" y="5581175"/>
            <a:ext cx="2339874" cy="629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7918" y="4629325"/>
            <a:ext cx="7479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Link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Bài giảng MT hay tại: </a:t>
            </a:r>
            <a:r>
              <a:rPr lang="en-US" sz="2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10"/>
              </a:rPr>
              <a:t>https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10"/>
              </a:rPr>
              <a:t>://bit.ly/3tRblro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2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91">
        <p:fade/>
      </p:transition>
    </mc:Choice>
    <mc:Fallback xmlns="">
      <p:transition spd="med" advTm="23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625129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hiểu cách diễn tả nhân vật của hội họa Trung Quốc thời Trung đại.</a:t>
            </a:r>
          </a:p>
        </p:txBody>
      </p:sp>
      <p:sp>
        <p:nvSpPr>
          <p:cNvPr id="18" name="Rounded Rectangular Callout 9"/>
          <p:cNvSpPr/>
          <p:nvPr/>
        </p:nvSpPr>
        <p:spPr>
          <a:xfrm flipV="1">
            <a:off x="7045376" y="2065959"/>
            <a:ext cx="5104817" cy="2595981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94;p19"/>
          <p:cNvSpPr txBox="1">
            <a:spLocks/>
          </p:cNvSpPr>
          <p:nvPr/>
        </p:nvSpPr>
        <p:spPr>
          <a:xfrm>
            <a:off x="7390151" y="1999849"/>
            <a:ext cx="4555106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so sánh 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Cách diễn tả nhân vật ở thời Phục hưng Phương Tây có gì khác so với cách diễn tả nhân vật của Trung Quốc?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Em thích cách nào hơn? Vì sao?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88807" y="5084218"/>
            <a:ext cx="196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Xem video</a:t>
            </a: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47" y="4922519"/>
            <a:ext cx="690228" cy="690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074" t="2899"/>
          <a:stretch/>
        </p:blipFill>
        <p:spPr>
          <a:xfrm>
            <a:off x="374754" y="4811842"/>
            <a:ext cx="3323789" cy="740968"/>
          </a:xfrm>
          <a:prstGeom prst="rect">
            <a:avLst/>
          </a:prstGeom>
        </p:spPr>
      </p:pic>
      <p:pic>
        <p:nvPicPr>
          <p:cNvPr id="5122" name="Picture 2" descr="https://m.daikynguyen.tv/wp-content/uploads/2018/02/banqu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" y="1997553"/>
            <a:ext cx="5199346" cy="27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26" y="5658425"/>
            <a:ext cx="821425" cy="768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8674" y="5903245"/>
            <a:ext cx="5630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https://youtu.be/o4a-z0BM9Yw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885984"/>
      </p:ext>
    </p:extLst>
  </p:cSld>
  <p:clrMapOvr>
    <a:masterClrMapping/>
  </p:clrMapOvr>
  <p:transition spd="med" advTm="779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uiExpand="1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626" y="2473376"/>
            <a:ext cx="2991347" cy="2863121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>
            <a:spLocks/>
          </p:cNvSpPr>
          <p:nvPr/>
        </p:nvSpPr>
        <p:spPr>
          <a:xfrm>
            <a:off x="5745864" y="2861503"/>
            <a:ext cx="4927133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Đọc trước bà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12 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Những mảnh ghép thú vị</a:t>
            </a:r>
            <a:r>
              <a:rPr lang="vi-VN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vi-VN" b="1" dirty="0"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2548329" y="938067"/>
            <a:ext cx="6835514" cy="1041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CHUẨN BỊ BÀI SAU</a:t>
            </a:r>
            <a:endParaRPr sz="6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726" y="4422108"/>
            <a:ext cx="11030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2726" y="3050181"/>
            <a:ext cx="12075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oogle Shape;112;p20"/>
          <p:cNvSpPr txBox="1">
            <a:spLocks/>
          </p:cNvSpPr>
          <p:nvPr/>
        </p:nvSpPr>
        <p:spPr>
          <a:xfrm>
            <a:off x="5755820" y="4233429"/>
            <a:ext cx="5786605" cy="142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Chuẩn bị: Giấy màu, báo, kéo, hồ dán...</a:t>
            </a:r>
            <a:endParaRPr lang="vi-VN" sz="2800" b="1" dirty="0"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76" y="2776809"/>
            <a:ext cx="2288646" cy="22762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819" y="5662748"/>
            <a:ext cx="506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Link video: 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5"/>
              </a:rPr>
              <a:t>https://bit.ly/3tRblro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7128">
        <p14:warp/>
      </p:transition>
    </mc:Choice>
    <mc:Fallback xmlns=""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4" y="595106"/>
            <a:ext cx="821425" cy="768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742" y="839926"/>
            <a:ext cx="4196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https://bit.ly/3xaOm8X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40">
        <p14:gallery dir="l"/>
      </p:transition>
    </mc:Choice>
    <mc:Fallback xmlns="">
      <p:transition spd="slow" advTm="18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846" y="2220685"/>
            <a:ext cx="11872154" cy="3610489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  <a:effectLst>
            <a:glow>
              <a:srgbClr val="800000">
                <a:alpha val="55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0;p13"/>
          <p:cNvSpPr txBox="1">
            <a:spLocks/>
          </p:cNvSpPr>
          <p:nvPr/>
        </p:nvSpPr>
        <p:spPr>
          <a:xfrm>
            <a:off x="2815693" y="803626"/>
            <a:ext cx="6595672" cy="13391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5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YÊU CẦU CẦN ĐẠT</a:t>
            </a:r>
            <a:endParaRPr lang="en-US" sz="55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599" y="2878785"/>
            <a:ext cx="11019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Chỉ ra được vẻ đẹp tạo hình và cách làm tranh ghép mảnh bằng giấy màu. 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Tạo được bức tranh ghép mảnh bằng giấy, bìa màu.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Phân tích được vẻ đẹp tạo hình của tranh ghép mảnh qua sản phẩm mĩ thuật.</a:t>
            </a:r>
          </a:p>
          <a:p>
            <a:pPr algn="just"/>
            <a:r>
              <a:rPr lang="vi-VN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Nêu được vai trò và giá trị của việc ứng dụng hình thức tranh Mosaic trong cuộc sống.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5486" y="1010918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7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621">
        <p14:gallery dir="l"/>
      </p:transition>
    </mc:Choice>
    <mc:Fallback xmlns="">
      <p:transition spd="slow" advTm="29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48639" y="1508760"/>
            <a:ext cx="13277666" cy="481584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4736893" y="831626"/>
            <a:ext cx="5201586" cy="111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NỘI DUNG</a:t>
            </a:r>
            <a:endParaRPr lang="en-US" sz="8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Google Shape;82;p16"/>
          <p:cNvSpPr txBox="1">
            <a:spLocks/>
          </p:cNvSpPr>
          <p:nvPr/>
        </p:nvSpPr>
        <p:spPr>
          <a:xfrm>
            <a:off x="2902497" y="2232982"/>
            <a:ext cx="9170683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Tìm hiểu cách diễn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47" y="2606323"/>
            <a:ext cx="2034187" cy="2620713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6893" y="1830094"/>
            <a:ext cx="506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Link video: 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5"/>
              </a:rPr>
              <a:t>https://bit.ly/3tRblro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5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39">
        <p14:gallery dir="l"/>
      </p:transition>
    </mc:Choice>
    <mc:Fallback xmlns="">
      <p:transition spd="slow" advTm="33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7394713" y="1845960"/>
            <a:ext cx="4695688" cy="2885066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752520" y="1999849"/>
            <a:ext cx="4558749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Bức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có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hòa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sắc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thế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Khuôn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mặt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thể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hiện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thái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biểu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cảm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gì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,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hình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dáng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được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diễn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ra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sao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10180" y="5273294"/>
            <a:ext cx="196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Xem video</a:t>
            </a: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0" y="5111595"/>
            <a:ext cx="690228" cy="690228"/>
          </a:xfrm>
          <a:prstGeom prst="rect">
            <a:avLst/>
          </a:prstGeom>
        </p:spPr>
      </p:pic>
      <p:pic>
        <p:nvPicPr>
          <p:cNvPr id="3074" name="Picture 2" descr="Khám phá bảo tàng nghệ thuật Uffizi ở 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" y="1845960"/>
            <a:ext cx="4671579" cy="35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26" y="5658425"/>
            <a:ext cx="821425" cy="76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8674" y="5903245"/>
            <a:ext cx="5630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https://youtu.be/WHVPzmreg-I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2">
        <p14:prism isInverted="1"/>
      </p:transition>
    </mc:Choice>
    <mc:Fallback xmlns=""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uiExpand="1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6253157" y="1999849"/>
            <a:ext cx="5811464" cy="2681333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4;p19"/>
          <p:cNvSpPr txBox="1">
            <a:spLocks/>
          </p:cNvSpPr>
          <p:nvPr/>
        </p:nvSpPr>
        <p:spPr>
          <a:xfrm>
            <a:off x="6253157" y="1999849"/>
            <a:ext cx="5938844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hiền từ, thánh thiện, trong sáng.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La Donna Velata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0" y="1999849"/>
            <a:ext cx="3030267" cy="39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 Lisa: Leonardo Da Vinci may have had a condition that prevented him  from finishing Mona Lisa - The Economic Tim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/>
        </p:blipFill>
        <p:spPr bwMode="auto">
          <a:xfrm>
            <a:off x="340808" y="1999849"/>
            <a:ext cx="2573328" cy="39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253157" y="4947640"/>
            <a:ext cx="506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Link video: 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7"/>
              </a:rPr>
              <a:t>https://bit.ly/3tRblro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0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903">
        <p:fade/>
      </p:transition>
    </mc:Choice>
    <mc:Fallback xmlns="">
      <p:transition spd="med" advTm="26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315200" y="1999849"/>
            <a:ext cx="4761553" cy="16168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670043" y="2109033"/>
            <a:ext cx="4488598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4" y="1720304"/>
            <a:ext cx="1684915" cy="23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607" y="1720304"/>
            <a:ext cx="1740633" cy="235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607" y="4340674"/>
            <a:ext cx="1746000" cy="235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1548" y="4343124"/>
            <a:ext cx="1710542" cy="23564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3964582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>
            <a:spLocks/>
          </p:cNvSpPr>
          <p:nvPr/>
        </p:nvSpPr>
        <p:spPr>
          <a:xfrm>
            <a:off x="7512330" y="3964582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 hình cho cân đối.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phỏng hình dáng.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 hoàn thiện.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7703" y="6088559"/>
            <a:ext cx="196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Xem video</a:t>
            </a: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3" y="5926860"/>
            <a:ext cx="690228" cy="69022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811165" y="384144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1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38299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3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63544" y="6439895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4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90638" y="385462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2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58087"/>
      </p:ext>
    </p:ext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7315200" y="1999849"/>
            <a:ext cx="4761553" cy="16168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670043" y="2109033"/>
            <a:ext cx="4488598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ta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Single Corner Rectangle 19"/>
          <p:cNvSpPr/>
          <p:nvPr/>
        </p:nvSpPr>
        <p:spPr>
          <a:xfrm>
            <a:off x="7647240" y="3964582"/>
            <a:ext cx="3595382" cy="174667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>
            <a:spLocks/>
          </p:cNvSpPr>
          <p:nvPr/>
        </p:nvSpPr>
        <p:spPr>
          <a:xfrm>
            <a:off x="7512330" y="3964582"/>
            <a:ext cx="3730292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 hình cho cân đối.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phỏng hình dáng.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màu hoàn thiện.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7703" y="6088559"/>
            <a:ext cx="196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Xem video</a:t>
            </a: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3" y="5926860"/>
            <a:ext cx="690228" cy="690228"/>
          </a:xfrm>
          <a:prstGeom prst="rect">
            <a:avLst/>
          </a:prstGeom>
        </p:spPr>
      </p:pic>
      <p:pic>
        <p:nvPicPr>
          <p:cNvPr id="28" name="Picture 2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703" y="3195963"/>
            <a:ext cx="821425" cy="7686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69261" y="4427358"/>
            <a:ext cx="5630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https://youtu.be/svEQfIw13Bc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648435"/>
      </p:ext>
    </p:ext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8216868" y="2056768"/>
            <a:ext cx="3460469" cy="165775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303" y="1222828"/>
            <a:ext cx="8136698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vi-VN" sz="23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Vẽ mô phỏng nhân vật trong tranh thời Phục hưng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8216868" y="2056768"/>
            <a:ext cx="3841933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Thực hành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vẽ một bức tranh chân dung thời Phục hưng yêu thích.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74528" y="6058577"/>
            <a:ext cx="3084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Tham khảo tranh HS</a:t>
            </a:r>
          </a:p>
          <a:p>
            <a:endParaRPr lang="en-US" sz="2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68" y="5896878"/>
            <a:ext cx="690228" cy="690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868" y="3798281"/>
            <a:ext cx="3460469" cy="1970010"/>
          </a:xfrm>
          <a:prstGeom prst="rect">
            <a:avLst/>
          </a:prstGeom>
        </p:spPr>
      </p:pic>
      <p:pic>
        <p:nvPicPr>
          <p:cNvPr id="2050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8" y="2032725"/>
            <a:ext cx="2427431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 bwMode="auto">
          <a:xfrm>
            <a:off x="4081002" y="2032725"/>
            <a:ext cx="2340639" cy="32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26" y="5658425"/>
            <a:ext cx="821425" cy="768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8674" y="5903245"/>
            <a:ext cx="5893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Link </a:t>
            </a:r>
            <a:r>
              <a:rPr lang="en-US" sz="2200" dirty="0">
                <a:solidFill>
                  <a:schemeClr val="bg1"/>
                </a:solidFill>
              </a:rPr>
              <a:t>xem video: https://youtu.be/-UCW7VwSDwU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614241"/>
      </p:ext>
    </p:extLst>
  </p:cSld>
  <p:clrMapOvr>
    <a:masterClrMapping/>
  </p:clrMapOvr>
  <p:transition spd="med" advTm="46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23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</a:t>
            </a:r>
            <a:endParaRPr lang="en-US" sz="2300" b="1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9"/>
          <p:cNvSpPr/>
          <p:nvPr/>
        </p:nvSpPr>
        <p:spPr>
          <a:xfrm flipV="1">
            <a:off x="6887192" y="1920697"/>
            <a:ext cx="5220409" cy="3295879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4;p19"/>
          <p:cNvSpPr txBox="1">
            <a:spLocks/>
          </p:cNvSpPr>
          <p:nvPr/>
        </p:nvSpPr>
        <p:spPr>
          <a:xfrm>
            <a:off x="7152566" y="1999849"/>
            <a:ext cx="4689663" cy="13564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</a:t>
            </a:r>
            <a:r>
              <a:rPr lang="en-US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chia sẻ</a:t>
            </a: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Em ấn tượng với bài nào</a:t>
            </a:r>
            <a:r>
              <a:rPr lang="vi-VN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Vì sao?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Bài vẽ so với mẫu có điểm gì giống và khác nhau?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Bài vẽ nào thể hiện tốt hòa sắc?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chiều chỉnh bài vẽ thêm đẹp, em sẽ sửa thêm chi tiết gì?</a:t>
            </a:r>
          </a:p>
        </p:txBody>
      </p:sp>
      <p:pic>
        <p:nvPicPr>
          <p:cNvPr id="4098" name="Picture 2" descr="4 lưu ý với giáo viên Mĩ thuật khi triển khai chương trình mới | Báo Giáo  dục và Thời đại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5" y="1920697"/>
            <a:ext cx="6593282" cy="43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27405" y="5608110"/>
            <a:ext cx="506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Link video: </a:t>
            </a:r>
            <a:r>
              <a:rPr lang="en-U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6"/>
              </a:rPr>
              <a:t>https://bit.ly/3tRblro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02595"/>
      </p:ext>
    </p:extLst>
  </p:cSld>
  <p:clrMapOvr>
    <a:masterClrMapping/>
  </p:clrMapOvr>
  <p:transition spd="med" advTm="384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2|22.6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5.7|5.1|1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4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6.9|1.7|10.5|9.6|18.9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6.9|1.7|10.5|9.6|18.9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14.3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702</Words>
  <Application>Microsoft Office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Lato Light</vt:lpstr>
      <vt:lpstr>Roboto</vt:lpstr>
      <vt:lpstr>Tahoma</vt:lpstr>
      <vt:lpstr>UTM Alter Gothic</vt:lpstr>
      <vt:lpstr>UTM Flavour</vt:lpstr>
      <vt:lpstr>UTM Hanzel</vt:lpstr>
      <vt:lpstr>UTM Kabel KT</vt:lpstr>
      <vt:lpstr>UTM Loko</vt:lpstr>
      <vt:lpstr>UTM Seagull</vt:lpstr>
      <vt:lpstr>UTM Showcard</vt:lpstr>
      <vt:lpstr>Office Theme</vt:lpstr>
      <vt:lpstr>Chủ đề: NGHỆ THUẬT TRUNG ĐẠI THẾ GIỚI</vt:lpstr>
      <vt:lpstr>PowerPoint Presentation</vt:lpstr>
      <vt:lpstr>PowerPoint Presentation</vt:lpstr>
      <vt:lpstr>1. Khám phá nhân vật trong tranh thời Phục hưng </vt:lpstr>
      <vt:lpstr>1. Khám phá nhân vật trong tranh thời Phục hưng </vt:lpstr>
      <vt:lpstr>2. Cách mô phỏng chân dung nhân vật trong tranh</vt:lpstr>
      <vt:lpstr>2. Cách mô phỏng chân dung nhân vật trong tranh</vt:lpstr>
      <vt:lpstr>3. Vẽ mô phỏng nhân vật trong tranh thời Phục hưng.</vt:lpstr>
      <vt:lpstr>4. Trưng bày sản phẩm và chia sẻ</vt:lpstr>
      <vt:lpstr>5. Tìm hiểu cách diễn tả nhân vật của hội họa Trung Quốc thời Trung đại.</vt:lpstr>
      <vt:lpstr>CHUẨN BỊ BÀI SAU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573</cp:revision>
  <dcterms:created xsi:type="dcterms:W3CDTF">2022-08-27T01:00:52Z</dcterms:created>
  <dcterms:modified xsi:type="dcterms:W3CDTF">2023-02-15T12:42:23Z</dcterms:modified>
</cp:coreProperties>
</file>