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73" r:id="rId2"/>
    <p:sldId id="256" r:id="rId3"/>
    <p:sldId id="269" r:id="rId4"/>
    <p:sldId id="276" r:id="rId5"/>
    <p:sldId id="257" r:id="rId6"/>
    <p:sldId id="274" r:id="rId7"/>
    <p:sldId id="258" r:id="rId8"/>
    <p:sldId id="277" r:id="rId9"/>
    <p:sldId id="259" r:id="rId10"/>
    <p:sldId id="270" r:id="rId11"/>
    <p:sldId id="260" r:id="rId12"/>
    <p:sldId id="281" r:id="rId13"/>
    <p:sldId id="272" r:id="rId14"/>
    <p:sldId id="278" r:id="rId15"/>
    <p:sldId id="261" r:id="rId16"/>
    <p:sldId id="275" r:id="rId17"/>
    <p:sldId id="279" r:id="rId18"/>
    <p:sldId id="262" r:id="rId19"/>
    <p:sldId id="263" r:id="rId20"/>
    <p:sldId id="280" r:id="rId21"/>
    <p:sldId id="266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3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2069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09183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7306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64188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3770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8856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7192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7944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7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6954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230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3857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F8202C-50DE-4F62-8D44-01A8379CD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34170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1548DD-4F6A-441B-A088-40B19F0A6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04" y="0"/>
            <a:ext cx="4850296" cy="6858000"/>
          </a:xfrm>
          <a:prstGeom prst="rect">
            <a:avLst/>
          </a:prstGeom>
        </p:spPr>
      </p:pic>
      <p:pic>
        <p:nvPicPr>
          <p:cNvPr id="1026" name="Picture 2" descr="D:\A Tranh ve cua cong\2024\Sac xuan KT 50x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01" y="250320"/>
            <a:ext cx="6050285" cy="605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84;p1">
            <a:extLst>
              <a:ext uri="{FF2B5EF4-FFF2-40B4-BE49-F238E27FC236}">
                <a16:creationId xmlns:a16="http://schemas.microsoft.com/office/drawing/2014/main" xmlns="" id="{61FAAEEF-DCFB-4D40-9A74-C9EDA88E0114}"/>
              </a:ext>
            </a:extLst>
          </p:cNvPr>
          <p:cNvSpPr/>
          <p:nvPr/>
        </p:nvSpPr>
        <p:spPr>
          <a:xfrm>
            <a:off x="382137" y="328736"/>
            <a:ext cx="2784143" cy="29467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FF5050"/>
                </a:solidFill>
                <a:latin typeface="Times New Roman"/>
              </a:rPr>
              <a:t> </a:t>
            </a:r>
            <a:r>
              <a:rPr b="1" i="0" dirty="0" err="1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CHÀO</a:t>
            </a:r>
            <a:r>
              <a:rPr b="1" i="0" dirty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 </a:t>
            </a:r>
            <a:r>
              <a:rPr b="1" i="0" dirty="0" err="1" smtClean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CÁC</a:t>
            </a:r>
            <a:r>
              <a:rPr b="1" i="0" dirty="0" smtClean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 </a:t>
            </a:r>
            <a:r>
              <a:rPr b="1" i="0" dirty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EM </a:t>
            </a:r>
            <a:br>
              <a:rPr b="1" i="0" dirty="0">
                <a:ln>
                  <a:noFill/>
                </a:ln>
                <a:solidFill>
                  <a:srgbClr val="002060"/>
                </a:solidFill>
                <a:latin typeface="Times New Roman"/>
              </a:rPr>
            </a:br>
            <a:r>
              <a:rPr lang="en-US" b="1" dirty="0">
                <a:solidFill>
                  <a:srgbClr val="002060"/>
                </a:solidFill>
                <a:latin typeface="Times New Roman"/>
              </a:rPr>
              <a:t>ĐẾN</a:t>
            </a:r>
            <a:r>
              <a:rPr b="1" i="0" dirty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 VỚI TIẾT </a:t>
            </a:r>
            <a:r>
              <a:rPr b="1" i="0" dirty="0" err="1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HỌC</a:t>
            </a:r>
            <a:r>
              <a:rPr lang="en-US" b="1" i="0" dirty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 </a:t>
            </a:r>
            <a:endParaRPr lang="en-US" b="1" i="0" dirty="0" smtClean="0">
              <a:ln>
                <a:noFill/>
              </a:ln>
              <a:solidFill>
                <a:srgbClr val="002060"/>
              </a:solidFill>
              <a:latin typeface="Times New Roman"/>
            </a:endParaRPr>
          </a:p>
          <a:p>
            <a:pPr lvl="0" algn="ctr"/>
            <a:r>
              <a:rPr lang="en-US" b="1" i="0" dirty="0" err="1" smtClean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MĨ</a:t>
            </a:r>
            <a:r>
              <a:rPr lang="en-US" b="1" i="0" dirty="0" smtClean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b="1" i="0" dirty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THUẬT</a:t>
            </a:r>
            <a:r>
              <a:rPr b="1" i="0" dirty="0">
                <a:ln>
                  <a:noFill/>
                </a:ln>
                <a:solidFill>
                  <a:srgbClr val="002060"/>
                </a:solidFill>
                <a:latin typeface="Times New Roman"/>
              </a:rPr>
              <a:t>! </a:t>
            </a:r>
          </a:p>
        </p:txBody>
      </p:sp>
      <p:pic>
        <p:nvPicPr>
          <p:cNvPr id="1027" name="Picture 3" descr="C:\Users\Administrator\AppDat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22" y="4103910"/>
            <a:ext cx="2570501" cy="25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AppData\Desktop\e21c369950c0b9d8654f50b7ffa39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8" y="4099018"/>
            <a:ext cx="2552132" cy="254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6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CFE1B7-0EBF-44F7-8919-511E8F2C2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2" y="734520"/>
            <a:ext cx="3361199" cy="48078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9CA3C4-64E2-476A-9928-703AD297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24" y="3539980"/>
            <a:ext cx="3218480" cy="31145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BD798D-0293-43CE-86FA-D8A6EB59A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23" y="379667"/>
            <a:ext cx="3036393" cy="29383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/>
          <a:stretch/>
        </p:blipFill>
        <p:spPr bwMode="auto">
          <a:xfrm>
            <a:off x="4116947" y="734520"/>
            <a:ext cx="3643358" cy="473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9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93D2C-68E6-4086-BD89-17996F78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7" y="907746"/>
            <a:ext cx="10628243" cy="19335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vi-VN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vi-VN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vi-VN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9A342E-07F2-48E0-BF04-700A9C8A42E0}"/>
              </a:ext>
            </a:extLst>
          </p:cNvPr>
          <p:cNvSpPr/>
          <p:nvPr/>
        </p:nvSpPr>
        <p:spPr>
          <a:xfrm>
            <a:off x="1311580" y="2954839"/>
            <a:ext cx="101934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uan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SGK M7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8" y="1994451"/>
            <a:ext cx="7383439" cy="48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F9A342E-07F2-48E0-BF04-700A9C8A42E0}"/>
              </a:ext>
            </a:extLst>
          </p:cNvPr>
          <p:cNvSpPr/>
          <p:nvPr/>
        </p:nvSpPr>
        <p:spPr>
          <a:xfrm>
            <a:off x="1202398" y="655922"/>
            <a:ext cx="101934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uan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3B3BB4A0-19B8-4314-B6A3-C0000AA9355D}"/>
              </a:ext>
            </a:extLst>
          </p:cNvPr>
          <p:cNvSpPr/>
          <p:nvPr/>
        </p:nvSpPr>
        <p:spPr>
          <a:xfrm>
            <a:off x="2586445" y="542106"/>
            <a:ext cx="6348549" cy="8360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 TIẾT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E9CF8E-73A8-4B01-83EB-89C90BDC1948}"/>
              </a:ext>
            </a:extLst>
          </p:cNvPr>
          <p:cNvSpPr/>
          <p:nvPr/>
        </p:nvSpPr>
        <p:spPr>
          <a:xfrm>
            <a:off x="1384663" y="3135086"/>
            <a:ext cx="9509760" cy="235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Down Arrow 6">
            <a:extLst>
              <a:ext uri="{FF2B5EF4-FFF2-40B4-BE49-F238E27FC236}">
                <a16:creationId xmlns:a16="http://schemas.microsoft.com/office/drawing/2014/main" xmlns="" id="{85DB402A-5535-42A2-B47F-AEBC2DDF6142}"/>
              </a:ext>
            </a:extLst>
          </p:cNvPr>
          <p:cNvSpPr/>
          <p:nvPr/>
        </p:nvSpPr>
        <p:spPr>
          <a:xfrm>
            <a:off x="3670662" y="1593667"/>
            <a:ext cx="4415246" cy="11103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40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C0F4C094-8D6D-4DDC-AED8-5D05C904EE00}"/>
              </a:ext>
            </a:extLst>
          </p:cNvPr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B8B0B23-19D1-40E4-8C19-03DEBC39F19E}"/>
              </a:ext>
            </a:extLst>
          </p:cNvPr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8C1501E-0B0E-47B9-AB50-0BF36BBBBC55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xmlns="" id="{2F29100B-2715-444F-8C8C-6E1165958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B736992B-A6CF-4C4F-A92E-6B313063A909}"/>
                  </a:ext>
                </a:extLst>
              </p:cNvPr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13A1DDF0-A57C-4C90-8DA8-1A6DF9EA37DA}"/>
                  </a:ext>
                </a:extLst>
              </p:cNvPr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xmlns="" id="{4A1755C8-05F7-4A2B-9A51-8EABCCAEBAC0}"/>
                </a:ext>
              </a:extLst>
            </p:cNvPr>
            <p:cNvGrpSpPr>
              <a:grpSpLocks/>
            </p:cNvGrpSpPr>
            <p:nvPr/>
          </p:nvGrpSpPr>
          <p:grpSpPr bwMode="auto"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6F397714-B164-4D17-9A37-03C847618D11}"/>
                  </a:ext>
                </a:extLst>
              </p:cNvPr>
              <p:cNvSpPr/>
              <p:nvPr/>
            </p:nvSpPr>
            <p:spPr>
              <a:xfrm>
                <a:off x="5957970" y="1233937"/>
                <a:ext cx="246140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0A731BBA-8B60-4FF5-9E79-21DD41242CA3}"/>
                  </a:ext>
                </a:extLst>
              </p:cNvPr>
              <p:cNvSpPr/>
              <p:nvPr/>
            </p:nvSpPr>
            <p:spPr>
              <a:xfrm>
                <a:off x="5952480" y="5339262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64">
              <a:extLst>
                <a:ext uri="{FF2B5EF4-FFF2-40B4-BE49-F238E27FC236}">
                  <a16:creationId xmlns:a16="http://schemas.microsoft.com/office/drawing/2014/main" xmlns="" id="{013C0782-23D4-4787-B3E1-880AB960E47E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D63B1109-6E0B-4E56-BA9C-504C965AD5D5}"/>
                  </a:ext>
                </a:extLst>
              </p:cNvPr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9527F764-9A8F-46DD-A4BD-57EB3C59AD12}"/>
                  </a:ext>
                </a:extLst>
              </p:cNvPr>
              <p:cNvSpPr/>
              <p:nvPr/>
            </p:nvSpPr>
            <p:spPr>
              <a:xfrm>
                <a:off x="5962558" y="5348057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67">
              <a:extLst>
                <a:ext uri="{FF2B5EF4-FFF2-40B4-BE49-F238E27FC236}">
                  <a16:creationId xmlns:a16="http://schemas.microsoft.com/office/drawing/2014/main" xmlns="" id="{430AC1C5-6BE6-4D61-8523-A8F63CE45062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5963651" y="1246470"/>
              <a:ext cx="264696" cy="4374683"/>
              <a:chOff x="5963651" y="1239252"/>
              <a:chExt cx="264696" cy="437468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FA83898E-3D32-45C1-871E-B87CA214312A}"/>
                  </a:ext>
                </a:extLst>
              </p:cNvPr>
              <p:cNvSpPr/>
              <p:nvPr/>
            </p:nvSpPr>
            <p:spPr>
              <a:xfrm>
                <a:off x="5931247" y="1267119"/>
                <a:ext cx="275230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FB20E06A-8DAD-4CFF-A505-C7F1A197A4AB}"/>
                  </a:ext>
                </a:extLst>
              </p:cNvPr>
              <p:cNvSpPr/>
              <p:nvPr/>
            </p:nvSpPr>
            <p:spPr>
              <a:xfrm>
                <a:off x="5936103" y="5374264"/>
                <a:ext cx="272694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76">
              <a:extLst>
                <a:ext uri="{FF2B5EF4-FFF2-40B4-BE49-F238E27FC236}">
                  <a16:creationId xmlns:a16="http://schemas.microsoft.com/office/drawing/2014/main" xmlns="" id="{EF327AAC-5FAF-4F39-9871-FC78B867E489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5963651" y="1248876"/>
              <a:ext cx="264696" cy="4374683"/>
              <a:chOff x="5963651" y="1239252"/>
              <a:chExt cx="264696" cy="437468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6F2EC153-0710-4938-8F85-A84A5AFECF3E}"/>
                  </a:ext>
                </a:extLst>
              </p:cNvPr>
              <p:cNvSpPr/>
              <p:nvPr/>
            </p:nvSpPr>
            <p:spPr>
              <a:xfrm>
                <a:off x="5944813" y="1272477"/>
                <a:ext cx="270158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A463300B-35DF-471F-9BEF-9ABE0BE375B3}"/>
                  </a:ext>
                </a:extLst>
              </p:cNvPr>
              <p:cNvSpPr/>
              <p:nvPr/>
            </p:nvSpPr>
            <p:spPr>
              <a:xfrm>
                <a:off x="5943581" y="538522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79">
              <a:extLst>
                <a:ext uri="{FF2B5EF4-FFF2-40B4-BE49-F238E27FC236}">
                  <a16:creationId xmlns:a16="http://schemas.microsoft.com/office/drawing/2014/main" xmlns="" id="{D9F54A23-4CA5-47DF-9595-F0FC0380FB62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5963651" y="1251282"/>
              <a:ext cx="264696" cy="4374683"/>
              <a:chOff x="5963651" y="1239252"/>
              <a:chExt cx="264696" cy="437468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45A30717-562E-4DB5-ABA2-10197D0D4E6E}"/>
                  </a:ext>
                </a:extLst>
              </p:cNvPr>
              <p:cNvSpPr/>
              <p:nvPr/>
            </p:nvSpPr>
            <p:spPr>
              <a:xfrm>
                <a:off x="5955152" y="1267073"/>
                <a:ext cx="24605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7B2872C0-D9CF-4CF7-8C04-BD14E8953C7D}"/>
                  </a:ext>
                </a:extLst>
              </p:cNvPr>
              <p:cNvSpPr/>
              <p:nvPr/>
            </p:nvSpPr>
            <p:spPr>
              <a:xfrm>
                <a:off x="5953049" y="5378156"/>
                <a:ext cx="248595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xmlns="" id="{60E23C43-0C02-427F-8C81-13EC50C8AF7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963651" y="1253688"/>
              <a:ext cx="264696" cy="4374683"/>
              <a:chOff x="5963651" y="1239252"/>
              <a:chExt cx="264696" cy="437468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4D54B01B-4051-42D8-9E22-716879E64F30}"/>
                  </a:ext>
                </a:extLst>
              </p:cNvPr>
              <p:cNvSpPr/>
              <p:nvPr/>
            </p:nvSpPr>
            <p:spPr>
              <a:xfrm>
                <a:off x="5964157" y="1263358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FB53DE7D-0743-43CB-B050-2F70E4E5BD08}"/>
                  </a:ext>
                </a:extLst>
              </p:cNvPr>
              <p:cNvSpPr/>
              <p:nvPr/>
            </p:nvSpPr>
            <p:spPr>
              <a:xfrm>
                <a:off x="5964156" y="5372870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85">
              <a:extLst>
                <a:ext uri="{FF2B5EF4-FFF2-40B4-BE49-F238E27FC236}">
                  <a16:creationId xmlns:a16="http://schemas.microsoft.com/office/drawing/2014/main" xmlns="" id="{DE16579D-E52B-42B1-BF85-884D0EAE4E83}"/>
                </a:ext>
              </a:extLst>
            </p:cNvPr>
            <p:cNvGrpSpPr>
              <a:grpSpLocks/>
            </p:cNvGrpSpPr>
            <p:nvPr/>
          </p:nvGrpSpPr>
          <p:grpSpPr bwMode="auto">
            <a:xfrm rot="6300000">
              <a:off x="5963651" y="1256094"/>
              <a:ext cx="264696" cy="4374683"/>
              <a:chOff x="5963651" y="1239252"/>
              <a:chExt cx="264696" cy="437468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EC5E42D-8FC0-4C29-8F41-DE3D956A5EA5}"/>
                  </a:ext>
                </a:extLst>
              </p:cNvPr>
              <p:cNvSpPr/>
              <p:nvPr/>
            </p:nvSpPr>
            <p:spPr>
              <a:xfrm>
                <a:off x="5946662" y="127647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9369F9DE-5208-4A5C-BB19-E5970A58A3F7}"/>
                  </a:ext>
                </a:extLst>
              </p:cNvPr>
              <p:cNvSpPr/>
              <p:nvPr/>
            </p:nvSpPr>
            <p:spPr>
              <a:xfrm>
                <a:off x="5945046" y="538821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Group 88">
              <a:extLst>
                <a:ext uri="{FF2B5EF4-FFF2-40B4-BE49-F238E27FC236}">
                  <a16:creationId xmlns:a16="http://schemas.microsoft.com/office/drawing/2014/main" xmlns="" id="{DA70D305-D22B-4425-98D6-E29771A9E5D6}"/>
                </a:ext>
              </a:extLst>
            </p:cNvPr>
            <p:cNvGrpSpPr>
              <a:grpSpLocks/>
            </p:cNvGrpSpPr>
            <p:nvPr/>
          </p:nvGrpSpPr>
          <p:grpSpPr bwMode="auto">
            <a:xfrm rot="7200000">
              <a:off x="5963651" y="1258500"/>
              <a:ext cx="264696" cy="4374683"/>
              <a:chOff x="5963651" y="1239252"/>
              <a:chExt cx="264696" cy="437468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F5F5D75A-7980-4067-8851-68D4BD4FE29D}"/>
                  </a:ext>
                </a:extLst>
              </p:cNvPr>
              <p:cNvSpPr/>
              <p:nvPr/>
            </p:nvSpPr>
            <p:spPr>
              <a:xfrm>
                <a:off x="5957114" y="127848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93246E29-0FF6-4329-9C28-AF676999AABC}"/>
                  </a:ext>
                </a:extLst>
              </p:cNvPr>
              <p:cNvSpPr/>
              <p:nvPr/>
            </p:nvSpPr>
            <p:spPr>
              <a:xfrm>
                <a:off x="5959360" y="5388081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oup 91">
              <a:extLst>
                <a:ext uri="{FF2B5EF4-FFF2-40B4-BE49-F238E27FC236}">
                  <a16:creationId xmlns:a16="http://schemas.microsoft.com/office/drawing/2014/main" xmlns="" id="{EAB444EE-F5B1-4D40-8DCF-3DDDF0FBF7EB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CA813511-80B0-4643-B9D8-8A81545E7B2F}"/>
                  </a:ext>
                </a:extLst>
              </p:cNvPr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BEB0FC34-8F3F-4641-BC99-4DB2BDFCC925}"/>
                  </a:ext>
                </a:extLst>
              </p:cNvPr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94">
              <a:extLst>
                <a:ext uri="{FF2B5EF4-FFF2-40B4-BE49-F238E27FC236}">
                  <a16:creationId xmlns:a16="http://schemas.microsoft.com/office/drawing/2014/main" xmlns="" id="{BE85AB3C-99BA-42BE-AD84-608FEBAD3354}"/>
                </a:ext>
              </a:extLst>
            </p:cNvPr>
            <p:cNvGrpSpPr>
              <a:grpSpLocks/>
            </p:cNvGrpSpPr>
            <p:nvPr/>
          </p:nvGrpSpPr>
          <p:grpSpPr bwMode="auto"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49C5162F-185F-42A1-AB5A-C68CE3E7DA19}"/>
                  </a:ext>
                </a:extLst>
              </p:cNvPr>
              <p:cNvSpPr/>
              <p:nvPr/>
            </p:nvSpPr>
            <p:spPr>
              <a:xfrm>
                <a:off x="5981461" y="1263295"/>
                <a:ext cx="251215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F581A4DC-596A-4FB2-B2B9-450FE6D3334A}"/>
                  </a:ext>
                </a:extLst>
              </p:cNvPr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97">
              <a:extLst>
                <a:ext uri="{FF2B5EF4-FFF2-40B4-BE49-F238E27FC236}">
                  <a16:creationId xmlns:a16="http://schemas.microsoft.com/office/drawing/2014/main" xmlns="" id="{E636F36F-D676-421F-A7E1-7DE48DB172EB}"/>
                </a:ext>
              </a:extLst>
            </p:cNvPr>
            <p:cNvGrpSpPr>
              <a:grpSpLocks/>
            </p:cNvGrpSpPr>
            <p:nvPr/>
          </p:nvGrpSpPr>
          <p:grpSpPr bwMode="auto"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E92AF8B3-DB6D-4A92-9AB7-536963B756C3}"/>
                  </a:ext>
                </a:extLst>
              </p:cNvPr>
              <p:cNvSpPr/>
              <p:nvPr/>
            </p:nvSpPr>
            <p:spPr>
              <a:xfrm>
                <a:off x="5991467" y="1255306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40FAA633-0C1A-45C0-96E8-2A4662B04008}"/>
                  </a:ext>
                </a:extLst>
              </p:cNvPr>
              <p:cNvSpPr/>
              <p:nvPr/>
            </p:nvSpPr>
            <p:spPr>
              <a:xfrm>
                <a:off x="5996563" y="5362348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D6CD7C9-BDA4-4C43-8FD6-50815BCDA730}"/>
              </a:ext>
            </a:extLst>
          </p:cNvPr>
          <p:cNvSpPr txBox="1"/>
          <p:nvPr/>
        </p:nvSpPr>
        <p:spPr>
          <a:xfrm>
            <a:off x="4185611" y="1274932"/>
            <a:ext cx="38477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HOẠT ĐỘNG </a:t>
            </a:r>
            <a:r>
              <a:rPr lang="en-US" sz="6000" dirty="0">
                <a:solidFill>
                  <a:srgbClr val="00B0F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</a:rPr>
              <a:t>3</a:t>
            </a:r>
            <a:endParaRPr lang="en-US" sz="3200" dirty="0">
              <a:solidFill>
                <a:srgbClr val="00B0F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anose="0204060305050602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DE68E55-BBB5-4125-9FF8-F7C9C74A0795}"/>
              </a:ext>
            </a:extLst>
          </p:cNvPr>
          <p:cNvSpPr txBox="1"/>
          <p:nvPr/>
        </p:nvSpPr>
        <p:spPr>
          <a:xfrm>
            <a:off x="3561927" y="2742546"/>
            <a:ext cx="506814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LUYỆN TẬP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SÁNG TẠO</a:t>
            </a:r>
            <a:endParaRPr lang="en-US" sz="600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2CEFB-DAB0-428B-9F7E-6ABA0F11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0982"/>
            <a:ext cx="8911687" cy="11119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LUỆN TẬP – SÁNG TẠO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 TIẾT TRANG TRÍ HOA, LÁ BẰNG CÁCH CHẤM MÀU </a:t>
            </a:r>
            <a:endParaRPr lang="vi-VN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27DBAD-E5CB-4C3B-8D6A-3810EC756A8E}"/>
              </a:ext>
            </a:extLst>
          </p:cNvPr>
          <p:cNvSpPr/>
          <p:nvPr/>
        </p:nvSpPr>
        <p:spPr>
          <a:xfrm>
            <a:off x="1182576" y="1609851"/>
            <a:ext cx="580508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CAC814-7645-4497-8E18-F1EB50895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178737" y="3389285"/>
            <a:ext cx="2737979" cy="3778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FA53C3-89AB-4343-99E5-3011F7BE2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165484" y="436984"/>
            <a:ext cx="2737980" cy="3804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00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946EEF5-C5E0-4944-BD8F-23F3802C9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5" y="2670774"/>
            <a:ext cx="3639709" cy="40651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7CC661-BF89-406A-BFA1-32A6DD2F1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44" y="99024"/>
            <a:ext cx="3048828" cy="24718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BBCF8C-9900-4D46-8792-F5D9BC279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5" y="122122"/>
            <a:ext cx="3639709" cy="244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E5676D-9F45-4A37-B611-FAD495AF5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44" y="2693872"/>
            <a:ext cx="3048828" cy="40651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745439E-CF59-4577-91AF-78DC31F6F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0" y="122122"/>
            <a:ext cx="3833736" cy="66137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85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90A2DEFB-D794-423F-A05B-64232A45405B}"/>
              </a:ext>
            </a:extLst>
          </p:cNvPr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07C862E-A77B-44B4-8067-3FF81536EDDB}"/>
              </a:ext>
            </a:extLst>
          </p:cNvPr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3803365-21C1-4940-AB37-5499E303C8BC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xmlns="" id="{8562D031-2A83-4509-8E52-4FBC132C48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A7DAAB7A-1101-45B6-8B6A-E637E9007F1A}"/>
                  </a:ext>
                </a:extLst>
              </p:cNvPr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CC734387-A9B9-40FB-A89A-88B07349BB62}"/>
                  </a:ext>
                </a:extLst>
              </p:cNvPr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xmlns="" id="{F7685ADE-6B5B-47C0-A7CF-B24D2513D2F6}"/>
                </a:ext>
              </a:extLst>
            </p:cNvPr>
            <p:cNvGrpSpPr>
              <a:grpSpLocks/>
            </p:cNvGrpSpPr>
            <p:nvPr/>
          </p:nvGrpSpPr>
          <p:grpSpPr bwMode="auto"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9C1EC254-E296-4252-BD86-D52EA239E19B}"/>
                  </a:ext>
                </a:extLst>
              </p:cNvPr>
              <p:cNvSpPr/>
              <p:nvPr/>
            </p:nvSpPr>
            <p:spPr>
              <a:xfrm>
                <a:off x="5957970" y="1233937"/>
                <a:ext cx="246140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5D5D1D57-D701-4FAC-A197-9E71058B43F3}"/>
                  </a:ext>
                </a:extLst>
              </p:cNvPr>
              <p:cNvSpPr/>
              <p:nvPr/>
            </p:nvSpPr>
            <p:spPr>
              <a:xfrm>
                <a:off x="5952480" y="5339262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64">
              <a:extLst>
                <a:ext uri="{FF2B5EF4-FFF2-40B4-BE49-F238E27FC236}">
                  <a16:creationId xmlns:a16="http://schemas.microsoft.com/office/drawing/2014/main" xmlns="" id="{9AAC6AD4-EB8F-4114-AA07-411F90ACD322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796BD189-CFBC-4918-8371-1FFCF604D271}"/>
                  </a:ext>
                </a:extLst>
              </p:cNvPr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680F7C7E-0351-409B-AE3D-149422D45F20}"/>
                  </a:ext>
                </a:extLst>
              </p:cNvPr>
              <p:cNvSpPr/>
              <p:nvPr/>
            </p:nvSpPr>
            <p:spPr>
              <a:xfrm>
                <a:off x="5962558" y="5348057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67">
              <a:extLst>
                <a:ext uri="{FF2B5EF4-FFF2-40B4-BE49-F238E27FC236}">
                  <a16:creationId xmlns:a16="http://schemas.microsoft.com/office/drawing/2014/main" xmlns="" id="{F3B8F919-B72C-46E6-B013-F6F641613E85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5963651" y="1246470"/>
              <a:ext cx="264696" cy="4374683"/>
              <a:chOff x="5963651" y="1239252"/>
              <a:chExt cx="264696" cy="437468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76FF8ADA-7984-405D-9936-7C0DD5158287}"/>
                  </a:ext>
                </a:extLst>
              </p:cNvPr>
              <p:cNvSpPr/>
              <p:nvPr/>
            </p:nvSpPr>
            <p:spPr>
              <a:xfrm>
                <a:off x="5931247" y="1267119"/>
                <a:ext cx="275230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FA2A8802-7132-45A3-9C79-56953CC1D25C}"/>
                  </a:ext>
                </a:extLst>
              </p:cNvPr>
              <p:cNvSpPr/>
              <p:nvPr/>
            </p:nvSpPr>
            <p:spPr>
              <a:xfrm>
                <a:off x="5936103" y="5374264"/>
                <a:ext cx="272694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76">
              <a:extLst>
                <a:ext uri="{FF2B5EF4-FFF2-40B4-BE49-F238E27FC236}">
                  <a16:creationId xmlns:a16="http://schemas.microsoft.com/office/drawing/2014/main" xmlns="" id="{324CB733-4796-40B4-83CA-D979DE93D221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5963651" y="1248876"/>
              <a:ext cx="264696" cy="4374683"/>
              <a:chOff x="5963651" y="1239252"/>
              <a:chExt cx="264696" cy="437468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C368C0ED-2A13-485F-A21C-6E282DC46883}"/>
                  </a:ext>
                </a:extLst>
              </p:cNvPr>
              <p:cNvSpPr/>
              <p:nvPr/>
            </p:nvSpPr>
            <p:spPr>
              <a:xfrm>
                <a:off x="5944813" y="1272477"/>
                <a:ext cx="270158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4F8DF39D-002D-474F-8B4D-D47615B23D3B}"/>
                  </a:ext>
                </a:extLst>
              </p:cNvPr>
              <p:cNvSpPr/>
              <p:nvPr/>
            </p:nvSpPr>
            <p:spPr>
              <a:xfrm>
                <a:off x="5943581" y="538522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79">
              <a:extLst>
                <a:ext uri="{FF2B5EF4-FFF2-40B4-BE49-F238E27FC236}">
                  <a16:creationId xmlns:a16="http://schemas.microsoft.com/office/drawing/2014/main" xmlns="" id="{CF57B8D2-04B8-44EE-A442-07ED26390547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5963651" y="1251282"/>
              <a:ext cx="264696" cy="4374683"/>
              <a:chOff x="5963651" y="1239252"/>
              <a:chExt cx="264696" cy="437468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EC92C3FC-2FEF-4980-A682-1A75F1DC3F69}"/>
                  </a:ext>
                </a:extLst>
              </p:cNvPr>
              <p:cNvSpPr/>
              <p:nvPr/>
            </p:nvSpPr>
            <p:spPr>
              <a:xfrm>
                <a:off x="5955152" y="1267073"/>
                <a:ext cx="24605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5596DF55-0DDB-4E60-A806-F76EAE4E6218}"/>
                  </a:ext>
                </a:extLst>
              </p:cNvPr>
              <p:cNvSpPr/>
              <p:nvPr/>
            </p:nvSpPr>
            <p:spPr>
              <a:xfrm>
                <a:off x="5953049" y="5378156"/>
                <a:ext cx="248595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xmlns="" id="{DBB48E1A-9444-49A5-BBD8-BC2B4384BF3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963651" y="1253688"/>
              <a:ext cx="264696" cy="4374683"/>
              <a:chOff x="5963651" y="1239252"/>
              <a:chExt cx="264696" cy="437468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3A0DD34-24B4-4C1F-9BB1-6EEAC6F99F54}"/>
                  </a:ext>
                </a:extLst>
              </p:cNvPr>
              <p:cNvSpPr/>
              <p:nvPr/>
            </p:nvSpPr>
            <p:spPr>
              <a:xfrm>
                <a:off x="5964157" y="1263358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DA2A97A1-33D2-4EB9-9998-728C9FB731E2}"/>
                  </a:ext>
                </a:extLst>
              </p:cNvPr>
              <p:cNvSpPr/>
              <p:nvPr/>
            </p:nvSpPr>
            <p:spPr>
              <a:xfrm>
                <a:off x="5964156" y="5372870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85">
              <a:extLst>
                <a:ext uri="{FF2B5EF4-FFF2-40B4-BE49-F238E27FC236}">
                  <a16:creationId xmlns:a16="http://schemas.microsoft.com/office/drawing/2014/main" xmlns="" id="{36F1AD14-8830-4997-900B-9B7C41F0E00F}"/>
                </a:ext>
              </a:extLst>
            </p:cNvPr>
            <p:cNvGrpSpPr>
              <a:grpSpLocks/>
            </p:cNvGrpSpPr>
            <p:nvPr/>
          </p:nvGrpSpPr>
          <p:grpSpPr bwMode="auto">
            <a:xfrm rot="6300000">
              <a:off x="5963651" y="1256094"/>
              <a:ext cx="264696" cy="4374683"/>
              <a:chOff x="5963651" y="1239252"/>
              <a:chExt cx="264696" cy="437468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A3554A9D-528F-4128-B5C3-9A32E96CA99A}"/>
                  </a:ext>
                </a:extLst>
              </p:cNvPr>
              <p:cNvSpPr/>
              <p:nvPr/>
            </p:nvSpPr>
            <p:spPr>
              <a:xfrm>
                <a:off x="5946662" y="127647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B76E653D-8AF0-41BC-9D58-37702720CC1A}"/>
                  </a:ext>
                </a:extLst>
              </p:cNvPr>
              <p:cNvSpPr/>
              <p:nvPr/>
            </p:nvSpPr>
            <p:spPr>
              <a:xfrm>
                <a:off x="5945046" y="538821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Group 88">
              <a:extLst>
                <a:ext uri="{FF2B5EF4-FFF2-40B4-BE49-F238E27FC236}">
                  <a16:creationId xmlns:a16="http://schemas.microsoft.com/office/drawing/2014/main" xmlns="" id="{88866374-177D-42E3-9839-7948C84DAA21}"/>
                </a:ext>
              </a:extLst>
            </p:cNvPr>
            <p:cNvGrpSpPr>
              <a:grpSpLocks/>
            </p:cNvGrpSpPr>
            <p:nvPr/>
          </p:nvGrpSpPr>
          <p:grpSpPr bwMode="auto">
            <a:xfrm rot="7200000">
              <a:off x="5963651" y="1258500"/>
              <a:ext cx="264696" cy="4374683"/>
              <a:chOff x="5963651" y="1239252"/>
              <a:chExt cx="264696" cy="437468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8C7F8D43-36C2-4526-941E-16B20D25558C}"/>
                  </a:ext>
                </a:extLst>
              </p:cNvPr>
              <p:cNvSpPr/>
              <p:nvPr/>
            </p:nvSpPr>
            <p:spPr>
              <a:xfrm>
                <a:off x="5957114" y="127848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868C6A45-3F65-47DB-9472-601448D6CA93}"/>
                  </a:ext>
                </a:extLst>
              </p:cNvPr>
              <p:cNvSpPr/>
              <p:nvPr/>
            </p:nvSpPr>
            <p:spPr>
              <a:xfrm>
                <a:off x="5959360" y="5388081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oup 91">
              <a:extLst>
                <a:ext uri="{FF2B5EF4-FFF2-40B4-BE49-F238E27FC236}">
                  <a16:creationId xmlns:a16="http://schemas.microsoft.com/office/drawing/2014/main" xmlns="" id="{6E0D01E9-1092-45AD-9F02-4B2974E8514C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33C3E2E4-5216-4C87-B307-3CCFE40F741A}"/>
                  </a:ext>
                </a:extLst>
              </p:cNvPr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C7CEF9CC-5607-48F3-AFDB-E37BA51B3B0C}"/>
                  </a:ext>
                </a:extLst>
              </p:cNvPr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94">
              <a:extLst>
                <a:ext uri="{FF2B5EF4-FFF2-40B4-BE49-F238E27FC236}">
                  <a16:creationId xmlns:a16="http://schemas.microsoft.com/office/drawing/2014/main" xmlns="" id="{3BB69B13-4365-4C8A-A848-B4EF473EE375}"/>
                </a:ext>
              </a:extLst>
            </p:cNvPr>
            <p:cNvGrpSpPr>
              <a:grpSpLocks/>
            </p:cNvGrpSpPr>
            <p:nvPr/>
          </p:nvGrpSpPr>
          <p:grpSpPr bwMode="auto"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733A71B3-D0A7-44BE-A06C-6BF3F3895F28}"/>
                  </a:ext>
                </a:extLst>
              </p:cNvPr>
              <p:cNvSpPr/>
              <p:nvPr/>
            </p:nvSpPr>
            <p:spPr>
              <a:xfrm>
                <a:off x="5981461" y="1263295"/>
                <a:ext cx="251215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401BFDE-B615-4550-951E-C0F74489EE6C}"/>
                  </a:ext>
                </a:extLst>
              </p:cNvPr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97">
              <a:extLst>
                <a:ext uri="{FF2B5EF4-FFF2-40B4-BE49-F238E27FC236}">
                  <a16:creationId xmlns:a16="http://schemas.microsoft.com/office/drawing/2014/main" xmlns="" id="{FEC6FAFC-E316-4009-9B9B-C0E0CD279645}"/>
                </a:ext>
              </a:extLst>
            </p:cNvPr>
            <p:cNvGrpSpPr>
              <a:grpSpLocks/>
            </p:cNvGrpSpPr>
            <p:nvPr/>
          </p:nvGrpSpPr>
          <p:grpSpPr bwMode="auto"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2BE8B3F3-0786-4633-99D0-320F7FC86468}"/>
                  </a:ext>
                </a:extLst>
              </p:cNvPr>
              <p:cNvSpPr/>
              <p:nvPr/>
            </p:nvSpPr>
            <p:spPr>
              <a:xfrm>
                <a:off x="5991467" y="1255306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631D76EC-0885-4BAF-ADDE-2AE0950D8684}"/>
                  </a:ext>
                </a:extLst>
              </p:cNvPr>
              <p:cNvSpPr/>
              <p:nvPr/>
            </p:nvSpPr>
            <p:spPr>
              <a:xfrm>
                <a:off x="5996563" y="5362348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44D3B4E-BA67-4D5E-9B22-FA96793D2702}"/>
              </a:ext>
            </a:extLst>
          </p:cNvPr>
          <p:cNvSpPr txBox="1"/>
          <p:nvPr/>
        </p:nvSpPr>
        <p:spPr>
          <a:xfrm>
            <a:off x="4185611" y="1274932"/>
            <a:ext cx="38477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HOẠT ĐỘNG </a:t>
            </a:r>
            <a:r>
              <a:rPr lang="en-US" sz="6000" dirty="0">
                <a:solidFill>
                  <a:srgbClr val="00B0F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4</a:t>
            </a:r>
            <a:endParaRPr lang="en-US" sz="3200" dirty="0">
              <a:solidFill>
                <a:srgbClr val="00B0F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anose="02040603050506020204" pitchFamily="18" charset="0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DEB1217-F93E-438F-A86D-BAE72FE76129}"/>
              </a:ext>
            </a:extLst>
          </p:cNvPr>
          <p:cNvSpPr txBox="1"/>
          <p:nvPr/>
        </p:nvSpPr>
        <p:spPr>
          <a:xfrm>
            <a:off x="3561927" y="2742546"/>
            <a:ext cx="506814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TRƯNG BÀY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&amp;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CHIA SẺ</a:t>
            </a:r>
            <a:endParaRPr lang="en-US" sz="6000" dirty="0">
              <a:solidFill>
                <a:srgbClr val="FFFF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1BF32C-B09C-4081-9824-1D1879C71359}"/>
              </a:ext>
            </a:extLst>
          </p:cNvPr>
          <p:cNvSpPr/>
          <p:nvPr/>
        </p:nvSpPr>
        <p:spPr>
          <a:xfrm>
            <a:off x="783993" y="1233810"/>
            <a:ext cx="3684490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*GV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endParaRPr lang="vi-V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4DBA8F-D644-4EB0-A0ED-A0A82D56D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34" y="129208"/>
            <a:ext cx="3790120" cy="64703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483FF9-767B-428C-950D-AB27B1AAA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07" y="129208"/>
            <a:ext cx="3510103" cy="64703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8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CBADD29-A182-4A5F-A5B2-79E2CA70D7C9}"/>
              </a:ext>
            </a:extLst>
          </p:cNvPr>
          <p:cNvSpPr/>
          <p:nvPr/>
        </p:nvSpPr>
        <p:spPr>
          <a:xfrm>
            <a:off x="2659304" y="805984"/>
            <a:ext cx="6476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PHÂN TÍCH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 GIÁ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BÀY SẢN PHẨM VÀ CHIA SẺ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C4FDB8-E3F1-49B1-8B5D-A0CC065D7BB1}"/>
              </a:ext>
            </a:extLst>
          </p:cNvPr>
          <p:cNvSpPr/>
          <p:nvPr/>
        </p:nvSpPr>
        <p:spPr>
          <a:xfrm>
            <a:off x="1105469" y="2026364"/>
            <a:ext cx="10249468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hỏi: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Nêu cảm nhận và phân tích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về: Họa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em ấn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 chấm màu trang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trí, sự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 đồng và khác biệt giữa họa tiết vẽ bằng nét, mảng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 với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 tiết vẽ bằng các </a:t>
            </a:r>
            <a:r>
              <a:rPr lang="vi-VN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chấm màu.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796512-E7D1-426F-94E0-DC20CEED4D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r="6657"/>
          <a:stretch/>
        </p:blipFill>
        <p:spPr>
          <a:xfrm>
            <a:off x="1105469" y="4178607"/>
            <a:ext cx="2429302" cy="24945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973650-C901-4E69-90F9-7152D8ED0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00" y="4178607"/>
            <a:ext cx="2361084" cy="24945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1B8A87-CA87-4F06-8AD9-31DE7577B0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4" r="3512"/>
          <a:stretch/>
        </p:blipFill>
        <p:spPr>
          <a:xfrm>
            <a:off x="9136205" y="4152479"/>
            <a:ext cx="2464394" cy="254685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8A265B8-D146-420A-9E4B-B996A7E81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1" y="4178607"/>
            <a:ext cx="2649845" cy="25300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39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7FB010-22A6-454F-BC70-BC0022BA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04" y="0"/>
            <a:ext cx="485029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2DA1AA-7CAC-4919-9870-9723618A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3417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349D5-BEEB-4A25-A279-EB3914ED0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884" y="925881"/>
            <a:ext cx="10316230" cy="928787"/>
          </a:xfrm>
        </p:spPr>
        <p:txBody>
          <a:bodyPr anchor="ctr">
            <a:normAutofit/>
          </a:bodyPr>
          <a:lstStyle/>
          <a:p>
            <a:pPr algn="ctr"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ĐỀ: MĨ THUẬT TRONG CUỘC SỐNG</a:t>
            </a:r>
            <a:endParaRPr lang="vi-VN" sz="4000" b="1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7B7814-42CE-4D32-ADC1-9F1CA9020921}"/>
              </a:ext>
            </a:extLst>
          </p:cNvPr>
          <p:cNvSpPr/>
          <p:nvPr/>
        </p:nvSpPr>
        <p:spPr>
          <a:xfrm>
            <a:off x="1837603" y="2074261"/>
            <a:ext cx="9002675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11: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12: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tĩnh vật 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13: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trang trí với các màu tương phản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14: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áp phích</a:t>
            </a:r>
          </a:p>
        </p:txBody>
      </p:sp>
    </p:spTree>
    <p:extLst>
      <p:ext uri="{BB962C8B-B14F-4D97-AF65-F5344CB8AC3E}">
        <p14:creationId xmlns:p14="http://schemas.microsoft.com/office/powerpoint/2010/main" val="9550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E05B64-E928-498A-8170-810CD24D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80885" y="814287"/>
            <a:ext cx="779767" cy="365125"/>
          </a:xfrm>
        </p:spPr>
        <p:txBody>
          <a:bodyPr/>
          <a:lstStyle/>
          <a:p>
            <a:fld id="{81D2C36F-4504-47C0-B82F-A167342A2754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6CECAF-00C9-4F91-9754-DF345B65A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98" y="2873111"/>
            <a:ext cx="3031002" cy="38839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A0905C-CEDB-45D2-B279-8FF1070C3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9" y="153964"/>
            <a:ext cx="3031001" cy="25645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1EF360-2651-4125-938D-5B0C9D201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9" y="2873110"/>
            <a:ext cx="3031001" cy="38839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126AC0-63D7-45C3-BAF9-3CD8DDB21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98" y="153964"/>
            <a:ext cx="3031002" cy="25645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3004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F71B91-35E4-474A-A3E7-6B634387A8A3}"/>
              </a:ext>
            </a:extLst>
          </p:cNvPr>
          <p:cNvSpPr/>
          <p:nvPr/>
        </p:nvSpPr>
        <p:spPr>
          <a:xfrm>
            <a:off x="1638167" y="239465"/>
            <a:ext cx="102787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VẬN DỤNG - PHÁT TRIỂN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CA4169-CD3B-4A31-B974-2664ECF77613}"/>
              </a:ext>
            </a:extLst>
          </p:cNvPr>
          <p:cNvSpPr/>
          <p:nvPr/>
        </p:nvSpPr>
        <p:spPr>
          <a:xfrm>
            <a:off x="646638" y="1355935"/>
            <a:ext cx="1127030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để nhận biết sự tương đồng và khác biệt giữa cách chấm màu trong tranh với cách chấm màu trong sản phẩm mĩ thuật ứng dụng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074" name="Picture 98" descr="Quan sát để nhận biết sự tương đồng và khác biệt giữa cách chấm màu trong tranh với cách chấm màu trong sản phẩm mĩ thuật ứng dụng">
            <a:extLst>
              <a:ext uri="{FF2B5EF4-FFF2-40B4-BE49-F238E27FC236}">
                <a16:creationId xmlns:a16="http://schemas.microsoft.com/office/drawing/2014/main" xmlns="" id="{E034AC2A-67CD-4674-9CC8-35F68E65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8" y="2606722"/>
            <a:ext cx="6273824" cy="41253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CC2478-7A91-4A82-B4DD-249DA0F6B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79" y="2606722"/>
            <a:ext cx="4161873" cy="4125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60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xmlns="" id="{F21B484F-EAED-487B-B658-D297DD2D6D33}"/>
              </a:ext>
            </a:extLst>
          </p:cNvPr>
          <p:cNvSpPr/>
          <p:nvPr/>
        </p:nvSpPr>
        <p:spPr>
          <a:xfrm>
            <a:off x="1663700" y="2506260"/>
            <a:ext cx="89027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1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F4228A-876D-4950-B2FA-0002CEDA82CD}"/>
              </a:ext>
            </a:extLst>
          </p:cNvPr>
          <p:cNvSpPr/>
          <p:nvPr/>
        </p:nvSpPr>
        <p:spPr>
          <a:xfrm>
            <a:off x="1542197" y="-193917"/>
            <a:ext cx="9619065" cy="25003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</a:p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TẠO HOẠ TIẾT TRANG TRÍ BẰNG </a:t>
            </a:r>
          </a:p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CHẤM MÀU</a:t>
            </a:r>
            <a:endParaRPr lang="vi-VN" sz="48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25" y="2047077"/>
            <a:ext cx="4173563" cy="45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t="7326" r="11514" b="7798"/>
          <a:stretch/>
        </p:blipFill>
        <p:spPr bwMode="auto">
          <a:xfrm>
            <a:off x="6351729" y="2047077"/>
            <a:ext cx="4312692" cy="45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9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BC271EEE-C21B-423B-B10F-6205BBBDBFE1}"/>
              </a:ext>
            </a:extLst>
          </p:cNvPr>
          <p:cNvSpPr/>
          <p:nvPr/>
        </p:nvSpPr>
        <p:spPr>
          <a:xfrm>
            <a:off x="2606722" y="854074"/>
            <a:ext cx="6714699" cy="5314713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99BF2C8-FEE7-4A3C-92DE-12042FB742AD}"/>
              </a:ext>
            </a:extLst>
          </p:cNvPr>
          <p:cNvSpPr/>
          <p:nvPr/>
        </p:nvSpPr>
        <p:spPr>
          <a:xfrm>
            <a:off x="2324730" y="600444"/>
            <a:ext cx="721233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856F143-3BBC-4F82-91FB-1867B9BE2DDD}"/>
              </a:ext>
            </a:extLst>
          </p:cNvPr>
          <p:cNvSpPr txBox="1"/>
          <p:nvPr/>
        </p:nvSpPr>
        <p:spPr>
          <a:xfrm>
            <a:off x="4185611" y="1274932"/>
            <a:ext cx="38477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HOẠT ĐỘNG </a:t>
            </a:r>
            <a:r>
              <a:rPr lang="en-US" sz="6000" dirty="0">
                <a:solidFill>
                  <a:srgbClr val="00B0F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1</a:t>
            </a:r>
            <a:endParaRPr lang="en-US" sz="3200" dirty="0">
              <a:solidFill>
                <a:srgbClr val="00B0F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anose="02040603050506020204" pitchFamily="18" charset="0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B54CD22-1775-47AC-AD4B-2BE8E3D7A6F3}"/>
              </a:ext>
            </a:extLst>
          </p:cNvPr>
          <p:cNvSpPr txBox="1"/>
          <p:nvPr/>
        </p:nvSpPr>
        <p:spPr>
          <a:xfrm>
            <a:off x="3561927" y="2742546"/>
            <a:ext cx="506814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HÌNH THÀNH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KIẾN THỨC</a:t>
            </a:r>
          </a:p>
        </p:txBody>
      </p:sp>
    </p:spTree>
    <p:extLst>
      <p:ext uri="{BB962C8B-B14F-4D97-AF65-F5344CB8AC3E}">
        <p14:creationId xmlns:p14="http://schemas.microsoft.com/office/powerpoint/2010/main" val="102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E17BB-9E34-4389-8E1E-6C231133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367" y="261157"/>
            <a:ext cx="9930271" cy="10456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 SÁT – NHẬN THỨC</a:t>
            </a:r>
            <a:b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- NHẬN THỨC VỀ HỌA TIẾT TRANG TRÍ BẰNG CHẤM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</a:br>
            <a:endParaRPr lang="vi-VN" b="1" dirty="0">
              <a:solidFill>
                <a:srgbClr val="002060"/>
              </a:solidFill>
            </a:endParaRPr>
          </a:p>
        </p:txBody>
      </p:sp>
      <p:pic>
        <p:nvPicPr>
          <p:cNvPr id="1026" name="Picture 96" descr="11 Tạo họa tiết trang trí bằng chấm màu">
            <a:extLst>
              <a:ext uri="{FF2B5EF4-FFF2-40B4-BE49-F238E27FC236}">
                <a16:creationId xmlns:a16="http://schemas.microsoft.com/office/drawing/2014/main" xmlns="" id="{D847AA2D-B346-4FED-AD55-A318016C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5" y="1299305"/>
            <a:ext cx="2624722" cy="24855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97AB57-A1D7-4CA9-A59B-2D99F6E8D629}"/>
              </a:ext>
            </a:extLst>
          </p:cNvPr>
          <p:cNvSpPr/>
          <p:nvPr/>
        </p:nvSpPr>
        <p:spPr>
          <a:xfrm>
            <a:off x="1419367" y="1299306"/>
            <a:ext cx="62097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hỏi: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Quan sát hình và cho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 Họa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trang trí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và màu của các chấm trong họa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Nhịp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 của các chấm trong họa tiết 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chất liệu của chấm tạo họa tiết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C22B31-53BD-46F0-8591-0CE550B0F413}"/>
              </a:ext>
            </a:extLst>
          </p:cNvPr>
          <p:cNvSpPr/>
          <p:nvPr/>
        </p:nvSpPr>
        <p:spPr>
          <a:xfrm>
            <a:off x="1321933" y="3663597"/>
            <a:ext cx="603421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 lời: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 tiết trang trí bằng </a:t>
            </a:r>
            <a:r>
              <a:rPr lang="vi-VN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chấm Hình 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màu của các chấm trong họa tiết: nhiều màu phối hợp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điệu của các chấm trong họa tiết đều nhau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chất liệu của chấm tạo họa tiết: chấm màu theo hàng lối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C02067-CD23-43D4-8C70-8560D56BB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95" y="3988512"/>
            <a:ext cx="2624722" cy="24855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83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6185C6-D44F-49D6-84A1-1F1B8F86E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00" y="236002"/>
            <a:ext cx="5035731" cy="3192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9C4DB8-08AE-430F-81AF-D8E7F1C52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83" y="236002"/>
            <a:ext cx="4549995" cy="60380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1801B79-9F3E-4B8E-B127-74CA1B1DC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00" y="3732240"/>
            <a:ext cx="5035731" cy="29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4B10E-AF8A-462D-A90E-0A0DA4E9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10" y="3615739"/>
            <a:ext cx="9821586" cy="15021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GV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0C2E1A-1ABC-49B2-A74E-AA31A922E704}"/>
              </a:ext>
            </a:extLst>
          </p:cNvPr>
          <p:cNvSpPr/>
          <p:nvPr/>
        </p:nvSpPr>
        <p:spPr>
          <a:xfrm>
            <a:off x="1577010" y="642253"/>
            <a:ext cx="1037843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mảng</a:t>
            </a:r>
            <a:endParaRPr lang="vi-VN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9F5C0A28-AFC0-473C-A6D7-D63E1CA8269C}"/>
              </a:ext>
            </a:extLst>
          </p:cNvPr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83F21C9-AA5D-4025-83F4-DB521F3BAECB}"/>
              </a:ext>
            </a:extLst>
          </p:cNvPr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3798D87-E802-44C1-8235-B55921D4CE3E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xmlns="" id="{DC7D25BD-7F84-4FBF-B784-826D551B1E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2C368E20-AC41-44CB-8668-3B1A6D002C92}"/>
                  </a:ext>
                </a:extLst>
              </p:cNvPr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92F357CC-0ABA-4AAF-9A65-027A295081C9}"/>
                  </a:ext>
                </a:extLst>
              </p:cNvPr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xmlns="" id="{1E02A4DD-2F96-4747-B17A-2CB455497B1C}"/>
                </a:ext>
              </a:extLst>
            </p:cNvPr>
            <p:cNvGrpSpPr>
              <a:grpSpLocks/>
            </p:cNvGrpSpPr>
            <p:nvPr/>
          </p:nvGrpSpPr>
          <p:grpSpPr bwMode="auto"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3EEF912C-B189-4ABA-99CB-1131F873804E}"/>
                  </a:ext>
                </a:extLst>
              </p:cNvPr>
              <p:cNvSpPr/>
              <p:nvPr/>
            </p:nvSpPr>
            <p:spPr>
              <a:xfrm>
                <a:off x="5957970" y="1233937"/>
                <a:ext cx="246140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B4717E87-23A7-40CC-81BC-2D6C230E2DA9}"/>
                  </a:ext>
                </a:extLst>
              </p:cNvPr>
              <p:cNvSpPr/>
              <p:nvPr/>
            </p:nvSpPr>
            <p:spPr>
              <a:xfrm>
                <a:off x="5952480" y="5339262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Group 64">
              <a:extLst>
                <a:ext uri="{FF2B5EF4-FFF2-40B4-BE49-F238E27FC236}">
                  <a16:creationId xmlns:a16="http://schemas.microsoft.com/office/drawing/2014/main" xmlns="" id="{45D62131-2AC9-4D18-AC47-3D7B3C895A9F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195C74B9-7712-4E51-9164-8B524668EC28}"/>
                  </a:ext>
                </a:extLst>
              </p:cNvPr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147BE8ED-DCAD-41E0-8427-4F487BEFE0DA}"/>
                  </a:ext>
                </a:extLst>
              </p:cNvPr>
              <p:cNvSpPr/>
              <p:nvPr/>
            </p:nvSpPr>
            <p:spPr>
              <a:xfrm>
                <a:off x="5962558" y="5348057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67">
              <a:extLst>
                <a:ext uri="{FF2B5EF4-FFF2-40B4-BE49-F238E27FC236}">
                  <a16:creationId xmlns:a16="http://schemas.microsoft.com/office/drawing/2014/main" xmlns="" id="{1FB53CF5-B7B6-4D79-AC38-0AAA54ADB981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5963651" y="1246470"/>
              <a:ext cx="264696" cy="4374683"/>
              <a:chOff x="5963651" y="1239252"/>
              <a:chExt cx="264696" cy="437468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4601E0DE-07B6-43A3-9EDC-A7EC53DA3207}"/>
                  </a:ext>
                </a:extLst>
              </p:cNvPr>
              <p:cNvSpPr/>
              <p:nvPr/>
            </p:nvSpPr>
            <p:spPr>
              <a:xfrm>
                <a:off x="5931247" y="1267119"/>
                <a:ext cx="275230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ADCE3844-53BD-4830-B83F-81096A7B0971}"/>
                  </a:ext>
                </a:extLst>
              </p:cNvPr>
              <p:cNvSpPr/>
              <p:nvPr/>
            </p:nvSpPr>
            <p:spPr>
              <a:xfrm>
                <a:off x="5936103" y="5374264"/>
                <a:ext cx="272694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76">
              <a:extLst>
                <a:ext uri="{FF2B5EF4-FFF2-40B4-BE49-F238E27FC236}">
                  <a16:creationId xmlns:a16="http://schemas.microsoft.com/office/drawing/2014/main" xmlns="" id="{62D33B93-A193-4DEC-B311-040E07A4831E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5963651" y="1248876"/>
              <a:ext cx="264696" cy="4374683"/>
              <a:chOff x="5963651" y="1239252"/>
              <a:chExt cx="264696" cy="437468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47487E58-CC3E-49D7-A8FA-A6916C07B824}"/>
                  </a:ext>
                </a:extLst>
              </p:cNvPr>
              <p:cNvSpPr/>
              <p:nvPr/>
            </p:nvSpPr>
            <p:spPr>
              <a:xfrm>
                <a:off x="5944813" y="1272477"/>
                <a:ext cx="270158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A567B9AB-DA70-467D-8BB7-60EBA38A629C}"/>
                  </a:ext>
                </a:extLst>
              </p:cNvPr>
              <p:cNvSpPr/>
              <p:nvPr/>
            </p:nvSpPr>
            <p:spPr>
              <a:xfrm>
                <a:off x="5943581" y="538522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79">
              <a:extLst>
                <a:ext uri="{FF2B5EF4-FFF2-40B4-BE49-F238E27FC236}">
                  <a16:creationId xmlns:a16="http://schemas.microsoft.com/office/drawing/2014/main" xmlns="" id="{7904BDEE-FDB5-47D1-AABB-84B9415ACB3C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5963651" y="1251282"/>
              <a:ext cx="264696" cy="4374683"/>
              <a:chOff x="5963651" y="1239252"/>
              <a:chExt cx="264696" cy="437468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661B7DB3-DFA3-4649-B5EE-AB1E282E0FAF}"/>
                  </a:ext>
                </a:extLst>
              </p:cNvPr>
              <p:cNvSpPr/>
              <p:nvPr/>
            </p:nvSpPr>
            <p:spPr>
              <a:xfrm>
                <a:off x="5955152" y="1267073"/>
                <a:ext cx="24605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EF8F1812-F4CF-4A6F-BB1E-FC4C028AE3A5}"/>
                  </a:ext>
                </a:extLst>
              </p:cNvPr>
              <p:cNvSpPr/>
              <p:nvPr/>
            </p:nvSpPr>
            <p:spPr>
              <a:xfrm>
                <a:off x="5953049" y="5378156"/>
                <a:ext cx="248595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xmlns="" id="{12A82102-E135-475E-94E5-910E6070A6D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963651" y="1253688"/>
              <a:ext cx="264696" cy="4374683"/>
              <a:chOff x="5963651" y="1239252"/>
              <a:chExt cx="264696" cy="437468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0495F498-8A6A-447A-9E21-EC43021B466A}"/>
                  </a:ext>
                </a:extLst>
              </p:cNvPr>
              <p:cNvSpPr/>
              <p:nvPr/>
            </p:nvSpPr>
            <p:spPr>
              <a:xfrm>
                <a:off x="5964157" y="1263358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D3CCEC85-4D00-4F7C-BE5C-C3E73BA41F40}"/>
                  </a:ext>
                </a:extLst>
              </p:cNvPr>
              <p:cNvSpPr/>
              <p:nvPr/>
            </p:nvSpPr>
            <p:spPr>
              <a:xfrm>
                <a:off x="5964156" y="5372870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85">
              <a:extLst>
                <a:ext uri="{FF2B5EF4-FFF2-40B4-BE49-F238E27FC236}">
                  <a16:creationId xmlns:a16="http://schemas.microsoft.com/office/drawing/2014/main" xmlns="" id="{8321C7B3-2699-40EA-9A69-C1CCA17E458E}"/>
                </a:ext>
              </a:extLst>
            </p:cNvPr>
            <p:cNvGrpSpPr>
              <a:grpSpLocks/>
            </p:cNvGrpSpPr>
            <p:nvPr/>
          </p:nvGrpSpPr>
          <p:grpSpPr bwMode="auto">
            <a:xfrm rot="6300000">
              <a:off x="5963651" y="1256094"/>
              <a:ext cx="264696" cy="4374683"/>
              <a:chOff x="5963651" y="1239252"/>
              <a:chExt cx="264696" cy="437468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6A400D2F-DDB0-47E3-AD45-309333406C36}"/>
                  </a:ext>
                </a:extLst>
              </p:cNvPr>
              <p:cNvSpPr/>
              <p:nvPr/>
            </p:nvSpPr>
            <p:spPr>
              <a:xfrm>
                <a:off x="5946662" y="127647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4AA7A4C7-589E-480B-9228-13A549A30367}"/>
                  </a:ext>
                </a:extLst>
              </p:cNvPr>
              <p:cNvSpPr/>
              <p:nvPr/>
            </p:nvSpPr>
            <p:spPr>
              <a:xfrm>
                <a:off x="5945046" y="5388214"/>
                <a:ext cx="273962" cy="265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Group 88">
              <a:extLst>
                <a:ext uri="{FF2B5EF4-FFF2-40B4-BE49-F238E27FC236}">
                  <a16:creationId xmlns:a16="http://schemas.microsoft.com/office/drawing/2014/main" xmlns="" id="{027E1A9E-BD3E-4299-A931-1D1AB2D60516}"/>
                </a:ext>
              </a:extLst>
            </p:cNvPr>
            <p:cNvGrpSpPr>
              <a:grpSpLocks/>
            </p:cNvGrpSpPr>
            <p:nvPr/>
          </p:nvGrpSpPr>
          <p:grpSpPr bwMode="auto">
            <a:xfrm rot="7200000">
              <a:off x="5963651" y="1258500"/>
              <a:ext cx="264696" cy="4374683"/>
              <a:chOff x="5963651" y="1239252"/>
              <a:chExt cx="264696" cy="437468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7ACB4CEC-24A8-49FE-A1C4-A17AB5921C39}"/>
                  </a:ext>
                </a:extLst>
              </p:cNvPr>
              <p:cNvSpPr/>
              <p:nvPr/>
            </p:nvSpPr>
            <p:spPr>
              <a:xfrm>
                <a:off x="5957114" y="1278483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7546FE1E-3703-4B0C-B0E6-9C852348EBA9}"/>
                  </a:ext>
                </a:extLst>
              </p:cNvPr>
              <p:cNvSpPr/>
              <p:nvPr/>
            </p:nvSpPr>
            <p:spPr>
              <a:xfrm>
                <a:off x="5959360" y="5388081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oup 91">
              <a:extLst>
                <a:ext uri="{FF2B5EF4-FFF2-40B4-BE49-F238E27FC236}">
                  <a16:creationId xmlns:a16="http://schemas.microsoft.com/office/drawing/2014/main" xmlns="" id="{ECE6C88D-0592-4543-B1A2-688B20D63A96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D08D4E93-0CCA-44EB-AA92-F84B473F3582}"/>
                  </a:ext>
                </a:extLst>
              </p:cNvPr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D7AEFC9A-087A-4841-A604-C5B0223212C2}"/>
                  </a:ext>
                </a:extLst>
              </p:cNvPr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94">
              <a:extLst>
                <a:ext uri="{FF2B5EF4-FFF2-40B4-BE49-F238E27FC236}">
                  <a16:creationId xmlns:a16="http://schemas.microsoft.com/office/drawing/2014/main" xmlns="" id="{91057731-6983-4948-B29E-D9DF6A2B0377}"/>
                </a:ext>
              </a:extLst>
            </p:cNvPr>
            <p:cNvGrpSpPr>
              <a:grpSpLocks/>
            </p:cNvGrpSpPr>
            <p:nvPr/>
          </p:nvGrpSpPr>
          <p:grpSpPr bwMode="auto"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BC57D741-809C-4530-BDDB-3F9941A92477}"/>
                  </a:ext>
                </a:extLst>
              </p:cNvPr>
              <p:cNvSpPr/>
              <p:nvPr/>
            </p:nvSpPr>
            <p:spPr>
              <a:xfrm>
                <a:off x="5981461" y="1263295"/>
                <a:ext cx="251215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9B908408-79F5-4A35-B936-94E4733A1FC9}"/>
                  </a:ext>
                </a:extLst>
              </p:cNvPr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97">
              <a:extLst>
                <a:ext uri="{FF2B5EF4-FFF2-40B4-BE49-F238E27FC236}">
                  <a16:creationId xmlns:a16="http://schemas.microsoft.com/office/drawing/2014/main" xmlns="" id="{3036BDE6-143D-42AB-9120-3751F8C11EB5}"/>
                </a:ext>
              </a:extLst>
            </p:cNvPr>
            <p:cNvGrpSpPr>
              <a:grpSpLocks/>
            </p:cNvGrpSpPr>
            <p:nvPr/>
          </p:nvGrpSpPr>
          <p:grpSpPr bwMode="auto"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AF77A5A5-9027-4510-9EC0-2FC017A0661D}"/>
                  </a:ext>
                </a:extLst>
              </p:cNvPr>
              <p:cNvSpPr/>
              <p:nvPr/>
            </p:nvSpPr>
            <p:spPr>
              <a:xfrm>
                <a:off x="5991467" y="1255306"/>
                <a:ext cx="252484" cy="2650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9D4C96DF-556B-4109-99ED-78E8CD3D3E86}"/>
                  </a:ext>
                </a:extLst>
              </p:cNvPr>
              <p:cNvSpPr/>
              <p:nvPr/>
            </p:nvSpPr>
            <p:spPr>
              <a:xfrm>
                <a:off x="5996563" y="5362348"/>
                <a:ext cx="249946" cy="2650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8A82DA3-43C4-4679-B5EE-C336B7E4C2CB}"/>
              </a:ext>
            </a:extLst>
          </p:cNvPr>
          <p:cNvSpPr txBox="1"/>
          <p:nvPr/>
        </p:nvSpPr>
        <p:spPr>
          <a:xfrm>
            <a:off x="4185611" y="1274932"/>
            <a:ext cx="38477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HOẠT ĐỘNG </a:t>
            </a:r>
            <a:r>
              <a:rPr lang="en-US" sz="6000" dirty="0">
                <a:solidFill>
                  <a:srgbClr val="00B0F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2</a:t>
            </a:r>
            <a:endParaRPr lang="en-US" sz="3200" dirty="0">
              <a:solidFill>
                <a:srgbClr val="00B0F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anose="02040603050506020204" pitchFamily="18" charset="0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6CB7809-13D8-4753-BB64-4EC8DDEA3C68}"/>
              </a:ext>
            </a:extLst>
          </p:cNvPr>
          <p:cNvSpPr txBox="1"/>
          <p:nvPr/>
        </p:nvSpPr>
        <p:spPr>
          <a:xfrm>
            <a:off x="3561927" y="2742546"/>
            <a:ext cx="506814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CÁCH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FF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THỰC HIỆN</a:t>
            </a:r>
          </a:p>
        </p:txBody>
      </p:sp>
    </p:spTree>
    <p:extLst>
      <p:ext uri="{BB962C8B-B14F-4D97-AF65-F5344CB8AC3E}">
        <p14:creationId xmlns:p14="http://schemas.microsoft.com/office/powerpoint/2010/main" val="11010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44858-01B4-48EE-A21D-B42089E3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272911"/>
            <a:ext cx="10301441" cy="115168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KIẾN TẠO KIẾN THỨC - KĨ NĂNG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</a:t>
            </a:r>
            <a:r>
              <a:rPr lang="vi-VN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 HỌA TIẾT TRANG TRÍ BẰNG CHẤM MÀU</a:t>
            </a:r>
            <a:endParaRPr lang="vi-VN" sz="2700" b="1" dirty="0">
              <a:solidFill>
                <a:srgbClr val="002060"/>
              </a:solidFill>
            </a:endParaRPr>
          </a:p>
        </p:txBody>
      </p:sp>
      <p:pic>
        <p:nvPicPr>
          <p:cNvPr id="2050" name="Picture 97" descr="Quan sát hình mẫu hoa lá, xác định hướng nhìn thể hiện rõ đặc điểm hoa lá và thực hiện theo hướng dẫn.">
            <a:extLst>
              <a:ext uri="{FF2B5EF4-FFF2-40B4-BE49-F238E27FC236}">
                <a16:creationId xmlns:a16="http://schemas.microsoft.com/office/drawing/2014/main" xmlns="" id="{7D96D1CA-C9EF-4F9E-BA54-F12F51E3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557670"/>
            <a:ext cx="10098157" cy="410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0A1004-D6F1-4A22-A770-69E13634FC36}"/>
              </a:ext>
            </a:extLst>
          </p:cNvPr>
          <p:cNvSpPr/>
          <p:nvPr/>
        </p:nvSpPr>
        <p:spPr>
          <a:xfrm>
            <a:off x="1214823" y="1424593"/>
            <a:ext cx="10919792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mẫu hoa lá, xác định hướng nhìn thể hiện rõ đặc điểm hoa lá và thực hiện theo hướng dẫn.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400</TotalTime>
  <Words>564</Words>
  <Application>Microsoft Office PowerPoint</Application>
  <PresentationFormat>Custom</PresentationFormat>
  <Paragraphs>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PowerPoint Presentation</vt:lpstr>
      <vt:lpstr>CHỦ ĐỀ: MĨ THUẬT TRONG CUỘC SỐNG</vt:lpstr>
      <vt:lpstr>PowerPoint Presentation</vt:lpstr>
      <vt:lpstr>PowerPoint Presentation</vt:lpstr>
      <vt:lpstr>1. QUAN SÁT – NHẬN THỨC QUAN SÁT - NHẬN THỨC VỀ HỌA TIẾT TRANG TRÍ BẰNG CHẤM </vt:lpstr>
      <vt:lpstr>PowerPoint Presentation</vt:lpstr>
      <vt:lpstr>* GV chốt: có nhiều cách để tạo họa tiết trang trí bằng cách tập hợp các chấm màu có tổ chức.</vt:lpstr>
      <vt:lpstr>PowerPoint Presentation</vt:lpstr>
      <vt:lpstr>2. KIẾN TẠO KIẾN THỨC - KĨ NĂNG CÁCH TẠO HỌA TIẾT TRANG TRÍ BẰNG CHẤM MÀU</vt:lpstr>
      <vt:lpstr>PowerPoint Presentation</vt:lpstr>
      <vt:lpstr>* Câu hỏi gợi mở: - Để tạo được họa tiết trang trí bằng cách chấm màu thì cần bao nhiều bước? - Cần làm gì để tạo họa tiết trang trí hình hoa lá trước khi chấm màu? - Cách chấm màu cho họa tiết trang trí được thực hiện như thế nào?</vt:lpstr>
      <vt:lpstr>PowerPoint Presentation</vt:lpstr>
      <vt:lpstr>PowerPoint Presentation</vt:lpstr>
      <vt:lpstr>PowerPoint Presentation</vt:lpstr>
      <vt:lpstr>3. LUỆN TẬP – SÁNG TẠO TẠO HOẠ TIẾT TRANG TRÍ HOA, LÁ BẰNG CÁCH CHẤM MÀU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MĨ THUẬT TRONG CUỘC SỐNG</dc:title>
  <dc:creator>Administrator</dc:creator>
  <cp:lastModifiedBy>Cong Oanh</cp:lastModifiedBy>
  <cp:revision>44</cp:revision>
  <dcterms:created xsi:type="dcterms:W3CDTF">2023-07-15T14:44:49Z</dcterms:created>
  <dcterms:modified xsi:type="dcterms:W3CDTF">2024-01-09T15:25:43Z</dcterms:modified>
</cp:coreProperties>
</file>