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ink/ink2.xml" ContentType="application/inkml+xml"/>
  <Override PartName="/ppt/notesSlides/notesSlide11.xml" ContentType="application/vnd.openxmlformats-officedocument.presentationml.notesSlide+xml"/>
  <Override PartName="/ppt/ink/ink3.xml" ContentType="application/inkml+xml"/>
  <Override PartName="/ppt/notesSlides/notesSlide12.xml" ContentType="application/vnd.openxmlformats-officedocument.presentationml.notesSlide+xml"/>
  <Override PartName="/ppt/ink/ink4.xml" ContentType="application/inkml+xml"/>
  <Override PartName="/ppt/notesSlides/notesSlide13.xml" ContentType="application/vnd.openxmlformats-officedocument.presentationml.notesSlide+xml"/>
  <Override PartName="/ppt/ink/ink5.xml" ContentType="application/inkml+xml"/>
  <Override PartName="/ppt/notesSlides/notesSlide14.xml" ContentType="application/vnd.openxmlformats-officedocument.presentationml.notesSlide+xml"/>
  <Override PartName="/ppt/ink/ink6.xml" ContentType="application/inkml+xml"/>
  <Override PartName="/ppt/notesSlides/notesSlide15.xml" ContentType="application/vnd.openxmlformats-officedocument.presentationml.notesSlide+xml"/>
  <Override PartName="/ppt/ink/ink7.xml" ContentType="application/inkml+xml"/>
  <Override PartName="/ppt/notesSlides/notesSlide16.xml" ContentType="application/vnd.openxmlformats-officedocument.presentationml.notesSlide+xml"/>
  <Override PartName="/ppt/ink/ink8.xml" ContentType="application/inkml+xml"/>
  <Override PartName="/ppt/notesSlides/notesSlide17.xml" ContentType="application/vnd.openxmlformats-officedocument.presentationml.notesSlide+xml"/>
  <Override PartName="/ppt/ink/ink9.xml" ContentType="application/inkml+xml"/>
  <Override PartName="/ppt/notesSlides/notesSlide18.xml" ContentType="application/vnd.openxmlformats-officedocument.presentationml.notesSlide+xml"/>
  <Override PartName="/ppt/ink/ink10.xml" ContentType="application/inkml+xml"/>
  <Override PartName="/ppt/notesSlides/notesSlide19.xml" ContentType="application/vnd.openxmlformats-officedocument.presentationml.notesSlide+xml"/>
  <Override PartName="/ppt/ink/ink11.xml" ContentType="application/inkml+xml"/>
  <Override PartName="/ppt/notesSlides/notesSlide20.xml" ContentType="application/vnd.openxmlformats-officedocument.presentationml.notesSlide+xml"/>
  <Override PartName="/ppt/ink/ink12.xml" ContentType="application/inkml+xml"/>
  <Override PartName="/ppt/notesSlides/notesSlide21.xml" ContentType="application/vnd.openxmlformats-officedocument.presentationml.notesSlide+xml"/>
  <Override PartName="/ppt/ink/ink13.xml" ContentType="application/inkml+xml"/>
  <Override PartName="/ppt/notesSlides/notesSlide22.xml" ContentType="application/vnd.openxmlformats-officedocument.presentationml.notesSlide+xml"/>
  <Override PartName="/ppt/ink/ink14.xml" ContentType="application/inkml+xml"/>
  <Override PartName="/ppt/notesSlides/notesSlide23.xml" ContentType="application/vnd.openxmlformats-officedocument.presentationml.notesSlide+xml"/>
  <Override PartName="/ppt/ink/ink15.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8" r:id="rId2"/>
    <p:sldId id="304" r:id="rId3"/>
    <p:sldId id="313" r:id="rId4"/>
    <p:sldId id="292" r:id="rId5"/>
    <p:sldId id="256" r:id="rId6"/>
    <p:sldId id="259" r:id="rId7"/>
    <p:sldId id="316" r:id="rId8"/>
    <p:sldId id="317" r:id="rId9"/>
    <p:sldId id="296" r:id="rId10"/>
    <p:sldId id="318" r:id="rId11"/>
    <p:sldId id="319" r:id="rId12"/>
    <p:sldId id="321" r:id="rId13"/>
    <p:sldId id="320" r:id="rId14"/>
    <p:sldId id="325" r:id="rId15"/>
    <p:sldId id="326" r:id="rId16"/>
    <p:sldId id="327" r:id="rId17"/>
    <p:sldId id="328" r:id="rId18"/>
    <p:sldId id="329" r:id="rId19"/>
    <p:sldId id="322" r:id="rId20"/>
    <p:sldId id="330" r:id="rId21"/>
    <p:sldId id="331" r:id="rId22"/>
    <p:sldId id="332" r:id="rId23"/>
    <p:sldId id="323" r:id="rId24"/>
    <p:sldId id="297" r:id="rId25"/>
    <p:sldId id="308" r:id="rId26"/>
    <p:sldId id="310" r:id="rId27"/>
    <p:sldId id="298" r:id="rId28"/>
    <p:sldId id="324" r:id="rId29"/>
    <p:sldId id="300" r:id="rId30"/>
    <p:sldId id="283"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5B7A"/>
    <a:srgbClr val="0D0692"/>
    <a:srgbClr val="2A3D52"/>
    <a:srgbClr val="F0F0F0"/>
    <a:srgbClr val="FFFFFF"/>
    <a:srgbClr val="48698E"/>
    <a:srgbClr val="4F4D63"/>
    <a:srgbClr val="F8F8F8"/>
    <a:srgbClr val="6F72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83" d="100"/>
          <a:sy n="83" d="100"/>
        </p:scale>
        <p:origin x="4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28T15:48:21.642"/>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A15427-DF7F-4AEC-B6A7-0483125A1EB7}" type="datetimeFigureOut">
              <a:rPr lang="zh-CN" altLang="en-US" smtClean="0"/>
              <a:t>2022/12/7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F96FE-4BFD-4EB0-860E-F76DA2601899}" type="slidenum">
              <a:rPr lang="zh-CN" altLang="en-US" smtClean="0"/>
              <a:t>‹#›</a:t>
            </a:fld>
            <a:endParaRPr lang="zh-CN" altLang="en-US"/>
          </a:p>
        </p:txBody>
      </p:sp>
    </p:spTree>
    <p:extLst>
      <p:ext uri="{BB962C8B-B14F-4D97-AF65-F5344CB8AC3E}">
        <p14:creationId xmlns:p14="http://schemas.microsoft.com/office/powerpoint/2010/main" val="4253916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a:t>
            </a:fld>
            <a:endParaRPr lang="zh-CN" altLang="en-US"/>
          </a:p>
        </p:txBody>
      </p:sp>
    </p:spTree>
    <p:extLst>
      <p:ext uri="{BB962C8B-B14F-4D97-AF65-F5344CB8AC3E}">
        <p14:creationId xmlns:p14="http://schemas.microsoft.com/office/powerpoint/2010/main" val="1323957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10</a:t>
            </a:fld>
            <a:endParaRPr lang="zh-CN" altLang="en-US"/>
          </a:p>
        </p:txBody>
      </p:sp>
    </p:spTree>
    <p:extLst>
      <p:ext uri="{BB962C8B-B14F-4D97-AF65-F5344CB8AC3E}">
        <p14:creationId xmlns:p14="http://schemas.microsoft.com/office/powerpoint/2010/main" val="2741608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11</a:t>
            </a:fld>
            <a:endParaRPr lang="zh-CN" altLang="en-US"/>
          </a:p>
        </p:txBody>
      </p:sp>
    </p:spTree>
    <p:extLst>
      <p:ext uri="{BB962C8B-B14F-4D97-AF65-F5344CB8AC3E}">
        <p14:creationId xmlns:p14="http://schemas.microsoft.com/office/powerpoint/2010/main" val="2132845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12</a:t>
            </a:fld>
            <a:endParaRPr lang="zh-CN" altLang="en-US"/>
          </a:p>
        </p:txBody>
      </p:sp>
    </p:spTree>
    <p:extLst>
      <p:ext uri="{BB962C8B-B14F-4D97-AF65-F5344CB8AC3E}">
        <p14:creationId xmlns:p14="http://schemas.microsoft.com/office/powerpoint/2010/main" val="356020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13</a:t>
            </a:fld>
            <a:endParaRPr lang="zh-CN" altLang="en-US"/>
          </a:p>
        </p:txBody>
      </p:sp>
    </p:spTree>
    <p:extLst>
      <p:ext uri="{BB962C8B-B14F-4D97-AF65-F5344CB8AC3E}">
        <p14:creationId xmlns:p14="http://schemas.microsoft.com/office/powerpoint/2010/main" val="2865673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14</a:t>
            </a:fld>
            <a:endParaRPr lang="zh-CN" altLang="en-US"/>
          </a:p>
        </p:txBody>
      </p:sp>
    </p:spTree>
    <p:extLst>
      <p:ext uri="{BB962C8B-B14F-4D97-AF65-F5344CB8AC3E}">
        <p14:creationId xmlns:p14="http://schemas.microsoft.com/office/powerpoint/2010/main" val="3782489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15</a:t>
            </a:fld>
            <a:endParaRPr lang="zh-CN" altLang="en-US"/>
          </a:p>
        </p:txBody>
      </p:sp>
    </p:spTree>
    <p:extLst>
      <p:ext uri="{BB962C8B-B14F-4D97-AF65-F5344CB8AC3E}">
        <p14:creationId xmlns:p14="http://schemas.microsoft.com/office/powerpoint/2010/main" val="3417826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16</a:t>
            </a:fld>
            <a:endParaRPr lang="zh-CN" altLang="en-US"/>
          </a:p>
        </p:txBody>
      </p:sp>
    </p:spTree>
    <p:extLst>
      <p:ext uri="{BB962C8B-B14F-4D97-AF65-F5344CB8AC3E}">
        <p14:creationId xmlns:p14="http://schemas.microsoft.com/office/powerpoint/2010/main" val="582285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17</a:t>
            </a:fld>
            <a:endParaRPr lang="zh-CN" altLang="en-US"/>
          </a:p>
        </p:txBody>
      </p:sp>
    </p:spTree>
    <p:extLst>
      <p:ext uri="{BB962C8B-B14F-4D97-AF65-F5344CB8AC3E}">
        <p14:creationId xmlns:p14="http://schemas.microsoft.com/office/powerpoint/2010/main" val="1467145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18</a:t>
            </a:fld>
            <a:endParaRPr lang="zh-CN" altLang="en-US"/>
          </a:p>
        </p:txBody>
      </p:sp>
    </p:spTree>
    <p:extLst>
      <p:ext uri="{BB962C8B-B14F-4D97-AF65-F5344CB8AC3E}">
        <p14:creationId xmlns:p14="http://schemas.microsoft.com/office/powerpoint/2010/main" val="2381818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19</a:t>
            </a:fld>
            <a:endParaRPr lang="zh-CN" altLang="en-US"/>
          </a:p>
        </p:txBody>
      </p:sp>
    </p:spTree>
    <p:extLst>
      <p:ext uri="{BB962C8B-B14F-4D97-AF65-F5344CB8AC3E}">
        <p14:creationId xmlns:p14="http://schemas.microsoft.com/office/powerpoint/2010/main" val="1243227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a:t>
            </a:fld>
            <a:endParaRPr lang="zh-CN" altLang="en-US"/>
          </a:p>
        </p:txBody>
      </p:sp>
    </p:spTree>
    <p:extLst>
      <p:ext uri="{BB962C8B-B14F-4D97-AF65-F5344CB8AC3E}">
        <p14:creationId xmlns:p14="http://schemas.microsoft.com/office/powerpoint/2010/main" val="2356910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20</a:t>
            </a:fld>
            <a:endParaRPr lang="zh-CN" altLang="en-US"/>
          </a:p>
        </p:txBody>
      </p:sp>
    </p:spTree>
    <p:extLst>
      <p:ext uri="{BB962C8B-B14F-4D97-AF65-F5344CB8AC3E}">
        <p14:creationId xmlns:p14="http://schemas.microsoft.com/office/powerpoint/2010/main" val="1057219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21</a:t>
            </a:fld>
            <a:endParaRPr lang="zh-CN" altLang="en-US"/>
          </a:p>
        </p:txBody>
      </p:sp>
    </p:spTree>
    <p:extLst>
      <p:ext uri="{BB962C8B-B14F-4D97-AF65-F5344CB8AC3E}">
        <p14:creationId xmlns:p14="http://schemas.microsoft.com/office/powerpoint/2010/main" val="799082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22</a:t>
            </a:fld>
            <a:endParaRPr lang="zh-CN" altLang="en-US"/>
          </a:p>
        </p:txBody>
      </p:sp>
    </p:spTree>
    <p:extLst>
      <p:ext uri="{BB962C8B-B14F-4D97-AF65-F5344CB8AC3E}">
        <p14:creationId xmlns:p14="http://schemas.microsoft.com/office/powerpoint/2010/main" val="2702551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23</a:t>
            </a:fld>
            <a:endParaRPr lang="zh-CN" altLang="en-US"/>
          </a:p>
        </p:txBody>
      </p:sp>
    </p:spTree>
    <p:extLst>
      <p:ext uri="{BB962C8B-B14F-4D97-AF65-F5344CB8AC3E}">
        <p14:creationId xmlns:p14="http://schemas.microsoft.com/office/powerpoint/2010/main" val="3040874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24</a:t>
            </a:fld>
            <a:endParaRPr lang="zh-CN" altLang="en-US"/>
          </a:p>
        </p:txBody>
      </p:sp>
    </p:spTree>
    <p:extLst>
      <p:ext uri="{BB962C8B-B14F-4D97-AF65-F5344CB8AC3E}">
        <p14:creationId xmlns:p14="http://schemas.microsoft.com/office/powerpoint/2010/main" val="730562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25</a:t>
            </a:fld>
            <a:endParaRPr lang="zh-CN" altLang="en-US"/>
          </a:p>
        </p:txBody>
      </p:sp>
    </p:spTree>
    <p:extLst>
      <p:ext uri="{BB962C8B-B14F-4D97-AF65-F5344CB8AC3E}">
        <p14:creationId xmlns:p14="http://schemas.microsoft.com/office/powerpoint/2010/main" val="3453282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26</a:t>
            </a:fld>
            <a:endParaRPr lang="zh-CN" altLang="en-US"/>
          </a:p>
        </p:txBody>
      </p:sp>
    </p:spTree>
    <p:extLst>
      <p:ext uri="{BB962C8B-B14F-4D97-AF65-F5344CB8AC3E}">
        <p14:creationId xmlns:p14="http://schemas.microsoft.com/office/powerpoint/2010/main" val="2137111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27</a:t>
            </a:fld>
            <a:endParaRPr lang="zh-CN" altLang="en-US"/>
          </a:p>
        </p:txBody>
      </p:sp>
    </p:spTree>
    <p:extLst>
      <p:ext uri="{BB962C8B-B14F-4D97-AF65-F5344CB8AC3E}">
        <p14:creationId xmlns:p14="http://schemas.microsoft.com/office/powerpoint/2010/main" val="2902061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28</a:t>
            </a:fld>
            <a:endParaRPr lang="zh-CN" altLang="en-US"/>
          </a:p>
        </p:txBody>
      </p:sp>
    </p:spTree>
    <p:extLst>
      <p:ext uri="{BB962C8B-B14F-4D97-AF65-F5344CB8AC3E}">
        <p14:creationId xmlns:p14="http://schemas.microsoft.com/office/powerpoint/2010/main" val="4053752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30</a:t>
            </a:fld>
            <a:endParaRPr lang="zh-CN" altLang="en-US"/>
          </a:p>
        </p:txBody>
      </p:sp>
    </p:spTree>
    <p:extLst>
      <p:ext uri="{BB962C8B-B14F-4D97-AF65-F5344CB8AC3E}">
        <p14:creationId xmlns:p14="http://schemas.microsoft.com/office/powerpoint/2010/main" val="1281034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a:t>
            </a:fld>
            <a:endParaRPr lang="zh-CN" altLang="en-US"/>
          </a:p>
        </p:txBody>
      </p:sp>
    </p:spTree>
    <p:extLst>
      <p:ext uri="{BB962C8B-B14F-4D97-AF65-F5344CB8AC3E}">
        <p14:creationId xmlns:p14="http://schemas.microsoft.com/office/powerpoint/2010/main" val="348365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4</a:t>
            </a:fld>
            <a:endParaRPr lang="zh-CN" altLang="en-US"/>
          </a:p>
        </p:txBody>
      </p:sp>
    </p:spTree>
    <p:extLst>
      <p:ext uri="{BB962C8B-B14F-4D97-AF65-F5344CB8AC3E}">
        <p14:creationId xmlns:p14="http://schemas.microsoft.com/office/powerpoint/2010/main" val="494950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5</a:t>
            </a:fld>
            <a:endParaRPr lang="zh-CN" altLang="en-US"/>
          </a:p>
        </p:txBody>
      </p:sp>
    </p:spTree>
    <p:extLst>
      <p:ext uri="{BB962C8B-B14F-4D97-AF65-F5344CB8AC3E}">
        <p14:creationId xmlns:p14="http://schemas.microsoft.com/office/powerpoint/2010/main" val="108974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6</a:t>
            </a:fld>
            <a:endParaRPr lang="zh-CN" altLang="en-US"/>
          </a:p>
        </p:txBody>
      </p:sp>
    </p:spTree>
    <p:extLst>
      <p:ext uri="{BB962C8B-B14F-4D97-AF65-F5344CB8AC3E}">
        <p14:creationId xmlns:p14="http://schemas.microsoft.com/office/powerpoint/2010/main" val="511062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7</a:t>
            </a:fld>
            <a:endParaRPr lang="zh-CN" altLang="en-US"/>
          </a:p>
        </p:txBody>
      </p:sp>
    </p:spTree>
    <p:extLst>
      <p:ext uri="{BB962C8B-B14F-4D97-AF65-F5344CB8AC3E}">
        <p14:creationId xmlns:p14="http://schemas.microsoft.com/office/powerpoint/2010/main" val="1644240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8</a:t>
            </a:fld>
            <a:endParaRPr lang="zh-CN" altLang="en-US"/>
          </a:p>
        </p:txBody>
      </p:sp>
    </p:spTree>
    <p:extLst>
      <p:ext uri="{BB962C8B-B14F-4D97-AF65-F5344CB8AC3E}">
        <p14:creationId xmlns:p14="http://schemas.microsoft.com/office/powerpoint/2010/main" val="3662239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9</a:t>
            </a:fld>
            <a:endParaRPr lang="zh-CN" altLang="en-US"/>
          </a:p>
        </p:txBody>
      </p:sp>
    </p:spTree>
    <p:extLst>
      <p:ext uri="{BB962C8B-B14F-4D97-AF65-F5344CB8AC3E}">
        <p14:creationId xmlns:p14="http://schemas.microsoft.com/office/powerpoint/2010/main" val="93874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62614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42397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96044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9953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28927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540869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96719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2022/12/7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717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2022/12/7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0209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2022/12/7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393248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574053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2022/12/7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0175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5C5F4-8241-4297-A607-2414451469E3}" type="datetimeFigureOut">
              <a:rPr lang="zh-CN" altLang="en-US" smtClean="0"/>
              <a:t>2022/12/7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365433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customXml" Target="../ink/ink2.xml"/><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customXml" Target="../ink/ink3.xml"/><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customXml" Target="../ink/ink4.xml"/><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17" Type="http://schemas.openxmlformats.org/officeDocument/2006/relationships/image" Target="../media/image29.png"/><Relationship Id="rId2" Type="http://schemas.openxmlformats.org/officeDocument/2006/relationships/notesSlide" Target="../notesSlides/notesSlide13.xml"/><Relationship Id="rId16"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customXml" Target="../ink/ink5.xml"/><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17" Type="http://schemas.openxmlformats.org/officeDocument/2006/relationships/image" Target="../media/image33.png"/><Relationship Id="rId2" Type="http://schemas.openxmlformats.org/officeDocument/2006/relationships/notesSlide" Target="../notesSlides/notesSlide14.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customXml" Target="../ink/ink6.xml"/><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5.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customXml" Target="../ink/ink7.xml"/><Relationship Id="rId1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17" Type="http://schemas.openxmlformats.org/officeDocument/2006/relationships/image" Target="../media/image38.png"/><Relationship Id="rId2" Type="http://schemas.openxmlformats.org/officeDocument/2006/relationships/notesSlide" Target="../notesSlides/notesSlide16.xml"/><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customXml" Target="../ink/ink8.xml"/><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7.xml"/><Relationship Id="rId16"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customXml" Target="../ink/ink9.xml"/><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18.xml"/><Relationship Id="rId16"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41.png"/><Relationship Id="rId4" Type="http://schemas.openxmlformats.org/officeDocument/2006/relationships/image" Target="../media/image4.png"/><Relationship Id="rId9" Type="http://schemas.openxmlformats.org/officeDocument/2006/relationships/customXml" Target="../ink/ink10.xml"/><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17" Type="http://schemas.openxmlformats.org/officeDocument/2006/relationships/image" Target="../media/image45.png"/><Relationship Id="rId2" Type="http://schemas.openxmlformats.org/officeDocument/2006/relationships/notesSlide" Target="../notesSlides/notesSlide19.xml"/><Relationship Id="rId16"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customXml" Target="../ink/ink11.xml"/><Relationship Id="rId1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customXml" Target="../ink/ink12.xml"/><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44.png"/><Relationship Id="rId4" Type="http://schemas.openxmlformats.org/officeDocument/2006/relationships/image" Target="../media/image4.png"/><Relationship Id="rId9" Type="http://schemas.openxmlformats.org/officeDocument/2006/relationships/customXml" Target="../ink/ink13.xml"/><Relationship Id="rId1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45.png"/><Relationship Id="rId4" Type="http://schemas.openxmlformats.org/officeDocument/2006/relationships/image" Target="../media/image4.png"/><Relationship Id="rId9" Type="http://schemas.openxmlformats.org/officeDocument/2006/relationships/customXml" Target="../ink/ink14.xml"/><Relationship Id="rId1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customXml" Target="../ink/ink15.xml"/><Relationship Id="rId1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8.png"/><Relationship Id="rId5" Type="http://schemas.openxmlformats.org/officeDocument/2006/relationships/image" Target="../media/image5.png"/><Relationship Id="rId10" Type="http://schemas.openxmlformats.org/officeDocument/2006/relationships/image" Target="../media/image47.png"/><Relationship Id="rId4" Type="http://schemas.openxmlformats.org/officeDocument/2006/relationships/image" Target="../media/image4.pn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52.png"/><Relationship Id="rId5" Type="http://schemas.openxmlformats.org/officeDocument/2006/relationships/image" Target="../media/image5.png"/><Relationship Id="rId10" Type="http://schemas.openxmlformats.org/officeDocument/2006/relationships/image" Target="../media/image51.png"/><Relationship Id="rId4" Type="http://schemas.openxmlformats.org/officeDocument/2006/relationships/image" Target="../media/image4.png"/><Relationship Id="rId9"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11.png"/><Relationship Id="rId12"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notesSlide" Target="../notesSlides/notesSlide29.xml"/><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17" Type="http://schemas.openxmlformats.org/officeDocument/2006/relationships/image" Target="../media/image24.png"/><Relationship Id="rId2" Type="http://schemas.openxmlformats.org/officeDocument/2006/relationships/notesSlide" Target="../notesSlides/notesSlide9.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5"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customXml" Target="../ink/ink1.xml"/><Relationship Id="rId1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218603" cy="1862048"/>
          </a:xfrm>
          <a:prstGeom prst="rect">
            <a:avLst/>
          </a:prstGeom>
          <a:noFill/>
        </p:spPr>
        <p:txBody>
          <a:bodyPr wrap="none" rtlCol="0">
            <a:spAutoFit/>
          </a:bodyPr>
          <a:lstStyle/>
          <a:p>
            <a:r>
              <a:rPr lang="en-US" altLang="zh-CN" sz="11500" b="1" dirty="0">
                <a:solidFill>
                  <a:srgbClr val="2A3D52"/>
                </a:solidFill>
                <a:latin typeface="Agency FB" panose="020B0503020202020204" pitchFamily="34" charset="0"/>
                <a:ea typeface="微软雅黑" panose="020B0503020204020204" pitchFamily="34" charset="-122"/>
              </a:rPr>
              <a:t>01</a:t>
            </a:r>
            <a:endParaRPr lang="zh-CN" altLang="en-US" sz="11500"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6160204" y="3463630"/>
            <a:ext cx="4249881" cy="1092607"/>
          </a:xfrm>
          <a:prstGeom prst="rect">
            <a:avLst/>
          </a:prstGeom>
          <a:noFill/>
        </p:spPr>
        <p:txBody>
          <a:bodyPr wrap="none" rtlCol="0">
            <a:spAutoFit/>
          </a:bodyPr>
          <a:lstStyle/>
          <a:p>
            <a:r>
              <a:rPr lang="en-US" altLang="zh-CN" sz="6500" b="1">
                <a:solidFill>
                  <a:srgbClr val="F8F8F8"/>
                </a:solidFill>
                <a:latin typeface="#9Slide03 Ample" panose="02000000000000000000" pitchFamily="2" charset="0"/>
                <a:ea typeface="幼圆" panose="02010509060101010101" pitchFamily="49" charset="-122"/>
              </a:rPr>
              <a:t>KHỞI ĐỘNG</a:t>
            </a:r>
            <a:endParaRPr lang="zh-CN" altLang="en-US" sz="6500" b="1" dirty="0">
              <a:solidFill>
                <a:srgbClr val="F8F8F8"/>
              </a:solidFill>
              <a:latin typeface="#9Slide03 Ample" panose="02000000000000000000" pitchFamily="2" charset="0"/>
              <a:ea typeface="幼圆" panose="02010509060101010101" pitchFamily="49" charset="-122"/>
            </a:endParaRPr>
          </a:p>
        </p:txBody>
      </p:sp>
    </p:spTree>
    <p:extLst>
      <p:ext uri="{BB962C8B-B14F-4D97-AF65-F5344CB8AC3E}">
        <p14:creationId xmlns:p14="http://schemas.microsoft.com/office/powerpoint/2010/main" val="11513552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92" name="TextBox 91">
            <a:extLst>
              <a:ext uri="{FF2B5EF4-FFF2-40B4-BE49-F238E27FC236}">
                <a16:creationId xmlns:a16="http://schemas.microsoft.com/office/drawing/2014/main" id="{1238684A-5AC4-07AA-4A46-F53E023272A5}"/>
              </a:ext>
            </a:extLst>
          </p:cNvPr>
          <p:cNvSpPr txBox="1"/>
          <p:nvPr/>
        </p:nvSpPr>
        <p:spPr>
          <a:xfrm>
            <a:off x="625643" y="1252154"/>
            <a:ext cx="5658426"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a)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rừng</a:t>
            </a:r>
            <a:endParaRPr lang="en-US" sz="3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5" name="TextBox 14">
            <a:extLst>
              <a:ext uri="{FF2B5EF4-FFF2-40B4-BE49-F238E27FC236}">
                <a16:creationId xmlns:a16="http://schemas.microsoft.com/office/drawing/2014/main" id="{39BF100D-0332-3229-F245-C7253D41048C}"/>
              </a:ext>
            </a:extLst>
          </p:cNvPr>
          <p:cNvSpPr txBox="1"/>
          <p:nvPr/>
        </p:nvSpPr>
        <p:spPr>
          <a:xfrm>
            <a:off x="625642" y="1822473"/>
            <a:ext cx="10940715" cy="4154984"/>
          </a:xfrm>
          <a:prstGeom prst="rect">
            <a:avLst/>
          </a:prstGeom>
          <a:noFill/>
        </p:spPr>
        <p:txBody>
          <a:bodyPr wrap="square" rtlCol="0">
            <a:spAutoFit/>
          </a:bodyPr>
          <a:lstStyle/>
          <a:p>
            <a:pPr algn="just">
              <a:spcBef>
                <a:spcPts val="600"/>
              </a:spcBef>
              <a:spcAft>
                <a:spcPts val="600"/>
              </a:spcAft>
            </a:pP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Phân loại theo nguồn gốc hình thành: rừng tự nhiên (rừng nguyên sinh, rừng thứ sinh), rừng trồng (rừng trồng mới, rừng trồng lại,...);</a:t>
            </a:r>
            <a:endParaRPr lang="en-US" sz="28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Phân loại theo loài cây: rừng tràm, rừng thông, rừng tre nứa,...;</a:t>
            </a:r>
            <a:endParaRPr lang="en-US" sz="28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Phân loại theo tr</a:t>
            </a:r>
            <a:r>
              <a:rPr lang="en-US" sz="2800" dirty="0">
                <a:latin typeface="Times New Roman" panose="02020603050405020304" pitchFamily="18" charset="0"/>
                <a:cs typeface="Times New Roman" panose="02020603050405020304" pitchFamily="18" charset="0"/>
              </a:rPr>
              <a:t>ữ </a:t>
            </a:r>
            <a:r>
              <a:rPr lang="vi-VN" sz="2800" dirty="0">
                <a:latin typeface="Times New Roman" panose="02020603050405020304" pitchFamily="18" charset="0"/>
                <a:cs typeface="Times New Roman" panose="02020603050405020304" pitchFamily="18" charset="0"/>
              </a:rPr>
              <a:t>lượng: rừng rất giàu, rừng giàu, rừng trung bình, rừng nghèo, rừng chưa có trữ lượng,...;</a:t>
            </a:r>
            <a:endParaRPr lang="en-US" sz="28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Phân loại theo điều kiện lập địa: rừng núi đất, rừng núi đá, rừng ngập nước, rừng đất cát.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045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barn(inVertical)">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barn(inVertical)">
                                      <p:cBhvr>
                                        <p:cTn id="2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2" name="TextBox 11">
            <a:extLst>
              <a:ext uri="{FF2B5EF4-FFF2-40B4-BE49-F238E27FC236}">
                <a16:creationId xmlns:a16="http://schemas.microsoft.com/office/drawing/2014/main" id="{6708890C-CA58-8224-D8AA-95ACC12C1C2F}"/>
              </a:ext>
            </a:extLst>
          </p:cNvPr>
          <p:cNvSpPr txBox="1"/>
          <p:nvPr/>
        </p:nvSpPr>
        <p:spPr>
          <a:xfrm>
            <a:off x="625643" y="1490398"/>
            <a:ext cx="7251032"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6.3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6.3</a:t>
            </a:r>
          </a:p>
        </p:txBody>
      </p:sp>
      <p:sp>
        <p:nvSpPr>
          <p:cNvPr id="15" name="TextBox 14">
            <a:extLst>
              <a:ext uri="{FF2B5EF4-FFF2-40B4-BE49-F238E27FC236}">
                <a16:creationId xmlns:a16="http://schemas.microsoft.com/office/drawing/2014/main" id="{5CCB66A1-A25F-DABB-1686-4B5969A0F2EB}"/>
              </a:ext>
            </a:extLst>
          </p:cNvPr>
          <p:cNvSpPr txBox="1"/>
          <p:nvPr/>
        </p:nvSpPr>
        <p:spPr>
          <a:xfrm>
            <a:off x="2901424" y="5683385"/>
            <a:ext cx="7251032"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a:t>
            </a:r>
            <a:r>
              <a:rPr lang="en-US" sz="2800" dirty="0">
                <a:latin typeface="Times New Roman" panose="02020603050405020304" pitchFamily="18" charset="0"/>
                <a:cs typeface="Times New Roman" panose="02020603050405020304" pitchFamily="18" charset="0"/>
              </a:rPr>
              <a:t>)</a:t>
            </a:r>
          </a:p>
          <a:p>
            <a:pPr algn="just"/>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EA4D09E5-0734-AE42-0C59-6B15E1FB78C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51546" y="2013618"/>
            <a:ext cx="5761714" cy="3431046"/>
          </a:xfrm>
          <a:prstGeom prst="rect">
            <a:avLst/>
          </a:prstGeom>
        </p:spPr>
      </p:pic>
    </p:spTree>
    <p:extLst>
      <p:ext uri="{BB962C8B-B14F-4D97-AF65-F5344CB8AC3E}">
        <p14:creationId xmlns:p14="http://schemas.microsoft.com/office/powerpoint/2010/main" val="1309154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000"/>
                                        <p:tgtEl>
                                          <p:spTgt spid="1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xEl>
                                              <p:pRg st="0" end="0"/>
                                            </p:txEl>
                                          </p:spTgt>
                                        </p:tgtEl>
                                        <p:attrNameLst>
                                          <p:attrName>style.visibility</p:attrName>
                                        </p:attrNameLst>
                                      </p:cBhvr>
                                      <p:to>
                                        <p:strVal val="visible"/>
                                      </p:to>
                                    </p:set>
                                    <p:animEffect transition="in" filter="barn(inVertical)">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barn(inVertical)">
                                      <p:cBhvr>
                                        <p:cTn id="21"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2" name="TextBox 11">
            <a:extLst>
              <a:ext uri="{FF2B5EF4-FFF2-40B4-BE49-F238E27FC236}">
                <a16:creationId xmlns:a16="http://schemas.microsoft.com/office/drawing/2014/main" id="{89ADA680-7BBF-C3F7-2535-3052866A8FAA}"/>
              </a:ext>
            </a:extLst>
          </p:cNvPr>
          <p:cNvSpPr txBox="1"/>
          <p:nvPr/>
        </p:nvSpPr>
        <p:spPr>
          <a:xfrm>
            <a:off x="625643" y="1490398"/>
            <a:ext cx="11036968"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6CB7E6F4-0846-7707-AD86-00BC56F4196E}"/>
              </a:ext>
            </a:extLst>
          </p:cNvPr>
          <p:cNvSpPr txBox="1"/>
          <p:nvPr/>
        </p:nvSpPr>
        <p:spPr>
          <a:xfrm>
            <a:off x="577516" y="2529505"/>
            <a:ext cx="11036968"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Ở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endParaRPr lang="en-US"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6F00B77-245E-7E30-CE33-3FCBD4DC49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87311" y="3137726"/>
            <a:ext cx="5913632" cy="3450724"/>
          </a:xfrm>
          <a:prstGeom prst="rect">
            <a:avLst/>
          </a:prstGeom>
        </p:spPr>
      </p:pic>
    </p:spTree>
    <p:extLst>
      <p:ext uri="{BB962C8B-B14F-4D97-AF65-F5344CB8AC3E}">
        <p14:creationId xmlns:p14="http://schemas.microsoft.com/office/powerpoint/2010/main" val="3248949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1000"/>
                                        <p:tgtEl>
                                          <p:spTgt spid="15"/>
                                        </p:tgtEl>
                                      </p:cBhvr>
                                    </p:animEffect>
                                  </p:childTnLst>
                                </p:cTn>
                              </p:par>
                            </p:childTnLst>
                          </p:cTn>
                        </p:par>
                        <p:par>
                          <p:cTn id="13" fill="hold">
                            <p:stCondLst>
                              <p:cond delay="1000"/>
                            </p:stCondLst>
                            <p:childTnLst>
                              <p:par>
                                <p:cTn id="14" presetID="16" presetClass="entr" presetSubtype="2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5" name="TextBox 14">
            <a:extLst>
              <a:ext uri="{FF2B5EF4-FFF2-40B4-BE49-F238E27FC236}">
                <a16:creationId xmlns:a16="http://schemas.microsoft.com/office/drawing/2014/main" id="{6CB7E6F4-0846-7707-AD86-00BC56F4196E}"/>
              </a:ext>
            </a:extLst>
          </p:cNvPr>
          <p:cNvSpPr txBox="1"/>
          <p:nvPr/>
        </p:nvSpPr>
        <p:spPr>
          <a:xfrm>
            <a:off x="110590" y="1334537"/>
            <a:ext cx="6523675" cy="1107996"/>
          </a:xfrm>
          <a:prstGeom prst="rect">
            <a:avLst/>
          </a:prstGeom>
          <a:noFill/>
        </p:spPr>
        <p:txBody>
          <a:bodyPr wrap="square" rtlCol="0">
            <a:spAutoFit/>
          </a:bodyPr>
          <a:lstStyle/>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U Minh - </a:t>
            </a:r>
            <a:r>
              <a:rPr lang="en-US" sz="2800" dirty="0" err="1">
                <a:latin typeface="Times New Roman" panose="02020603050405020304" pitchFamily="18" charset="0"/>
                <a:cs typeface="Times New Roman" panose="02020603050405020304" pitchFamily="18" charset="0"/>
              </a:rPr>
              <a:t>Cà</a:t>
            </a:r>
            <a:r>
              <a:rPr lang="en-US" sz="2800" dirty="0">
                <a:latin typeface="Times New Roman" panose="02020603050405020304" pitchFamily="18" charset="0"/>
                <a:cs typeface="Times New Roman" panose="02020603050405020304" pitchFamily="18" charset="0"/>
              </a:rPr>
              <a:t> Mau, </a:t>
            </a:r>
            <a:r>
              <a:rPr lang="en-US" sz="2800" dirty="0" err="1">
                <a:latin typeface="Times New Roman" panose="02020603050405020304" pitchFamily="18" charset="0"/>
                <a:cs typeface="Times New Roman" panose="02020603050405020304" pitchFamily="18" charset="0"/>
              </a:rPr>
              <a:t>Kiên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D94A2F68-CF5F-868A-060D-294C887E9DC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0982" y="2442533"/>
            <a:ext cx="3649809" cy="3929084"/>
          </a:xfrm>
          <a:prstGeom prst="rect">
            <a:avLst/>
          </a:prstGeom>
        </p:spPr>
      </p:pic>
      <p:pic>
        <p:nvPicPr>
          <p:cNvPr id="6" name="Picture 5">
            <a:extLst>
              <a:ext uri="{FF2B5EF4-FFF2-40B4-BE49-F238E27FC236}">
                <a16:creationId xmlns:a16="http://schemas.microsoft.com/office/drawing/2014/main" id="{B83045F5-0CB6-EB29-505A-DA4D1C2D477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41183" y="2454352"/>
            <a:ext cx="3951368" cy="3929085"/>
          </a:xfrm>
          <a:prstGeom prst="rect">
            <a:avLst/>
          </a:prstGeom>
        </p:spPr>
      </p:pic>
      <p:pic>
        <p:nvPicPr>
          <p:cNvPr id="17" name="Picture 16">
            <a:extLst>
              <a:ext uri="{FF2B5EF4-FFF2-40B4-BE49-F238E27FC236}">
                <a16:creationId xmlns:a16="http://schemas.microsoft.com/office/drawing/2014/main" id="{8BEA8F46-7DCD-74AD-F1ED-4CF66B16FE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96780" y="2478779"/>
            <a:ext cx="3744238" cy="3892838"/>
          </a:xfrm>
          <a:prstGeom prst="rect">
            <a:avLst/>
          </a:prstGeom>
        </p:spPr>
      </p:pic>
    </p:spTree>
    <p:extLst>
      <p:ext uri="{BB962C8B-B14F-4D97-AF65-F5344CB8AC3E}">
        <p14:creationId xmlns:p14="http://schemas.microsoft.com/office/powerpoint/2010/main" val="478391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barn(inVertical)">
                                      <p:cBhvr>
                                        <p:cTn id="7" dur="500"/>
                                        <p:tgtEl>
                                          <p:spTgt spid="15">
                                            <p:txEl>
                                              <p:pRg st="1" end="1"/>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childTnLst>
                          </p:cTn>
                        </p:par>
                        <p:par>
                          <p:cTn id="16" fill="hold">
                            <p:stCondLst>
                              <p:cond delay="25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5" name="TextBox 14">
            <a:extLst>
              <a:ext uri="{FF2B5EF4-FFF2-40B4-BE49-F238E27FC236}">
                <a16:creationId xmlns:a16="http://schemas.microsoft.com/office/drawing/2014/main" id="{6CB7E6F4-0846-7707-AD86-00BC56F4196E}"/>
              </a:ext>
            </a:extLst>
          </p:cNvPr>
          <p:cNvSpPr txBox="1"/>
          <p:nvPr/>
        </p:nvSpPr>
        <p:spPr>
          <a:xfrm>
            <a:off x="110590" y="1334537"/>
            <a:ext cx="9422516" cy="1107996"/>
          </a:xfrm>
          <a:prstGeom prst="rect">
            <a:avLst/>
          </a:prstGeom>
          <a:noFill/>
        </p:spPr>
        <p:txBody>
          <a:bodyPr wrap="square" rtlCol="0">
            <a:spAutoFit/>
          </a:bodyPr>
          <a:lstStyle/>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Cát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DFDDF73D-BBE6-6111-5A9D-49BAFC1C68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1651" y="2522446"/>
            <a:ext cx="3630539" cy="4033997"/>
          </a:xfrm>
          <a:prstGeom prst="rect">
            <a:avLst/>
          </a:prstGeom>
        </p:spPr>
      </p:pic>
      <p:pic>
        <p:nvPicPr>
          <p:cNvPr id="6" name="Picture 5">
            <a:extLst>
              <a:ext uri="{FF2B5EF4-FFF2-40B4-BE49-F238E27FC236}">
                <a16:creationId xmlns:a16="http://schemas.microsoft.com/office/drawing/2014/main" id="{004BEFA4-820B-4D33-C2A0-BD5F1B45C2F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99581" y="2542600"/>
            <a:ext cx="3960368" cy="4013844"/>
          </a:xfrm>
          <a:prstGeom prst="rect">
            <a:avLst/>
          </a:prstGeom>
        </p:spPr>
      </p:pic>
      <p:pic>
        <p:nvPicPr>
          <p:cNvPr id="12" name="Picture 11">
            <a:extLst>
              <a:ext uri="{FF2B5EF4-FFF2-40B4-BE49-F238E27FC236}">
                <a16:creationId xmlns:a16="http://schemas.microsoft.com/office/drawing/2014/main" id="{EA1C50B6-5D59-4BE7-7634-3C96881505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67340" y="2526270"/>
            <a:ext cx="4051081" cy="4033997"/>
          </a:xfrm>
          <a:prstGeom prst="rect">
            <a:avLst/>
          </a:prstGeom>
        </p:spPr>
      </p:pic>
    </p:spTree>
    <p:extLst>
      <p:ext uri="{BB962C8B-B14F-4D97-AF65-F5344CB8AC3E}">
        <p14:creationId xmlns:p14="http://schemas.microsoft.com/office/powerpoint/2010/main" val="4283309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barn(inVertical)">
                                      <p:cBhvr>
                                        <p:cTn id="7" dur="500"/>
                                        <p:tgtEl>
                                          <p:spTgt spid="15">
                                            <p:txEl>
                                              <p:pRg st="1" end="1"/>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childTnLst>
                          </p:cTn>
                        </p:par>
                        <p:par>
                          <p:cTn id="16" fill="hold">
                            <p:stCondLst>
                              <p:cond delay="2500"/>
                            </p:stCondLst>
                            <p:childTnLst>
                              <p:par>
                                <p:cTn id="17" presetID="16" presetClass="entr" presetSubtype="2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5" name="TextBox 14">
            <a:extLst>
              <a:ext uri="{FF2B5EF4-FFF2-40B4-BE49-F238E27FC236}">
                <a16:creationId xmlns:a16="http://schemas.microsoft.com/office/drawing/2014/main" id="{6CB7E6F4-0846-7707-AD86-00BC56F4196E}"/>
              </a:ext>
            </a:extLst>
          </p:cNvPr>
          <p:cNvSpPr txBox="1"/>
          <p:nvPr/>
        </p:nvSpPr>
        <p:spPr>
          <a:xfrm>
            <a:off x="110590" y="1334537"/>
            <a:ext cx="6523675" cy="1107996"/>
          </a:xfrm>
          <a:prstGeom prst="rect">
            <a:avLst/>
          </a:prstGeom>
          <a:noFill/>
        </p:spPr>
        <p:txBody>
          <a:bodyPr wrap="square" rtlCol="0">
            <a:spAutoFit/>
          </a:bodyPr>
          <a:lstStyle/>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Sơn</a:t>
            </a:r>
            <a:r>
              <a:rPr lang="en-US" sz="2800" dirty="0">
                <a:latin typeface="Times New Roman" panose="02020603050405020304" pitchFamily="18" charset="0"/>
                <a:cs typeface="Times New Roman" panose="02020603050405020304" pitchFamily="18" charset="0"/>
              </a:rPr>
              <a:t> La</a:t>
            </a:r>
          </a:p>
        </p:txBody>
      </p:sp>
      <p:pic>
        <p:nvPicPr>
          <p:cNvPr id="3" name="Picture 2">
            <a:extLst>
              <a:ext uri="{FF2B5EF4-FFF2-40B4-BE49-F238E27FC236}">
                <a16:creationId xmlns:a16="http://schemas.microsoft.com/office/drawing/2014/main" id="{F5F7B2C6-A900-8AE8-3C9F-92C190A668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7608" y="2465027"/>
            <a:ext cx="5674785" cy="4130325"/>
          </a:xfrm>
          <a:prstGeom prst="rect">
            <a:avLst/>
          </a:prstGeom>
        </p:spPr>
      </p:pic>
      <p:pic>
        <p:nvPicPr>
          <p:cNvPr id="6" name="Picture 5">
            <a:extLst>
              <a:ext uri="{FF2B5EF4-FFF2-40B4-BE49-F238E27FC236}">
                <a16:creationId xmlns:a16="http://schemas.microsoft.com/office/drawing/2014/main" id="{DDBDB7CA-2639-1512-A341-3DAB6339457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1" y="2465027"/>
            <a:ext cx="5771746" cy="4130325"/>
          </a:xfrm>
          <a:prstGeom prst="rect">
            <a:avLst/>
          </a:prstGeom>
        </p:spPr>
      </p:pic>
    </p:spTree>
    <p:extLst>
      <p:ext uri="{BB962C8B-B14F-4D97-AF65-F5344CB8AC3E}">
        <p14:creationId xmlns:p14="http://schemas.microsoft.com/office/powerpoint/2010/main" val="2469269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barn(inVertical)">
                                      <p:cBhvr>
                                        <p:cTn id="7" dur="500"/>
                                        <p:tgtEl>
                                          <p:spTgt spid="15">
                                            <p:txEl>
                                              <p:pRg st="1" end="1"/>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5" name="TextBox 14">
            <a:extLst>
              <a:ext uri="{FF2B5EF4-FFF2-40B4-BE49-F238E27FC236}">
                <a16:creationId xmlns:a16="http://schemas.microsoft.com/office/drawing/2014/main" id="{6CB7E6F4-0846-7707-AD86-00BC56F4196E}"/>
              </a:ext>
            </a:extLst>
          </p:cNvPr>
          <p:cNvSpPr txBox="1"/>
          <p:nvPr/>
        </p:nvSpPr>
        <p:spPr>
          <a:xfrm>
            <a:off x="110590" y="1334537"/>
            <a:ext cx="6523675" cy="1107996"/>
          </a:xfrm>
          <a:prstGeom prst="rect">
            <a:avLst/>
          </a:prstGeom>
          <a:noFill/>
        </p:spPr>
        <p:txBody>
          <a:bodyPr wrap="square" rtlCol="0">
            <a:spAutoFit/>
          </a:bodyPr>
          <a:lstStyle/>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Đảo</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Phúc</a:t>
            </a:r>
            <a:endParaRPr lang="en-US"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3CB0ED8-D08B-E771-4A0F-9DC956D5F18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91" y="2539810"/>
            <a:ext cx="3842426" cy="4006905"/>
          </a:xfrm>
          <a:prstGeom prst="rect">
            <a:avLst/>
          </a:prstGeom>
        </p:spPr>
      </p:pic>
      <p:pic>
        <p:nvPicPr>
          <p:cNvPr id="6" name="Picture 5">
            <a:extLst>
              <a:ext uri="{FF2B5EF4-FFF2-40B4-BE49-F238E27FC236}">
                <a16:creationId xmlns:a16="http://schemas.microsoft.com/office/drawing/2014/main" id="{92796A14-C732-DDC4-9D12-C7D2FE198AB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56435" y="2559264"/>
            <a:ext cx="3618688" cy="3961961"/>
          </a:xfrm>
          <a:prstGeom prst="rect">
            <a:avLst/>
          </a:prstGeom>
        </p:spPr>
      </p:pic>
      <p:pic>
        <p:nvPicPr>
          <p:cNvPr id="12" name="Picture 11">
            <a:extLst>
              <a:ext uri="{FF2B5EF4-FFF2-40B4-BE49-F238E27FC236}">
                <a16:creationId xmlns:a16="http://schemas.microsoft.com/office/drawing/2014/main" id="{05228E5A-138C-CB25-7308-FC8E7DF3BF1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78541" y="2539810"/>
            <a:ext cx="4302868" cy="3961961"/>
          </a:xfrm>
          <a:prstGeom prst="rect">
            <a:avLst/>
          </a:prstGeom>
        </p:spPr>
      </p:pic>
    </p:spTree>
    <p:extLst>
      <p:ext uri="{BB962C8B-B14F-4D97-AF65-F5344CB8AC3E}">
        <p14:creationId xmlns:p14="http://schemas.microsoft.com/office/powerpoint/2010/main" val="4250855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barn(inVertical)">
                                      <p:cBhvr>
                                        <p:cTn id="7" dur="500"/>
                                        <p:tgtEl>
                                          <p:spTgt spid="15">
                                            <p:txEl>
                                              <p:pRg st="1" end="1"/>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childTnLst>
                          </p:cTn>
                        </p:par>
                        <p:par>
                          <p:cTn id="16" fill="hold">
                            <p:stCondLst>
                              <p:cond delay="2500"/>
                            </p:stCondLst>
                            <p:childTnLst>
                              <p:par>
                                <p:cTn id="17" presetID="16" presetClass="entr" presetSubtype="2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5" name="TextBox 14">
            <a:extLst>
              <a:ext uri="{FF2B5EF4-FFF2-40B4-BE49-F238E27FC236}">
                <a16:creationId xmlns:a16="http://schemas.microsoft.com/office/drawing/2014/main" id="{6CB7E6F4-0846-7707-AD86-00BC56F4196E}"/>
              </a:ext>
            </a:extLst>
          </p:cNvPr>
          <p:cNvSpPr txBox="1"/>
          <p:nvPr/>
        </p:nvSpPr>
        <p:spPr>
          <a:xfrm>
            <a:off x="110590" y="1334537"/>
            <a:ext cx="6523675" cy="1107996"/>
          </a:xfrm>
          <a:prstGeom prst="rect">
            <a:avLst/>
          </a:prstGeom>
          <a:noFill/>
        </p:spPr>
        <p:txBody>
          <a:bodyPr wrap="square" rtlCol="0">
            <a:spAutoFit/>
          </a:bodyPr>
          <a:lstStyle/>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Bồ</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Nam</a:t>
            </a:r>
          </a:p>
        </p:txBody>
      </p:sp>
      <p:pic>
        <p:nvPicPr>
          <p:cNvPr id="3" name="Picture 2">
            <a:extLst>
              <a:ext uri="{FF2B5EF4-FFF2-40B4-BE49-F238E27FC236}">
                <a16:creationId xmlns:a16="http://schemas.microsoft.com/office/drawing/2014/main" id="{E0909720-2367-4544-69A3-4C85DEF8E87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5873" y="2454352"/>
            <a:ext cx="5727727" cy="4141002"/>
          </a:xfrm>
          <a:prstGeom prst="rect">
            <a:avLst/>
          </a:prstGeom>
        </p:spPr>
      </p:pic>
      <p:pic>
        <p:nvPicPr>
          <p:cNvPr id="6" name="Picture 5">
            <a:extLst>
              <a:ext uri="{FF2B5EF4-FFF2-40B4-BE49-F238E27FC236}">
                <a16:creationId xmlns:a16="http://schemas.microsoft.com/office/drawing/2014/main" id="{E8151BE3-9B9B-4D9F-73B7-EAAEFD0421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2442533"/>
            <a:ext cx="5880127" cy="4152821"/>
          </a:xfrm>
          <a:prstGeom prst="rect">
            <a:avLst/>
          </a:prstGeom>
        </p:spPr>
      </p:pic>
    </p:spTree>
    <p:extLst>
      <p:ext uri="{BB962C8B-B14F-4D97-AF65-F5344CB8AC3E}">
        <p14:creationId xmlns:p14="http://schemas.microsoft.com/office/powerpoint/2010/main" val="3397923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barn(inVertical)">
                                      <p:cBhvr>
                                        <p:cTn id="7" dur="500"/>
                                        <p:tgtEl>
                                          <p:spTgt spid="15">
                                            <p:txEl>
                                              <p:pRg st="1" end="1"/>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5" name="TextBox 14">
            <a:extLst>
              <a:ext uri="{FF2B5EF4-FFF2-40B4-BE49-F238E27FC236}">
                <a16:creationId xmlns:a16="http://schemas.microsoft.com/office/drawing/2014/main" id="{6CB7E6F4-0846-7707-AD86-00BC56F4196E}"/>
              </a:ext>
            </a:extLst>
          </p:cNvPr>
          <p:cNvSpPr txBox="1"/>
          <p:nvPr/>
        </p:nvSpPr>
        <p:spPr>
          <a:xfrm>
            <a:off x="110590" y="1334537"/>
            <a:ext cx="6523675" cy="1107996"/>
          </a:xfrm>
          <a:prstGeom prst="rect">
            <a:avLst/>
          </a:prstGeom>
          <a:noFill/>
        </p:spPr>
        <p:txBody>
          <a:bodyPr wrap="square" rtlCol="0">
            <a:spAutoFit/>
          </a:bodyPr>
          <a:lstStyle/>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a:t>
            </a:r>
            <a:r>
              <a:rPr lang="en-US" sz="2800" dirty="0">
                <a:latin typeface="Times New Roman" panose="02020603050405020304" pitchFamily="18" charset="0"/>
                <a:cs typeface="Times New Roman" panose="02020603050405020304" pitchFamily="18" charset="0"/>
              </a:rPr>
              <a:t> - An </a:t>
            </a:r>
            <a:r>
              <a:rPr lang="en-US" sz="2800" dirty="0" err="1">
                <a:latin typeface="Times New Roman" panose="02020603050405020304" pitchFamily="18" charset="0"/>
                <a:cs typeface="Times New Roman" panose="02020603050405020304" pitchFamily="18" charset="0"/>
              </a:rPr>
              <a:t>Giang</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6648489-C687-1E41-A33E-61B17F959F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90" y="2474639"/>
            <a:ext cx="5852465" cy="4212162"/>
          </a:xfrm>
          <a:prstGeom prst="rect">
            <a:avLst/>
          </a:prstGeom>
        </p:spPr>
      </p:pic>
      <p:pic>
        <p:nvPicPr>
          <p:cNvPr id="6" name="Picture 5">
            <a:extLst>
              <a:ext uri="{FF2B5EF4-FFF2-40B4-BE49-F238E27FC236}">
                <a16:creationId xmlns:a16="http://schemas.microsoft.com/office/drawing/2014/main" id="{EA98C6BC-84A1-FD71-B8AA-FD21EB7E7B9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28947" y="2480553"/>
            <a:ext cx="5745802" cy="4206248"/>
          </a:xfrm>
          <a:prstGeom prst="rect">
            <a:avLst/>
          </a:prstGeom>
        </p:spPr>
      </p:pic>
    </p:spTree>
    <p:extLst>
      <p:ext uri="{BB962C8B-B14F-4D97-AF65-F5344CB8AC3E}">
        <p14:creationId xmlns:p14="http://schemas.microsoft.com/office/powerpoint/2010/main" val="3933229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barn(inVertical)">
                                      <p:cBhvr>
                                        <p:cTn id="7" dur="500"/>
                                        <p:tgtEl>
                                          <p:spTgt spid="15">
                                            <p:txEl>
                                              <p:pRg st="1" end="1"/>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par>
                          <p:cTn id="12" fill="hold">
                            <p:stCondLst>
                              <p:cond delay="15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92" name="TextBox 91">
            <a:extLst>
              <a:ext uri="{FF2B5EF4-FFF2-40B4-BE49-F238E27FC236}">
                <a16:creationId xmlns:a16="http://schemas.microsoft.com/office/drawing/2014/main" id="{1238684A-5AC4-07AA-4A46-F53E023272A5}"/>
              </a:ext>
            </a:extLst>
          </p:cNvPr>
          <p:cNvSpPr txBox="1"/>
          <p:nvPr/>
        </p:nvSpPr>
        <p:spPr>
          <a:xfrm>
            <a:off x="625643" y="1252154"/>
            <a:ext cx="7443536"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b) </a:t>
            </a:r>
            <a:r>
              <a:rPr lang="en-US" sz="3600" b="1" dirty="0" err="1">
                <a:latin typeface="Times New Roman" panose="02020603050405020304" pitchFamily="18" charset="0"/>
                <a:cs typeface="Times New Roman" panose="02020603050405020304" pitchFamily="18" charset="0"/>
              </a:rPr>
              <a:t>Nhiệm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rừng</a:t>
            </a:r>
            <a:endParaRPr lang="en-US" sz="3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5" name="TextBox 14">
            <a:extLst>
              <a:ext uri="{FF2B5EF4-FFF2-40B4-BE49-F238E27FC236}">
                <a16:creationId xmlns:a16="http://schemas.microsoft.com/office/drawing/2014/main" id="{39BF100D-0332-3229-F245-C7253D41048C}"/>
              </a:ext>
            </a:extLst>
          </p:cNvPr>
          <p:cNvSpPr txBox="1"/>
          <p:nvPr/>
        </p:nvSpPr>
        <p:spPr>
          <a:xfrm>
            <a:off x="353266" y="1832201"/>
            <a:ext cx="11611755"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6.4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6.4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pic>
        <p:nvPicPr>
          <p:cNvPr id="12" name="Picture 11">
            <a:extLst>
              <a:ext uri="{FF2B5EF4-FFF2-40B4-BE49-F238E27FC236}">
                <a16:creationId xmlns:a16="http://schemas.microsoft.com/office/drawing/2014/main" id="{120F966C-28A8-10FE-0A7F-6166A8E5461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3266" y="2856701"/>
            <a:ext cx="3437572" cy="3711397"/>
          </a:xfrm>
          <a:prstGeom prst="rect">
            <a:avLst/>
          </a:prstGeom>
        </p:spPr>
      </p:pic>
      <p:pic>
        <p:nvPicPr>
          <p:cNvPr id="26" name="Picture 25">
            <a:extLst>
              <a:ext uri="{FF2B5EF4-FFF2-40B4-BE49-F238E27FC236}">
                <a16:creationId xmlns:a16="http://schemas.microsoft.com/office/drawing/2014/main" id="{AF3E51C4-1BF3-9D97-B744-D2420C5E2C3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06070" y="2872256"/>
            <a:ext cx="3847876" cy="3711397"/>
          </a:xfrm>
          <a:prstGeom prst="rect">
            <a:avLst/>
          </a:prstGeom>
        </p:spPr>
      </p:pic>
      <p:pic>
        <p:nvPicPr>
          <p:cNvPr id="28" name="Picture 27">
            <a:extLst>
              <a:ext uri="{FF2B5EF4-FFF2-40B4-BE49-F238E27FC236}">
                <a16:creationId xmlns:a16="http://schemas.microsoft.com/office/drawing/2014/main" id="{85C0148B-198A-43AF-3473-21F6B0F3116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69178" y="2887813"/>
            <a:ext cx="3769555" cy="3680285"/>
          </a:xfrm>
          <a:prstGeom prst="rect">
            <a:avLst/>
          </a:prstGeom>
        </p:spPr>
      </p:pic>
    </p:spTree>
    <p:extLst>
      <p:ext uri="{BB962C8B-B14F-4D97-AF65-F5344CB8AC3E}">
        <p14:creationId xmlns:p14="http://schemas.microsoft.com/office/powerpoint/2010/main" val="4209318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1000"/>
                                        <p:tgtEl>
                                          <p:spTgt spid="1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arn(inVertical)">
                                      <p:cBhvr>
                                        <p:cTn id="11" dur="1000"/>
                                        <p:tgtEl>
                                          <p:spTgt spid="26"/>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610358" y="340427"/>
            <a:ext cx="5008807" cy="830997"/>
          </a:xfrm>
          <a:prstGeom prst="rect">
            <a:avLst/>
          </a:prstGeom>
          <a:noFill/>
          <a:effectLst/>
        </p:spPr>
        <p:txBody>
          <a:bodyPr wrap="none" rtlCol="0">
            <a:spAutoFit/>
          </a:bodyPr>
          <a:lstStyle/>
          <a:p>
            <a:r>
              <a:rPr lang="en-US" altLang="zh-CN" sz="4800" b="1" dirty="0" err="1">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Hoạt</a:t>
            </a:r>
            <a:r>
              <a:rPr lang="en-US" altLang="zh-CN"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 </a:t>
            </a:r>
            <a:r>
              <a:rPr lang="en-US" altLang="zh-CN" sz="4800" b="1" dirty="0" err="1">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động</a:t>
            </a:r>
            <a:r>
              <a:rPr lang="en-US" altLang="zh-CN"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 </a:t>
            </a:r>
            <a:r>
              <a:rPr lang="en-US" altLang="zh-CN" sz="4800" b="1" dirty="0" err="1">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mở</a:t>
            </a:r>
            <a:r>
              <a:rPr lang="en-US" altLang="zh-CN"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 </a:t>
            </a:r>
            <a:r>
              <a:rPr lang="en-US" altLang="zh-CN" sz="4800" b="1" dirty="0" err="1">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đầu</a:t>
            </a:r>
            <a:endParaRPr lang="zh-CN" altLang="en-US"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18" name="TextBox 17">
            <a:extLst>
              <a:ext uri="{FF2B5EF4-FFF2-40B4-BE49-F238E27FC236}">
                <a16:creationId xmlns:a16="http://schemas.microsoft.com/office/drawing/2014/main" id="{59B987D5-5308-5CB0-2A8E-B52745778643}"/>
              </a:ext>
            </a:extLst>
          </p:cNvPr>
          <p:cNvSpPr txBox="1"/>
          <p:nvPr/>
        </p:nvSpPr>
        <p:spPr>
          <a:xfrm>
            <a:off x="217889" y="1392893"/>
            <a:ext cx="4450364"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A76D5DA-3567-3AF2-A94F-A22201F746CF}"/>
              </a:ext>
            </a:extLst>
          </p:cNvPr>
          <p:cNvSpPr txBox="1"/>
          <p:nvPr/>
        </p:nvSpPr>
        <p:spPr>
          <a:xfrm>
            <a:off x="217889" y="5679587"/>
            <a:ext cx="11659399"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Rừng có tác động như thế nào đến đời sống của con người? </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Ở Việt Nam có những loại rừng nào?</a:t>
            </a:r>
            <a:endParaRPr lang="en-US"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135D438-3275-7247-540C-22EB62C85E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468" y="1916113"/>
            <a:ext cx="5645406" cy="3066414"/>
          </a:xfrm>
          <a:prstGeom prst="rect">
            <a:avLst/>
          </a:prstGeom>
        </p:spPr>
      </p:pic>
      <p:pic>
        <p:nvPicPr>
          <p:cNvPr id="6" name="Picture 5">
            <a:extLst>
              <a:ext uri="{FF2B5EF4-FFF2-40B4-BE49-F238E27FC236}">
                <a16:creationId xmlns:a16="http://schemas.microsoft.com/office/drawing/2014/main" id="{366E63B7-FEA3-C19A-0FBA-41D325BEF6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59398" y="1924339"/>
            <a:ext cx="5397208" cy="3066414"/>
          </a:xfrm>
          <a:prstGeom prst="rect">
            <a:avLst/>
          </a:prstGeom>
        </p:spPr>
      </p:pic>
      <p:sp>
        <p:nvSpPr>
          <p:cNvPr id="16" name="TextBox 15">
            <a:extLst>
              <a:ext uri="{FF2B5EF4-FFF2-40B4-BE49-F238E27FC236}">
                <a16:creationId xmlns:a16="http://schemas.microsoft.com/office/drawing/2014/main" id="{8F37192E-843E-BF6E-776F-DB0A4E7338A8}"/>
              </a:ext>
            </a:extLst>
          </p:cNvPr>
          <p:cNvSpPr txBox="1"/>
          <p:nvPr/>
        </p:nvSpPr>
        <p:spPr>
          <a:xfrm>
            <a:off x="2537059" y="5040244"/>
            <a:ext cx="1290223"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Sạt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lở</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C4E1DC6-DFF4-421E-1B53-865B4014ACF1}"/>
              </a:ext>
            </a:extLst>
          </p:cNvPr>
          <p:cNvSpPr txBox="1"/>
          <p:nvPr/>
        </p:nvSpPr>
        <p:spPr>
          <a:xfrm>
            <a:off x="8581212" y="5000180"/>
            <a:ext cx="1290223"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lụt</a:t>
            </a:r>
            <a:endParaRPr lang="en-US" sz="28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13A48651-894B-FDD1-99F7-D69ECEC4DB53}"/>
              </a:ext>
            </a:extLst>
          </p:cNvPr>
          <p:cNvSpPr txBox="1"/>
          <p:nvPr/>
        </p:nvSpPr>
        <p:spPr>
          <a:xfrm>
            <a:off x="3218884" y="5035177"/>
            <a:ext cx="6436057"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6690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1000"/>
                                        <p:tgtEl>
                                          <p:spTgt spid="18"/>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2000"/>
                                        <p:tgtEl>
                                          <p:spTgt spid="16"/>
                                        </p:tgtEl>
                                      </p:cBhvr>
                                    </p:animEffect>
                                  </p:childTnLst>
                                </p:cTn>
                              </p:par>
                            </p:childTnLst>
                          </p:cTn>
                        </p:par>
                        <p:par>
                          <p:cTn id="29" fill="hold">
                            <p:stCondLst>
                              <p:cond delay="2500"/>
                            </p:stCondLst>
                            <p:childTnLst>
                              <p:par>
                                <p:cTn id="30" presetID="16" presetClass="entr" presetSubtype="2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6" grpId="0"/>
      <p:bldP spid="17"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92" name="TextBox 91">
            <a:extLst>
              <a:ext uri="{FF2B5EF4-FFF2-40B4-BE49-F238E27FC236}">
                <a16:creationId xmlns:a16="http://schemas.microsoft.com/office/drawing/2014/main" id="{1238684A-5AC4-07AA-4A46-F53E023272A5}"/>
              </a:ext>
            </a:extLst>
          </p:cNvPr>
          <p:cNvSpPr txBox="1"/>
          <p:nvPr/>
        </p:nvSpPr>
        <p:spPr>
          <a:xfrm>
            <a:off x="625643" y="1252154"/>
            <a:ext cx="7443536"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b) </a:t>
            </a:r>
            <a:r>
              <a:rPr lang="en-US" sz="3600" b="1" dirty="0" err="1">
                <a:latin typeface="Times New Roman" panose="02020603050405020304" pitchFamily="18" charset="0"/>
                <a:cs typeface="Times New Roman" panose="02020603050405020304" pitchFamily="18" charset="0"/>
              </a:rPr>
              <a:t>Nhiệm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rừng</a:t>
            </a:r>
            <a:endParaRPr lang="en-US" sz="3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5" name="TextBox 14">
            <a:extLst>
              <a:ext uri="{FF2B5EF4-FFF2-40B4-BE49-F238E27FC236}">
                <a16:creationId xmlns:a16="http://schemas.microsoft.com/office/drawing/2014/main" id="{39BF100D-0332-3229-F245-C7253D41048C}"/>
              </a:ext>
            </a:extLst>
          </p:cNvPr>
          <p:cNvSpPr txBox="1"/>
          <p:nvPr/>
        </p:nvSpPr>
        <p:spPr>
          <a:xfrm>
            <a:off x="353266" y="1832201"/>
            <a:ext cx="11611755"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6.4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6.4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6E1D1BE7-B0A9-15B7-24E6-870F7A690670}"/>
              </a:ext>
            </a:extLst>
          </p:cNvPr>
          <p:cNvSpPr txBox="1"/>
          <p:nvPr/>
        </p:nvSpPr>
        <p:spPr>
          <a:xfrm>
            <a:off x="3910692" y="4334868"/>
            <a:ext cx="7928042"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cs typeface="Times New Roman" panose="02020603050405020304" pitchFamily="18" charset="0"/>
              </a:rPr>
              <a:t> </a:t>
            </a:r>
          </a:p>
        </p:txBody>
      </p:sp>
      <p:pic>
        <p:nvPicPr>
          <p:cNvPr id="19" name="Picture 18">
            <a:extLst>
              <a:ext uri="{FF2B5EF4-FFF2-40B4-BE49-F238E27FC236}">
                <a16:creationId xmlns:a16="http://schemas.microsoft.com/office/drawing/2014/main" id="{A30CB1A2-0431-DDCD-7B50-45D3AF6A70C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3266" y="2856701"/>
            <a:ext cx="3437572" cy="3711397"/>
          </a:xfrm>
          <a:prstGeom prst="rect">
            <a:avLst/>
          </a:prstGeom>
        </p:spPr>
      </p:pic>
    </p:spTree>
    <p:extLst>
      <p:ext uri="{BB962C8B-B14F-4D97-AF65-F5344CB8AC3E}">
        <p14:creationId xmlns:p14="http://schemas.microsoft.com/office/powerpoint/2010/main" val="1845543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92" name="TextBox 91">
            <a:extLst>
              <a:ext uri="{FF2B5EF4-FFF2-40B4-BE49-F238E27FC236}">
                <a16:creationId xmlns:a16="http://schemas.microsoft.com/office/drawing/2014/main" id="{1238684A-5AC4-07AA-4A46-F53E023272A5}"/>
              </a:ext>
            </a:extLst>
          </p:cNvPr>
          <p:cNvSpPr txBox="1"/>
          <p:nvPr/>
        </p:nvSpPr>
        <p:spPr>
          <a:xfrm>
            <a:off x="625643" y="1252154"/>
            <a:ext cx="7443536"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b) </a:t>
            </a:r>
            <a:r>
              <a:rPr lang="en-US" sz="3600" b="1" dirty="0" err="1">
                <a:latin typeface="Times New Roman" panose="02020603050405020304" pitchFamily="18" charset="0"/>
                <a:cs typeface="Times New Roman" panose="02020603050405020304" pitchFamily="18" charset="0"/>
              </a:rPr>
              <a:t>Nhiệm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rừng</a:t>
            </a:r>
            <a:endParaRPr lang="en-US" sz="3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5" name="TextBox 14">
            <a:extLst>
              <a:ext uri="{FF2B5EF4-FFF2-40B4-BE49-F238E27FC236}">
                <a16:creationId xmlns:a16="http://schemas.microsoft.com/office/drawing/2014/main" id="{39BF100D-0332-3229-F245-C7253D41048C}"/>
              </a:ext>
            </a:extLst>
          </p:cNvPr>
          <p:cNvSpPr txBox="1"/>
          <p:nvPr/>
        </p:nvSpPr>
        <p:spPr>
          <a:xfrm>
            <a:off x="353266" y="1832201"/>
            <a:ext cx="11611755"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6.4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6.4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C24B4FBF-F412-70A1-E617-96BFAA92E861}"/>
              </a:ext>
            </a:extLst>
          </p:cNvPr>
          <p:cNvSpPr txBox="1"/>
          <p:nvPr/>
        </p:nvSpPr>
        <p:spPr>
          <a:xfrm>
            <a:off x="4231617" y="4220851"/>
            <a:ext cx="7675123"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di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khoa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gene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p>
        </p:txBody>
      </p:sp>
      <p:pic>
        <p:nvPicPr>
          <p:cNvPr id="19" name="Picture 18">
            <a:extLst>
              <a:ext uri="{FF2B5EF4-FFF2-40B4-BE49-F238E27FC236}">
                <a16:creationId xmlns:a16="http://schemas.microsoft.com/office/drawing/2014/main" id="{41AD75CE-300C-0174-F3A0-7AFDF6F9C41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6979" y="2872256"/>
            <a:ext cx="3847876" cy="3711397"/>
          </a:xfrm>
          <a:prstGeom prst="rect">
            <a:avLst/>
          </a:prstGeom>
        </p:spPr>
      </p:pic>
    </p:spTree>
    <p:extLst>
      <p:ext uri="{BB962C8B-B14F-4D97-AF65-F5344CB8AC3E}">
        <p14:creationId xmlns:p14="http://schemas.microsoft.com/office/powerpoint/2010/main" val="308422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92" name="TextBox 91">
            <a:extLst>
              <a:ext uri="{FF2B5EF4-FFF2-40B4-BE49-F238E27FC236}">
                <a16:creationId xmlns:a16="http://schemas.microsoft.com/office/drawing/2014/main" id="{1238684A-5AC4-07AA-4A46-F53E023272A5}"/>
              </a:ext>
            </a:extLst>
          </p:cNvPr>
          <p:cNvSpPr txBox="1"/>
          <p:nvPr/>
        </p:nvSpPr>
        <p:spPr>
          <a:xfrm>
            <a:off x="625643" y="1252154"/>
            <a:ext cx="7443536"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b) </a:t>
            </a:r>
            <a:r>
              <a:rPr lang="en-US" sz="3600" b="1" dirty="0" err="1">
                <a:latin typeface="Times New Roman" panose="02020603050405020304" pitchFamily="18" charset="0"/>
                <a:cs typeface="Times New Roman" panose="02020603050405020304" pitchFamily="18" charset="0"/>
              </a:rPr>
              <a:t>Nhiệm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rừng</a:t>
            </a:r>
            <a:endParaRPr lang="en-US" sz="3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5" name="TextBox 14">
            <a:extLst>
              <a:ext uri="{FF2B5EF4-FFF2-40B4-BE49-F238E27FC236}">
                <a16:creationId xmlns:a16="http://schemas.microsoft.com/office/drawing/2014/main" id="{39BF100D-0332-3229-F245-C7253D41048C}"/>
              </a:ext>
            </a:extLst>
          </p:cNvPr>
          <p:cNvSpPr txBox="1"/>
          <p:nvPr/>
        </p:nvSpPr>
        <p:spPr>
          <a:xfrm>
            <a:off x="353266" y="1832201"/>
            <a:ext cx="11611755" cy="954107"/>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6.4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6.4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B74D49DA-56B8-53DC-6461-1C2A83D1C34E}"/>
              </a:ext>
            </a:extLst>
          </p:cNvPr>
          <p:cNvSpPr txBox="1"/>
          <p:nvPr/>
        </p:nvSpPr>
        <p:spPr>
          <a:xfrm>
            <a:off x="4153711" y="4261946"/>
            <a:ext cx="7811310"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lụt</a:t>
            </a:r>
            <a:r>
              <a:rPr lang="en-US" sz="2800" dirty="0">
                <a:latin typeface="Times New Roman" panose="02020603050405020304" pitchFamily="18" charset="0"/>
                <a:cs typeface="Times New Roman" panose="02020603050405020304" pitchFamily="18" charset="0"/>
              </a:rPr>
              <a:t> </a:t>
            </a:r>
          </a:p>
        </p:txBody>
      </p:sp>
      <p:pic>
        <p:nvPicPr>
          <p:cNvPr id="19" name="Picture 18">
            <a:extLst>
              <a:ext uri="{FF2B5EF4-FFF2-40B4-BE49-F238E27FC236}">
                <a16:creationId xmlns:a16="http://schemas.microsoft.com/office/drawing/2014/main" id="{3241FFA7-7499-C817-79AA-D95A0033ECD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6979" y="2973137"/>
            <a:ext cx="3769555" cy="3680285"/>
          </a:xfrm>
          <a:prstGeom prst="rect">
            <a:avLst/>
          </a:prstGeom>
        </p:spPr>
      </p:pic>
    </p:spTree>
    <p:extLst>
      <p:ext uri="{BB962C8B-B14F-4D97-AF65-F5344CB8AC3E}">
        <p14:creationId xmlns:p14="http://schemas.microsoft.com/office/powerpoint/2010/main" val="2073756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92" name="TextBox 91">
            <a:extLst>
              <a:ext uri="{FF2B5EF4-FFF2-40B4-BE49-F238E27FC236}">
                <a16:creationId xmlns:a16="http://schemas.microsoft.com/office/drawing/2014/main" id="{1238684A-5AC4-07AA-4A46-F53E023272A5}"/>
              </a:ext>
            </a:extLst>
          </p:cNvPr>
          <p:cNvSpPr txBox="1"/>
          <p:nvPr/>
        </p:nvSpPr>
        <p:spPr>
          <a:xfrm>
            <a:off x="625643" y="1252154"/>
            <a:ext cx="7443536"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b) </a:t>
            </a:r>
            <a:r>
              <a:rPr lang="en-US" sz="3600" b="1" dirty="0" err="1">
                <a:latin typeface="Times New Roman" panose="02020603050405020304" pitchFamily="18" charset="0"/>
                <a:cs typeface="Times New Roman" panose="02020603050405020304" pitchFamily="18" charset="0"/>
              </a:rPr>
              <a:t>Nhiệm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vụ</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rừng</a:t>
            </a:r>
            <a:endParaRPr lang="en-US" sz="3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15" name="TextBox 14">
            <a:extLst>
              <a:ext uri="{FF2B5EF4-FFF2-40B4-BE49-F238E27FC236}">
                <a16:creationId xmlns:a16="http://schemas.microsoft.com/office/drawing/2014/main" id="{39BF100D-0332-3229-F245-C7253D41048C}"/>
              </a:ext>
            </a:extLst>
          </p:cNvPr>
          <p:cNvSpPr txBox="1"/>
          <p:nvPr/>
        </p:nvSpPr>
        <p:spPr>
          <a:xfrm>
            <a:off x="607902" y="1961515"/>
            <a:ext cx="10940715" cy="3416320"/>
          </a:xfrm>
          <a:prstGeom prst="rect">
            <a:avLst/>
          </a:prstGeom>
          <a:noFill/>
        </p:spPr>
        <p:txBody>
          <a:bodyPr wrap="square" rtlCol="0">
            <a:spAutoFit/>
          </a:bodyPr>
          <a:lstStyle/>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Rừng sản xuất: được trồng chủ yếu để khai thác gỗ và các lâm sản ngoài gỗ</a:t>
            </a:r>
            <a:endParaRPr lang="en-US" sz="28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Rừng đặc dụng: chủ yếu được sử dụng để bảo tồn nguồn gene sinh vật rừng, rừng nguyên sinh; nghiên cứu khoa học, bảo vệ di tích lịch sử - văn hóa và phục vụ du lịch.</a:t>
            </a:r>
            <a:endParaRPr lang="en-US" sz="28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Rừng phòng hộ: được sử dụng để bảo vệ đất, chống xói mòn, chống sa mạc hóa, hạn chế lũ lụt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1551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550424" cy="1862048"/>
          </a:xfrm>
          <a:prstGeom prst="rect">
            <a:avLst/>
          </a:prstGeom>
          <a:noFill/>
        </p:spPr>
        <p:txBody>
          <a:bodyPr wrap="none" rtlCol="0">
            <a:spAutoFit/>
          </a:bodyPr>
          <a:lstStyle/>
          <a:p>
            <a:r>
              <a:rPr lang="en-US" altLang="zh-CN" sz="11500" b="1">
                <a:solidFill>
                  <a:srgbClr val="2A3D52"/>
                </a:solidFill>
                <a:latin typeface="Agency FB" panose="020B0503020202020204" pitchFamily="34" charset="0"/>
                <a:ea typeface="微软雅黑" panose="020B0503020204020204" pitchFamily="34" charset="-122"/>
              </a:rPr>
              <a:t>03</a:t>
            </a:r>
            <a:endParaRPr lang="zh-CN" altLang="en-US" sz="11500"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5943256" y="2979817"/>
            <a:ext cx="4601523" cy="2092881"/>
          </a:xfrm>
          <a:prstGeom prst="rect">
            <a:avLst/>
          </a:prstGeom>
          <a:noFill/>
        </p:spPr>
        <p:txBody>
          <a:bodyPr wrap="square" rtlCol="0">
            <a:spAutoFit/>
          </a:bodyPr>
          <a:lstStyle/>
          <a:p>
            <a:pPr algn="ctr"/>
            <a:r>
              <a:rPr lang="en-US" altLang="zh-CN" sz="6500" b="1" dirty="0">
                <a:solidFill>
                  <a:srgbClr val="F8F8F8"/>
                </a:solidFill>
                <a:latin typeface="#9Slide03 Ample" panose="02000000000000000000" pitchFamily="2" charset="0"/>
                <a:ea typeface="幼圆" panose="02010509060101010101" pitchFamily="49" charset="-122"/>
              </a:rPr>
              <a:t>LUYỆN TẬP, THỰC HÀNH</a:t>
            </a:r>
            <a:endParaRPr lang="zh-CN" altLang="en-US" sz="6500" b="1" dirty="0">
              <a:solidFill>
                <a:srgbClr val="F8F8F8"/>
              </a:solidFill>
              <a:latin typeface="#9Slide03 Ample" panose="02000000000000000000" pitchFamily="2" charset="0"/>
              <a:ea typeface="幼圆" panose="02010509060101010101" pitchFamily="49" charset="-122"/>
            </a:endParaRPr>
          </a:p>
        </p:txBody>
      </p:sp>
    </p:spTree>
    <p:extLst>
      <p:ext uri="{BB962C8B-B14F-4D97-AF65-F5344CB8AC3E}">
        <p14:creationId xmlns:p14="http://schemas.microsoft.com/office/powerpoint/2010/main" val="26048364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5737569" y="207451"/>
            <a:ext cx="1596912" cy="830997"/>
          </a:xfrm>
          <a:prstGeom prst="rect">
            <a:avLst/>
          </a:prstGeom>
          <a:noFill/>
          <a:effectLst/>
        </p:spPr>
        <p:txBody>
          <a:bodyPr wrap="none" rtlCol="0">
            <a:spAutoFit/>
          </a:bodyPr>
          <a:lstStyle/>
          <a:p>
            <a:r>
              <a:rPr lang="en-US" altLang="zh-CN" sz="4800" b="1" dirty="0" err="1">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Câu</a:t>
            </a:r>
            <a:r>
              <a:rPr lang="en-US" altLang="zh-CN"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 1</a:t>
            </a:r>
            <a:endParaRPr lang="zh-CN" altLang="en-US"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2" name="TextBox 1">
            <a:extLst>
              <a:ext uri="{FF2B5EF4-FFF2-40B4-BE49-F238E27FC236}">
                <a16:creationId xmlns:a16="http://schemas.microsoft.com/office/drawing/2014/main" id="{FF0FC809-87D4-8941-D7EB-CE24A86F69EA}"/>
              </a:ext>
            </a:extLst>
          </p:cNvPr>
          <p:cNvSpPr txBox="1"/>
          <p:nvPr/>
        </p:nvSpPr>
        <p:spPr>
          <a:xfrm>
            <a:off x="262094" y="1270345"/>
            <a:ext cx="11622092"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6.5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4655C0D7-BF52-AF89-151D-DF5A38DFF3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4954" y="1800406"/>
            <a:ext cx="1531620" cy="1158240"/>
          </a:xfrm>
          <a:prstGeom prst="rect">
            <a:avLst/>
          </a:prstGeom>
        </p:spPr>
      </p:pic>
      <p:pic>
        <p:nvPicPr>
          <p:cNvPr id="15" name="Picture 14">
            <a:extLst>
              <a:ext uri="{FF2B5EF4-FFF2-40B4-BE49-F238E27FC236}">
                <a16:creationId xmlns:a16="http://schemas.microsoft.com/office/drawing/2014/main" id="{68671B8F-F866-2ED4-E793-5E8945BBEF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7814" y="3078798"/>
            <a:ext cx="1485900" cy="1127760"/>
          </a:xfrm>
          <a:prstGeom prst="rect">
            <a:avLst/>
          </a:prstGeom>
        </p:spPr>
      </p:pic>
      <p:pic>
        <p:nvPicPr>
          <p:cNvPr id="16" name="Picture 15">
            <a:extLst>
              <a:ext uri="{FF2B5EF4-FFF2-40B4-BE49-F238E27FC236}">
                <a16:creationId xmlns:a16="http://schemas.microsoft.com/office/drawing/2014/main" id="{60C2D052-666C-E4E1-1374-4F46DD6377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2094" y="4346160"/>
            <a:ext cx="1531620" cy="1157605"/>
          </a:xfrm>
          <a:prstGeom prst="rect">
            <a:avLst/>
          </a:prstGeom>
        </p:spPr>
      </p:pic>
      <p:pic>
        <p:nvPicPr>
          <p:cNvPr id="17" name="Picture 16">
            <a:extLst>
              <a:ext uri="{FF2B5EF4-FFF2-40B4-BE49-F238E27FC236}">
                <a16:creationId xmlns:a16="http://schemas.microsoft.com/office/drawing/2014/main" id="{67873C12-A1E7-6BC9-A472-3B3F626CB75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094" y="5578158"/>
            <a:ext cx="1531620" cy="1158240"/>
          </a:xfrm>
          <a:prstGeom prst="rect">
            <a:avLst/>
          </a:prstGeom>
        </p:spPr>
      </p:pic>
      <p:sp>
        <p:nvSpPr>
          <p:cNvPr id="18" name="TextBox 17">
            <a:extLst>
              <a:ext uri="{FF2B5EF4-FFF2-40B4-BE49-F238E27FC236}">
                <a16:creationId xmlns:a16="http://schemas.microsoft.com/office/drawing/2014/main" id="{492D7F7D-7977-5174-0EC6-74CA76CB7451}"/>
              </a:ext>
            </a:extLst>
          </p:cNvPr>
          <p:cNvSpPr txBox="1"/>
          <p:nvPr/>
        </p:nvSpPr>
        <p:spPr>
          <a:xfrm>
            <a:off x="1976917" y="4663352"/>
            <a:ext cx="9952987" cy="523220"/>
          </a:xfrm>
          <a:prstGeom prst="rect">
            <a:avLst/>
          </a:prstGeom>
          <a:noFill/>
        </p:spPr>
        <p:txBody>
          <a:bodyPr wrap="square" rtlCol="0">
            <a:spAutoFit/>
          </a:bodyPr>
          <a:lstStyle/>
          <a:p>
            <a:r>
              <a:rPr lang="en-US" sz="2800" dirty="0" err="1">
                <a:effectLst/>
                <a:latin typeface="Times New Roman" panose="02020603050405020304" pitchFamily="18" charset="0"/>
                <a:ea typeface="Calibri" panose="020F0502020204030204" pitchFamily="34" charset="0"/>
              </a:rPr>
              <a:t>Hương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hoa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loại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dầu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chiết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xuất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bộ</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cây</a:t>
            </a:r>
            <a:r>
              <a:rPr lang="en-US" sz="2800" dirty="0">
                <a:effectLst/>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33312330-0C39-9B40-9DBA-06B8B9A5CE6B}"/>
              </a:ext>
            </a:extLst>
          </p:cNvPr>
          <p:cNvSpPr txBox="1"/>
          <p:nvPr/>
        </p:nvSpPr>
        <p:spPr>
          <a:xfrm>
            <a:off x="1976920" y="3429000"/>
            <a:ext cx="9952987" cy="523220"/>
          </a:xfrm>
          <a:prstGeom prst="rect">
            <a:avLst/>
          </a:prstGeom>
          <a:noFill/>
        </p:spPr>
        <p:txBody>
          <a:bodyPr wrap="square" rtlCol="0">
            <a:spAutoFit/>
          </a:bodyPr>
          <a:lstStyle/>
          <a:p>
            <a:r>
              <a:rPr lang="en-US" sz="2800" dirty="0" err="1">
                <a:effectLst/>
                <a:latin typeface="Times New Roman" panose="02020603050405020304" pitchFamily="18" charset="0"/>
                <a:ea typeface="Calibri" panose="020F0502020204030204" pitchFamily="34" charset="0"/>
              </a:rPr>
              <a:t>Giỏ</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mây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tre</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phẩm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từ</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mây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tre</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đan</a:t>
            </a:r>
            <a:r>
              <a:rPr lang="en-US" sz="2800" dirty="0">
                <a:effectLst/>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2A367B79-15D5-8100-69C7-1F3684E45AB2}"/>
              </a:ext>
            </a:extLst>
          </p:cNvPr>
          <p:cNvSpPr txBox="1"/>
          <p:nvPr/>
        </p:nvSpPr>
        <p:spPr>
          <a:xfrm>
            <a:off x="1976918" y="2124377"/>
            <a:ext cx="9952987" cy="523220"/>
          </a:xfrm>
          <a:prstGeom prst="rect">
            <a:avLst/>
          </a:prstGeom>
          <a:noFill/>
        </p:spPr>
        <p:txBody>
          <a:bodyPr wrap="square" rtlCol="0">
            <a:spAutoFit/>
          </a:bodyPr>
          <a:lstStyle/>
          <a:p>
            <a:r>
              <a:rPr lang="en-US" sz="2800" dirty="0" err="1">
                <a:effectLst/>
                <a:latin typeface="Times New Roman" panose="02020603050405020304" pitchFamily="18" charset="0"/>
                <a:ea typeface="Calibri" panose="020F0502020204030204" pitchFamily="34" charset="0"/>
              </a:rPr>
              <a:t>Bàn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gỗ</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Đồ</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gỗ</a:t>
            </a:r>
            <a:r>
              <a:rPr lang="en-US" sz="2800" dirty="0">
                <a:effectLst/>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0998B1AE-27F6-19AA-6676-8BFFF3DE6D90}"/>
              </a:ext>
            </a:extLst>
          </p:cNvPr>
          <p:cNvSpPr txBox="1"/>
          <p:nvPr/>
        </p:nvSpPr>
        <p:spPr>
          <a:xfrm>
            <a:off x="1931971" y="5853518"/>
            <a:ext cx="9952987" cy="523220"/>
          </a:xfrm>
          <a:prstGeom prst="rect">
            <a:avLst/>
          </a:prstGeom>
          <a:noFill/>
        </p:spPr>
        <p:txBody>
          <a:bodyPr wrap="square" rtlCol="0">
            <a:spAutoFit/>
          </a:bodyPr>
          <a:lstStyle/>
          <a:p>
            <a:r>
              <a:rPr lang="en-US" sz="2800" dirty="0" err="1">
                <a:effectLst/>
                <a:latin typeface="Times New Roman" panose="02020603050405020304" pitchFamily="18" charset="0"/>
                <a:ea typeface="Calibri" panose="020F0502020204030204" pitchFamily="34" charset="0"/>
              </a:rPr>
              <a:t>Mật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ong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phẩm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thực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phẩm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có</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nguồn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gốc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vật</a:t>
            </a:r>
            <a:r>
              <a:rPr lang="en-US" sz="2800" dirty="0">
                <a:effectLst/>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595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barn(inVertical)">
                                      <p:cBhvr>
                                        <p:cTn id="34" dur="500"/>
                                        <p:tgtEl>
                                          <p:spTgt spid="1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2" name="TextBox 1">
            <a:extLst>
              <a:ext uri="{FF2B5EF4-FFF2-40B4-BE49-F238E27FC236}">
                <a16:creationId xmlns:a16="http://schemas.microsoft.com/office/drawing/2014/main" id="{FF0FC809-87D4-8941-D7EB-CE24A86F69EA}"/>
              </a:ext>
            </a:extLst>
          </p:cNvPr>
          <p:cNvSpPr txBox="1"/>
          <p:nvPr/>
        </p:nvSpPr>
        <p:spPr>
          <a:xfrm>
            <a:off x="290700" y="1319556"/>
            <a:ext cx="10952037"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6.6, 6.7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6.8</a:t>
            </a:r>
          </a:p>
        </p:txBody>
      </p:sp>
      <p:sp>
        <p:nvSpPr>
          <p:cNvPr id="15" name="文本框 13">
            <a:extLst>
              <a:ext uri="{FF2B5EF4-FFF2-40B4-BE49-F238E27FC236}">
                <a16:creationId xmlns:a16="http://schemas.microsoft.com/office/drawing/2014/main" id="{80337E68-3C42-453E-20C8-653AA67A7C7D}"/>
              </a:ext>
            </a:extLst>
          </p:cNvPr>
          <p:cNvSpPr txBox="1"/>
          <p:nvPr/>
        </p:nvSpPr>
        <p:spPr>
          <a:xfrm>
            <a:off x="5737569" y="207451"/>
            <a:ext cx="1596912" cy="830997"/>
          </a:xfrm>
          <a:prstGeom prst="rect">
            <a:avLst/>
          </a:prstGeom>
          <a:noFill/>
          <a:effectLst/>
        </p:spPr>
        <p:txBody>
          <a:bodyPr wrap="none" rtlCol="0">
            <a:spAutoFit/>
          </a:bodyPr>
          <a:lstStyle/>
          <a:p>
            <a:r>
              <a:rPr lang="en-US" altLang="zh-CN" sz="4800" b="1" dirty="0" err="1">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Câu</a:t>
            </a:r>
            <a:r>
              <a:rPr lang="en-US" altLang="zh-CN"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 2</a:t>
            </a:r>
            <a:endParaRPr lang="zh-CN" altLang="en-US"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pic>
        <p:nvPicPr>
          <p:cNvPr id="12" name="Picture 11">
            <a:extLst>
              <a:ext uri="{FF2B5EF4-FFF2-40B4-BE49-F238E27FC236}">
                <a16:creationId xmlns:a16="http://schemas.microsoft.com/office/drawing/2014/main" id="{1AF8D972-6E07-7E2C-8E88-FB5D922E89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5200" y="1890702"/>
            <a:ext cx="2604810" cy="2095557"/>
          </a:xfrm>
          <a:prstGeom prst="rect">
            <a:avLst/>
          </a:prstGeom>
        </p:spPr>
      </p:pic>
      <p:pic>
        <p:nvPicPr>
          <p:cNvPr id="14" name="Picture 13">
            <a:extLst>
              <a:ext uri="{FF2B5EF4-FFF2-40B4-BE49-F238E27FC236}">
                <a16:creationId xmlns:a16="http://schemas.microsoft.com/office/drawing/2014/main" id="{53F9EADB-92D7-8694-26F6-49AB621B9D2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200" y="4322618"/>
            <a:ext cx="2604810" cy="2146276"/>
          </a:xfrm>
          <a:prstGeom prst="rect">
            <a:avLst/>
          </a:prstGeom>
        </p:spPr>
      </p:pic>
      <p:pic>
        <p:nvPicPr>
          <p:cNvPr id="16" name="Picture 15">
            <a:extLst>
              <a:ext uri="{FF2B5EF4-FFF2-40B4-BE49-F238E27FC236}">
                <a16:creationId xmlns:a16="http://schemas.microsoft.com/office/drawing/2014/main" id="{8629E53D-9434-CCE2-BF3B-96FDBA3856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69324" y="2764896"/>
            <a:ext cx="2506239" cy="2446517"/>
          </a:xfrm>
          <a:prstGeom prst="rect">
            <a:avLst/>
          </a:prstGeom>
        </p:spPr>
      </p:pic>
      <p:sp>
        <p:nvSpPr>
          <p:cNvPr id="17" name="TextBox 16">
            <a:extLst>
              <a:ext uri="{FF2B5EF4-FFF2-40B4-BE49-F238E27FC236}">
                <a16:creationId xmlns:a16="http://schemas.microsoft.com/office/drawing/2014/main" id="{C261AE74-85B7-1ED5-1B94-9BCFA4E6B048}"/>
              </a:ext>
            </a:extLst>
          </p:cNvPr>
          <p:cNvSpPr txBox="1"/>
          <p:nvPr/>
        </p:nvSpPr>
        <p:spPr>
          <a:xfrm>
            <a:off x="9457489" y="3647864"/>
            <a:ext cx="260481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a:t>
            </a:r>
            <a:endParaRPr lang="en-US"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44CE120D-B9E5-2CE6-0D00-AC1E6EC3071E}"/>
              </a:ext>
            </a:extLst>
          </p:cNvPr>
          <p:cNvSpPr txBox="1"/>
          <p:nvPr/>
        </p:nvSpPr>
        <p:spPr>
          <a:xfrm>
            <a:off x="3491190" y="5134146"/>
            <a:ext cx="260481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endParaRPr lang="en-US" sz="28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105385F-8AC1-B61D-3F95-C6BC0B448F8A}"/>
              </a:ext>
            </a:extLst>
          </p:cNvPr>
          <p:cNvSpPr txBox="1"/>
          <p:nvPr/>
        </p:nvSpPr>
        <p:spPr>
          <a:xfrm>
            <a:off x="3491190" y="2676870"/>
            <a:ext cx="2604810"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6738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1000"/>
                                        <p:tgtEl>
                                          <p:spTgt spid="14"/>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barn(inVertical)">
                                      <p:cBhvr>
                                        <p:cTn id="3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2"/>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860926"/>
            <a:ext cx="5479696" cy="2330665"/>
          </a:xfrm>
          <a:prstGeom prst="rect">
            <a:avLst/>
          </a:prstGeom>
        </p:spPr>
      </p:pic>
      <p:sp>
        <p:nvSpPr>
          <p:cNvPr id="32" name="文本框 31"/>
          <p:cNvSpPr txBox="1"/>
          <p:nvPr/>
        </p:nvSpPr>
        <p:spPr>
          <a:xfrm>
            <a:off x="1905360" y="2019198"/>
            <a:ext cx="1544012" cy="1862048"/>
          </a:xfrm>
          <a:prstGeom prst="rect">
            <a:avLst/>
          </a:prstGeom>
          <a:noFill/>
        </p:spPr>
        <p:txBody>
          <a:bodyPr wrap="none" rtlCol="0">
            <a:spAutoFit/>
          </a:bodyPr>
          <a:lstStyle/>
          <a:p>
            <a:r>
              <a:rPr lang="en-US" altLang="zh-CN" sz="11500" b="1">
                <a:solidFill>
                  <a:srgbClr val="2A3D52"/>
                </a:solidFill>
                <a:latin typeface="Agency FB" panose="020B0503020202020204" pitchFamily="34" charset="0"/>
                <a:ea typeface="微软雅黑" panose="020B0503020204020204" pitchFamily="34" charset="-122"/>
              </a:rPr>
              <a:t>04</a:t>
            </a:r>
            <a:endParaRPr lang="zh-CN" altLang="en-US" sz="11500" b="1" dirty="0">
              <a:solidFill>
                <a:srgbClr val="2A3D52"/>
              </a:solidFill>
              <a:latin typeface="Agency FB" panose="020B0503020202020204" pitchFamily="34" charset="0"/>
              <a:ea typeface="微软雅黑" panose="020B0503020204020204" pitchFamily="34" charset="-122"/>
            </a:endParaRPr>
          </a:p>
        </p:txBody>
      </p:sp>
      <p:sp>
        <p:nvSpPr>
          <p:cNvPr id="33" name="文本框 32"/>
          <p:cNvSpPr txBox="1"/>
          <p:nvPr/>
        </p:nvSpPr>
        <p:spPr>
          <a:xfrm>
            <a:off x="6242699" y="3479954"/>
            <a:ext cx="3997248" cy="1092607"/>
          </a:xfrm>
          <a:prstGeom prst="rect">
            <a:avLst/>
          </a:prstGeom>
          <a:noFill/>
        </p:spPr>
        <p:txBody>
          <a:bodyPr wrap="none" rtlCol="0">
            <a:spAutoFit/>
          </a:bodyPr>
          <a:lstStyle/>
          <a:p>
            <a:r>
              <a:rPr lang="en-US" altLang="zh-CN" sz="6500" b="1" dirty="0">
                <a:solidFill>
                  <a:srgbClr val="F8F8F8"/>
                </a:solidFill>
                <a:latin typeface="#9Slide03 Ample" panose="02000000000000000000" pitchFamily="2" charset="0"/>
                <a:ea typeface="幼圆" panose="02010509060101010101" pitchFamily="49" charset="-122"/>
              </a:rPr>
              <a:t>VẬN DỤNG</a:t>
            </a:r>
            <a:endParaRPr lang="zh-CN" altLang="en-US" sz="6500" b="1" dirty="0">
              <a:solidFill>
                <a:srgbClr val="F8F8F8"/>
              </a:solidFill>
              <a:latin typeface="#9Slide03 Ample" panose="02000000000000000000" pitchFamily="2" charset="0"/>
              <a:ea typeface="幼圆" panose="02010509060101010101" pitchFamily="49" charset="-122"/>
            </a:endParaRPr>
          </a:p>
        </p:txBody>
      </p:sp>
    </p:spTree>
    <p:extLst>
      <p:ext uri="{BB962C8B-B14F-4D97-AF65-F5344CB8AC3E}">
        <p14:creationId xmlns:p14="http://schemas.microsoft.com/office/powerpoint/2010/main" val="3302398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2" name="TextBox 1">
            <a:extLst>
              <a:ext uri="{FF2B5EF4-FFF2-40B4-BE49-F238E27FC236}">
                <a16:creationId xmlns:a16="http://schemas.microsoft.com/office/drawing/2014/main" id="{FF0FC809-87D4-8941-D7EB-CE24A86F69EA}"/>
              </a:ext>
            </a:extLst>
          </p:cNvPr>
          <p:cNvSpPr txBox="1"/>
          <p:nvPr/>
        </p:nvSpPr>
        <p:spPr>
          <a:xfrm>
            <a:off x="290700" y="1910288"/>
            <a:ext cx="11526162" cy="954107"/>
          </a:xfrm>
          <a:prstGeom prst="rect">
            <a:avLst/>
          </a:prstGeom>
          <a:noFill/>
        </p:spPr>
        <p:txBody>
          <a:bodyPr wrap="square" rtlCol="0">
            <a:spAutoFit/>
          </a:bodyPr>
          <a:lstStyle/>
          <a:p>
            <a:pPr algn="just"/>
            <a:r>
              <a:rPr lang="en-US" sz="2800" b="1" dirty="0" err="1">
                <a:effectLst/>
                <a:latin typeface="Times New Roman" panose="02020603050405020304" pitchFamily="18" charset="0"/>
                <a:ea typeface="Calibri" panose="020F0502020204030204" pitchFamily="34" charset="0"/>
              </a:rPr>
              <a:t>Câu</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hỏi</a:t>
            </a:r>
            <a:r>
              <a:rPr lang="en-US" sz="2800" b="1"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Rừng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giúp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ích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như</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cuộc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em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phương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em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sống</a:t>
            </a:r>
            <a:r>
              <a:rPr lang="en-US" sz="2800" dirty="0">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cs typeface="Times New Roman" panose="02020603050405020304" pitchFamily="18" charset="0"/>
            </a:endParaRPr>
          </a:p>
        </p:txBody>
      </p:sp>
      <p:sp>
        <p:nvSpPr>
          <p:cNvPr id="12" name="文本框 32">
            <a:extLst>
              <a:ext uri="{FF2B5EF4-FFF2-40B4-BE49-F238E27FC236}">
                <a16:creationId xmlns:a16="http://schemas.microsoft.com/office/drawing/2014/main" id="{20A6477E-D06C-C1AA-289B-0FB6F2F8CADC}"/>
              </a:ext>
            </a:extLst>
          </p:cNvPr>
          <p:cNvSpPr txBox="1"/>
          <p:nvPr/>
        </p:nvSpPr>
        <p:spPr>
          <a:xfrm>
            <a:off x="4384842" y="142803"/>
            <a:ext cx="3997248" cy="1092607"/>
          </a:xfrm>
          <a:prstGeom prst="rect">
            <a:avLst/>
          </a:prstGeom>
          <a:noFill/>
        </p:spPr>
        <p:txBody>
          <a:bodyPr wrap="none" rtlCol="0">
            <a:spAutoFit/>
          </a:bodyPr>
          <a:lstStyle/>
          <a:p>
            <a:r>
              <a:rPr lang="en-US" altLang="zh-CN" sz="6500" b="1" dirty="0">
                <a:solidFill>
                  <a:srgbClr val="3E5B7A"/>
                </a:solidFill>
                <a:latin typeface="#9Slide03 Ample" panose="02000000000000000000" pitchFamily="2" charset="0"/>
                <a:ea typeface="幼圆" panose="02010509060101010101" pitchFamily="49" charset="-122"/>
              </a:rPr>
              <a:t>VẬN DỤNG</a:t>
            </a:r>
            <a:endParaRPr lang="zh-CN" altLang="en-US" sz="6500" b="1" dirty="0">
              <a:solidFill>
                <a:srgbClr val="3E5B7A"/>
              </a:solidFill>
              <a:latin typeface="#9Slide03 Ample" panose="02000000000000000000" pitchFamily="2" charset="0"/>
              <a:ea typeface="幼圆" panose="02010509060101010101" pitchFamily="49" charset="-122"/>
            </a:endParaRPr>
          </a:p>
        </p:txBody>
      </p:sp>
      <p:sp>
        <p:nvSpPr>
          <p:cNvPr id="14" name="TextBox 13">
            <a:extLst>
              <a:ext uri="{FF2B5EF4-FFF2-40B4-BE49-F238E27FC236}">
                <a16:creationId xmlns:a16="http://schemas.microsoft.com/office/drawing/2014/main" id="{58AE1FCE-65C2-F456-3FCA-B181D00A9541}"/>
              </a:ext>
            </a:extLst>
          </p:cNvPr>
          <p:cNvSpPr txBox="1"/>
          <p:nvPr/>
        </p:nvSpPr>
        <p:spPr>
          <a:xfrm>
            <a:off x="290700" y="3521128"/>
            <a:ext cx="11526162" cy="1384995"/>
          </a:xfrm>
          <a:prstGeom prst="rect">
            <a:avLst/>
          </a:prstGeom>
          <a:noFill/>
        </p:spPr>
        <p:txBody>
          <a:bodyPr wrap="square" rtlCol="0">
            <a:spAutoFit/>
          </a:bodyPr>
          <a:lstStyle/>
          <a:p>
            <a:pPr algn="just"/>
            <a:r>
              <a:rPr lang="en-US" sz="2800" b="1" dirty="0" err="1">
                <a:latin typeface="Times New Roman" panose="02020603050405020304" pitchFamily="18" charset="0"/>
                <a:ea typeface="Calibri" panose="020F0502020204030204" pitchFamily="34" charset="0"/>
              </a:rPr>
              <a:t>Trả</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lời</a:t>
            </a:r>
            <a:r>
              <a:rPr lang="en-US" sz="2800" b="1"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t>
            </a:r>
            <a:r>
              <a:rPr lang="en-US" sz="2800" dirty="0" err="1">
                <a:effectLst/>
                <a:latin typeface="Times New Roman" panose="02020603050405020304" pitchFamily="18" charset="0"/>
                <a:ea typeface="Calibri" panose="020F0502020204030204" pitchFamily="34" charset="0"/>
              </a:rPr>
              <a:t>ừng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giúp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ích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cuộc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đình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em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người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dân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địa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phương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nơi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em</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sống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bảo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vệ</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cảnh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bảo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vệ</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môi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trường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chức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năng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phòng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hộ</a:t>
            </a:r>
            <a:r>
              <a:rPr lang="en-US" sz="2800" dirty="0">
                <a:effectLst/>
                <a:latin typeface="Times New Roman" panose="02020603050405020304" pitchFamily="18" charset="0"/>
                <a:ea typeface="Calibri" panose="020F0502020204030204" pitchFamily="34"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889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19896E1-C1F2-4DDC-B73A-751EB5AD34A6}"/>
              </a:ext>
            </a:extLst>
          </p:cNvPr>
          <p:cNvSpPr/>
          <p:nvPr/>
        </p:nvSpPr>
        <p:spPr>
          <a:xfrm>
            <a:off x="1210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 name="组合 34">
            <a:extLst>
              <a:ext uri="{FF2B5EF4-FFF2-40B4-BE49-F238E27FC236}">
                <a16:creationId xmlns:a16="http://schemas.microsoft.com/office/drawing/2014/main" id="{CC269B3E-6DC8-4CCF-B9D4-CC2A45F6A44D}"/>
              </a:ext>
            </a:extLst>
          </p:cNvPr>
          <p:cNvGrpSpPr/>
          <p:nvPr/>
        </p:nvGrpSpPr>
        <p:grpSpPr>
          <a:xfrm>
            <a:off x="1246712" y="1991595"/>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endParaRPr>
            </a:p>
          </p:txBody>
        </p:sp>
      </p:grpSp>
      <p:pic>
        <p:nvPicPr>
          <p:cNvPr id="8" name="图片 37">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2142899" y="4060375"/>
            <a:ext cx="2120858" cy="2285734"/>
          </a:xfrm>
          <a:prstGeom prst="rect">
            <a:avLst/>
          </a:prstGeom>
        </p:spPr>
      </p:pic>
      <p:grpSp>
        <p:nvGrpSpPr>
          <p:cNvPr id="9" name="组合 39">
            <a:extLst>
              <a:ext uri="{FF2B5EF4-FFF2-40B4-BE49-F238E27FC236}">
                <a16:creationId xmlns:a16="http://schemas.microsoft.com/office/drawing/2014/main" id="{1887A365-5DD4-4EC2-B49E-7380FEA04C32}"/>
              </a:ext>
            </a:extLst>
          </p:cNvPr>
          <p:cNvGrpSpPr/>
          <p:nvPr/>
        </p:nvGrpSpPr>
        <p:grpSpPr>
          <a:xfrm>
            <a:off x="5780302" y="414513"/>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微软雅黑" pitchFamily="34" charset="-122"/>
                <a:ea typeface="微软雅黑" pitchFamily="34" charset="-122"/>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微软雅黑" pitchFamily="34" charset="-122"/>
                  <a:ea typeface="微软雅黑" pitchFamily="34" charset="-122"/>
                </a:rPr>
                <a:t>1</a:t>
              </a:r>
              <a:endParaRPr lang="zh-CN" altLang="en-US" sz="4399" b="1" dirty="0">
                <a:solidFill>
                  <a:schemeClr val="accent1"/>
                </a:solidFill>
                <a:latin typeface="微软雅黑" pitchFamily="34" charset="-122"/>
                <a:ea typeface="微软雅黑" pitchFamily="34" charset="-122"/>
              </a:endParaRPr>
            </a:p>
          </p:txBody>
        </p:sp>
      </p:grpSp>
      <p:grpSp>
        <p:nvGrpSpPr>
          <p:cNvPr id="12" name="组合 42">
            <a:extLst>
              <a:ext uri="{FF2B5EF4-FFF2-40B4-BE49-F238E27FC236}">
                <a16:creationId xmlns:a16="http://schemas.microsoft.com/office/drawing/2014/main" id="{E6BB2EFC-B802-4042-B943-77C6C6E2DB9D}"/>
              </a:ext>
            </a:extLst>
          </p:cNvPr>
          <p:cNvGrpSpPr/>
          <p:nvPr/>
        </p:nvGrpSpPr>
        <p:grpSpPr>
          <a:xfrm>
            <a:off x="6336752" y="1891609"/>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微软雅黑" pitchFamily="34" charset="-122"/>
                <a:ea typeface="微软雅黑" pitchFamily="34" charset="-122"/>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微软雅黑" pitchFamily="34" charset="-122"/>
                  <a:ea typeface="微软雅黑" pitchFamily="34" charset="-122"/>
                </a:rPr>
                <a:t>2</a:t>
              </a:r>
              <a:endParaRPr lang="zh-CN" altLang="en-US" sz="4399" b="1" dirty="0">
                <a:solidFill>
                  <a:schemeClr val="accent1"/>
                </a:solidFill>
                <a:latin typeface="微软雅黑" pitchFamily="34" charset="-122"/>
                <a:ea typeface="微软雅黑" pitchFamily="34" charset="-122"/>
              </a:endParaRPr>
            </a:p>
          </p:txBody>
        </p:sp>
      </p:grpSp>
      <p:grpSp>
        <p:nvGrpSpPr>
          <p:cNvPr id="15" name="组合 45">
            <a:extLst>
              <a:ext uri="{FF2B5EF4-FFF2-40B4-BE49-F238E27FC236}">
                <a16:creationId xmlns:a16="http://schemas.microsoft.com/office/drawing/2014/main" id="{FE786FDE-A738-4EB1-A9FE-A8E9C8AF75A3}"/>
              </a:ext>
            </a:extLst>
          </p:cNvPr>
          <p:cNvGrpSpPr/>
          <p:nvPr/>
        </p:nvGrpSpPr>
        <p:grpSpPr>
          <a:xfrm>
            <a:off x="6338996" y="3547995"/>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微软雅黑" pitchFamily="34" charset="-122"/>
                <a:ea typeface="微软雅黑" pitchFamily="34" charset="-122"/>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微软雅黑" pitchFamily="34" charset="-122"/>
                  <a:ea typeface="微软雅黑" pitchFamily="34" charset="-122"/>
                </a:rPr>
                <a:t>3</a:t>
              </a:r>
              <a:endParaRPr lang="zh-CN" altLang="en-US" sz="4399" b="1" dirty="0">
                <a:solidFill>
                  <a:schemeClr val="accent1"/>
                </a:solidFill>
                <a:latin typeface="微软雅黑" pitchFamily="34" charset="-122"/>
                <a:ea typeface="微软雅黑" pitchFamily="34" charset="-122"/>
              </a:endParaRPr>
            </a:p>
          </p:txBody>
        </p:sp>
      </p:grpSp>
      <p:sp>
        <p:nvSpPr>
          <p:cNvPr id="18" name="TextBox 17">
            <a:extLst>
              <a:ext uri="{FF2B5EF4-FFF2-40B4-BE49-F238E27FC236}">
                <a16:creationId xmlns:a16="http://schemas.microsoft.com/office/drawing/2014/main" id="{07C703A0-FE30-416B-B157-5FA2FCCF66E1}"/>
              </a:ext>
            </a:extLst>
          </p:cNvPr>
          <p:cNvSpPr txBox="1"/>
          <p:nvPr/>
        </p:nvSpPr>
        <p:spPr>
          <a:xfrm>
            <a:off x="7143007" y="375607"/>
            <a:ext cx="4452279" cy="124261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pt-BR" sz="2800" b="0" dirty="0">
                <a:latin typeface="Times New Roman" panose="02020603050405020304" pitchFamily="18" charset="0"/>
                <a:cs typeface="Times New Roman" panose="02020603050405020304" pitchFamily="18" charset="0"/>
              </a:rPr>
              <a:t>Xem lại nội dung đã được học</a:t>
            </a:r>
            <a:endParaRPr lang="en-US" altLang="zh-CN" sz="2800" b="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B13626-C844-49DB-B8B7-4B3F1D04E766}"/>
              </a:ext>
            </a:extLst>
          </p:cNvPr>
          <p:cNvSpPr txBox="1"/>
          <p:nvPr/>
        </p:nvSpPr>
        <p:spPr>
          <a:xfrm>
            <a:off x="7623607" y="3279803"/>
            <a:ext cx="4203752"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lgn="just"/>
            <a:r>
              <a:rPr lang="pt-BR" sz="2800" dirty="0">
                <a:latin typeface="Times New Roman" panose="02020603050405020304" pitchFamily="18" charset="0"/>
                <a:cs typeface="Times New Roman" panose="02020603050405020304" pitchFamily="18" charset="0"/>
              </a:rPr>
              <a:t>Đọc phần “Có thể em chưa biết”</a:t>
            </a:r>
          </a:p>
        </p:txBody>
      </p:sp>
      <p:sp>
        <p:nvSpPr>
          <p:cNvPr id="20" name="TextBox 19">
            <a:extLst>
              <a:ext uri="{FF2B5EF4-FFF2-40B4-BE49-F238E27FC236}">
                <a16:creationId xmlns:a16="http://schemas.microsoft.com/office/drawing/2014/main" id="{2A02D1DF-1356-4650-9D99-20C86C59DAE8}"/>
              </a:ext>
            </a:extLst>
          </p:cNvPr>
          <p:cNvSpPr txBox="1"/>
          <p:nvPr/>
        </p:nvSpPr>
        <p:spPr>
          <a:xfrm>
            <a:off x="1666570" y="1273673"/>
            <a:ext cx="3706720" cy="500906"/>
          </a:xfrm>
          <a:prstGeom prst="rect">
            <a:avLst/>
          </a:prstGeom>
          <a:noFill/>
        </p:spPr>
        <p:txBody>
          <a:bodyPr wrap="none" rtlCol="0">
            <a:spAutoFit/>
          </a:bodyPr>
          <a:lstStyle/>
          <a:p>
            <a:r>
              <a:rPr lang="en-US" altLang="zh-CN" sz="2655"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2655"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a:extLst>
              <a:ext uri="{FF2B5EF4-FFF2-40B4-BE49-F238E27FC236}">
                <a16:creationId xmlns:a16="http://schemas.microsoft.com/office/drawing/2014/main" id="{A2442844-AFBA-4360-AEC0-14D8FF1AE3A1}"/>
              </a:ext>
            </a:extLst>
          </p:cNvPr>
          <p:cNvSpPr txBox="1"/>
          <p:nvPr/>
        </p:nvSpPr>
        <p:spPr>
          <a:xfrm>
            <a:off x="2359894" y="2659687"/>
            <a:ext cx="2106282"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rPr>
              <a:t>DẶN DÒ</a:t>
            </a:r>
            <a:endParaRPr lang="zh-CN" altLang="en-US" sz="4399" b="1" dirty="0">
              <a:solidFill>
                <a:srgbClr val="EE6060"/>
              </a:solidFill>
              <a:effectLst>
                <a:innerShdw blurRad="63500" dist="50800" dir="5400000">
                  <a:prstClr val="black">
                    <a:alpha val="50000"/>
                  </a:prstClr>
                </a:innerShdw>
              </a:effectLst>
            </a:endParaRPr>
          </a:p>
        </p:txBody>
      </p:sp>
      <p:sp>
        <p:nvSpPr>
          <p:cNvPr id="22" name="TextBox 21">
            <a:extLst>
              <a:ext uri="{FF2B5EF4-FFF2-40B4-BE49-F238E27FC236}">
                <a16:creationId xmlns:a16="http://schemas.microsoft.com/office/drawing/2014/main" id="{EDCFC02D-BE70-4C77-9F1C-048E91B77397}"/>
              </a:ext>
            </a:extLst>
          </p:cNvPr>
          <p:cNvSpPr txBox="1"/>
          <p:nvPr/>
        </p:nvSpPr>
        <p:spPr>
          <a:xfrm>
            <a:off x="7575701" y="1891609"/>
            <a:ext cx="3927159"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2800" b="0" dirty="0" err="1">
                <a:latin typeface="Times New Roman" panose="02020603050405020304" pitchFamily="18" charset="0"/>
                <a:cs typeface="Times New Roman" panose="02020603050405020304" pitchFamily="18" charset="0"/>
              </a:rPr>
              <a:t>Học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thuộc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phần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ghi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nhớ</a:t>
            </a:r>
            <a:endParaRPr lang="en-US" sz="2800" b="0" dirty="0">
              <a:latin typeface="Times New Roman" panose="02020603050405020304" pitchFamily="18" charset="0"/>
              <a:cs typeface="Times New Roman" panose="02020603050405020304" pitchFamily="18" charset="0"/>
            </a:endParaRPr>
          </a:p>
        </p:txBody>
      </p:sp>
      <p:grpSp>
        <p:nvGrpSpPr>
          <p:cNvPr id="23" name="组合 45">
            <a:extLst>
              <a:ext uri="{FF2B5EF4-FFF2-40B4-BE49-F238E27FC236}">
                <a16:creationId xmlns:a16="http://schemas.microsoft.com/office/drawing/2014/main" id="{E3AC0B2D-CE6B-278F-0D46-13A8FC39F76D}"/>
              </a:ext>
            </a:extLst>
          </p:cNvPr>
          <p:cNvGrpSpPr/>
          <p:nvPr/>
        </p:nvGrpSpPr>
        <p:grpSpPr>
          <a:xfrm>
            <a:off x="5624616" y="5097873"/>
            <a:ext cx="1108811" cy="1109613"/>
            <a:chOff x="304800" y="673100"/>
            <a:chExt cx="4000500" cy="4000500"/>
          </a:xfrm>
          <a:effectLst>
            <a:outerShdw blurRad="317500" dist="190500" dir="8100000" algn="tr" rotWithShape="0">
              <a:prstClr val="black">
                <a:alpha val="50000"/>
              </a:prstClr>
            </a:outerShdw>
          </a:effectLst>
        </p:grpSpPr>
        <p:sp>
          <p:nvSpPr>
            <p:cNvPr id="24" name="同心圆 46">
              <a:extLst>
                <a:ext uri="{FF2B5EF4-FFF2-40B4-BE49-F238E27FC236}">
                  <a16:creationId xmlns:a16="http://schemas.microsoft.com/office/drawing/2014/main" id="{1775CDD7-05AD-3235-A0A3-232CE7E35BDB}"/>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微软雅黑" pitchFamily="34" charset="-122"/>
                <a:ea typeface="微软雅黑" pitchFamily="34" charset="-122"/>
              </a:endParaRPr>
            </a:p>
          </p:txBody>
        </p:sp>
        <p:sp>
          <p:nvSpPr>
            <p:cNvPr id="25" name="椭圆 47">
              <a:extLst>
                <a:ext uri="{FF2B5EF4-FFF2-40B4-BE49-F238E27FC236}">
                  <a16:creationId xmlns:a16="http://schemas.microsoft.com/office/drawing/2014/main" id="{CDEF20EF-9675-98B6-C877-EA79236D2BDE}"/>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微软雅黑" pitchFamily="34" charset="-122"/>
                  <a:ea typeface="微软雅黑" pitchFamily="34" charset="-122"/>
                </a:rPr>
                <a:t>4</a:t>
              </a:r>
              <a:endParaRPr lang="zh-CN" altLang="en-US" sz="4399" b="1" dirty="0">
                <a:solidFill>
                  <a:schemeClr val="accent1"/>
                </a:solidFill>
                <a:latin typeface="微软雅黑" pitchFamily="34" charset="-122"/>
                <a:ea typeface="微软雅黑" pitchFamily="34" charset="-122"/>
              </a:endParaRPr>
            </a:p>
          </p:txBody>
        </p:sp>
      </p:grpSp>
      <p:sp>
        <p:nvSpPr>
          <p:cNvPr id="26" name="TextBox 25">
            <a:extLst>
              <a:ext uri="{FF2B5EF4-FFF2-40B4-BE49-F238E27FC236}">
                <a16:creationId xmlns:a16="http://schemas.microsoft.com/office/drawing/2014/main" id="{E7761D96-B0E3-036D-2F5A-DAD6B1BB5574}"/>
              </a:ext>
            </a:extLst>
          </p:cNvPr>
          <p:cNvSpPr txBox="1"/>
          <p:nvPr/>
        </p:nvSpPr>
        <p:spPr>
          <a:xfrm>
            <a:off x="6925485" y="4886007"/>
            <a:ext cx="4901874"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r>
              <a:rPr lang="pt-BR" sz="2800" dirty="0">
                <a:latin typeface="Times New Roman" panose="02020603050405020304" pitchFamily="18" charset="0"/>
                <a:cs typeface="Times New Roman" panose="02020603050405020304" pitchFamily="18" charset="0"/>
              </a:rPr>
              <a:t>Xem trước bài mới: </a:t>
            </a:r>
            <a:r>
              <a:rPr lang="pt-BR" sz="2800" i="1" dirty="0">
                <a:latin typeface="Times New Roman" panose="02020603050405020304" pitchFamily="18" charset="0"/>
                <a:cs typeface="Times New Roman" panose="02020603050405020304" pitchFamily="18" charset="0"/>
              </a:rPr>
              <a:t>Bài 7. Trồng chăm sóc và bảo vệ rừng</a:t>
            </a:r>
          </a:p>
        </p:txBody>
      </p:sp>
    </p:spTree>
    <p:extLst>
      <p:ext uri="{BB962C8B-B14F-4D97-AF65-F5344CB8AC3E}">
        <p14:creationId xmlns:p14="http://schemas.microsoft.com/office/powerpoint/2010/main" val="66849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1000"/>
                                        <p:tgtEl>
                                          <p:spTgt spid="19"/>
                                        </p:tgtEl>
                                      </p:cBhvr>
                                    </p:animEffect>
                                  </p:childTnLst>
                                </p:cTn>
                              </p:par>
                            </p:childTnLst>
                          </p:cTn>
                        </p:par>
                        <p:par>
                          <p:cTn id="51" fill="hold">
                            <p:stCondLst>
                              <p:cond delay="4750"/>
                            </p:stCondLst>
                            <p:childTnLst>
                              <p:par>
                                <p:cTn id="52" presetID="52" presetClass="entr" presetSubtype="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Scale>
                                      <p:cBhvr>
                                        <p:cTn id="54" dur="500" decel="50000" fill="hold">
                                          <p:stCondLst>
                                            <p:cond delay="0"/>
                                          </p:stCondLst>
                                        </p:cTn>
                                        <p:tgtEl>
                                          <p:spTgt spid="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23"/>
                                        </p:tgtEl>
                                        <p:attrNameLst>
                                          <p:attrName>ppt_x</p:attrName>
                                          <p:attrName>ppt_y</p:attrName>
                                        </p:attrNameLst>
                                      </p:cBhvr>
                                    </p:animMotion>
                                    <p:animEffect transition="in" filter="fade">
                                      <p:cBhvr>
                                        <p:cTn id="56" dur="500"/>
                                        <p:tgtEl>
                                          <p:spTgt spid="23"/>
                                        </p:tgtEl>
                                      </p:cBhvr>
                                    </p:animEffect>
                                  </p:childTnLst>
                                </p:cTn>
                              </p:par>
                              <p:par>
                                <p:cTn id="57" presetID="22" presetClass="entr" presetSubtype="8" fill="hold" grpId="0" nodeType="withEffect">
                                  <p:stCondLst>
                                    <p:cond delay="25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610358" y="340427"/>
            <a:ext cx="5008807" cy="830997"/>
          </a:xfrm>
          <a:prstGeom prst="rect">
            <a:avLst/>
          </a:prstGeom>
          <a:noFill/>
          <a:effectLst/>
        </p:spPr>
        <p:txBody>
          <a:bodyPr wrap="none" rtlCol="0">
            <a:spAutoFit/>
          </a:bodyPr>
          <a:lstStyle/>
          <a:p>
            <a:r>
              <a:rPr lang="en-US" altLang="zh-CN" sz="4800" b="1" dirty="0" err="1">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Hoạt</a:t>
            </a:r>
            <a:r>
              <a:rPr lang="en-US" altLang="zh-CN"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 </a:t>
            </a:r>
            <a:r>
              <a:rPr lang="en-US" altLang="zh-CN" sz="4800" b="1" dirty="0" err="1">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động</a:t>
            </a:r>
            <a:r>
              <a:rPr lang="en-US" altLang="zh-CN"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 </a:t>
            </a:r>
            <a:r>
              <a:rPr lang="en-US" altLang="zh-CN" sz="4800" b="1" dirty="0" err="1">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mở</a:t>
            </a:r>
            <a:r>
              <a:rPr lang="en-US" altLang="zh-CN"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 </a:t>
            </a:r>
            <a:r>
              <a:rPr lang="en-US" altLang="zh-CN" sz="4800" b="1" dirty="0" err="1">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đầu</a:t>
            </a:r>
            <a:endParaRPr lang="zh-CN" altLang="en-US"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5" name="Speech Bubble: Oval 4">
            <a:extLst>
              <a:ext uri="{FF2B5EF4-FFF2-40B4-BE49-F238E27FC236}">
                <a16:creationId xmlns:a16="http://schemas.microsoft.com/office/drawing/2014/main" id="{AB4CD883-B97D-8221-F9A7-FD804B7BA524}"/>
              </a:ext>
            </a:extLst>
          </p:cNvPr>
          <p:cNvSpPr/>
          <p:nvPr/>
        </p:nvSpPr>
        <p:spPr>
          <a:xfrm>
            <a:off x="3159134" y="1851927"/>
            <a:ext cx="5303929" cy="285831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A9D261-0F30-72B0-852E-75A633208B88}"/>
              </a:ext>
            </a:extLst>
          </p:cNvPr>
          <p:cNvSpPr txBox="1"/>
          <p:nvPr/>
        </p:nvSpPr>
        <p:spPr>
          <a:xfrm>
            <a:off x="3679295" y="2403919"/>
            <a:ext cx="4263606" cy="1754326"/>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Hôm</a:t>
            </a:r>
            <a:r>
              <a:rPr lang="en-US" sz="3600" dirty="0">
                <a:latin typeface="Times New Roman" panose="02020603050405020304" pitchFamily="18" charset="0"/>
                <a:cs typeface="Times New Roman" panose="02020603050405020304" pitchFamily="18" charset="0"/>
              </a:rPr>
              <a:t> nay </a:t>
            </a:r>
            <a:r>
              <a:rPr lang="en-US" sz="3600" dirty="0" err="1">
                <a:latin typeface="Times New Roman" panose="02020603050405020304" pitchFamily="18" charset="0"/>
                <a:cs typeface="Times New Roman" panose="02020603050405020304" pitchFamily="18" charset="0"/>
              </a:rPr>
              <a:t>chúng</a:t>
            </a:r>
            <a:r>
              <a:rPr lang="en-US" sz="3600" dirty="0">
                <a:latin typeface="Times New Roman" panose="02020603050405020304" pitchFamily="18" charset="0"/>
                <a:cs typeface="Times New Roman" panose="02020603050405020304" pitchFamily="18" charset="0"/>
              </a:rPr>
              <a:t> ta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ở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a:t>
            </a:r>
          </a:p>
        </p:txBody>
      </p:sp>
    </p:spTree>
    <p:extLst>
      <p:ext uri="{BB962C8B-B14F-4D97-AF65-F5344CB8AC3E}">
        <p14:creationId xmlns:p14="http://schemas.microsoft.com/office/powerpoint/2010/main" val="29671302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7"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0" y="3091719"/>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pic>
        <p:nvPicPr>
          <p:cNvPr id="20" name="Armik-Red Ro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67917" y="-1575705"/>
            <a:ext cx="812800" cy="812800"/>
          </a:xfrm>
          <a:prstGeom prst="rect">
            <a:avLst/>
          </a:prstGeom>
        </p:spPr>
      </p:pic>
      <p:sp>
        <p:nvSpPr>
          <p:cNvPr id="12" name="文本框 10">
            <a:extLst>
              <a:ext uri="{FF2B5EF4-FFF2-40B4-BE49-F238E27FC236}">
                <a16:creationId xmlns:a16="http://schemas.microsoft.com/office/drawing/2014/main" id="{612469D2-2053-47F8-B81C-673C0854B79B}"/>
              </a:ext>
            </a:extLst>
          </p:cNvPr>
          <p:cNvSpPr txBox="1"/>
          <p:nvPr/>
        </p:nvSpPr>
        <p:spPr>
          <a:xfrm>
            <a:off x="2541451" y="1297362"/>
            <a:ext cx="7109099" cy="913007"/>
          </a:xfrm>
          <a:prstGeom prst="rect">
            <a:avLst/>
          </a:prstGeom>
          <a:noFill/>
        </p:spPr>
        <p:txBody>
          <a:bodyPr wrap="square" rtlCol="0">
            <a:spAutoFit/>
          </a:bodyPr>
          <a:lstStyle/>
          <a:p>
            <a:pPr algn="ctr"/>
            <a:r>
              <a:rPr lang="en-US" altLang="zh-CN" sz="5333" dirty="0">
                <a:solidFill>
                  <a:schemeClr val="bg1"/>
                </a:solidFill>
                <a:latin typeface="Helvetica" panose="020B0604020202030204" pitchFamily="34" charset="0"/>
                <a:ea typeface="幼圆" panose="02010509060101010101" pitchFamily="49" charset="-122"/>
              </a:rPr>
              <a:t>THANK YOU!</a:t>
            </a:r>
            <a:endParaRPr lang="zh-CN" altLang="en-US" sz="5333" dirty="0">
              <a:solidFill>
                <a:schemeClr val="bg1"/>
              </a:solidFill>
              <a:latin typeface="Helvetica" panose="020B0604020202030204" pitchFamily="34" charset="0"/>
              <a:ea typeface="幼圆" panose="02010509060101010101" pitchFamily="49" charset="-122"/>
            </a:endParaRPr>
          </a:p>
        </p:txBody>
      </p:sp>
      <p:sp>
        <p:nvSpPr>
          <p:cNvPr id="13" name="文本框 16">
            <a:extLst>
              <a:ext uri="{FF2B5EF4-FFF2-40B4-BE49-F238E27FC236}">
                <a16:creationId xmlns:a16="http://schemas.microsoft.com/office/drawing/2014/main" id="{AC45A0FF-D2E6-464C-A588-5202CB68048B}"/>
              </a:ext>
            </a:extLst>
          </p:cNvPr>
          <p:cNvSpPr txBox="1"/>
          <p:nvPr/>
        </p:nvSpPr>
        <p:spPr>
          <a:xfrm>
            <a:off x="2689228" y="2148677"/>
            <a:ext cx="6813544" cy="400110"/>
          </a:xfrm>
          <a:prstGeom prst="rect">
            <a:avLst/>
          </a:prstGeom>
          <a:noFill/>
        </p:spPr>
        <p:txBody>
          <a:bodyPr wrap="square" rtlCol="0">
            <a:spAutoFit/>
          </a:bodyPr>
          <a:lstStyle/>
          <a:p>
            <a:pPr algn="ctr"/>
            <a:r>
              <a:rPr lang="en-US" altLang="zh-CN" sz="2000" i="1" dirty="0" err="1">
                <a:solidFill>
                  <a:schemeClr val="bg1"/>
                </a:solidFill>
                <a:latin typeface="Times New Roman" panose="02020603050405020304" pitchFamily="18" charset="0"/>
                <a:cs typeface="Times New Roman" panose="02020603050405020304" pitchFamily="18" charset="0"/>
              </a:rPr>
              <a:t>Chúc</a:t>
            </a:r>
            <a:r>
              <a:rPr lang="en-US" altLang="zh-CN" sz="2000" i="1" dirty="0">
                <a:solidFill>
                  <a:schemeClr val="bg1"/>
                </a:solidFill>
                <a:latin typeface="Times New Roman" panose="02020603050405020304" pitchFamily="18" charset="0"/>
                <a:cs typeface="Times New Roman" panose="02020603050405020304" pitchFamily="18" charset="0"/>
              </a:rPr>
              <a:t> </a:t>
            </a:r>
            <a:r>
              <a:rPr lang="en-US" altLang="zh-CN" sz="2000" i="1" dirty="0" err="1">
                <a:solidFill>
                  <a:schemeClr val="bg1"/>
                </a:solidFill>
                <a:latin typeface="Times New Roman" panose="02020603050405020304" pitchFamily="18" charset="0"/>
                <a:cs typeface="Times New Roman" panose="02020603050405020304" pitchFamily="18" charset="0"/>
              </a:rPr>
              <a:t>các</a:t>
            </a:r>
            <a:r>
              <a:rPr lang="en-US" altLang="zh-CN" sz="2000" i="1" dirty="0">
                <a:solidFill>
                  <a:schemeClr val="bg1"/>
                </a:solidFill>
                <a:latin typeface="Times New Roman" panose="02020603050405020304" pitchFamily="18" charset="0"/>
                <a:cs typeface="Times New Roman" panose="02020603050405020304" pitchFamily="18" charset="0"/>
              </a:rPr>
              <a:t> con </a:t>
            </a:r>
            <a:r>
              <a:rPr lang="en-US" altLang="zh-CN" sz="2000" i="1" dirty="0" err="1">
                <a:solidFill>
                  <a:schemeClr val="bg1"/>
                </a:solidFill>
                <a:latin typeface="Times New Roman" panose="02020603050405020304" pitchFamily="18" charset="0"/>
                <a:cs typeface="Times New Roman" panose="02020603050405020304" pitchFamily="18" charset="0"/>
              </a:rPr>
              <a:t>học</a:t>
            </a:r>
            <a:r>
              <a:rPr lang="en-US" altLang="zh-CN" sz="2000" i="1" dirty="0">
                <a:solidFill>
                  <a:schemeClr val="bg1"/>
                </a:solidFill>
                <a:latin typeface="Times New Roman" panose="02020603050405020304" pitchFamily="18" charset="0"/>
                <a:cs typeface="Times New Roman" panose="02020603050405020304" pitchFamily="18" charset="0"/>
              </a:rPr>
              <a:t> </a:t>
            </a:r>
            <a:r>
              <a:rPr lang="en-US" altLang="zh-CN" sz="2000" i="1" dirty="0" err="1">
                <a:solidFill>
                  <a:schemeClr val="bg1"/>
                </a:solidFill>
                <a:latin typeface="Times New Roman" panose="02020603050405020304" pitchFamily="18" charset="0"/>
                <a:cs typeface="Times New Roman" panose="02020603050405020304" pitchFamily="18" charset="0"/>
              </a:rPr>
              <a:t>tốt</a:t>
            </a:r>
            <a:r>
              <a:rPr lang="en-US" altLang="zh-CN" sz="2000" i="1" dirty="0">
                <a:solidFill>
                  <a:schemeClr val="bg1"/>
                </a:solidFill>
                <a:latin typeface="Times New Roman" panose="02020603050405020304" pitchFamily="18" charset="0"/>
                <a:cs typeface="Times New Roman" panose="02020603050405020304" pitchFamily="18" charset="0"/>
              </a:rPr>
              <a:t>!</a:t>
            </a:r>
            <a:endParaRPr lang="zh-CN" altLang="en-US" sz="20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416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par>
                                <p:cTn id="12" presetID="10" presetClass="entr" presetSubtype="0" fill="hold" nodeType="with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childTnLst>
                                </p:cTn>
                              </p:par>
                              <p:par>
                                <p:cTn id="24" presetID="10" presetClass="entr" presetSubtype="0" fill="hold" nodeType="with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750"/>
                                        <p:tgtEl>
                                          <p:spTgt spid="4"/>
                                        </p:tgtEl>
                                      </p:cBhvr>
                                    </p:animEffect>
                                  </p:childTnLst>
                                </p:cTn>
                              </p:par>
                            </p:childTnLst>
                          </p:cTn>
                        </p:par>
                        <p:par>
                          <p:cTn id="27" fill="hold">
                            <p:stCondLst>
                              <p:cond delay="2750"/>
                            </p:stCondLst>
                            <p:childTnLst>
                              <p:par>
                                <p:cTn id="28" presetID="2" presetClass="entr" presetSubtype="2"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fill="hold"/>
                                        <p:tgtEl>
                                          <p:spTgt spid="5"/>
                                        </p:tgtEl>
                                        <p:attrNameLst>
                                          <p:attrName>ppt_x</p:attrName>
                                        </p:attrNameLst>
                                      </p:cBhvr>
                                      <p:tavLst>
                                        <p:tav tm="0">
                                          <p:val>
                                            <p:strVal val="1+#ppt_w/2"/>
                                          </p:val>
                                        </p:tav>
                                        <p:tav tm="100000">
                                          <p:val>
                                            <p:strVal val="#ppt_x"/>
                                          </p:val>
                                        </p:tav>
                                      </p:tavLst>
                                    </p:anim>
                                    <p:anim calcmode="lin" valueType="num">
                                      <p:cBhvr additive="base">
                                        <p:cTn id="31" dur="10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75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Effect transition="in" filter="fade">
                                      <p:cBhvr>
                                        <p:cTn id="37" dur="1000"/>
                                        <p:tgtEl>
                                          <p:spTgt spid="12"/>
                                        </p:tgtEl>
                                      </p:cBhvr>
                                    </p:animEffect>
                                  </p:childTnLst>
                                </p:cTn>
                              </p:par>
                            </p:childTnLst>
                          </p:cTn>
                        </p:par>
                        <p:par>
                          <p:cTn id="38" fill="hold">
                            <p:stCondLst>
                              <p:cond delay="4750"/>
                            </p:stCondLst>
                            <p:childTnLst>
                              <p:par>
                                <p:cTn id="39" presetID="16" presetClass="entr" presetSubtype="37"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out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2" repeatCount="indefinite" fill="hold" display="0">
                  <p:stCondLst>
                    <p:cond delay="indefinite"/>
                  </p:stCondLst>
                  <p:endCondLst>
                    <p:cond evt="onStopAudio" delay="0">
                      <p:tgtEl>
                        <p:sldTgt/>
                      </p:tgtEl>
                    </p:cond>
                  </p:endCondLst>
                </p:cTn>
                <p:tgtEl>
                  <p:spTgt spid="20"/>
                </p:tgtEl>
              </p:cMediaNode>
            </p:audio>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907" y="150472"/>
            <a:ext cx="9670311" cy="4487988"/>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6916" y="5152065"/>
            <a:ext cx="886349" cy="139449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0027" y="4185117"/>
            <a:ext cx="7253776" cy="3642847"/>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7627" y="5093225"/>
            <a:ext cx="3898381" cy="1453336"/>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3943" y="4457343"/>
            <a:ext cx="1048141" cy="1650548"/>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989" y="4185117"/>
            <a:ext cx="2901048" cy="2513979"/>
          </a:xfrm>
          <a:prstGeom prst="rect">
            <a:avLst/>
          </a:prstGeom>
        </p:spPr>
      </p:pic>
      <p:sp>
        <p:nvSpPr>
          <p:cNvPr id="11" name="文本框 10"/>
          <p:cNvSpPr txBox="1"/>
          <p:nvPr/>
        </p:nvSpPr>
        <p:spPr>
          <a:xfrm>
            <a:off x="1476099" y="1254232"/>
            <a:ext cx="9031458" cy="1733680"/>
          </a:xfrm>
          <a:prstGeom prst="rect">
            <a:avLst/>
          </a:prstGeom>
          <a:noFill/>
        </p:spPr>
        <p:txBody>
          <a:bodyPr wrap="square" rtlCol="0">
            <a:spAutoFit/>
          </a:bodyPr>
          <a:lstStyle/>
          <a:p>
            <a:pPr algn="ctr"/>
            <a:r>
              <a:rPr lang="en-US" altLang="zh-CN" sz="5333" dirty="0">
                <a:solidFill>
                  <a:srgbClr val="0070C0"/>
                </a:solidFill>
                <a:latin typeface="Times New Roman" panose="02020603050405020304" pitchFamily="18" charset="0"/>
                <a:ea typeface="幼圆" panose="02010509060101010101" pitchFamily="49" charset="-122"/>
                <a:cs typeface="Times New Roman" panose="02020603050405020304" pitchFamily="18" charset="0"/>
              </a:rPr>
              <a:t>BÀI </a:t>
            </a:r>
            <a:r>
              <a:rPr lang="en-US" altLang="zh-CN" sz="5333"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rPr>
              <a:t>7</a:t>
            </a:r>
            <a:r>
              <a:rPr lang="vi-VN" altLang="zh-CN" sz="5333"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rPr>
              <a:t> – Tiết 14 </a:t>
            </a:r>
          </a:p>
          <a:p>
            <a:pPr algn="ctr"/>
            <a:r>
              <a:rPr lang="en-US" altLang="zh-CN" sz="5333" dirty="0" smtClean="0">
                <a:solidFill>
                  <a:srgbClr val="0070C0"/>
                </a:solidFill>
                <a:latin typeface="Times New Roman" panose="02020603050405020304" pitchFamily="18" charset="0"/>
                <a:ea typeface="幼圆" panose="02010509060101010101" pitchFamily="49" charset="-122"/>
                <a:cs typeface="Times New Roman" panose="02020603050405020304" pitchFamily="18" charset="0"/>
              </a:rPr>
              <a:t>RỪNG </a:t>
            </a:r>
            <a:r>
              <a:rPr lang="en-US" altLang="zh-CN" sz="5333" dirty="0">
                <a:solidFill>
                  <a:srgbClr val="0070C0"/>
                </a:solidFill>
                <a:latin typeface="Times New Roman" panose="02020603050405020304" pitchFamily="18" charset="0"/>
                <a:ea typeface="幼圆" panose="02010509060101010101" pitchFamily="49" charset="-122"/>
                <a:cs typeface="Times New Roman" panose="02020603050405020304" pitchFamily="18" charset="0"/>
              </a:rPr>
              <a:t>Ở VIỆT NAM</a:t>
            </a:r>
            <a:endParaRPr lang="zh-CN" altLang="en-US" sz="5333" dirty="0">
              <a:solidFill>
                <a:srgbClr val="0070C0"/>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4107304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10" presetClass="entr" presetSubtype="0" fill="hold" nodeType="with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750"/>
                                        <p:tgtEl>
                                          <p:spTgt spid="4"/>
                                        </p:tgtEl>
                                      </p:cBhvr>
                                    </p:animEffect>
                                  </p:childTnLst>
                                </p:cTn>
                              </p:par>
                            </p:childTnLst>
                          </p:cTn>
                        </p:par>
                        <p:par>
                          <p:cTn id="33" fill="hold">
                            <p:stCondLst>
                              <p:cond delay="3750"/>
                            </p:stCondLst>
                            <p:childTnLst>
                              <p:par>
                                <p:cTn id="34" presetID="2" presetClass="entr" presetSubtype="2"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 fill="hold"/>
                                        <p:tgtEl>
                                          <p:spTgt spid="5"/>
                                        </p:tgtEl>
                                        <p:attrNameLst>
                                          <p:attrName>ppt_x</p:attrName>
                                        </p:attrNameLst>
                                      </p:cBhvr>
                                      <p:tavLst>
                                        <p:tav tm="0">
                                          <p:val>
                                            <p:strVal val="1+#ppt_w/2"/>
                                          </p:val>
                                        </p:tav>
                                        <p:tav tm="100000">
                                          <p:val>
                                            <p:strVal val="#ppt_x"/>
                                          </p:val>
                                        </p:tav>
                                      </p:tavLst>
                                    </p:anim>
                                    <p:anim calcmode="lin" valueType="num">
                                      <p:cBhvr additive="base">
                                        <p:cTn id="37"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673" y="1151949"/>
            <a:ext cx="4578457" cy="4666130"/>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3724" y="5818079"/>
            <a:ext cx="2439742" cy="90954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5955" y="4609424"/>
            <a:ext cx="1491672" cy="131734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1255" y="4400531"/>
            <a:ext cx="2343136" cy="203050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7475" y="4456089"/>
            <a:ext cx="1048141" cy="1650548"/>
          </a:xfrm>
          <a:prstGeom prst="rect">
            <a:avLst/>
          </a:prstGeom>
        </p:spPr>
      </p:pic>
      <p:grpSp>
        <p:nvGrpSpPr>
          <p:cNvPr id="14" name="组合 13"/>
          <p:cNvGrpSpPr/>
          <p:nvPr/>
        </p:nvGrpSpPr>
        <p:grpSpPr>
          <a:xfrm>
            <a:off x="6317318" y="2167025"/>
            <a:ext cx="748147" cy="748148"/>
            <a:chOff x="7531331" y="1259522"/>
            <a:chExt cx="748147" cy="748148"/>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6" name="文本框 15"/>
            <p:cNvSpPr txBox="1"/>
            <p:nvPr/>
          </p:nvSpPr>
          <p:spPr>
            <a:xfrm>
              <a:off x="7756630" y="1290672"/>
              <a:ext cx="304892" cy="707886"/>
            </a:xfrm>
            <a:prstGeom prst="rect">
              <a:avLst/>
            </a:prstGeom>
            <a:noFill/>
          </p:spPr>
          <p:txBody>
            <a:bodyPr wrap="none" rtlCol="0">
              <a:spAutoFit/>
            </a:bodyPr>
            <a:lstStyle/>
            <a:p>
              <a:r>
                <a:rPr lang="en-US" altLang="zh-CN" sz="4000" b="1" dirty="0">
                  <a:solidFill>
                    <a:srgbClr val="F0F0F0"/>
                  </a:solidFill>
                  <a:latin typeface="Agency FB" panose="020B0503020202020204" pitchFamily="34" charset="0"/>
                  <a:ea typeface="微软雅黑" panose="020B0503020204020204" pitchFamily="34" charset="-122"/>
                </a:rPr>
                <a:t>1</a:t>
              </a:r>
              <a:endParaRPr lang="zh-CN" altLang="en-US" sz="4000" b="1" dirty="0">
                <a:solidFill>
                  <a:srgbClr val="F0F0F0"/>
                </a:solidFill>
                <a:latin typeface="Agency FB" panose="020B0503020202020204" pitchFamily="34" charset="0"/>
                <a:ea typeface="微软雅黑" panose="020B0503020204020204" pitchFamily="34" charset="-122"/>
              </a:endParaRPr>
            </a:p>
          </p:txBody>
        </p:sp>
      </p:grpSp>
      <p:grpSp>
        <p:nvGrpSpPr>
          <p:cNvPr id="17" name="组合 16"/>
          <p:cNvGrpSpPr/>
          <p:nvPr/>
        </p:nvGrpSpPr>
        <p:grpSpPr>
          <a:xfrm>
            <a:off x="6367449" y="3787023"/>
            <a:ext cx="748147" cy="748148"/>
            <a:chOff x="7531329" y="2452432"/>
            <a:chExt cx="748147" cy="748148"/>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 name="文本框 18"/>
            <p:cNvSpPr txBox="1"/>
            <p:nvPr/>
          </p:nvSpPr>
          <p:spPr>
            <a:xfrm>
              <a:off x="7685682" y="2472563"/>
              <a:ext cx="410690" cy="707886"/>
            </a:xfrm>
            <a:prstGeom prst="rect">
              <a:avLst/>
            </a:prstGeom>
            <a:noFill/>
          </p:spPr>
          <p:txBody>
            <a:bodyPr wrap="none" rtlCol="0">
              <a:spAutoFit/>
            </a:bodyPr>
            <a:lstStyle/>
            <a:p>
              <a:r>
                <a:rPr lang="en-US" altLang="zh-CN" sz="4000" b="1" dirty="0">
                  <a:solidFill>
                    <a:srgbClr val="F0F0F0"/>
                  </a:solidFill>
                  <a:latin typeface="Agency FB" panose="020B0503020202020204" pitchFamily="34" charset="0"/>
                  <a:ea typeface="微软雅黑" panose="020B0503020204020204" pitchFamily="34" charset="-122"/>
                </a:rPr>
                <a:t>2</a:t>
              </a:r>
              <a:endParaRPr lang="zh-CN" altLang="en-US" sz="4000" b="1" dirty="0">
                <a:solidFill>
                  <a:srgbClr val="F0F0F0"/>
                </a:solidFill>
                <a:latin typeface="Agency FB" panose="020B0503020202020204" pitchFamily="34" charset="0"/>
                <a:ea typeface="微软雅黑" panose="020B0503020204020204" pitchFamily="34" charset="-122"/>
              </a:endParaRPr>
            </a:p>
          </p:txBody>
        </p:sp>
      </p:grpSp>
      <p:sp>
        <p:nvSpPr>
          <p:cNvPr id="26" name="文本框 25"/>
          <p:cNvSpPr txBox="1"/>
          <p:nvPr/>
        </p:nvSpPr>
        <p:spPr>
          <a:xfrm>
            <a:off x="7157032" y="2248711"/>
            <a:ext cx="3335272" cy="553998"/>
          </a:xfrm>
          <a:prstGeom prst="rect">
            <a:avLst/>
          </a:prstGeom>
          <a:noFill/>
        </p:spPr>
        <p:txBody>
          <a:bodyPr wrap="none" rtlCol="0">
            <a:spAutoFit/>
          </a:bodyPr>
          <a:lstStyle/>
          <a:p>
            <a:r>
              <a:rPr lang="en-US" altLang="zh-CN" sz="3000" b="1" dirty="0">
                <a:solidFill>
                  <a:srgbClr val="2A3D52"/>
                </a:solidFill>
                <a:latin typeface="#9Slide03 AllRoundGothic" panose="020B0703020202020104" pitchFamily="34" charset="0"/>
                <a:ea typeface="幼圆" panose="02010509060101010101" pitchFamily="49" charset="-122"/>
              </a:rPr>
              <a:t>VAI TRÒ CỦA RỪNG</a:t>
            </a:r>
            <a:endParaRPr lang="zh-CN" altLang="en-US" sz="3000" b="1" dirty="0">
              <a:solidFill>
                <a:srgbClr val="2A3D52"/>
              </a:solidFill>
              <a:latin typeface="#9Slide03 AllRoundGothic" panose="020B0703020202020104" pitchFamily="34" charset="0"/>
              <a:ea typeface="幼圆" panose="02010509060101010101" pitchFamily="49" charset="-122"/>
            </a:endParaRPr>
          </a:p>
        </p:txBody>
      </p:sp>
      <p:sp>
        <p:nvSpPr>
          <p:cNvPr id="27" name="文本框 26"/>
          <p:cNvSpPr txBox="1"/>
          <p:nvPr/>
        </p:nvSpPr>
        <p:spPr>
          <a:xfrm>
            <a:off x="7196751" y="3653265"/>
            <a:ext cx="4375893" cy="1015663"/>
          </a:xfrm>
          <a:prstGeom prst="rect">
            <a:avLst/>
          </a:prstGeom>
          <a:noFill/>
        </p:spPr>
        <p:txBody>
          <a:bodyPr wrap="square" rtlCol="0">
            <a:spAutoFit/>
          </a:bodyPr>
          <a:lstStyle/>
          <a:p>
            <a:r>
              <a:rPr lang="en-US" altLang="zh-CN" sz="3000" b="1" dirty="0">
                <a:solidFill>
                  <a:srgbClr val="2A3D52"/>
                </a:solidFill>
                <a:latin typeface="#9Slide03 AllRoundGothic" panose="020B0703020202020104" pitchFamily="34" charset="0"/>
                <a:ea typeface="幼圆" panose="02010509060101010101" pitchFamily="49" charset="-122"/>
              </a:rPr>
              <a:t>MỘT SỐ LOẠI RỪNG PHỔ BIẾN Ở VIỆT NAM</a:t>
            </a:r>
            <a:endParaRPr lang="zh-CN" altLang="en-US" sz="3000" b="1" dirty="0">
              <a:solidFill>
                <a:srgbClr val="2A3D52"/>
              </a:solidFill>
              <a:latin typeface="#9Slide03 AllRoundGothic" panose="020B0703020202020104" pitchFamily="34" charset="0"/>
              <a:ea typeface="幼圆" panose="02010509060101010101" pitchFamily="49" charset="-122"/>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1054606" y="2175938"/>
            <a:ext cx="4076055" cy="1631216"/>
          </a:xfrm>
          <a:prstGeom prst="rect">
            <a:avLst/>
          </a:prstGeom>
          <a:noFill/>
        </p:spPr>
        <p:txBody>
          <a:bodyPr wrap="square" rtlCol="0">
            <a:spAutoFit/>
          </a:bodyPr>
          <a:lstStyle/>
          <a:p>
            <a:pPr algn="ctr"/>
            <a:r>
              <a:rPr lang="en-US" altLang="zh-CN" sz="5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RỪNG Ở VIỆT NAM</a:t>
            </a:r>
            <a:endParaRPr lang="zh-CN" altLang="en-US" sz="50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30520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6"/>
                                        </p:tgtEl>
                                        <p:attrNameLst>
                                          <p:attrName>style.visibility</p:attrName>
                                        </p:attrNameLst>
                                      </p:cBhvr>
                                      <p:to>
                                        <p:strVal val="visible"/>
                                      </p:to>
                                    </p:set>
                                    <p:anim by="(-#ppt_w*2)" calcmode="lin" valueType="num">
                                      <p:cBhvr rctx="PPT">
                                        <p:cTn id="11" dur="500" autoRev="1" fill="hold">
                                          <p:stCondLst>
                                            <p:cond delay="0"/>
                                          </p:stCondLst>
                                        </p:cTn>
                                        <p:tgtEl>
                                          <p:spTgt spid="36"/>
                                        </p:tgtEl>
                                        <p:attrNameLst>
                                          <p:attrName>ppt_w</p:attrName>
                                        </p:attrNameLst>
                                      </p:cBhvr>
                                    </p:anim>
                                    <p:anim by="(#ppt_w*0.50)" calcmode="lin" valueType="num">
                                      <p:cBhvr>
                                        <p:cTn id="12" dur="500" decel="50000" autoRev="1" fill="hold">
                                          <p:stCondLst>
                                            <p:cond delay="0"/>
                                          </p:stCondLst>
                                        </p:cTn>
                                        <p:tgtEl>
                                          <p:spTgt spid="36"/>
                                        </p:tgtEl>
                                        <p:attrNameLst>
                                          <p:attrName>ppt_x</p:attrName>
                                        </p:attrNameLst>
                                      </p:cBhvr>
                                    </p:anim>
                                    <p:anim from="(-#ppt_h/2)" to="(#ppt_y)" calcmode="lin" valueType="num">
                                      <p:cBhvr>
                                        <p:cTn id="13" dur="1000" fill="hold">
                                          <p:stCondLst>
                                            <p:cond delay="0"/>
                                          </p:stCondLst>
                                        </p:cTn>
                                        <p:tgtEl>
                                          <p:spTgt spid="36"/>
                                        </p:tgtEl>
                                        <p:attrNameLst>
                                          <p:attrName>ppt_y</p:attrName>
                                        </p:attrNameLst>
                                      </p:cBhvr>
                                    </p:anim>
                                    <p:animRot by="21600000">
                                      <p:cBhvr>
                                        <p:cTn id="14" dur="1000" fill="hold">
                                          <p:stCondLst>
                                            <p:cond delay="0"/>
                                          </p:stCondLst>
                                        </p:cTn>
                                        <p:tgtEl>
                                          <p:spTgt spid="36"/>
                                        </p:tgtEl>
                                        <p:attrNameLst>
                                          <p:attrName>r</p:attrName>
                                        </p:attrNameLst>
                                      </p:cBhvr>
                                    </p:animRot>
                                  </p:childTnLst>
                                </p:cTn>
                              </p:par>
                            </p:childTnLst>
                          </p:cTn>
                        </p:par>
                        <p:par>
                          <p:cTn id="15" fill="hold">
                            <p:stCondLst>
                              <p:cond delay="26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36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4600"/>
                            </p:stCondLst>
                            <p:childTnLst>
                              <p:par>
                                <p:cTn id="32" presetID="25"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7" dur="1000" fill="hold"/>
                                        <p:tgtEl>
                                          <p:spTgt spid="1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4"/>
                                        </p:tgtEl>
                                      </p:cBhvr>
                                    </p:animEffect>
                                  </p:childTnLst>
                                </p:cTn>
                              </p:par>
                              <p:par>
                                <p:cTn id="42" presetID="25" presetClass="entr" presetSubtype="0" fill="hold" nodeType="withEffect">
                                  <p:stCondLst>
                                    <p:cond delay="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47" dur="1000" fill="hold"/>
                                        <p:tgtEl>
                                          <p:spTgt spid="17"/>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17"/>
                                        </p:tgtEl>
                                      </p:cBhvr>
                                    </p:animEffect>
                                  </p:childTnLst>
                                </p:cTn>
                              </p:par>
                            </p:childTnLst>
                          </p:cTn>
                        </p:par>
                        <p:par>
                          <p:cTn id="52" fill="hold">
                            <p:stCondLst>
                              <p:cond delay="5850"/>
                            </p:stCondLst>
                            <p:childTnLst>
                              <p:par>
                                <p:cTn id="53" presetID="37"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900" decel="100000" fill="hold"/>
                                        <p:tgtEl>
                                          <p:spTgt spid="26"/>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25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900" decel="100000" fill="hold"/>
                                        <p:tgtEl>
                                          <p:spTgt spid="27"/>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610358" y="340427"/>
            <a:ext cx="5847242" cy="830997"/>
          </a:xfrm>
          <a:prstGeom prst="rect">
            <a:avLst/>
          </a:prstGeom>
          <a:noFill/>
          <a:effectLst/>
        </p:spPr>
        <p:txBody>
          <a:bodyPr wrap="none" rtlCol="0">
            <a:spAutoFit/>
          </a:bodyPr>
          <a:lstStyle/>
          <a:p>
            <a:r>
              <a:rPr lang="en-US" altLang="zh-CN"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1. VAI TRÒ CỦA RỪNG</a:t>
            </a:r>
            <a:endParaRPr lang="zh-CN" altLang="en-US"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2" name="TextBox 1">
            <a:extLst>
              <a:ext uri="{FF2B5EF4-FFF2-40B4-BE49-F238E27FC236}">
                <a16:creationId xmlns:a16="http://schemas.microsoft.com/office/drawing/2014/main" id="{EC2A038B-37EA-581D-9E3D-4F6171C24DFB}"/>
              </a:ext>
            </a:extLst>
          </p:cNvPr>
          <p:cNvSpPr txBox="1"/>
          <p:nvPr/>
        </p:nvSpPr>
        <p:spPr>
          <a:xfrm>
            <a:off x="625642" y="1276772"/>
            <a:ext cx="10940715"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6.1 </a:t>
            </a:r>
            <a:r>
              <a:rPr lang="vi-VN" sz="2800" dirty="0" smtClean="0">
                <a:latin typeface="Times New Roman" panose="02020603050405020304" pitchFamily="18" charset="0"/>
                <a:cs typeface="Times New Roman" panose="02020603050405020304" pitchFamily="18" charset="0"/>
              </a:rPr>
              <a:t>(Thảo luận theo nhóm cặp)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p>
        </p:txBody>
      </p:sp>
      <p:pic>
        <p:nvPicPr>
          <p:cNvPr id="12" name="Picture 11">
            <a:extLst>
              <a:ext uri="{FF2B5EF4-FFF2-40B4-BE49-F238E27FC236}">
                <a16:creationId xmlns:a16="http://schemas.microsoft.com/office/drawing/2014/main" id="{69406F3C-562C-0FFC-9F54-BC516D10EB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240" y="2036609"/>
            <a:ext cx="1664023" cy="1262879"/>
          </a:xfrm>
          <a:prstGeom prst="rect">
            <a:avLst/>
          </a:prstGeom>
        </p:spPr>
      </p:pic>
      <p:pic>
        <p:nvPicPr>
          <p:cNvPr id="15" name="Picture 14">
            <a:extLst>
              <a:ext uri="{FF2B5EF4-FFF2-40B4-BE49-F238E27FC236}">
                <a16:creationId xmlns:a16="http://schemas.microsoft.com/office/drawing/2014/main" id="{A5D27C05-50A3-C040-0086-36FABDFF7A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921" y="3615286"/>
            <a:ext cx="1628339" cy="1462551"/>
          </a:xfrm>
          <a:prstGeom prst="rect">
            <a:avLst/>
          </a:prstGeom>
        </p:spPr>
      </p:pic>
      <p:pic>
        <p:nvPicPr>
          <p:cNvPr id="16" name="Picture 15">
            <a:extLst>
              <a:ext uri="{FF2B5EF4-FFF2-40B4-BE49-F238E27FC236}">
                <a16:creationId xmlns:a16="http://schemas.microsoft.com/office/drawing/2014/main" id="{52C097F1-2894-AEED-B744-BDCC72E7B5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4140" y="5292584"/>
            <a:ext cx="1648119" cy="1262879"/>
          </a:xfrm>
          <a:prstGeom prst="rect">
            <a:avLst/>
          </a:prstGeom>
        </p:spPr>
      </p:pic>
      <p:cxnSp>
        <p:nvCxnSpPr>
          <p:cNvPr id="5" name="Straight Connector 4">
            <a:extLst>
              <a:ext uri="{FF2B5EF4-FFF2-40B4-BE49-F238E27FC236}">
                <a16:creationId xmlns:a16="http://schemas.microsoft.com/office/drawing/2014/main" id="{D03E1B75-9F7F-5BF6-0804-A4C8287AA502}"/>
              </a:ext>
            </a:extLst>
          </p:cNvPr>
          <p:cNvCxnSpPr>
            <a:cxnSpLocks/>
            <a:stCxn id="2" idx="2"/>
          </p:cNvCxnSpPr>
          <p:nvPr/>
        </p:nvCxnSpPr>
        <p:spPr>
          <a:xfrm flipH="1">
            <a:off x="6095999" y="1799992"/>
            <a:ext cx="1" cy="5058008"/>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5E26519-A025-0F80-8F12-6CF26FFD085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4254" y="2036608"/>
            <a:ext cx="1779428" cy="1244473"/>
          </a:xfrm>
          <a:prstGeom prst="rect">
            <a:avLst/>
          </a:prstGeom>
        </p:spPr>
      </p:pic>
      <p:pic>
        <p:nvPicPr>
          <p:cNvPr id="19" name="Picture 18">
            <a:extLst>
              <a:ext uri="{FF2B5EF4-FFF2-40B4-BE49-F238E27FC236}">
                <a16:creationId xmlns:a16="http://schemas.microsoft.com/office/drawing/2014/main" id="{8E47D2EF-9A31-DA8B-1060-5C1EA173AA3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04252" y="3615286"/>
            <a:ext cx="1779427" cy="1442723"/>
          </a:xfrm>
          <a:prstGeom prst="rect">
            <a:avLst/>
          </a:prstGeom>
        </p:spPr>
      </p:pic>
      <p:pic>
        <p:nvPicPr>
          <p:cNvPr id="20" name="Picture 19">
            <a:extLst>
              <a:ext uri="{FF2B5EF4-FFF2-40B4-BE49-F238E27FC236}">
                <a16:creationId xmlns:a16="http://schemas.microsoft.com/office/drawing/2014/main" id="{D9FDC0C0-069F-252D-1C63-45882520BD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40439" y="5292584"/>
            <a:ext cx="1643235" cy="1262879"/>
          </a:xfrm>
          <a:prstGeom prst="rect">
            <a:avLst/>
          </a:prstGeom>
        </p:spPr>
      </p:pic>
      <p:sp>
        <p:nvSpPr>
          <p:cNvPr id="23" name="TextBox 22">
            <a:extLst>
              <a:ext uri="{FF2B5EF4-FFF2-40B4-BE49-F238E27FC236}">
                <a16:creationId xmlns:a16="http://schemas.microsoft.com/office/drawing/2014/main" id="{83954DD6-EF85-CF9A-382E-D587D6F05C37}"/>
              </a:ext>
            </a:extLst>
          </p:cNvPr>
          <p:cNvSpPr txBox="1"/>
          <p:nvPr/>
        </p:nvSpPr>
        <p:spPr>
          <a:xfrm>
            <a:off x="2095173" y="1850911"/>
            <a:ext cx="3825482" cy="1445076"/>
          </a:xfrm>
          <a:prstGeom prst="rect">
            <a:avLst/>
          </a:prstGeom>
          <a:noFill/>
        </p:spPr>
        <p:txBody>
          <a:bodyPr wrap="square">
            <a:spAutoFit/>
          </a:bodyPr>
          <a:lstStyle/>
          <a:p>
            <a:pPr marL="0" marR="0" indent="0" algn="just">
              <a:lnSpc>
                <a:spcPct val="112000"/>
              </a:lnSpc>
              <a:spcBef>
                <a:spcPts val="600"/>
              </a:spcBef>
              <a:spcAft>
                <a:spcPts val="600"/>
              </a:spcAft>
              <a:tabLst>
                <a:tab pos="353695" algn="l"/>
              </a:tabLst>
            </a:pPr>
            <a:r>
              <a:rPr lang="en-US" sz="2000" dirty="0" err="1">
                <a:latin typeface="Times New Roman" panose="02020603050405020304" pitchFamily="18" charset="0"/>
                <a:ea typeface="Times New Roman" panose="02020603050405020304" pitchFamily="18" charset="0"/>
              </a:rPr>
              <a:t>Cải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a:t>
            </a:r>
            <a:r>
              <a:rPr lang="en-US" sz="2000" dirty="0" err="1">
                <a:effectLst/>
                <a:latin typeface="Times New Roman" panose="02020603050405020304" pitchFamily="18" charset="0"/>
                <a:ea typeface="Times New Roman" panose="02020603050405020304" pitchFamily="18" charset="0"/>
              </a:rPr>
              <a:t>ạo</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môi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trường</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hấp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thụ</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khí</a:t>
            </a:r>
            <a:r>
              <a:rPr lang="en-US" sz="2000" dirty="0">
                <a:effectLst/>
                <a:latin typeface="Times New Roman" panose="02020603050405020304" pitchFamily="18" charset="0"/>
                <a:ea typeface="Times New Roman" panose="02020603050405020304" pitchFamily="18" charset="0"/>
              </a:rPr>
              <a:t> carbon </a:t>
            </a:r>
            <a:r>
              <a:rPr lang="en-US" sz="2000" dirty="0" err="1">
                <a:effectLst/>
                <a:latin typeface="Times New Roman" panose="02020603050405020304" pitchFamily="18" charset="0"/>
                <a:ea typeface="Times New Roman" panose="02020603050405020304" pitchFamily="18" charset="0"/>
              </a:rPr>
              <a:t>dio</a:t>
            </a:r>
            <a:r>
              <a:rPr lang="en-US" sz="2000" dirty="0" err="1">
                <a:latin typeface="Times New Roman" panose="02020603050405020304" pitchFamily="18" charset="0"/>
                <a:ea typeface="Times New Roman" panose="02020603050405020304" pitchFamily="18" charset="0"/>
              </a:rPr>
              <a:t>xie</a:t>
            </a:r>
            <a:r>
              <a:rPr lang="en-US" sz="2000" dirty="0">
                <a:latin typeface="Times New Roman" panose="02020603050405020304" pitchFamily="18" charset="0"/>
                <a:ea typeface="Times New Roman" panose="02020603050405020304" pitchFamily="18" charset="0"/>
              </a:rPr>
              <a:t>, </a:t>
            </a:r>
            <a:r>
              <a:rPr lang="en-US" sz="2000" strike="noStrike" dirty="0" err="1">
                <a:effectLst/>
                <a:latin typeface="Times New Roman" panose="02020603050405020304" pitchFamily="18" charset="0"/>
                <a:ea typeface="Times New Roman" panose="02020603050405020304" pitchFamily="18" charset="0"/>
              </a:rPr>
              <a:t>bụi</a:t>
            </a:r>
            <a:r>
              <a:rPr lang="en-US" sz="2000" strike="noStrike" dirty="0">
                <a:effectLst/>
                <a:latin typeface="Times New Roman" panose="02020603050405020304" pitchFamily="18" charset="0"/>
                <a:ea typeface="Times New Roman" panose="02020603050405020304" pitchFamily="18" charset="0"/>
              </a:rPr>
              <a:t> </a:t>
            </a:r>
            <a:r>
              <a:rPr lang="en-US" sz="2000" strike="noStrike" dirty="0" err="1">
                <a:effectLst/>
                <a:latin typeface="Times New Roman" panose="02020603050405020304" pitchFamily="18" charset="0"/>
                <a:ea typeface="Times New Roman" panose="02020603050405020304" pitchFamily="18" charset="0"/>
              </a:rPr>
              <a:t>trong</a:t>
            </a:r>
            <a:r>
              <a:rPr lang="en-US" sz="2000" strike="noStrike" dirty="0">
                <a:effectLst/>
                <a:latin typeface="Times New Roman" panose="02020603050405020304" pitchFamily="18" charset="0"/>
                <a:ea typeface="Times New Roman" panose="02020603050405020304" pitchFamily="18" charset="0"/>
              </a:rPr>
              <a:t> </a:t>
            </a:r>
            <a:r>
              <a:rPr lang="en-US" sz="2000" strike="noStrike" dirty="0" err="1">
                <a:effectLst/>
                <a:latin typeface="Times New Roman" panose="02020603050405020304" pitchFamily="18" charset="0"/>
                <a:ea typeface="Times New Roman" panose="02020603050405020304" pitchFamily="18" charset="0"/>
              </a:rPr>
              <a:t>không</a:t>
            </a:r>
            <a:r>
              <a:rPr lang="en-US" sz="2000" strike="noStrike" dirty="0">
                <a:effectLst/>
                <a:latin typeface="Times New Roman" panose="02020603050405020304" pitchFamily="18" charset="0"/>
                <a:ea typeface="Times New Roman" panose="02020603050405020304" pitchFamily="18" charset="0"/>
              </a:rPr>
              <a:t> </a:t>
            </a:r>
            <a:r>
              <a:rPr lang="en-US" sz="2000" strike="noStrike" dirty="0" err="1">
                <a:effectLst/>
                <a:latin typeface="Times New Roman" panose="02020603050405020304" pitchFamily="18" charset="0"/>
                <a:ea typeface="Times New Roman" panose="02020603050405020304" pitchFamily="18" charset="0"/>
              </a:rPr>
              <a:t>khí</a:t>
            </a:r>
            <a:r>
              <a:rPr lang="en-US" sz="2000" strike="noStrike"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thải</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ra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khí</a:t>
            </a:r>
            <a:r>
              <a:rPr lang="en-US" sz="2000" dirty="0">
                <a:effectLst/>
                <a:latin typeface="Times New Roman" panose="02020603050405020304" pitchFamily="18" charset="0"/>
                <a:ea typeface="Times New Roman" panose="02020603050405020304" pitchFamily="18" charset="0"/>
              </a:rPr>
              <a:t> oxygen, </a:t>
            </a:r>
            <a:r>
              <a:rPr lang="en-US" sz="2000" dirty="0" err="1">
                <a:effectLst/>
                <a:latin typeface="Times New Roman" panose="02020603050405020304" pitchFamily="18" charset="0"/>
                <a:ea typeface="Times New Roman" panose="02020603050405020304" pitchFamily="18" charset="0"/>
              </a:rPr>
              <a:t>giúp</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điều</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hòa</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khí</a:t>
            </a:r>
            <a:r>
              <a:rPr lang="en-US" sz="2000" dirty="0">
                <a:effectLst/>
                <a:latin typeface="Times New Roman" panose="02020603050405020304" pitchFamily="18" charset="0"/>
                <a:ea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rPr>
              <a:t>hậu</a:t>
            </a:r>
            <a:endParaRPr lang="en-US" sz="2000" dirty="0">
              <a:effectLst/>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id="{A678D6EE-4B83-D587-8895-E12279786A7E}"/>
              </a:ext>
            </a:extLst>
          </p:cNvPr>
          <p:cNvSpPr txBox="1"/>
          <p:nvPr/>
        </p:nvSpPr>
        <p:spPr>
          <a:xfrm>
            <a:off x="2062261" y="3716759"/>
            <a:ext cx="3825484" cy="1015663"/>
          </a:xfrm>
          <a:prstGeom prst="rect">
            <a:avLst/>
          </a:prstGeom>
          <a:noFill/>
        </p:spPr>
        <p:txBody>
          <a:bodyPr wrap="square">
            <a:spAutoFit/>
          </a:bodyPr>
          <a:lstStyle/>
          <a:p>
            <a:pPr algn="just"/>
            <a:r>
              <a:rPr lang="en-US" sz="2000" dirty="0" err="1">
                <a:latin typeface="Times New Roman" panose="02020603050405020304" pitchFamily="18" charset="0"/>
                <a:ea typeface="Calibri" panose="020F0502020204030204" pitchFamily="34" charset="0"/>
                <a:cs typeface="Times New Roman" panose="02020603050405020304" pitchFamily="18" charset="0"/>
              </a:rPr>
              <a:t>Chắn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chống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cát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di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ven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che</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chở</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vùng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phía</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effectLst/>
                <a:latin typeface="Times New Roman" panose="02020603050405020304" pitchFamily="18" charset="0"/>
                <a:ea typeface="Calibri" panose="020F0502020204030204" pitchFamily="34" charset="0"/>
                <a:cs typeface="Times New Roman" panose="02020603050405020304" pitchFamily="18" charset="0"/>
              </a:rPr>
              <a:t>liền</a:t>
            </a:r>
            <a:endParaRPr lang="en-US" sz="20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828CC724-EA93-BD9E-D9A7-BB080B02EF26}"/>
              </a:ext>
            </a:extLst>
          </p:cNvPr>
          <p:cNvSpPr txBox="1"/>
          <p:nvPr/>
        </p:nvSpPr>
        <p:spPr>
          <a:xfrm>
            <a:off x="2062259" y="5350952"/>
            <a:ext cx="3825482" cy="1015663"/>
          </a:xfrm>
          <a:prstGeom prst="rect">
            <a:avLst/>
          </a:prstGeom>
          <a:noFill/>
        </p:spPr>
        <p:txBody>
          <a:bodyPr wrap="square">
            <a:spAutoFit/>
          </a:bodyPr>
          <a:lstStyle/>
          <a:p>
            <a:pPr algn="just"/>
            <a:r>
              <a:rPr lang="en-US" sz="2000" dirty="0" err="1">
                <a:effectLst/>
                <a:latin typeface="Times New Roman" panose="02020603050405020304" pitchFamily="18" charset="0"/>
                <a:ea typeface="Calibri" panose="020F0502020204030204" pitchFamily="34" charset="0"/>
              </a:rPr>
              <a:t>Cung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cấp</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nguyên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liệu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sản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xuất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các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vật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dụng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cần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thiết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cho</a:t>
            </a:r>
            <a:r>
              <a:rPr lang="en-US" sz="2000" dirty="0">
                <a:effectLst/>
                <a:latin typeface="Times New Roman" panose="02020603050405020304" pitchFamily="18" charset="0"/>
                <a:ea typeface="Calibri" panose="020F0502020204030204" pitchFamily="34" charset="0"/>
              </a:rPr>
              <a:t> con </a:t>
            </a:r>
            <a:r>
              <a:rPr lang="en-US" sz="2000" dirty="0" err="1">
                <a:effectLst/>
                <a:latin typeface="Times New Roman" panose="02020603050405020304" pitchFamily="18" charset="0"/>
                <a:ea typeface="Calibri" panose="020F0502020204030204" pitchFamily="34" charset="0"/>
              </a:rPr>
              <a:t>người</a:t>
            </a:r>
            <a:endParaRPr lang="en-US" sz="2000" dirty="0"/>
          </a:p>
        </p:txBody>
      </p:sp>
      <p:sp>
        <p:nvSpPr>
          <p:cNvPr id="33" name="TextBox 32">
            <a:extLst>
              <a:ext uri="{FF2B5EF4-FFF2-40B4-BE49-F238E27FC236}">
                <a16:creationId xmlns:a16="http://schemas.microsoft.com/office/drawing/2014/main" id="{3C757792-C1D2-A16C-6F05-651576164BB4}"/>
              </a:ext>
            </a:extLst>
          </p:cNvPr>
          <p:cNvSpPr txBox="1"/>
          <p:nvPr/>
        </p:nvSpPr>
        <p:spPr>
          <a:xfrm>
            <a:off x="8211958" y="1810672"/>
            <a:ext cx="3889249" cy="1631216"/>
          </a:xfrm>
          <a:prstGeom prst="rect">
            <a:avLst/>
          </a:prstGeom>
          <a:noFill/>
        </p:spPr>
        <p:txBody>
          <a:bodyPr wrap="square">
            <a:spAutoFit/>
          </a:bodyPr>
          <a:lstStyle/>
          <a:p>
            <a:pPr algn="just"/>
            <a:r>
              <a:rPr lang="en-US" sz="2000" dirty="0" err="1">
                <a:solidFill>
                  <a:srgbClr val="000000"/>
                </a:solidFill>
                <a:effectLst/>
                <a:latin typeface="Times New Roman" panose="02020603050405020304" pitchFamily="18" charset="0"/>
                <a:ea typeface="Calibri" panose="020F0502020204030204" pitchFamily="34" charset="0"/>
              </a:rPr>
              <a:t>Rừng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ngăn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cản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làm</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giảm</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tốc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độ</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của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dòng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chảy</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bề</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mặt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của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nước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mưa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từ</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đó</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giúp</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bảo</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vệ</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độ</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phì</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nhiêu</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của</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đất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hạn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chế</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các</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hiện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tượng</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xói</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mòn</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sạt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lở</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đất</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lũ</a:t>
            </a:r>
            <a:r>
              <a:rPr lang="en-US" sz="2000" dirty="0">
                <a:solidFill>
                  <a:srgbClr val="000000"/>
                </a:solidFill>
                <a:effectLst/>
                <a:latin typeface="Times New Roman" panose="02020603050405020304" pitchFamily="18" charset="0"/>
                <a:ea typeface="Calibri" panose="020F0502020204030204" pitchFamily="34" charset="0"/>
              </a:rPr>
              <a:t> </a:t>
            </a:r>
            <a:r>
              <a:rPr lang="en-US" sz="2000" dirty="0" err="1">
                <a:solidFill>
                  <a:srgbClr val="000000"/>
                </a:solidFill>
                <a:effectLst/>
                <a:latin typeface="Times New Roman" panose="02020603050405020304" pitchFamily="18" charset="0"/>
                <a:ea typeface="Calibri" panose="020F0502020204030204" pitchFamily="34" charset="0"/>
              </a:rPr>
              <a:t>lụt</a:t>
            </a:r>
            <a:r>
              <a:rPr lang="en-US" sz="2000" dirty="0">
                <a:solidFill>
                  <a:srgbClr val="000000"/>
                </a:solidFill>
                <a:effectLst/>
                <a:latin typeface="Times New Roman" panose="02020603050405020304" pitchFamily="18" charset="0"/>
                <a:ea typeface="Calibri" panose="020F0502020204030204" pitchFamily="34" charset="0"/>
              </a:rPr>
              <a:t>.</a:t>
            </a:r>
            <a:endParaRPr lang="en-US" sz="2000" dirty="0"/>
          </a:p>
        </p:txBody>
      </p:sp>
      <p:sp>
        <p:nvSpPr>
          <p:cNvPr id="36" name="TextBox 35">
            <a:extLst>
              <a:ext uri="{FF2B5EF4-FFF2-40B4-BE49-F238E27FC236}">
                <a16:creationId xmlns:a16="http://schemas.microsoft.com/office/drawing/2014/main" id="{1E339DBE-C418-476B-4516-E6253FAE8302}"/>
              </a:ext>
            </a:extLst>
          </p:cNvPr>
          <p:cNvSpPr txBox="1"/>
          <p:nvPr/>
        </p:nvSpPr>
        <p:spPr>
          <a:xfrm>
            <a:off x="8171225" y="4105968"/>
            <a:ext cx="3764613" cy="400110"/>
          </a:xfrm>
          <a:prstGeom prst="rect">
            <a:avLst/>
          </a:prstGeom>
          <a:noFill/>
        </p:spPr>
        <p:txBody>
          <a:bodyPr wrap="square">
            <a:spAutoFit/>
          </a:bodyPr>
          <a:lstStyle/>
          <a:p>
            <a:r>
              <a:rPr lang="en-US" sz="2000" dirty="0" err="1">
                <a:effectLst/>
                <a:latin typeface="Times New Roman" panose="02020603050405020304" pitchFamily="18" charset="0"/>
                <a:ea typeface="Calibri" panose="020F0502020204030204" pitchFamily="34" charset="0"/>
              </a:rPr>
              <a:t>Phục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vụ</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nghiên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cứu</a:t>
            </a:r>
            <a:r>
              <a:rPr lang="en-US" sz="2000" dirty="0">
                <a:effectLst/>
                <a:latin typeface="Times New Roman" panose="02020603050405020304" pitchFamily="18" charset="0"/>
                <a:ea typeface="Calibri" panose="020F0502020204030204" pitchFamily="34" charset="0"/>
              </a:rPr>
              <a:t> khoa </a:t>
            </a:r>
            <a:r>
              <a:rPr lang="en-US" sz="2000" dirty="0" err="1">
                <a:effectLst/>
                <a:latin typeface="Times New Roman" panose="02020603050405020304" pitchFamily="18" charset="0"/>
                <a:ea typeface="Calibri" panose="020F0502020204030204" pitchFamily="34" charset="0"/>
              </a:rPr>
              <a:t>học</a:t>
            </a:r>
            <a:endParaRPr lang="en-US" sz="2000" dirty="0"/>
          </a:p>
        </p:txBody>
      </p:sp>
      <p:sp>
        <p:nvSpPr>
          <p:cNvPr id="39" name="TextBox 38">
            <a:extLst>
              <a:ext uri="{FF2B5EF4-FFF2-40B4-BE49-F238E27FC236}">
                <a16:creationId xmlns:a16="http://schemas.microsoft.com/office/drawing/2014/main" id="{7ED52A8A-D792-328C-3A0C-05DFF01B2562}"/>
              </a:ext>
            </a:extLst>
          </p:cNvPr>
          <p:cNvSpPr txBox="1"/>
          <p:nvPr/>
        </p:nvSpPr>
        <p:spPr>
          <a:xfrm>
            <a:off x="8161867" y="5535617"/>
            <a:ext cx="3861519" cy="707886"/>
          </a:xfrm>
          <a:prstGeom prst="rect">
            <a:avLst/>
          </a:prstGeom>
          <a:noFill/>
        </p:spPr>
        <p:txBody>
          <a:bodyPr wrap="square">
            <a:spAutoFit/>
          </a:bodyPr>
          <a:lstStyle/>
          <a:p>
            <a:pPr algn="just"/>
            <a:r>
              <a:rPr lang="en-US" sz="2000" dirty="0" err="1">
                <a:effectLst/>
                <a:latin typeface="Times New Roman" panose="02020603050405020304" pitchFamily="18" charset="0"/>
                <a:ea typeface="Calibri" panose="020F0502020204030204" pitchFamily="34" charset="0"/>
              </a:rPr>
              <a:t>Bảo</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tồn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nhiên</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động</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vật</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và</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thực</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vật</a:t>
            </a:r>
            <a:endParaRPr lang="en-US" sz="2000" dirty="0"/>
          </a:p>
        </p:txBody>
      </p:sp>
    </p:spTree>
    <p:extLst>
      <p:ext uri="{BB962C8B-B14F-4D97-AF65-F5344CB8AC3E}">
        <p14:creationId xmlns:p14="http://schemas.microsoft.com/office/powerpoint/2010/main" val="3333422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1000"/>
                                        <p:tgtEl>
                                          <p:spTgt spid="15"/>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1000"/>
                                        <p:tgtEl>
                                          <p:spTgt spid="16"/>
                                        </p:tgtEl>
                                      </p:cBhvr>
                                    </p:animEffect>
                                  </p:childTnLst>
                                </p:cTn>
                              </p:par>
                            </p:childTnLst>
                          </p:cTn>
                        </p:par>
                        <p:par>
                          <p:cTn id="20" fill="hold">
                            <p:stCondLst>
                              <p:cond delay="40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1000"/>
                                        <p:tgtEl>
                                          <p:spTgt spid="18"/>
                                        </p:tgtEl>
                                      </p:cBhvr>
                                    </p:animEffect>
                                  </p:childTnLst>
                                </p:cTn>
                              </p:par>
                            </p:childTnLst>
                          </p:cTn>
                        </p:par>
                        <p:par>
                          <p:cTn id="24" fill="hold">
                            <p:stCondLst>
                              <p:cond delay="5000"/>
                            </p:stCondLst>
                            <p:childTnLst>
                              <p:par>
                                <p:cTn id="25" presetID="16" presetClass="entr" presetSubtype="21"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1000"/>
                                        <p:tgtEl>
                                          <p:spTgt spid="19"/>
                                        </p:tgtEl>
                                      </p:cBhvr>
                                    </p:animEffect>
                                  </p:childTnLst>
                                </p:cTn>
                              </p:par>
                            </p:childTnLst>
                          </p:cTn>
                        </p:par>
                        <p:par>
                          <p:cTn id="28" fill="hold">
                            <p:stCondLst>
                              <p:cond delay="6000"/>
                            </p:stCondLst>
                            <p:childTnLst>
                              <p:par>
                                <p:cTn id="29" presetID="16" presetClass="entr" presetSubtype="21"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1000"/>
                                        <p:tgtEl>
                                          <p:spTgt spid="20"/>
                                        </p:tgtEl>
                                      </p:cBhvr>
                                    </p:animEffect>
                                  </p:childTnLst>
                                </p:cTn>
                              </p:par>
                            </p:childTnLst>
                          </p:cTn>
                        </p:par>
                        <p:par>
                          <p:cTn id="32" fill="hold">
                            <p:stCondLst>
                              <p:cond delay="7000"/>
                            </p:stCondLst>
                            <p:childTnLst>
                              <p:par>
                                <p:cTn id="33" presetID="2" presetClass="entr" presetSubtype="4"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0">
                                            <p:txEl>
                                              <p:pRg st="0" end="0"/>
                                            </p:txEl>
                                          </p:spTgt>
                                        </p:tgtEl>
                                        <p:attrNameLst>
                                          <p:attrName>style.visibility</p:attrName>
                                        </p:attrNameLst>
                                      </p:cBhvr>
                                      <p:to>
                                        <p:strVal val="visible"/>
                                      </p:to>
                                    </p:set>
                                    <p:animEffect transition="in" filter="barn(inVertical)">
                                      <p:cBhvr>
                                        <p:cTn id="51" dur="500"/>
                                        <p:tgtEl>
                                          <p:spTgt spid="30">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arn(inVertical)">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barn(inVertical)">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barn(inVertical)">
                                      <p:cBhvr>
                                        <p:cTn id="6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7" grpId="0"/>
      <p:bldP spid="33" grpId="0"/>
      <p:bldP spid="36"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610358" y="340427"/>
            <a:ext cx="5847242" cy="830997"/>
          </a:xfrm>
          <a:prstGeom prst="rect">
            <a:avLst/>
          </a:prstGeom>
          <a:noFill/>
          <a:effectLst/>
        </p:spPr>
        <p:txBody>
          <a:bodyPr wrap="none" rtlCol="0">
            <a:spAutoFit/>
          </a:bodyPr>
          <a:lstStyle/>
          <a:p>
            <a:r>
              <a:rPr lang="en-US" altLang="zh-CN"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1. VAI TRÒ CỦA RỪNG</a:t>
            </a:r>
            <a:endParaRPr lang="zh-CN" altLang="en-US"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2" name="TextBox 1">
            <a:extLst>
              <a:ext uri="{FF2B5EF4-FFF2-40B4-BE49-F238E27FC236}">
                <a16:creationId xmlns:a16="http://schemas.microsoft.com/office/drawing/2014/main" id="{EC2A038B-37EA-581D-9E3D-4F6171C24DFB}"/>
              </a:ext>
            </a:extLst>
          </p:cNvPr>
          <p:cNvSpPr txBox="1"/>
          <p:nvPr/>
        </p:nvSpPr>
        <p:spPr>
          <a:xfrm>
            <a:off x="625642" y="1490398"/>
            <a:ext cx="10940715"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endParaRPr lang="en-US"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DB12723-C8F3-3972-828B-338682F74F90}"/>
              </a:ext>
            </a:extLst>
          </p:cNvPr>
          <p:cNvSpPr txBox="1"/>
          <p:nvPr/>
        </p:nvSpPr>
        <p:spPr>
          <a:xfrm>
            <a:off x="625642" y="2110459"/>
            <a:ext cx="10940715" cy="3139321"/>
          </a:xfrm>
          <a:prstGeom prst="rect">
            <a:avLst/>
          </a:prstGeom>
          <a:noFill/>
        </p:spPr>
        <p:txBody>
          <a:bodyPr wrap="square" rtlCol="0">
            <a:spAutoFit/>
          </a:bodyPr>
          <a:lstStyle/>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cây:hoa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keo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98074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barn(inVertic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barn(inVertical)">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barn(inVertical)">
                                      <p:cBhvr>
                                        <p:cTn id="2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610358" y="340427"/>
            <a:ext cx="5847242" cy="830997"/>
          </a:xfrm>
          <a:prstGeom prst="rect">
            <a:avLst/>
          </a:prstGeom>
          <a:noFill/>
          <a:effectLst/>
        </p:spPr>
        <p:txBody>
          <a:bodyPr wrap="none" rtlCol="0">
            <a:spAutoFit/>
          </a:bodyPr>
          <a:lstStyle/>
          <a:p>
            <a:r>
              <a:rPr lang="en-US" altLang="zh-CN"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1. VAI TRÒ CỦA RỪNG</a:t>
            </a:r>
            <a:endParaRPr lang="zh-CN" altLang="en-US" sz="48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2" name="TextBox 1">
            <a:extLst>
              <a:ext uri="{FF2B5EF4-FFF2-40B4-BE49-F238E27FC236}">
                <a16:creationId xmlns:a16="http://schemas.microsoft.com/office/drawing/2014/main" id="{EC2A038B-37EA-581D-9E3D-4F6171C24DFB}"/>
              </a:ext>
            </a:extLst>
          </p:cNvPr>
          <p:cNvSpPr txBox="1"/>
          <p:nvPr/>
        </p:nvSpPr>
        <p:spPr>
          <a:xfrm>
            <a:off x="625642" y="1400066"/>
            <a:ext cx="10940715" cy="5139869"/>
          </a:xfrm>
          <a:prstGeom prst="rect">
            <a:avLst/>
          </a:prstGeom>
          <a:noFill/>
        </p:spPr>
        <p:txBody>
          <a:bodyPr wrap="square" rtlCol="0">
            <a:spAutoFit/>
          </a:bodyPr>
          <a:lstStyle/>
          <a:p>
            <a:pPr algn="just">
              <a:spcBef>
                <a:spcPts val="600"/>
              </a:spcBef>
            </a:pPr>
            <a:r>
              <a:rPr lang="vi-VN" sz="2800" dirty="0">
                <a:latin typeface="Times New Roman" panose="02020603050405020304" pitchFamily="18" charset="0"/>
                <a:cs typeface="Times New Roman" panose="02020603050405020304" pitchFamily="18" charset="0"/>
              </a:rPr>
              <a:t>Rừng có vai trò quan trọng đối với đời sống và sản xuất</a:t>
            </a:r>
            <a:endParaRPr lang="en-US" sz="2800" dirty="0">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 Với chức năng quang hợp của cây xanh, rừng cung cấp khí oxygen cho con người và động vật, thu nhận khí carbon dioxide giúp không khí trong lành và góp phần điều hòa khí hậu;</a:t>
            </a:r>
            <a:endParaRPr lang="en-US" sz="2800" dirty="0">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 Rừng ven biển chắn gió, chống cát di động ven biển, che chở cho vùng đất phía trong đất liền;</a:t>
            </a:r>
            <a:endParaRPr lang="en-US" sz="2800" dirty="0">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 Rừng ngăn cản làm giảm tốc độ của dòng chảy bề mặt của nước mưa, từ đó giúp bảo vệ độ phì nhiêu của đất, hạn chế các hiện tượng xói mòn, sạt lở đất, lũ lụt;</a:t>
            </a:r>
            <a:endParaRPr lang="en-US" sz="2800" dirty="0">
              <a:latin typeface="Times New Roman" panose="02020603050405020304" pitchFamily="18" charset="0"/>
              <a:cs typeface="Times New Roman" panose="02020603050405020304" pitchFamily="18" charset="0"/>
            </a:endParaRPr>
          </a:p>
          <a:p>
            <a:pPr algn="just">
              <a:spcBef>
                <a:spcPts val="600"/>
              </a:spcBef>
            </a:pPr>
            <a:r>
              <a:rPr lang="vi-VN" sz="2800" dirty="0">
                <a:latin typeface="Times New Roman" panose="02020603050405020304" pitchFamily="18" charset="0"/>
                <a:cs typeface="Times New Roman" panose="02020603050405020304" pitchFamily="18" charset="0"/>
              </a:rPr>
              <a:t>- Rừng cung cấp nguyên liệu cho sản xuất và phục vụ nghiên cứu khoa học.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174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2271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08" y="755927"/>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70140"/>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0"/>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1" y="224306"/>
            <a:ext cx="675801" cy="1063241"/>
          </a:xfrm>
          <a:prstGeom prst="rect">
            <a:avLst/>
          </a:prstGeom>
        </p:spPr>
      </p:pic>
      <p:sp>
        <p:nvSpPr>
          <p:cNvPr id="14" name="文本框 13"/>
          <p:cNvSpPr txBox="1"/>
          <p:nvPr/>
        </p:nvSpPr>
        <p:spPr>
          <a:xfrm>
            <a:off x="2112058" y="81959"/>
            <a:ext cx="8556908" cy="1323439"/>
          </a:xfrm>
          <a:prstGeom prst="rect">
            <a:avLst/>
          </a:prstGeom>
          <a:noFill/>
          <a:effectLst/>
        </p:spPr>
        <p:txBody>
          <a:bodyPr wrap="square" rtlCol="0">
            <a:spAutoFit/>
          </a:bodyPr>
          <a:lstStyle/>
          <a:p>
            <a:pPr algn="ctr"/>
            <a:r>
              <a:rPr lang="en-US" altLang="zh-CN"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rPr>
              <a:t>2. MỘT SỐ LOẠI RỪNG PHỔ BIẾN Ở VIỆT NAM</a:t>
            </a:r>
            <a:endParaRPr lang="zh-CN" altLang="en-US" sz="4000" b="1" dirty="0">
              <a:solidFill>
                <a:srgbClr val="2A3D52"/>
              </a:solidFill>
              <a:latin typeface="#9Slide03 Arima Madurai ExtraBo" panose="00000900000000000000" pitchFamily="2" charset="0"/>
              <a:ea typeface="幼圆" panose="02010509060101010101" pitchFamily="49" charset="-122"/>
              <a:cs typeface="#9Slide03 Arima Madurai ExtraBo" panose="00000900000000000000" pitchFamily="2" charset="0"/>
            </a:endParaRPr>
          </a:p>
        </p:txBody>
      </p:sp>
      <p:sp>
        <p:nvSpPr>
          <p:cNvPr id="92" name="TextBox 91">
            <a:extLst>
              <a:ext uri="{FF2B5EF4-FFF2-40B4-BE49-F238E27FC236}">
                <a16:creationId xmlns:a16="http://schemas.microsoft.com/office/drawing/2014/main" id="{1238684A-5AC4-07AA-4A46-F53E023272A5}"/>
              </a:ext>
            </a:extLst>
          </p:cNvPr>
          <p:cNvSpPr txBox="1"/>
          <p:nvPr/>
        </p:nvSpPr>
        <p:spPr>
          <a:xfrm>
            <a:off x="625643" y="1252154"/>
            <a:ext cx="5658426" cy="646331"/>
          </a:xfrm>
          <a:prstGeom prst="rect">
            <a:avLst/>
          </a:prstGeom>
          <a:noFill/>
        </p:spPr>
        <p:txBody>
          <a:bodyPr wrap="square" rtlCol="0">
            <a:spAutoFit/>
          </a:bodyPr>
          <a:lstStyle/>
          <a:p>
            <a:pPr algn="just"/>
            <a:r>
              <a:rPr lang="en-US" sz="3600" b="1" dirty="0">
                <a:latin typeface="Times New Roman" panose="02020603050405020304" pitchFamily="18" charset="0"/>
                <a:cs typeface="Times New Roman" panose="02020603050405020304" pitchFamily="18" charset="0"/>
              </a:rPr>
              <a:t>a)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loại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rừng</a:t>
            </a:r>
            <a:endParaRPr lang="en-US" sz="3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id="{A46414C0-86EA-2B83-AC36-CE9FC7BC5B35}"/>
                  </a:ext>
                </a:extLst>
              </p14:cNvPr>
              <p14:cNvContentPartPr/>
              <p14:nvPr/>
            </p14:nvContentPartPr>
            <p14:xfrm>
              <a:off x="2986568" y="-49029"/>
              <a:ext cx="360" cy="360"/>
            </p14:xfrm>
          </p:contentPart>
        </mc:Choice>
        <mc:Fallback xmlns="">
          <p:pic>
            <p:nvPicPr>
              <p:cNvPr id="21" name="Ink 20">
                <a:extLst>
                  <a:ext uri="{FF2B5EF4-FFF2-40B4-BE49-F238E27FC236}">
                    <a16:creationId xmlns:a16="http://schemas.microsoft.com/office/drawing/2014/main" id="{A46414C0-86EA-2B83-AC36-CE9FC7BC5B35}"/>
                  </a:ext>
                </a:extLst>
              </p:cNvPr>
              <p:cNvPicPr/>
              <p:nvPr/>
            </p:nvPicPr>
            <p:blipFill>
              <a:blip r:embed="rId14"/>
              <a:stretch>
                <a:fillRect/>
              </a:stretch>
            </p:blipFill>
            <p:spPr>
              <a:xfrm>
                <a:off x="2977568" y="-57669"/>
                <a:ext cx="18000" cy="18000"/>
              </a:xfrm>
              <a:prstGeom prst="rect">
                <a:avLst/>
              </a:prstGeom>
            </p:spPr>
          </p:pic>
        </mc:Fallback>
      </mc:AlternateContent>
      <p:sp>
        <p:nvSpPr>
          <p:cNvPr id="622" name="TextBox 621">
            <a:extLst>
              <a:ext uri="{FF2B5EF4-FFF2-40B4-BE49-F238E27FC236}">
                <a16:creationId xmlns:a16="http://schemas.microsoft.com/office/drawing/2014/main" id="{BCC3E181-85E7-A7C9-987C-3FFD258C850A}"/>
              </a:ext>
            </a:extLst>
          </p:cNvPr>
          <p:cNvSpPr txBox="1"/>
          <p:nvPr/>
        </p:nvSpPr>
        <p:spPr>
          <a:xfrm>
            <a:off x="625642" y="1822473"/>
            <a:ext cx="10940715"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6.2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endParaRPr lang="en-US" sz="28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54875D3-ADF7-1F82-A466-7D9E96A274E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9840" y="2492912"/>
            <a:ext cx="3714161" cy="3204601"/>
          </a:xfrm>
          <a:prstGeom prst="rect">
            <a:avLst/>
          </a:prstGeom>
        </p:spPr>
      </p:pic>
      <p:pic>
        <p:nvPicPr>
          <p:cNvPr id="6" name="Picture 5">
            <a:extLst>
              <a:ext uri="{FF2B5EF4-FFF2-40B4-BE49-F238E27FC236}">
                <a16:creationId xmlns:a16="http://schemas.microsoft.com/office/drawing/2014/main" id="{7531B2E1-EBCF-4232-10F7-C745E13ECA8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18833" y="2492913"/>
            <a:ext cx="3627722" cy="3204602"/>
          </a:xfrm>
          <a:prstGeom prst="rect">
            <a:avLst/>
          </a:prstGeom>
        </p:spPr>
      </p:pic>
      <p:pic>
        <p:nvPicPr>
          <p:cNvPr id="12" name="Picture 11">
            <a:extLst>
              <a:ext uri="{FF2B5EF4-FFF2-40B4-BE49-F238E27FC236}">
                <a16:creationId xmlns:a16="http://schemas.microsoft.com/office/drawing/2014/main" id="{A38C35D7-9D6E-9B14-7EC5-3624A01CC1D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49721" y="2507189"/>
            <a:ext cx="4169096" cy="3204601"/>
          </a:xfrm>
          <a:prstGeom prst="rect">
            <a:avLst/>
          </a:prstGeom>
        </p:spPr>
      </p:pic>
      <p:sp>
        <p:nvSpPr>
          <p:cNvPr id="16" name="TextBox 15">
            <a:extLst>
              <a:ext uri="{FF2B5EF4-FFF2-40B4-BE49-F238E27FC236}">
                <a16:creationId xmlns:a16="http://schemas.microsoft.com/office/drawing/2014/main" id="{26836C04-9BBD-E1CE-1E2E-250CB5E778A6}"/>
              </a:ext>
            </a:extLst>
          </p:cNvPr>
          <p:cNvSpPr txBox="1"/>
          <p:nvPr/>
        </p:nvSpPr>
        <p:spPr>
          <a:xfrm>
            <a:off x="407473" y="5927608"/>
            <a:ext cx="2902777"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endParaRPr lang="en-US" sz="28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33A20844-07D1-CE09-1E0A-9418DD21EF59}"/>
              </a:ext>
            </a:extLst>
          </p:cNvPr>
          <p:cNvSpPr txBox="1"/>
          <p:nvPr/>
        </p:nvSpPr>
        <p:spPr>
          <a:xfrm>
            <a:off x="4644610" y="5901888"/>
            <a:ext cx="2902777"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nứa</a:t>
            </a:r>
            <a:endParaRPr lang="en-US"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CCBD203-5D51-CAD4-6D41-DFBECBDF071B}"/>
              </a:ext>
            </a:extLst>
          </p:cNvPr>
          <p:cNvSpPr txBox="1"/>
          <p:nvPr/>
        </p:nvSpPr>
        <p:spPr>
          <a:xfrm>
            <a:off x="8550976" y="5873286"/>
            <a:ext cx="2902777"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25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22"/>
                                        </p:tgtEl>
                                        <p:attrNameLst>
                                          <p:attrName>style.visibility</p:attrName>
                                        </p:attrNameLst>
                                      </p:cBhvr>
                                      <p:to>
                                        <p:strVal val="visible"/>
                                      </p:to>
                                    </p:set>
                                    <p:animEffect transition="in" filter="barn(inVertical)">
                                      <p:cBhvr>
                                        <p:cTn id="7" dur="1000"/>
                                        <p:tgtEl>
                                          <p:spTgt spid="622"/>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par>
                          <p:cTn id="12" fill="hold">
                            <p:stCondLst>
                              <p:cond delay="2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000"/>
                                        <p:tgtEl>
                                          <p:spTgt spid="6"/>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黑板蓝色毕业论文答辩开题报告PP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895</TotalTime>
  <Words>1512</Words>
  <Application>Microsoft Office PowerPoint</Application>
  <PresentationFormat>Widescreen</PresentationFormat>
  <Paragraphs>155</Paragraphs>
  <Slides>30</Slides>
  <Notes>29</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微软雅黑</vt:lpstr>
      <vt:lpstr>宋体</vt:lpstr>
      <vt:lpstr>#9Slide03 AllRoundGothic</vt:lpstr>
      <vt:lpstr>#9Slide03 Ample</vt:lpstr>
      <vt:lpstr>#9Slide03 Arima Madurai ExtraBo</vt:lpstr>
      <vt:lpstr>Agency FB</vt:lpstr>
      <vt:lpstr>Arial</vt:lpstr>
      <vt:lpstr>Calibri</vt:lpstr>
      <vt:lpstr>Calibri Light</vt:lpstr>
      <vt:lpstr>Helvetica</vt:lpstr>
      <vt:lpstr>Times New Roman</vt:lpstr>
      <vt:lpstr>幼圆</vt:lpstr>
      <vt:lpstr>华康海报体W12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简约黑板蓝色毕业论文答辩开题报告PPT</dc:title>
  <dc:creator>PC</dc:creator>
  <cp:lastModifiedBy>NHU NGUYET</cp:lastModifiedBy>
  <cp:revision>80</cp:revision>
  <dcterms:created xsi:type="dcterms:W3CDTF">2017-04-05T12:41:11Z</dcterms:created>
  <dcterms:modified xsi:type="dcterms:W3CDTF">2022-12-07T01:02:05Z</dcterms:modified>
</cp:coreProperties>
</file>