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21" r:id="rId4"/>
    <p:sldId id="422" r:id="rId5"/>
    <p:sldId id="423" r:id="rId6"/>
    <p:sldId id="414" r:id="rId7"/>
    <p:sldId id="424" r:id="rId8"/>
    <p:sldId id="425" r:id="rId9"/>
    <p:sldId id="426" r:id="rId10"/>
    <p:sldId id="335" r:id="rId11"/>
    <p:sldId id="427" r:id="rId12"/>
    <p:sldId id="418" r:id="rId13"/>
    <p:sldId id="428" r:id="rId14"/>
    <p:sldId id="276" r:id="rId15"/>
    <p:sldId id="42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6/27/2023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94793" y="65141"/>
            <a:ext cx="7429500"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13. ĐẠI CƯƠNG VỀ 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334840" y="597877"/>
            <a:ext cx="5543550" cy="6049108"/>
          </a:xfrm>
          <a:prstGeom prst="rect">
            <a:avLst/>
          </a:prstGeom>
        </p:spPr>
      </p:pic>
      <p:pic>
        <p:nvPicPr>
          <p:cNvPr id="9" name="Picture 8"/>
          <p:cNvPicPr>
            <a:picLocks noChangeAspect="1"/>
          </p:cNvPicPr>
          <p:nvPr/>
        </p:nvPicPr>
        <p:blipFill>
          <a:blip r:embed="rId4"/>
          <a:stretch>
            <a:fillRect/>
          </a:stretch>
        </p:blipFill>
        <p:spPr>
          <a:xfrm>
            <a:off x="6095995" y="597877"/>
            <a:ext cx="5808790" cy="5864469"/>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8"/>
            <a:ext cx="2859264" cy="3213453"/>
          </a:xfrm>
          <a:prstGeom prst="rect">
            <a:avLst/>
          </a:prstGeom>
        </p:spPr>
      </p:pic>
      <p:pic>
        <p:nvPicPr>
          <p:cNvPr id="6" name="Picture 5"/>
          <p:cNvPicPr>
            <a:picLocks noChangeAspect="1"/>
          </p:cNvPicPr>
          <p:nvPr/>
        </p:nvPicPr>
        <p:blipFill>
          <a:blip r:embed="rId4"/>
          <a:stretch>
            <a:fillRect/>
          </a:stretch>
        </p:blipFill>
        <p:spPr>
          <a:xfrm>
            <a:off x="3108297" y="1526497"/>
            <a:ext cx="3181739" cy="3064163"/>
          </a:xfrm>
          <a:prstGeom prst="rect">
            <a:avLst/>
          </a:prstGeom>
        </p:spPr>
      </p:pic>
      <p:pic>
        <p:nvPicPr>
          <p:cNvPr id="8" name="Picture 7"/>
          <p:cNvPicPr>
            <a:picLocks noChangeAspect="1"/>
          </p:cNvPicPr>
          <p:nvPr/>
        </p:nvPicPr>
        <p:blipFill>
          <a:blip r:embed="rId5"/>
          <a:stretch>
            <a:fillRect/>
          </a:stretch>
        </p:blipFill>
        <p:spPr>
          <a:xfrm>
            <a:off x="6251510" y="1547183"/>
            <a:ext cx="2827176" cy="2950172"/>
          </a:xfrm>
          <a:prstGeom prst="rect">
            <a:avLst/>
          </a:prstGeom>
        </p:spPr>
      </p:pic>
      <p:pic>
        <p:nvPicPr>
          <p:cNvPr id="9" name="Picture 8"/>
          <p:cNvPicPr>
            <a:picLocks noChangeAspect="1"/>
          </p:cNvPicPr>
          <p:nvPr/>
        </p:nvPicPr>
        <p:blipFill>
          <a:blip r:embed="rId6"/>
          <a:stretch>
            <a:fillRect/>
          </a:stretch>
        </p:blipFill>
        <p:spPr>
          <a:xfrm>
            <a:off x="9187826" y="1526497"/>
            <a:ext cx="2793645" cy="2812238"/>
          </a:xfrm>
          <a:prstGeom prst="rect">
            <a:avLst/>
          </a:prstGeom>
        </p:spPr>
      </p:pic>
      <p:sp>
        <p:nvSpPr>
          <p:cNvPr id="10" name="TextBox 9"/>
          <p:cNvSpPr txBox="1"/>
          <p:nvPr/>
        </p:nvSpPr>
        <p:spPr>
          <a:xfrm>
            <a:off x="979714" y="48519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par>
                                <p:cTn id="20" presetID="6"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1.Hãy sắp xếp các sản phẩm trong Hình 13.4 theo thứ tự thời gian xuất hiện và cho biết sản phẩm thể hiện vai trò của thiết kế kĩ thuật như thế nào.</a:t>
            </a:r>
          </a:p>
        </p:txBody>
      </p:sp>
      <p:pic>
        <p:nvPicPr>
          <p:cNvPr id="5" name="Picture 4"/>
          <p:cNvPicPr>
            <a:picLocks noChangeAspect="1"/>
          </p:cNvPicPr>
          <p:nvPr/>
        </p:nvPicPr>
        <p:blipFill>
          <a:blip r:embed="rId3"/>
          <a:stretch>
            <a:fillRect/>
          </a:stretch>
        </p:blipFill>
        <p:spPr>
          <a:xfrm>
            <a:off x="210507" y="1526499"/>
            <a:ext cx="2859264" cy="2196416"/>
          </a:xfrm>
          <a:prstGeom prst="rect">
            <a:avLst/>
          </a:prstGeom>
        </p:spPr>
      </p:pic>
      <p:pic>
        <p:nvPicPr>
          <p:cNvPr id="6" name="Picture 5"/>
          <p:cNvPicPr>
            <a:picLocks noChangeAspect="1"/>
          </p:cNvPicPr>
          <p:nvPr/>
        </p:nvPicPr>
        <p:blipFill>
          <a:blip r:embed="rId4"/>
          <a:stretch>
            <a:fillRect/>
          </a:stretch>
        </p:blipFill>
        <p:spPr>
          <a:xfrm>
            <a:off x="3108297" y="1526498"/>
            <a:ext cx="3181739" cy="2261732"/>
          </a:xfrm>
          <a:prstGeom prst="rect">
            <a:avLst/>
          </a:prstGeom>
        </p:spPr>
      </p:pic>
      <p:pic>
        <p:nvPicPr>
          <p:cNvPr id="8" name="Picture 7"/>
          <p:cNvPicPr>
            <a:picLocks noChangeAspect="1"/>
          </p:cNvPicPr>
          <p:nvPr/>
        </p:nvPicPr>
        <p:blipFill>
          <a:blip r:embed="rId5"/>
          <a:stretch>
            <a:fillRect/>
          </a:stretch>
        </p:blipFill>
        <p:spPr>
          <a:xfrm>
            <a:off x="6251510" y="1547183"/>
            <a:ext cx="2827176" cy="1979788"/>
          </a:xfrm>
          <a:prstGeom prst="rect">
            <a:avLst/>
          </a:prstGeom>
        </p:spPr>
      </p:pic>
      <p:pic>
        <p:nvPicPr>
          <p:cNvPr id="9" name="Picture 8"/>
          <p:cNvPicPr>
            <a:picLocks noChangeAspect="1"/>
          </p:cNvPicPr>
          <p:nvPr/>
        </p:nvPicPr>
        <p:blipFill>
          <a:blip r:embed="rId6"/>
          <a:stretch>
            <a:fillRect/>
          </a:stretch>
        </p:blipFill>
        <p:spPr>
          <a:xfrm>
            <a:off x="9187826" y="1526497"/>
            <a:ext cx="2793645" cy="2000474"/>
          </a:xfrm>
          <a:prstGeom prst="rect">
            <a:avLst/>
          </a:prstGeom>
        </p:spPr>
      </p:pic>
      <p:sp>
        <p:nvSpPr>
          <p:cNvPr id="10" name="TextBox 9"/>
          <p:cNvSpPr txBox="1"/>
          <p:nvPr/>
        </p:nvSpPr>
        <p:spPr>
          <a:xfrm>
            <a:off x="1167291" y="3808915"/>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d)</a:t>
            </a:r>
          </a:p>
          <a:p>
            <a:r>
              <a:rPr lang="en-US" smtClean="0"/>
              <a:t>                                            </a:t>
            </a:r>
            <a:r>
              <a:rPr lang="en-US" sz="2000" b="1" i="1" smtClean="0">
                <a:latin typeface="Times New Roman" panose="02020603050405020304" pitchFamily="18" charset="0"/>
                <a:cs typeface="Times New Roman" panose="02020603050405020304" pitchFamily="18" charset="0"/>
              </a:rPr>
              <a:t>Hình 13.4. Các loại máy may</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94644" y="4798745"/>
            <a:ext cx="11790784" cy="1938992"/>
          </a:xfrm>
          <a:prstGeom prst="rect">
            <a:avLst/>
          </a:prstGeom>
        </p:spPr>
        <p:txBody>
          <a:bodyPr wrap="square">
            <a:spAutoFit/>
          </a:bodyPr>
          <a:lstStyle/>
          <a:p>
            <a:r>
              <a:rPr lang="vi-VN" sz="2000" b="1">
                <a:solidFill>
                  <a:srgbClr val="0000FF"/>
                </a:solidFill>
                <a:latin typeface="Times New Roman" panose="02020603050405020304" pitchFamily="18" charset="0"/>
                <a:cs typeface="Times New Roman" panose="02020603050405020304" pitchFamily="18" charset="0"/>
              </a:rPr>
              <a:t>1.</a:t>
            </a:r>
          </a:p>
          <a:p>
            <a:r>
              <a:rPr lang="vi-VN" sz="2000" b="1">
                <a:solidFill>
                  <a:srgbClr val="0000FF"/>
                </a:solidFill>
                <a:latin typeface="Times New Roman" panose="02020603050405020304" pitchFamily="18" charset="0"/>
                <a:cs typeface="Times New Roman" panose="02020603050405020304" pitchFamily="18" charset="0"/>
              </a:rPr>
              <a:t>a) → d) → b) → c).</a:t>
            </a:r>
          </a:p>
          <a:p>
            <a:r>
              <a:rPr lang="vi-VN" sz="2000" b="1">
                <a:solidFill>
                  <a:srgbClr val="0000FF"/>
                </a:solidFill>
                <a:latin typeface="Times New Roman" panose="02020603050405020304" pitchFamily="18" charset="0"/>
                <a:cs typeface="Times New Roman" panose="02020603050405020304" pitchFamily="18" charset="0"/>
              </a:rPr>
              <a:t>- Phát triển sản phẩm: Quá trình thiết kế kĩ thuật cải tiến những sản phẩm đã có, giúp sản phẩm trở nên thuận tiện hơn cho người sử dụng.</a:t>
            </a:r>
          </a:p>
          <a:p>
            <a:r>
              <a:rPr lang="vi-VN" sz="2000" b="1">
                <a:solidFill>
                  <a:srgbClr val="0000FF"/>
                </a:solidFill>
                <a:latin typeface="Times New Roman" panose="02020603050405020304" pitchFamily="18" charset="0"/>
                <a:cs typeface="Times New Roman" panose="02020603050405020304" pitchFamily="18" charset="0"/>
              </a:rPr>
              <a:t>- Phát triển công nghệ: Trong quá trình thiết kế kĩ thuật, nhà thiết kế sử dụng những giải pháp công nghệ mới nhất để gia tăng chất lượng và năng suất của sản phẩm, qua đó giúp công nghệ ngày càng phát triển.</a:t>
            </a:r>
          </a:p>
        </p:txBody>
      </p:sp>
    </p:spTree>
    <p:extLst>
      <p:ext uri="{BB962C8B-B14F-4D97-AF65-F5344CB8AC3E}">
        <p14:creationId xmlns:p14="http://schemas.microsoft.com/office/powerpoint/2010/main" val="322112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hãy xác định các nghề thiết kế được minh họa trong Hình 13.5.</a:t>
            </a:r>
          </a:p>
        </p:txBody>
      </p:sp>
      <p:pic>
        <p:nvPicPr>
          <p:cNvPr id="6" name="Picture 5"/>
          <p:cNvPicPr>
            <a:picLocks noChangeAspect="1"/>
          </p:cNvPicPr>
          <p:nvPr/>
        </p:nvPicPr>
        <p:blipFill>
          <a:blip r:embed="rId3"/>
          <a:stretch>
            <a:fillRect/>
          </a:stretch>
        </p:blipFill>
        <p:spPr>
          <a:xfrm>
            <a:off x="386294" y="1164930"/>
            <a:ext cx="3551224" cy="3033846"/>
          </a:xfrm>
          <a:prstGeom prst="rect">
            <a:avLst/>
          </a:prstGeom>
        </p:spPr>
      </p:pic>
      <p:pic>
        <p:nvPicPr>
          <p:cNvPr id="8" name="Picture 7"/>
          <p:cNvPicPr>
            <a:picLocks noChangeAspect="1"/>
          </p:cNvPicPr>
          <p:nvPr/>
        </p:nvPicPr>
        <p:blipFill>
          <a:blip r:embed="rId4"/>
          <a:stretch>
            <a:fillRect/>
          </a:stretch>
        </p:blipFill>
        <p:spPr>
          <a:xfrm>
            <a:off x="4107889" y="1164930"/>
            <a:ext cx="4448283" cy="3033846"/>
          </a:xfrm>
          <a:prstGeom prst="rect">
            <a:avLst/>
          </a:prstGeom>
        </p:spPr>
      </p:pic>
      <p:pic>
        <p:nvPicPr>
          <p:cNvPr id="9" name="Picture 8"/>
          <p:cNvPicPr>
            <a:picLocks noChangeAspect="1"/>
          </p:cNvPicPr>
          <p:nvPr/>
        </p:nvPicPr>
        <p:blipFill>
          <a:blip r:embed="rId5"/>
          <a:stretch>
            <a:fillRect/>
          </a:stretch>
        </p:blipFill>
        <p:spPr>
          <a:xfrm>
            <a:off x="8795094" y="1164930"/>
            <a:ext cx="3213403" cy="3033846"/>
          </a:xfrm>
          <a:prstGeom prst="rect">
            <a:avLst/>
          </a:prstGeom>
        </p:spPr>
      </p:pic>
      <p:sp>
        <p:nvSpPr>
          <p:cNvPr id="10" name="TextBox 9"/>
          <p:cNvSpPr txBox="1"/>
          <p:nvPr/>
        </p:nvSpPr>
        <p:spPr>
          <a:xfrm>
            <a:off x="1377820" y="4394718"/>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a:t>
            </a:r>
          </a:p>
          <a:p>
            <a:r>
              <a:rPr lang="en-US" smtClean="0"/>
              <a:t>                                  </a:t>
            </a:r>
            <a:r>
              <a:rPr lang="en-US" sz="2000" b="1" i="1" smtClean="0">
                <a:latin typeface="Times New Roman" panose="02020603050405020304" pitchFamily="18" charset="0"/>
                <a:cs typeface="Times New Roman" panose="02020603050405020304" pitchFamily="18" charset="0"/>
              </a:rPr>
              <a:t>Hình 13.5. Một số nghề liên quan tới lĩnh vực thiết kế</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hãy xác định các nghề thiết kế được minh họa trong Hình 13.5.</a:t>
            </a:r>
          </a:p>
        </p:txBody>
      </p:sp>
      <p:pic>
        <p:nvPicPr>
          <p:cNvPr id="6" name="Picture 5"/>
          <p:cNvPicPr>
            <a:picLocks noChangeAspect="1"/>
          </p:cNvPicPr>
          <p:nvPr/>
        </p:nvPicPr>
        <p:blipFill>
          <a:blip r:embed="rId3"/>
          <a:stretch>
            <a:fillRect/>
          </a:stretch>
        </p:blipFill>
        <p:spPr>
          <a:xfrm>
            <a:off x="386294" y="1164930"/>
            <a:ext cx="3551224" cy="3033846"/>
          </a:xfrm>
          <a:prstGeom prst="rect">
            <a:avLst/>
          </a:prstGeom>
        </p:spPr>
      </p:pic>
      <p:pic>
        <p:nvPicPr>
          <p:cNvPr id="8" name="Picture 7"/>
          <p:cNvPicPr>
            <a:picLocks noChangeAspect="1"/>
          </p:cNvPicPr>
          <p:nvPr/>
        </p:nvPicPr>
        <p:blipFill>
          <a:blip r:embed="rId4"/>
          <a:stretch>
            <a:fillRect/>
          </a:stretch>
        </p:blipFill>
        <p:spPr>
          <a:xfrm>
            <a:off x="4142164" y="1157166"/>
            <a:ext cx="4448283" cy="3033846"/>
          </a:xfrm>
          <a:prstGeom prst="rect">
            <a:avLst/>
          </a:prstGeom>
        </p:spPr>
      </p:pic>
      <p:pic>
        <p:nvPicPr>
          <p:cNvPr id="9" name="Picture 8"/>
          <p:cNvPicPr>
            <a:picLocks noChangeAspect="1"/>
          </p:cNvPicPr>
          <p:nvPr/>
        </p:nvPicPr>
        <p:blipFill>
          <a:blip r:embed="rId5"/>
          <a:stretch>
            <a:fillRect/>
          </a:stretch>
        </p:blipFill>
        <p:spPr>
          <a:xfrm>
            <a:off x="8795094" y="1164930"/>
            <a:ext cx="3213403" cy="3033846"/>
          </a:xfrm>
          <a:prstGeom prst="rect">
            <a:avLst/>
          </a:prstGeom>
        </p:spPr>
      </p:pic>
      <p:sp>
        <p:nvSpPr>
          <p:cNvPr id="10" name="TextBox 9"/>
          <p:cNvSpPr txBox="1"/>
          <p:nvPr/>
        </p:nvSpPr>
        <p:spPr>
          <a:xfrm>
            <a:off x="1377820" y="4252567"/>
            <a:ext cx="10814180" cy="707886"/>
          </a:xfrm>
          <a:prstGeom prst="rect">
            <a:avLst/>
          </a:prstGeom>
          <a:noFill/>
        </p:spPr>
        <p:txBody>
          <a:bodyPr wrap="square" rtlCol="0">
            <a:spAutoFit/>
          </a:bodyPr>
          <a:lstStyle/>
          <a:p>
            <a:pPr marL="342900" indent="-342900">
              <a:buAutoNum type="alphaLcParenR"/>
            </a:pPr>
            <a:r>
              <a:rPr lang="en-US" sz="2000" i="1" smtClean="0">
                <a:latin typeface="Times New Roman" panose="02020603050405020304" pitchFamily="18" charset="0"/>
                <a:cs typeface="Times New Roman" panose="02020603050405020304" pitchFamily="18" charset="0"/>
              </a:rPr>
              <a:t>                                                                     b)                                                        c)                                           </a:t>
            </a:r>
          </a:p>
          <a:p>
            <a:r>
              <a:rPr lang="en-US" smtClean="0"/>
              <a:t>                                  </a:t>
            </a:r>
            <a:r>
              <a:rPr lang="en-US" sz="2000" b="1" i="1" smtClean="0">
                <a:latin typeface="Times New Roman" panose="02020603050405020304" pitchFamily="18" charset="0"/>
                <a:cs typeface="Times New Roman" panose="02020603050405020304" pitchFamily="18" charset="0"/>
              </a:rPr>
              <a:t>Hình 13.5. Một số nghề liên quan tới lĩnh vực thiết kế</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3018143" y="4960453"/>
            <a:ext cx="6155692" cy="1815882"/>
          </a:xfrm>
          <a:prstGeom prst="rect">
            <a:avLst/>
          </a:prstGeom>
        </p:spPr>
        <p:txBody>
          <a:bodyPr wrap="square">
            <a:spAutoFit/>
          </a:bodyPr>
          <a:lstStyle/>
          <a:p>
            <a:r>
              <a:rPr lang="vi-VN" sz="2800" b="1">
                <a:solidFill>
                  <a:srgbClr val="0000FF"/>
                </a:solidFill>
                <a:latin typeface="Times New Roman" panose="02020603050405020304" pitchFamily="18" charset="0"/>
                <a:cs typeface="Times New Roman" panose="02020603050405020304" pitchFamily="18" charset="0"/>
              </a:rPr>
              <a:t>2.</a:t>
            </a:r>
          </a:p>
          <a:p>
            <a:r>
              <a:rPr lang="vi-VN" sz="2800" b="1">
                <a:solidFill>
                  <a:srgbClr val="0000FF"/>
                </a:solidFill>
                <a:latin typeface="Times New Roman" panose="02020603050405020304" pitchFamily="18" charset="0"/>
                <a:cs typeface="Times New Roman" panose="02020603050405020304" pitchFamily="18" charset="0"/>
              </a:rPr>
              <a:t>a) Nhà thiết kế nội thất</a:t>
            </a:r>
          </a:p>
          <a:p>
            <a:r>
              <a:rPr lang="vi-VN" sz="2800" b="1">
                <a:solidFill>
                  <a:srgbClr val="0000FF"/>
                </a:solidFill>
                <a:latin typeface="Times New Roman" panose="02020603050405020304" pitchFamily="18" charset="0"/>
                <a:cs typeface="Times New Roman" panose="02020603050405020304" pitchFamily="18" charset="0"/>
              </a:rPr>
              <a:t>b) Nhà thiết kế thời trang</a:t>
            </a:r>
          </a:p>
          <a:p>
            <a:r>
              <a:rPr lang="vi-VN" sz="2800" b="1">
                <a:solidFill>
                  <a:srgbClr val="0000FF"/>
                </a:solidFill>
                <a:latin typeface="Times New Roman" panose="02020603050405020304" pitchFamily="18" charset="0"/>
                <a:cs typeface="Times New Roman" panose="02020603050405020304" pitchFamily="18" charset="0"/>
              </a:rPr>
              <a:t>c) Nhà thiết kế phương tiện</a:t>
            </a:r>
          </a:p>
        </p:txBody>
      </p:sp>
    </p:spTree>
    <p:extLst>
      <p:ext uri="{BB962C8B-B14F-4D97-AF65-F5344CB8AC3E}">
        <p14:creationId xmlns:p14="http://schemas.microsoft.com/office/powerpoint/2010/main" val="121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Em hãy tìm hiểu và giới thiệu ba nghề có liên quan tới thiết kế</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nl-NL" sz="2800" b="1">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Em hãy tìm hiểu và giới thiệu ba nghề có liên quan tới thiết kế</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047989" y="1252834"/>
            <a:ext cx="6096000" cy="3539430"/>
          </a:xfrm>
          <a:prstGeom prst="rect">
            <a:avLst/>
          </a:prstGeom>
        </p:spPr>
        <p:txBody>
          <a:bodyPr>
            <a:spAutoFit/>
          </a:bodyPr>
          <a:lstStyle/>
          <a:p>
            <a:r>
              <a:rPr lang="vi-VN" sz="2800" b="1">
                <a:solidFill>
                  <a:srgbClr val="0000FF"/>
                </a:solidFill>
                <a:latin typeface="Times New Roman" panose="02020603050405020304" pitchFamily="18" charset="0"/>
                <a:cs typeface="Times New Roman" panose="02020603050405020304" pitchFamily="18" charset="0"/>
              </a:rPr>
              <a:t>1. Kĩ sư công nghiệp chế tạo.</a:t>
            </a:r>
          </a:p>
          <a:p>
            <a:r>
              <a:rPr lang="vi-VN" sz="2800" b="1">
                <a:solidFill>
                  <a:srgbClr val="0000FF"/>
                </a:solidFill>
                <a:latin typeface="Times New Roman" panose="02020603050405020304" pitchFamily="18" charset="0"/>
                <a:cs typeface="Times New Roman" panose="02020603050405020304" pitchFamily="18" charset="0"/>
              </a:rPr>
              <a:t>- Kĩ sư điện tử.</a:t>
            </a:r>
          </a:p>
          <a:p>
            <a:r>
              <a:rPr lang="vi-VN" sz="2800" b="1">
                <a:solidFill>
                  <a:srgbClr val="0000FF"/>
                </a:solidFill>
                <a:latin typeface="Times New Roman" panose="02020603050405020304" pitchFamily="18" charset="0"/>
                <a:cs typeface="Times New Roman" panose="02020603050405020304" pitchFamily="18" charset="0"/>
              </a:rPr>
              <a:t>- Kĩ sư xây dựng.</a:t>
            </a:r>
          </a:p>
          <a:p>
            <a:r>
              <a:rPr lang="vi-VN" sz="2800" b="1">
                <a:solidFill>
                  <a:srgbClr val="0000FF"/>
                </a:solidFill>
                <a:latin typeface="Times New Roman" panose="02020603050405020304" pitchFamily="18" charset="0"/>
                <a:cs typeface="Times New Roman" panose="02020603050405020304" pitchFamily="18" charset="0"/>
              </a:rPr>
              <a:t>- Nhà thiết kế thời trang.</a:t>
            </a:r>
          </a:p>
          <a:p>
            <a:r>
              <a:rPr lang="vi-VN" sz="2800" b="1">
                <a:solidFill>
                  <a:srgbClr val="0000FF"/>
                </a:solidFill>
                <a:latin typeface="Times New Roman" panose="02020603050405020304" pitchFamily="18" charset="0"/>
                <a:cs typeface="Times New Roman" panose="02020603050405020304" pitchFamily="18" charset="0"/>
              </a:rPr>
              <a:t>- Nhà thiết kế đồ họa.</a:t>
            </a:r>
          </a:p>
          <a:p>
            <a:r>
              <a:rPr lang="vi-VN" sz="2800" b="1">
                <a:solidFill>
                  <a:srgbClr val="0000FF"/>
                </a:solidFill>
                <a:latin typeface="Times New Roman" panose="02020603050405020304" pitchFamily="18" charset="0"/>
                <a:cs typeface="Times New Roman" panose="02020603050405020304" pitchFamily="18" charset="0"/>
              </a:rPr>
              <a:t>- Nhà thiết kế nội thất.</a:t>
            </a:r>
          </a:p>
          <a:p>
            <a:r>
              <a:rPr lang="vi-VN" sz="2800" b="1">
                <a:solidFill>
                  <a:srgbClr val="0000FF"/>
                </a:solidFill>
                <a:latin typeface="Times New Roman" panose="02020603050405020304" pitchFamily="18" charset="0"/>
                <a:cs typeface="Times New Roman" panose="02020603050405020304" pitchFamily="18" charset="0"/>
              </a:rPr>
              <a:t>- Nghệ sĩ đa phương tiện &amp; phim hoạt hình.</a:t>
            </a:r>
          </a:p>
        </p:txBody>
      </p:sp>
    </p:spTree>
    <p:extLst>
      <p:ext uri="{BB962C8B-B14F-4D97-AF65-F5344CB8AC3E}">
        <p14:creationId xmlns:p14="http://schemas.microsoft.com/office/powerpoint/2010/main" val="395857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Việc thiết kế có mục đích và vai trò thế nào trong quá trình chế tạo cái móc ở Hình 13.1?</a:t>
            </a:r>
          </a:p>
        </p:txBody>
      </p:sp>
      <p:pic>
        <p:nvPicPr>
          <p:cNvPr id="3" name="Picture 2"/>
          <p:cNvPicPr>
            <a:picLocks noChangeAspect="1"/>
          </p:cNvPicPr>
          <p:nvPr/>
        </p:nvPicPr>
        <p:blipFill>
          <a:blip r:embed="rId2"/>
          <a:stretch>
            <a:fillRect/>
          </a:stretch>
        </p:blipFill>
        <p:spPr>
          <a:xfrm>
            <a:off x="642521" y="615194"/>
            <a:ext cx="5895343" cy="4869941"/>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2521" y="615194"/>
            <a:ext cx="5895343" cy="4869941"/>
          </a:xfrm>
          <a:prstGeom prst="rect">
            <a:avLst/>
          </a:prstGeom>
        </p:spPr>
      </p:pic>
      <p:sp>
        <p:nvSpPr>
          <p:cNvPr id="4" name="Rectangle 3"/>
          <p:cNvSpPr/>
          <p:nvPr/>
        </p:nvSpPr>
        <p:spPr>
          <a:xfrm>
            <a:off x="6634065" y="816343"/>
            <a:ext cx="4683967" cy="5262979"/>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 Mục đích của thiết kế kĩ thuật nhằm xác định hình dạng kích thước kết cấu và chức năng của cái móc.</a:t>
            </a:r>
          </a:p>
          <a:p>
            <a:r>
              <a:rPr lang="vi-VN" sz="2800" b="1">
                <a:solidFill>
                  <a:srgbClr val="FF0000"/>
                </a:solidFill>
                <a:latin typeface="Times New Roman" panose="02020603050405020304" pitchFamily="18" charset="0"/>
                <a:cs typeface="Times New Roman" panose="02020603050405020304" pitchFamily="18" charset="0"/>
              </a:rPr>
              <a:t>- Vai trò của của thiết kế kĩ thuật là phát triển sản phẩm (giúp sản phẩm thuận tiện hơn) và phát triển công nghệ (gia tăng chất lượng và năng suất của sản phẩm, qua đó giúp công nghệ càng phát triển).</a:t>
            </a:r>
          </a:p>
        </p:txBody>
      </p:sp>
    </p:spTree>
    <p:extLst>
      <p:ext uri="{BB962C8B-B14F-4D97-AF65-F5344CB8AC3E}">
        <p14:creationId xmlns:p14="http://schemas.microsoft.com/office/powerpoint/2010/main" val="195265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56" y="124418"/>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1.Vì sao cần thiết lập các tài liệu thiết kế kĩ thuật trước khi sản xuất sản phẩm?</a:t>
            </a:r>
          </a:p>
          <a:p>
            <a:r>
              <a:rPr lang="vi-VN" sz="2800" b="1">
                <a:latin typeface="Times New Roman" panose="02020603050405020304" pitchFamily="18" charset="0"/>
                <a:cs typeface="Times New Roman" panose="02020603050405020304" pitchFamily="18" charset="0"/>
              </a:rPr>
              <a:t>2. Những sản phẩm nào trong Hình 13.2 được cải tiến từ phiên bản trước của chính nó? Sự cải tiến đó thể hiện ở điểm nào?</a:t>
            </a:r>
          </a:p>
        </p:txBody>
      </p:sp>
      <p:pic>
        <p:nvPicPr>
          <p:cNvPr id="5" name="Picture 4"/>
          <p:cNvPicPr>
            <a:picLocks noChangeAspect="1"/>
          </p:cNvPicPr>
          <p:nvPr/>
        </p:nvPicPr>
        <p:blipFill>
          <a:blip r:embed="rId2"/>
          <a:stretch>
            <a:fillRect/>
          </a:stretch>
        </p:blipFill>
        <p:spPr>
          <a:xfrm>
            <a:off x="345233" y="1962784"/>
            <a:ext cx="11430000" cy="3941109"/>
          </a:xfrm>
          <a:prstGeom prst="rect">
            <a:avLst/>
          </a:prstGeom>
        </p:spPr>
      </p:pic>
      <p:sp>
        <p:nvSpPr>
          <p:cNvPr id="6" name="Rectangle 5"/>
          <p:cNvSpPr/>
          <p:nvPr/>
        </p:nvSpPr>
        <p:spPr>
          <a:xfrm>
            <a:off x="230156" y="5903893"/>
            <a:ext cx="11657044"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3. Hình 13.2b minh họa cho sự thay đổi yếu tố nào của phương tiện vận tải công cộng?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98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156" y="124418"/>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1.Vì sao cần thiết lập các tài liệu thiết kế kĩ thuật trước khi sản xuất sản phẩm?</a:t>
            </a:r>
          </a:p>
          <a:p>
            <a:r>
              <a:rPr lang="vi-VN" sz="2800" b="1">
                <a:latin typeface="Times New Roman" panose="02020603050405020304" pitchFamily="18" charset="0"/>
                <a:cs typeface="Times New Roman" panose="02020603050405020304" pitchFamily="18" charset="0"/>
              </a:rPr>
              <a:t>2. Những sản phẩm nào trong Hình 13.2 được cải tiến từ phiên bản trước của chính nó? Sự cải tiến đó thể hiện ở điểm nào?</a:t>
            </a:r>
          </a:p>
        </p:txBody>
      </p:sp>
      <p:pic>
        <p:nvPicPr>
          <p:cNvPr id="5" name="Picture 4"/>
          <p:cNvPicPr>
            <a:picLocks noChangeAspect="1"/>
          </p:cNvPicPr>
          <p:nvPr/>
        </p:nvPicPr>
        <p:blipFill>
          <a:blip r:embed="rId2"/>
          <a:stretch>
            <a:fillRect/>
          </a:stretch>
        </p:blipFill>
        <p:spPr>
          <a:xfrm>
            <a:off x="345233" y="1962784"/>
            <a:ext cx="5075853" cy="3941109"/>
          </a:xfrm>
          <a:prstGeom prst="rect">
            <a:avLst/>
          </a:prstGeom>
        </p:spPr>
      </p:pic>
      <p:sp>
        <p:nvSpPr>
          <p:cNvPr id="6" name="Rectangle 5"/>
          <p:cNvSpPr/>
          <p:nvPr/>
        </p:nvSpPr>
        <p:spPr>
          <a:xfrm>
            <a:off x="230156" y="5903893"/>
            <a:ext cx="11657044" cy="954107"/>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3. Hình 13.2b minh họa cho sự thay đổi yếu tố nào của phương tiện vận tải công cộng?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5536163" y="1809680"/>
            <a:ext cx="6096000" cy="4247317"/>
          </a:xfrm>
          <a:prstGeom prst="rect">
            <a:avLst/>
          </a:prstGeom>
        </p:spPr>
        <p:txBody>
          <a:bodyPr>
            <a:spAutoFit/>
          </a:bodyPr>
          <a:lstStyle/>
          <a:p>
            <a:r>
              <a:rPr lang="vi-VN" b="1">
                <a:solidFill>
                  <a:srgbClr val="FF0000"/>
                </a:solidFill>
                <a:latin typeface="Times New Roman" panose="02020603050405020304" pitchFamily="18" charset="0"/>
                <a:cs typeface="Times New Roman" panose="02020603050405020304" pitchFamily="18" charset="0"/>
              </a:rPr>
              <a:t>1.Trước khi sản xuất sản phẩm cần phải tiến hành thiết kế xác định hình dạng, kích thước, kết cấu và chức năng của sản phẩm,... Mục đích nhằm lập được hồ sơ kĩ thuật của sản phẩm, làm căn cứ để người công nhân chế tạo, lắp ráp, thi công sản phẩm.</a:t>
            </a:r>
          </a:p>
          <a:p>
            <a:r>
              <a:rPr lang="vi-VN" b="1">
                <a:solidFill>
                  <a:srgbClr val="FF0000"/>
                </a:solidFill>
                <a:latin typeface="Times New Roman" panose="02020603050405020304" pitchFamily="18" charset="0"/>
                <a:cs typeface="Times New Roman" panose="02020603050405020304" pitchFamily="18" charset="0"/>
              </a:rPr>
              <a:t>2. a) Điện thoại bàn cổ → Điện thoại bàn → Điện thoại di động có phím → Điện thoại cảm ứng.</a:t>
            </a:r>
          </a:p>
          <a:p>
            <a:r>
              <a:rPr lang="vi-VN" b="1">
                <a:solidFill>
                  <a:srgbClr val="FF0000"/>
                </a:solidFill>
                <a:latin typeface="Times New Roman" panose="02020603050405020304" pitchFamily="18" charset="0"/>
                <a:cs typeface="Times New Roman" panose="02020603050405020304" pitchFamily="18" charset="0"/>
              </a:rPr>
              <a:t>b) Xe ngựa → Xe ba bánh → Xe bus.</a:t>
            </a:r>
          </a:p>
          <a:p>
            <a:r>
              <a:rPr lang="vi-VN" b="1">
                <a:solidFill>
                  <a:srgbClr val="FF0000"/>
                </a:solidFill>
                <a:latin typeface="Times New Roman" panose="02020603050405020304" pitchFamily="18" charset="0"/>
                <a:cs typeface="Times New Roman" panose="02020603050405020304" pitchFamily="18" charset="0"/>
              </a:rPr>
              <a:t>Sự cải tiến đó thể hiện ở chỗ đã giúp sản phẩm trở nên thuận tiện hơn với người sử dụng, sử dụng giải pháp công nghệ mới nhất để gia tăng chất lượng và năng suất của sản phẩm, qua đó giúp công nghệ ngày càng phát triển.</a:t>
            </a:r>
          </a:p>
          <a:p>
            <a:r>
              <a:rPr lang="vi-VN" b="1">
                <a:solidFill>
                  <a:srgbClr val="FF0000"/>
                </a:solidFill>
                <a:latin typeface="Times New Roman" panose="02020603050405020304" pitchFamily="18" charset="0"/>
                <a:cs typeface="Times New Roman" panose="02020603050405020304" pitchFamily="18" charset="0"/>
              </a:rPr>
              <a:t>3. Hình 13.2b minh họa cho sự thay đổi yếu </a:t>
            </a:r>
            <a:r>
              <a:rPr lang="vi-VN" b="1">
                <a:solidFill>
                  <a:srgbClr val="FF0000"/>
                </a:solidFill>
                <a:latin typeface="Times New Roman" panose="02020603050405020304" pitchFamily="18" charset="0"/>
                <a:cs typeface="Times New Roman" panose="02020603050405020304" pitchFamily="18" charset="0"/>
              </a:rPr>
              <a:t>tố </a:t>
            </a:r>
            <a:r>
              <a:rPr lang="vi-VN" b="1" smtClean="0">
                <a:solidFill>
                  <a:srgbClr val="FF0000"/>
                </a:solidFill>
                <a:latin typeface="Times New Roman" panose="02020603050405020304" pitchFamily="18" charset="0"/>
                <a:cs typeface="Times New Roman" panose="02020603050405020304" pitchFamily="18" charset="0"/>
              </a:rPr>
              <a:t>s</a:t>
            </a:r>
            <a:r>
              <a:rPr lang="en-US" b="1" smtClean="0">
                <a:solidFill>
                  <a:srgbClr val="FF0000"/>
                </a:solidFill>
                <a:latin typeface="Times New Roman" panose="02020603050405020304" pitchFamily="18" charset="0"/>
                <a:cs typeface="Times New Roman" panose="02020603050405020304" pitchFamily="18" charset="0"/>
              </a:rPr>
              <a:t>ử</a:t>
            </a:r>
            <a:r>
              <a:rPr lang="vi-VN" b="1" smtClean="0">
                <a:solidFill>
                  <a:srgbClr val="FF0000"/>
                </a:solidFill>
                <a:latin typeface="Times New Roman" panose="02020603050405020304" pitchFamily="18" charset="0"/>
                <a:cs typeface="Times New Roman" panose="02020603050405020304" pitchFamily="18" charset="0"/>
              </a:rPr>
              <a:t> </a:t>
            </a:r>
            <a:r>
              <a:rPr lang="vi-VN" b="1">
                <a:solidFill>
                  <a:srgbClr val="FF0000"/>
                </a:solidFill>
                <a:latin typeface="Times New Roman" panose="02020603050405020304" pitchFamily="18" charset="0"/>
                <a:cs typeface="Times New Roman" panose="02020603050405020304" pitchFamily="18" charset="0"/>
              </a:rPr>
              <a:t>dụng những giải pháp công nghệ của phương tiện vận tải công cộng.</a:t>
            </a:r>
          </a:p>
        </p:txBody>
      </p:sp>
    </p:spTree>
    <p:extLst>
      <p:ext uri="{BB962C8B-B14F-4D97-AF65-F5344CB8AC3E}">
        <p14:creationId xmlns:p14="http://schemas.microsoft.com/office/powerpoint/2010/main" val="42358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1.Mục đích và vai trò của thiết kế kỹ thuật</a:t>
            </a:r>
          </a:p>
          <a:p>
            <a:r>
              <a:rPr lang="en-US" sz="2800">
                <a:latin typeface="Times New Roman" panose="02020603050405020304" pitchFamily="18" charset="0"/>
                <a:cs typeface="Times New Roman" panose="02020603050405020304" pitchFamily="18" charset="0"/>
              </a:rPr>
              <a:t>1.1.Mục đích</a:t>
            </a:r>
          </a:p>
          <a:p>
            <a:r>
              <a:rPr lang="en-US" sz="2800">
                <a:latin typeface="Times New Roman" panose="02020603050405020304" pitchFamily="18" charset="0"/>
                <a:cs typeface="Times New Roman" panose="02020603050405020304" pitchFamily="18" charset="0"/>
              </a:rPr>
              <a:t>- Lập được hồ sơ kỹ thuật của sản phẩm, làm căn cứ để người công nhân tiến hành chế tạo, lắp ráp, thi công sản phẩm.</a:t>
            </a:r>
          </a:p>
          <a:p>
            <a:r>
              <a:rPr lang="en-US" sz="2800">
                <a:latin typeface="Times New Roman" panose="02020603050405020304" pitchFamily="18" charset="0"/>
                <a:cs typeface="Times New Roman" panose="02020603050405020304" pitchFamily="18" charset="0"/>
              </a:rPr>
              <a:t>1.2. Vai trò</a:t>
            </a:r>
          </a:p>
          <a:p>
            <a:r>
              <a:rPr lang="en-US" sz="2800">
                <a:latin typeface="Times New Roman" panose="02020603050405020304" pitchFamily="18" charset="0"/>
                <a:cs typeface="Times New Roman" panose="02020603050405020304" pitchFamily="18" charset="0"/>
              </a:rPr>
              <a:t>- Phát triển sản phẩm: Quá trình thiết kế kỹ thuật cải tiến những sản phẩm đã có, giúp sản phẩm trở nên thuận tiện hơn cho người sử dụng.</a:t>
            </a:r>
          </a:p>
          <a:p>
            <a:r>
              <a:rPr lang="en-US" sz="2800">
                <a:latin typeface="Times New Roman" panose="02020603050405020304" pitchFamily="18" charset="0"/>
                <a:cs typeface="Times New Roman" panose="02020603050405020304" pitchFamily="18" charset="0"/>
              </a:rPr>
              <a:t>- Phát triển công nghệ: Trong quá trình thiết kế kỹ thuật, nhà thiết kế sử dụng những giải pháp công nghệ mới nhất để gia tăng chất lượng và năng suất của sản phẩm, qua đó giúp công nghệ ngày càng phát triển.</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754319" y="73435"/>
            <a:ext cx="7523116"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95" y="0"/>
            <a:ext cx="1122783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Hãy kể tên các ngành nghề được minh họa ở Hình 13.3. Các ngành nghề này có điểm gì chung?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82147" y="1026367"/>
            <a:ext cx="8985380" cy="5607698"/>
          </a:xfrm>
          <a:prstGeom prst="rect">
            <a:avLst/>
          </a:prstGeom>
        </p:spPr>
      </p:pic>
    </p:spTree>
    <p:extLst>
      <p:ext uri="{BB962C8B-B14F-4D97-AF65-F5344CB8AC3E}">
        <p14:creationId xmlns:p14="http://schemas.microsoft.com/office/powerpoint/2010/main" val="413427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7395" y="0"/>
            <a:ext cx="11227837"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Hãy kể tên các ngành nghề được minh họa ở Hình 13.3. Các ngành nghề này có điểm gì chung?</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307910" y="1026367"/>
            <a:ext cx="6232849" cy="5607698"/>
          </a:xfrm>
          <a:prstGeom prst="rect">
            <a:avLst/>
          </a:prstGeom>
        </p:spPr>
      </p:pic>
      <p:sp>
        <p:nvSpPr>
          <p:cNvPr id="2" name="Rectangle 1"/>
          <p:cNvSpPr/>
          <p:nvPr/>
        </p:nvSpPr>
        <p:spPr>
          <a:xfrm>
            <a:off x="6680718" y="1208230"/>
            <a:ext cx="4758612" cy="3539430"/>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a) Kĩ sư cơ khí.</a:t>
            </a:r>
          </a:p>
          <a:p>
            <a:r>
              <a:rPr lang="vi-VN" sz="2800" b="1">
                <a:solidFill>
                  <a:srgbClr val="FF0000"/>
                </a:solidFill>
                <a:latin typeface="Times New Roman" panose="02020603050405020304" pitchFamily="18" charset="0"/>
                <a:cs typeface="Times New Roman" panose="02020603050405020304" pitchFamily="18" charset="0"/>
              </a:rPr>
              <a:t>b) Kĩ sư điện tử.</a:t>
            </a:r>
          </a:p>
          <a:p>
            <a:r>
              <a:rPr lang="vi-VN" sz="2800" b="1">
                <a:solidFill>
                  <a:srgbClr val="FF0000"/>
                </a:solidFill>
                <a:latin typeface="Times New Roman" panose="02020603050405020304" pitchFamily="18" charset="0"/>
                <a:cs typeface="Times New Roman" panose="02020603050405020304" pitchFamily="18" charset="0"/>
              </a:rPr>
              <a:t>c) Kĩ sư xây dựng.</a:t>
            </a:r>
          </a:p>
          <a:p>
            <a:r>
              <a:rPr lang="vi-VN" sz="2800" b="1">
                <a:solidFill>
                  <a:srgbClr val="FF0000"/>
                </a:solidFill>
                <a:latin typeface="Times New Roman" panose="02020603050405020304" pitchFamily="18" charset="0"/>
                <a:cs typeface="Times New Roman" panose="02020603050405020304" pitchFamily="18" charset="0"/>
              </a:rPr>
              <a:t>d) Nhà thiết kế sản phẩm và may mặc.</a:t>
            </a:r>
          </a:p>
          <a:p>
            <a:r>
              <a:rPr lang="vi-VN" sz="2800" b="1">
                <a:solidFill>
                  <a:srgbClr val="FF0000"/>
                </a:solidFill>
                <a:latin typeface="Times New Roman" panose="02020603050405020304" pitchFamily="18" charset="0"/>
                <a:cs typeface="Times New Roman" panose="02020603050405020304" pitchFamily="18" charset="0"/>
              </a:rPr>
              <a:t>Các ngành nghề này có điểm chung là liên quan đến thiết kế.</a:t>
            </a:r>
          </a:p>
        </p:txBody>
      </p:sp>
    </p:spTree>
    <p:extLst>
      <p:ext uri="{BB962C8B-B14F-4D97-AF65-F5344CB8AC3E}">
        <p14:creationId xmlns:p14="http://schemas.microsoft.com/office/powerpoint/2010/main" val="79317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heel(1)">
                                      <p:cBhvr>
                                        <p:cTn id="13" dur="2000"/>
                                        <p:tgtEl>
                                          <p:spTgt spid="2">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heel(1)">
                                      <p:cBhvr>
                                        <p:cTn id="16" dur="2000"/>
                                        <p:tgtEl>
                                          <p:spTgt spid="2">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heel(1)">
                                      <p:cBhvr>
                                        <p:cTn id="19"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2.Một số ngành nghề chính liên quan đến thiết kế</a:t>
            </a:r>
          </a:p>
          <a:p>
            <a:r>
              <a:rPr lang="en-US" sz="2800">
                <a:latin typeface="Times New Roman" panose="02020603050405020304" pitchFamily="18" charset="0"/>
                <a:cs typeface="Times New Roman" panose="02020603050405020304" pitchFamily="18" charset="0"/>
              </a:rPr>
              <a:t>- Kỹ sư công nghiệp chế tạo: là người thiết kế, tổ chức chế tạo, lắp đặt, vận hành và bảo trì các hệ thống máy móc.</a:t>
            </a:r>
          </a:p>
          <a:p>
            <a:r>
              <a:rPr lang="en-US" sz="2800">
                <a:latin typeface="Times New Roman" panose="02020603050405020304" pitchFamily="18" charset="0"/>
                <a:cs typeface="Times New Roman" panose="02020603050405020304" pitchFamily="18" charset="0"/>
              </a:rPr>
              <a:t>- Kỹ sư xây dựng: là người thiết kế, giám sát việc xây dựng các tòa nhà, khu dân cư, khu thương mại, khu giải trí.</a:t>
            </a:r>
          </a:p>
          <a:p>
            <a:r>
              <a:rPr lang="en-US" sz="2800">
                <a:latin typeface="Times New Roman" panose="02020603050405020304" pitchFamily="18" charset="0"/>
                <a:cs typeface="Times New Roman" panose="02020603050405020304" pitchFamily="18" charset="0"/>
              </a:rPr>
              <a:t>- Nhà thiết kế sản phẩm và may mặc: là người thiết kế các sản phẩm may mặc, giày dép, phụ kiện thời trang phục vụ cho nhu cầu làm đẹp của con người.</a:t>
            </a:r>
          </a:p>
          <a:p>
            <a:r>
              <a:rPr lang="en-US" sz="2800">
                <a:latin typeface="Times New Roman" panose="02020603050405020304" pitchFamily="18" charset="0"/>
                <a:cs typeface="Times New Roman" panose="02020603050405020304" pitchFamily="18" charset="0"/>
              </a:rPr>
              <a:t>- Nhà thiết kế đồ họa và truyền thông đa phương tiện: là người thiết kế nội dung các trò chơi máy tính, phim ảnh, video âm nhạc, phương tiện in ấn và quảng cáo.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2754319" y="73435"/>
            <a:ext cx="7523116"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1096</TotalTime>
  <Words>1177</Words>
  <Application>Microsoft Office PowerPoint</Application>
  <PresentationFormat>Widescreen</PresentationFormat>
  <Paragraphs>68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130</cp:revision>
  <dcterms:created xsi:type="dcterms:W3CDTF">2023-06-21T22:05:51Z</dcterms:created>
  <dcterms:modified xsi:type="dcterms:W3CDTF">2023-06-26T23:16:16Z</dcterms:modified>
</cp:coreProperties>
</file>