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1" r:id="rId4"/>
    <p:sldId id="442" r:id="rId5"/>
    <p:sldId id="443" r:id="rId6"/>
    <p:sldId id="444" r:id="rId7"/>
    <p:sldId id="445" r:id="rId8"/>
    <p:sldId id="44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7" d="100"/>
          <a:sy n="87" d="100"/>
        </p:scale>
        <p:origin x="38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954107"/>
          </a:xfrm>
          <a:prstGeom prst="rect">
            <a:avLst/>
          </a:prstGeom>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DỰ ÁN 1. THIẾT KẾ VÀ LẮP RÁP MÔ HÌNH CÁNH TAY RÔ BỐT THỦY LỰC</a:t>
            </a:r>
          </a:p>
        </p:txBody>
      </p:sp>
      <p:pic>
        <p:nvPicPr>
          <p:cNvPr id="6" name="Picture 5"/>
          <p:cNvPicPr>
            <a:picLocks noChangeAspect="1"/>
          </p:cNvPicPr>
          <p:nvPr/>
        </p:nvPicPr>
        <p:blipFill>
          <a:blip r:embed="rId3"/>
          <a:stretch>
            <a:fillRect/>
          </a:stretch>
        </p:blipFill>
        <p:spPr>
          <a:xfrm>
            <a:off x="589085" y="1019908"/>
            <a:ext cx="11007969" cy="57413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Để gắp và di chuyển vật thể như quả bón bàn, hộp giấy nhỏ thì ta có thể sử dụng phương tiện gì?</a:t>
            </a:r>
          </a:p>
        </p:txBody>
      </p:sp>
      <p:pic>
        <p:nvPicPr>
          <p:cNvPr id="3" name="Picture 2"/>
          <p:cNvPicPr>
            <a:picLocks noChangeAspect="1"/>
          </p:cNvPicPr>
          <p:nvPr/>
        </p:nvPicPr>
        <p:blipFill>
          <a:blip r:embed="rId2"/>
          <a:stretch>
            <a:fillRect/>
          </a:stretch>
        </p:blipFill>
        <p:spPr>
          <a:xfrm>
            <a:off x="307731" y="149469"/>
            <a:ext cx="5372100" cy="2708031"/>
          </a:xfrm>
          <a:prstGeom prst="rect">
            <a:avLst/>
          </a:prstGeom>
        </p:spPr>
      </p:pic>
      <p:pic>
        <p:nvPicPr>
          <p:cNvPr id="4" name="Picture 3"/>
          <p:cNvPicPr>
            <a:picLocks noChangeAspect="1"/>
          </p:cNvPicPr>
          <p:nvPr/>
        </p:nvPicPr>
        <p:blipFill>
          <a:blip r:embed="rId3"/>
          <a:stretch>
            <a:fillRect/>
          </a:stretch>
        </p:blipFill>
        <p:spPr>
          <a:xfrm>
            <a:off x="379535" y="3086100"/>
            <a:ext cx="5379427" cy="3685441"/>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Để gắp và di chuyển vật thể như quả bón bàn, hộp giấy nhỏ thì ta có thể sử dụng phương tiện gì?</a:t>
            </a:r>
          </a:p>
        </p:txBody>
      </p:sp>
      <p:pic>
        <p:nvPicPr>
          <p:cNvPr id="3" name="Picture 2"/>
          <p:cNvPicPr>
            <a:picLocks noChangeAspect="1"/>
          </p:cNvPicPr>
          <p:nvPr/>
        </p:nvPicPr>
        <p:blipFill>
          <a:blip r:embed="rId2"/>
          <a:stretch>
            <a:fillRect/>
          </a:stretch>
        </p:blipFill>
        <p:spPr>
          <a:xfrm>
            <a:off x="307731" y="149469"/>
            <a:ext cx="5372100" cy="2708031"/>
          </a:xfrm>
          <a:prstGeom prst="rect">
            <a:avLst/>
          </a:prstGeom>
        </p:spPr>
      </p:pic>
      <p:pic>
        <p:nvPicPr>
          <p:cNvPr id="4" name="Picture 3"/>
          <p:cNvPicPr>
            <a:picLocks noChangeAspect="1"/>
          </p:cNvPicPr>
          <p:nvPr/>
        </p:nvPicPr>
        <p:blipFill>
          <a:blip r:embed="rId3"/>
          <a:stretch>
            <a:fillRect/>
          </a:stretch>
        </p:blipFill>
        <p:spPr>
          <a:xfrm>
            <a:off x="379535" y="3086100"/>
            <a:ext cx="5379427" cy="3685441"/>
          </a:xfrm>
          <a:prstGeom prst="rect">
            <a:avLst/>
          </a:prstGeom>
        </p:spPr>
      </p:pic>
      <p:sp>
        <p:nvSpPr>
          <p:cNvPr id="5" name="TextBox 4"/>
          <p:cNvSpPr txBox="1"/>
          <p:nvPr/>
        </p:nvSpPr>
        <p:spPr>
          <a:xfrm>
            <a:off x="6485641" y="6174557"/>
            <a:ext cx="5203596" cy="523220"/>
          </a:xfrm>
          <a:prstGeom prst="rect">
            <a:avLst/>
          </a:prstGeom>
          <a:noFill/>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Dùng cánh tay rô bốt thủy lực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24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958" y="955831"/>
            <a:ext cx="11497559" cy="5632311"/>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1.Mục tiêu</a:t>
            </a:r>
          </a:p>
          <a:p>
            <a:r>
              <a:rPr lang="vi-VN" sz="2400">
                <a:latin typeface="Times New Roman" panose="02020603050405020304" pitchFamily="18" charset="0"/>
                <a:cs typeface="Times New Roman" panose="02020603050405020304" pitchFamily="18" charset="0"/>
              </a:rPr>
              <a:t>Thiết kế và lắp ráp mô hình cánh tay rô bốt thủy lực để gắp và di chuyển vật thể.</a:t>
            </a:r>
          </a:p>
          <a:p>
            <a:r>
              <a:rPr lang="vi-VN" sz="2400" b="1">
                <a:latin typeface="Times New Roman" panose="02020603050405020304" pitchFamily="18" charset="0"/>
                <a:cs typeface="Times New Roman" panose="02020603050405020304" pitchFamily="18" charset="0"/>
              </a:rPr>
              <a:t>2.Yêu cầu của dự án</a:t>
            </a:r>
          </a:p>
          <a:p>
            <a:r>
              <a:rPr lang="vi-VN" sz="2400">
                <a:latin typeface="Times New Roman" panose="02020603050405020304" pitchFamily="18" charset="0"/>
                <a:cs typeface="Times New Roman" panose="02020603050405020304" pitchFamily="18" charset="0"/>
              </a:rPr>
              <a:t>- Mô hình có thể thực hiện chuyển động cần thiết để gắp vật thể di chuyển xoay qua lại.</a:t>
            </a:r>
          </a:p>
          <a:p>
            <a:r>
              <a:rPr lang="vi-VN" sz="2400">
                <a:latin typeface="Times New Roman" panose="02020603050405020304" pitchFamily="18" charset="0"/>
                <a:cs typeface="Times New Roman" panose="02020603050405020304" pitchFamily="18" charset="0"/>
              </a:rPr>
              <a:t>- Hệ thống cánh tay rô bốt có thể thực hiện bốn chuyển động nhờ vào bốn cặp xi lanh thủy lực.</a:t>
            </a:r>
          </a:p>
          <a:p>
            <a:r>
              <a:rPr lang="vi-VN" sz="2400" b="1">
                <a:latin typeface="Times New Roman" panose="02020603050405020304" pitchFamily="18" charset="0"/>
                <a:cs typeface="Times New Roman" panose="02020603050405020304" pitchFamily="18" charset="0"/>
              </a:rPr>
              <a:t>3. Tiêu chí đánh giá</a:t>
            </a:r>
          </a:p>
          <a:p>
            <a:r>
              <a:rPr lang="vi-VN" sz="2400">
                <a:latin typeface="Times New Roman" panose="02020603050405020304" pitchFamily="18" charset="0"/>
                <a:cs typeface="Times New Roman" panose="02020603050405020304" pitchFamily="18" charset="0"/>
              </a:rPr>
              <a:t>Sản phẩm của dự án đánh giá theo tiêu chí</a:t>
            </a: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Mô </a:t>
            </a:r>
            <a:r>
              <a:rPr lang="vi-VN" sz="2400">
                <a:latin typeface="Times New Roman" panose="02020603050405020304" pitchFamily="18" charset="0"/>
                <a:cs typeface="Times New Roman" panose="02020603050405020304" pitchFamily="18" charset="0"/>
              </a:rPr>
              <a:t>hình cánh tay rô bốt thủy lực</a:t>
            </a:r>
          </a:p>
          <a:p>
            <a:r>
              <a:rPr lang="vi-VN" sz="2400">
                <a:latin typeface="Times New Roman" panose="02020603050405020304" pitchFamily="18" charset="0"/>
                <a:cs typeface="Times New Roman" panose="02020603050405020304" pitchFamily="18" charset="0"/>
              </a:rPr>
              <a:t>- Mô hình được lắp ráp chức chắn, bố cục gọn đẹp.</a:t>
            </a:r>
          </a:p>
          <a:p>
            <a:r>
              <a:rPr lang="vi-VN" sz="2400">
                <a:latin typeface="Times New Roman" panose="02020603050405020304" pitchFamily="18" charset="0"/>
                <a:cs typeface="Times New Roman" panose="02020603050405020304" pitchFamily="18" charset="0"/>
              </a:rPr>
              <a:t>- Mô hình có thể thực hiện được các chuyển động cần thiết để gắp vật thể và chuyển động xoay qua lại.</a:t>
            </a:r>
          </a:p>
          <a:p>
            <a:r>
              <a:rPr lang="vi-VN" sz="2400">
                <a:latin typeface="Times New Roman" panose="02020603050405020304" pitchFamily="18" charset="0"/>
                <a:cs typeface="Times New Roman" panose="02020603050405020304" pitchFamily="18" charset="0"/>
              </a:rPr>
              <a:t>b. Bản thuyết minh dự án</a:t>
            </a:r>
          </a:p>
          <a:p>
            <a:r>
              <a:rPr lang="vi-VN" sz="2400">
                <a:latin typeface="Times New Roman" panose="02020603050405020304" pitchFamily="18" charset="0"/>
                <a:cs typeface="Times New Roman" panose="02020603050405020304" pitchFamily="18" charset="0"/>
              </a:rPr>
              <a:t>- Bản vẽ thiết kế rõ ràng</a:t>
            </a:r>
          </a:p>
          <a:p>
            <a:r>
              <a:rPr lang="vi-VN" sz="2400">
                <a:latin typeface="Times New Roman" panose="02020603050405020304" pitchFamily="18" charset="0"/>
                <a:cs typeface="Times New Roman" panose="02020603050405020304" pitchFamily="18" charset="0"/>
              </a:rPr>
              <a:t>- Tính toán các kích thước chính dùng để chế tạo mô hình hợp lý.</a:t>
            </a:r>
          </a:p>
        </p:txBody>
      </p:sp>
      <p:pic>
        <p:nvPicPr>
          <p:cNvPr id="6" name="Picture 5"/>
          <p:cNvPicPr>
            <a:picLocks noChangeAspect="1"/>
          </p:cNvPicPr>
          <p:nvPr/>
        </p:nvPicPr>
        <p:blipFill>
          <a:blip r:embed="rId2"/>
          <a:stretch>
            <a:fillRect/>
          </a:stretch>
        </p:blipFill>
        <p:spPr>
          <a:xfrm>
            <a:off x="0" y="0"/>
            <a:ext cx="11601694" cy="1182727"/>
          </a:xfrm>
          <a:prstGeom prst="rect">
            <a:avLst/>
          </a:prstGeom>
        </p:spPr>
      </p:pic>
    </p:spTree>
    <p:extLst>
      <p:ext uri="{BB962C8B-B14F-4D97-AF65-F5344CB8AC3E}">
        <p14:creationId xmlns:p14="http://schemas.microsoft.com/office/powerpoint/2010/main" val="32279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792" y="876693"/>
            <a:ext cx="3801041" cy="461665"/>
          </a:xfrm>
          <a:prstGeom prst="rect">
            <a:avLst/>
          </a:prstGeom>
        </p:spPr>
        <p:txBody>
          <a:bodyPr wrap="none">
            <a:spAutoFit/>
          </a:bodyPr>
          <a:lstStyle/>
          <a:p>
            <a:r>
              <a:rPr lang="en-US" sz="2400" b="1">
                <a:latin typeface="Times New Roman" panose="02020603050405020304" pitchFamily="18" charset="0"/>
                <a:cs typeface="Times New Roman" panose="02020603050405020304" pitchFamily="18" charset="0"/>
              </a:rPr>
              <a:t>4. Dụng cụ, thiết bị, vật liệu</a:t>
            </a:r>
          </a:p>
        </p:txBody>
      </p:sp>
      <p:pic>
        <p:nvPicPr>
          <p:cNvPr id="5" name="Picture 4"/>
          <p:cNvPicPr>
            <a:picLocks noChangeAspect="1"/>
          </p:cNvPicPr>
          <p:nvPr/>
        </p:nvPicPr>
        <p:blipFill>
          <a:blip r:embed="rId2"/>
          <a:stretch>
            <a:fillRect/>
          </a:stretch>
        </p:blipFill>
        <p:spPr>
          <a:xfrm>
            <a:off x="347792" y="0"/>
            <a:ext cx="11601694" cy="118272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67788674"/>
              </p:ext>
            </p:extLst>
          </p:nvPr>
        </p:nvGraphicFramePr>
        <p:xfrm>
          <a:off x="347792" y="1483845"/>
          <a:ext cx="11369727" cy="5364480"/>
        </p:xfrm>
        <a:graphic>
          <a:graphicData uri="http://schemas.openxmlformats.org/drawingml/2006/table">
            <a:tbl>
              <a:tblPr firstRow="1" firstCol="1" bandRow="1"/>
              <a:tblGrid>
                <a:gridCol w="975761">
                  <a:extLst>
                    <a:ext uri="{9D8B030D-6E8A-4147-A177-3AD203B41FA5}">
                      <a16:colId xmlns:a16="http://schemas.microsoft.com/office/drawing/2014/main" val="749950157"/>
                    </a:ext>
                  </a:extLst>
                </a:gridCol>
                <a:gridCol w="4348496">
                  <a:extLst>
                    <a:ext uri="{9D8B030D-6E8A-4147-A177-3AD203B41FA5}">
                      <a16:colId xmlns:a16="http://schemas.microsoft.com/office/drawing/2014/main" val="129109453"/>
                    </a:ext>
                  </a:extLst>
                </a:gridCol>
                <a:gridCol w="1484852">
                  <a:extLst>
                    <a:ext uri="{9D8B030D-6E8A-4147-A177-3AD203B41FA5}">
                      <a16:colId xmlns:a16="http://schemas.microsoft.com/office/drawing/2014/main" val="3608823958"/>
                    </a:ext>
                  </a:extLst>
                </a:gridCol>
                <a:gridCol w="1685441">
                  <a:extLst>
                    <a:ext uri="{9D8B030D-6E8A-4147-A177-3AD203B41FA5}">
                      <a16:colId xmlns:a16="http://schemas.microsoft.com/office/drawing/2014/main" val="1291122038"/>
                    </a:ext>
                  </a:extLst>
                </a:gridCol>
                <a:gridCol w="2875177">
                  <a:extLst>
                    <a:ext uri="{9D8B030D-6E8A-4147-A177-3AD203B41FA5}">
                      <a16:colId xmlns:a16="http://schemas.microsoft.com/office/drawing/2014/main" val="3466599710"/>
                    </a:ext>
                  </a:extLst>
                </a:gridCol>
              </a:tblGrid>
              <a:tr h="332899">
                <a:tc>
                  <a:txBody>
                    <a:bodyPr/>
                    <a:lstStyle/>
                    <a:p>
                      <a:pPr marL="0" marR="0" algn="ctr">
                        <a:spcBef>
                          <a:spcPts val="0"/>
                        </a:spcBef>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Dụng cụ, thiết bị, vật liệu</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Ghi chú</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597148"/>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Kéo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466247"/>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Dao rọc giấy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931644"/>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Súng bắn keo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617505"/>
                  </a:ext>
                </a:extLst>
              </a:tr>
              <a:tr h="665800">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Bìa giấy các tông kích thước 50cmx50cm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Tấm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Hoặc ván gỗ, mica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418475"/>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Xi lanh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50743"/>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Ống nhựa mềm dài 20cm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Sợi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360288"/>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Que kem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466323"/>
                  </a:ext>
                </a:extLst>
              </a:tr>
              <a:tr h="665800">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Dây kẽm dài 10cm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Sơi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Đường kính vừa tới đầu xi lanh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367482"/>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Dây rút nhựa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Sợi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764146"/>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Băng keo hai mặt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435931"/>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Giấy vẽ khổ A4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Tờ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574725"/>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Bút chì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Cây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758960"/>
                  </a:ext>
                </a:extLst>
              </a:tr>
              <a:tr h="332899">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Thước đo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973718"/>
                  </a:ext>
                </a:extLst>
              </a:tr>
            </a:tbl>
          </a:graphicData>
        </a:graphic>
      </p:graphicFrame>
    </p:spTree>
    <p:extLst>
      <p:ext uri="{BB962C8B-B14F-4D97-AF65-F5344CB8AC3E}">
        <p14:creationId xmlns:p14="http://schemas.microsoft.com/office/powerpoint/2010/main" val="38978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0306" y="0"/>
            <a:ext cx="11601694" cy="1182727"/>
          </a:xfrm>
          <a:prstGeom prst="rect">
            <a:avLst/>
          </a:prstGeom>
        </p:spPr>
      </p:pic>
      <p:sp>
        <p:nvSpPr>
          <p:cNvPr id="5" name="Rectangle 4"/>
          <p:cNvSpPr/>
          <p:nvPr/>
        </p:nvSpPr>
        <p:spPr>
          <a:xfrm>
            <a:off x="4776026" y="901205"/>
            <a:ext cx="7415974" cy="440120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Phân tích các thao tác (chuyển động) chính mà cánh tay rô bốt cần có để thực hiện được công việc</a:t>
            </a:r>
          </a:p>
          <a:p>
            <a:r>
              <a:rPr lang="vi-VN" sz="2800" b="1">
                <a:latin typeface="Times New Roman" panose="02020603050405020304" pitchFamily="18" charset="0"/>
                <a:cs typeface="Times New Roman" panose="02020603050405020304" pitchFamily="18" charset="0"/>
              </a:rPr>
              <a:t>2.Tìm hiểu các dạng chuyển động của hệ thống</a:t>
            </a:r>
          </a:p>
          <a:p>
            <a:r>
              <a:rPr lang="vi-VN" sz="2800" b="1">
                <a:latin typeface="Times New Roman" panose="02020603050405020304" pitchFamily="18" charset="0"/>
                <a:cs typeface="Times New Roman" panose="02020603050405020304" pitchFamily="18" charset="0"/>
              </a:rPr>
              <a:t>3. Lựa chọn và thiết kế cơ cấu truyền và biến đổi chuyển động thích hợp</a:t>
            </a:r>
          </a:p>
          <a:p>
            <a:r>
              <a:rPr lang="vi-VN" sz="2800" b="1">
                <a:latin typeface="Times New Roman" panose="02020603050405020304" pitchFamily="18" charset="0"/>
                <a:cs typeface="Times New Roman" panose="02020603050405020304" pitchFamily="18" charset="0"/>
              </a:rPr>
              <a:t>4. Vẽ thiết kế, gia công và lắp ráp hoàn chỉnh mô hình.</a:t>
            </a:r>
          </a:p>
          <a:p>
            <a:r>
              <a:rPr lang="vi-VN" sz="2800" b="1">
                <a:latin typeface="Times New Roman" panose="02020603050405020304" pitchFamily="18" charset="0"/>
                <a:cs typeface="Times New Roman" panose="02020603050405020304" pitchFamily="18" charset="0"/>
              </a:rPr>
              <a:t>5. Vận hành mô hình để gắp và di chuyển vật </a:t>
            </a:r>
            <a:r>
              <a:rPr lang="vi-VN" sz="2800" b="1" smtClean="0">
                <a:latin typeface="Times New Roman" panose="02020603050405020304" pitchFamily="18" charset="0"/>
                <a:cs typeface="Times New Roman" panose="02020603050405020304" pitchFamily="18" charset="0"/>
              </a:rPr>
              <a:t>thể</a:t>
            </a:r>
            <a:endParaRPr lang="vi-VN"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22543" y="901205"/>
            <a:ext cx="4383469" cy="5262979"/>
          </a:xfrm>
          <a:prstGeom prst="rect">
            <a:avLst/>
          </a:prstGeom>
        </p:spPr>
      </p:pic>
      <p:sp>
        <p:nvSpPr>
          <p:cNvPr id="7" name="TextBox 6"/>
          <p:cNvSpPr txBox="1"/>
          <p:nvPr/>
        </p:nvSpPr>
        <p:spPr>
          <a:xfrm>
            <a:off x="122543" y="6168897"/>
            <a:ext cx="4264498" cy="646331"/>
          </a:xfrm>
          <a:prstGeom prst="rect">
            <a:avLst/>
          </a:prstGeom>
          <a:noFill/>
        </p:spPr>
        <p:txBody>
          <a:bodyPr wrap="square" rtlCol="0">
            <a:spAutoFit/>
          </a:bodyPr>
          <a:lstStyle/>
          <a:p>
            <a:pPr algn="ctr"/>
            <a:r>
              <a:rPr lang="en-US" b="1" i="1" smtClean="0">
                <a:latin typeface="Times New Roman" panose="02020603050405020304" pitchFamily="18" charset="0"/>
                <a:cs typeface="Times New Roman" panose="02020603050405020304" pitchFamily="18" charset="0"/>
              </a:rPr>
              <a:t>Hình D1.1, Mô hình cánh tay rô bốt thủy lực</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64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2287" y="0"/>
            <a:ext cx="11601694" cy="1182727"/>
          </a:xfrm>
          <a:prstGeom prst="rect">
            <a:avLst/>
          </a:prstGeom>
        </p:spPr>
      </p:pic>
      <p:sp>
        <p:nvSpPr>
          <p:cNvPr id="5" name="Rectangle 4"/>
          <p:cNvSpPr/>
          <p:nvPr/>
        </p:nvSpPr>
        <p:spPr>
          <a:xfrm>
            <a:off x="549897" y="1288645"/>
            <a:ext cx="10696280" cy="2677656"/>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5</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Kế hoạch thực hiện nhiệm vụ dự án</a:t>
            </a:r>
          </a:p>
          <a:p>
            <a:r>
              <a:rPr lang="vi-VN" sz="2800">
                <a:latin typeface="Times New Roman" panose="02020603050405020304" pitchFamily="18" charset="0"/>
                <a:cs typeface="Times New Roman" panose="02020603050405020304" pitchFamily="18" charset="0"/>
              </a:rPr>
              <a:t>- Công việc cần làm</a:t>
            </a:r>
          </a:p>
          <a:p>
            <a:r>
              <a:rPr lang="vi-VN" sz="2800">
                <a:latin typeface="Times New Roman" panose="02020603050405020304" pitchFamily="18" charset="0"/>
                <a:cs typeface="Times New Roman" panose="02020603050405020304" pitchFamily="18" charset="0"/>
              </a:rPr>
              <a:t>- Thời gian thực hiện</a:t>
            </a:r>
          </a:p>
          <a:p>
            <a:r>
              <a:rPr lang="vi-VN" sz="2800">
                <a:latin typeface="Times New Roman" panose="02020603050405020304" pitchFamily="18" charset="0"/>
                <a:cs typeface="Times New Roman" panose="02020603050405020304" pitchFamily="18" charset="0"/>
              </a:rPr>
              <a:t>- Người thực hiện</a:t>
            </a:r>
          </a:p>
          <a:p>
            <a:r>
              <a:rPr lang="vi-VN" sz="2800">
                <a:latin typeface="Times New Roman" panose="02020603050405020304" pitchFamily="18" charset="0"/>
                <a:cs typeface="Times New Roman" panose="02020603050405020304" pitchFamily="18" charset="0"/>
              </a:rPr>
              <a:t>- Vật liệu và dụng cụ thực hiện</a:t>
            </a:r>
          </a:p>
          <a:p>
            <a:r>
              <a:rPr lang="vi-VN" sz="2800">
                <a:latin typeface="Times New Roman" panose="02020603050405020304" pitchFamily="18" charset="0"/>
                <a:cs typeface="Times New Roman" panose="02020603050405020304" pitchFamily="18" charset="0"/>
              </a:rPr>
              <a:t>- Địa điểm thực hiện</a:t>
            </a:r>
          </a:p>
        </p:txBody>
      </p:sp>
    </p:spTree>
    <p:extLst>
      <p:ext uri="{BB962C8B-B14F-4D97-AF65-F5344CB8AC3E}">
        <p14:creationId xmlns:p14="http://schemas.microsoft.com/office/powerpoint/2010/main" val="28879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432" y="0"/>
            <a:ext cx="11887200" cy="646331"/>
          </a:xfrm>
          <a:prstGeom prst="rect">
            <a:avLst/>
          </a:prstGeom>
        </p:spPr>
        <p:txBody>
          <a:bodyPr wrap="square">
            <a:spAutoFit/>
          </a:bodyPr>
          <a:lstStyle/>
          <a:p>
            <a:r>
              <a:rPr lang="vi-VN" b="1">
                <a:latin typeface="Times New Roman" panose="02020603050405020304" pitchFamily="18" charset="0"/>
                <a:cs typeface="Times New Roman" panose="02020603050405020304" pitchFamily="18" charset="0"/>
              </a:rPr>
              <a:t>PHIẾU ĐÁNH GIÁ SỐ 1: ĐÁNH GIÁ BẢN BÁO CÁO DỰ ÁN THIẾT KẾ VÀ LẮP RÁP MÔ HÌNH CÁNH TAY RÔ BỐT THỦY </a:t>
            </a:r>
            <a:r>
              <a:rPr lang="vi-VN" b="1" smtClean="0">
                <a:latin typeface="Times New Roman" panose="02020603050405020304" pitchFamily="18" charset="0"/>
                <a:cs typeface="Times New Roman" panose="02020603050405020304" pitchFamily="18" charset="0"/>
              </a:rPr>
              <a:t>LỰC</a:t>
            </a:r>
            <a:endParaRPr lang="vi-VN"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86351391"/>
              </p:ext>
            </p:extLst>
          </p:nvPr>
        </p:nvGraphicFramePr>
        <p:xfrm>
          <a:off x="298939" y="646331"/>
          <a:ext cx="11781692" cy="5825490"/>
        </p:xfrm>
        <a:graphic>
          <a:graphicData uri="http://schemas.openxmlformats.org/drawingml/2006/table">
            <a:tbl>
              <a:tblPr firstRow="1" firstCol="1" bandRow="1"/>
              <a:tblGrid>
                <a:gridCol w="1011924">
                  <a:extLst>
                    <a:ext uri="{9D8B030D-6E8A-4147-A177-3AD203B41FA5}">
                      <a16:colId xmlns:a16="http://schemas.microsoft.com/office/drawing/2014/main" val="403113984"/>
                    </a:ext>
                  </a:extLst>
                </a:gridCol>
                <a:gridCol w="2258814">
                  <a:extLst>
                    <a:ext uri="{9D8B030D-6E8A-4147-A177-3AD203B41FA5}">
                      <a16:colId xmlns:a16="http://schemas.microsoft.com/office/drawing/2014/main" val="2539350247"/>
                    </a:ext>
                  </a:extLst>
                </a:gridCol>
                <a:gridCol w="2702540">
                  <a:extLst>
                    <a:ext uri="{9D8B030D-6E8A-4147-A177-3AD203B41FA5}">
                      <a16:colId xmlns:a16="http://schemas.microsoft.com/office/drawing/2014/main" val="776431348"/>
                    </a:ext>
                  </a:extLst>
                </a:gridCol>
                <a:gridCol w="2546468">
                  <a:extLst>
                    <a:ext uri="{9D8B030D-6E8A-4147-A177-3AD203B41FA5}">
                      <a16:colId xmlns:a16="http://schemas.microsoft.com/office/drawing/2014/main" val="1043177189"/>
                    </a:ext>
                  </a:extLst>
                </a:gridCol>
                <a:gridCol w="2215661">
                  <a:extLst>
                    <a:ext uri="{9D8B030D-6E8A-4147-A177-3AD203B41FA5}">
                      <a16:colId xmlns:a16="http://schemas.microsoft.com/office/drawing/2014/main" val="465205433"/>
                    </a:ext>
                  </a:extLst>
                </a:gridCol>
                <a:gridCol w="1046285">
                  <a:extLst>
                    <a:ext uri="{9D8B030D-6E8A-4147-A177-3AD203B41FA5}">
                      <a16:colId xmlns:a16="http://schemas.microsoft.com/office/drawing/2014/main" val="3729256850"/>
                    </a:ext>
                  </a:extLst>
                </a:gridCol>
              </a:tblGrid>
              <a:tr h="90004">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Mức 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Mức 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Mức 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Mức 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Số điểm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904917"/>
                  </a:ext>
                </a:extLst>
              </a:tr>
              <a:tr h="1191957">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Nội dung đảm bảo tính chính xác kiến thức bộ môn</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đầy đủ, rõ ràng các bức và có sự sáng tạo</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Thiết kế và lắp ráp được mô hình cánh tay rô bốt thủy lực(8-10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Nội dung đảm bảo tính chính xác kiến thức bộ môn</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đầy đủ, rõ ràng các bước </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(5-7,5 điểm)</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Nội dung đảm bảo tính chính xác kiến thức bộ môn</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đầy đủ. Tuy nhiên, các bước thực hiện chưa được rõ ràng, hình ảnh minh họa cho các bước ít hoặc chưa phù hợp </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(2-4,5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-Nội dung có những chỗ chưa đảm bảo tính chính xác kiến thức bộ môn.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một cách sơ sài, không rõ ràng các bước, không có hình ảnh minh họa</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(0,5- 1,5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578641"/>
                  </a:ext>
                </a:extLst>
              </a:tr>
              <a:tr h="1818081">
                <a:tc>
                  <a:txBody>
                    <a:bodyPr/>
                    <a:lstStyle/>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-Thời gian nộp dự án đúng tiến độ</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được trình bày rõ ràng, đầy đủ cả ba phần: Mở, thân, kết</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đẹp, phù hợp. Cách thức trình bày sáng tạo, có điển nhấn.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Font chữ chuẩn, màu sắc hài hòa, hiệu ứng vừa đủ</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(8-10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-Thời gian nộp dự án đúng tiến độ</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được trình bày rõ ràng, đầy đủ cả ba phần: Mở, thân, kết</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đẹp, phù hợp. </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Font chữ, màu sắc, hiệu ứng đôi chỗ chưa phù hợp, hài hòa với nội dung</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(5-7,5 điểm)</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Thời gian nộp dự án bị chậm chưa đúng tiến độ</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được trình bày chưa rõ ràng, không phân biệt đầy đủ cả ba phần: Mở, thân, kết</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đôi khi chưa phù hợp</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Font chữ, màu sắc, hiệu ứng phần lớn chưa hài hòa, phù hợp với nội dung</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(2-4,5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Thời gian nộp dự án bị chậm so với yêu cầu.</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không đầy đủ</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phần lớn chưa phù hợp</a:t>
                      </a:r>
                    </a:p>
                    <a:p>
                      <a:pPr marL="0" marR="0">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Font chữ, màu sắc, hiệu ứng phần lớn chưa hài hòa, phù hợp với nội dung</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(0,5- 1,5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47297"/>
                  </a:ext>
                </a:extLst>
              </a:tr>
              <a:tr h="1494693">
                <a:tc>
                  <a:txBody>
                    <a:bodyPr/>
                    <a:lstStyle/>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Phong cách báo cáo</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Chủ động,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Giọng nói to, rõ ràng</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Làm chủ được thời gian và không gian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Sử dụng phi ngôn ngữ tốt, có sự giao lưu với người nghe</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(8-10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Chủ động,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Giọng nói rõ ràng nhưng hơi bé.</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Làm chủ được thời gian nhưng chưa làm chủ được không gian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Sử dụng phi ngôn ngữ chưa tốt, có sự giao lưu với người nghe</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(5,5-7,5 điểm</a:t>
                      </a:r>
                      <a:r>
                        <a:rPr lang="en-US" sz="11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-Chủ động nhưng rụt rè, chưa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Giọng nói bé, chưa rõ ràng</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Chưa làm chủ được thời gian, không gian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Không sử dụng phi ngôn ngữ, chỉ nhìn vào bài báo cáo, không có sự giao lưu với người nghe</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(3,5-2,5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Ít sự chủ động, chưa được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Giọng nói bé, rụt rè trong quá trình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Không làm chủ được không gian và thời gian báo cáo</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Không sử dụng phi ngôn ngữ, không có sự giao lưu với người nghe</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(1-3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821880"/>
                  </a:ext>
                </a:extLst>
              </a:tr>
              <a:tr h="509953">
                <a:tc>
                  <a:txBody>
                    <a:bodyPr/>
                    <a:lstStyle/>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Trả lời câu hỏi bổ trợ</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tabLst>
                          <a:tab pos="590550" algn="l"/>
                        </a:tabLs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-Trả lời câu hỏi chính xác kiến thức bộ môn, tự tin, rõ ràng có sự minh họa</a:t>
                      </a:r>
                    </a:p>
                    <a:p>
                      <a:pPr marL="742950" marR="0" lvl="1" indent="-285750" algn="just">
                        <a:lnSpc>
                          <a:spcPct val="120000"/>
                        </a:lnSpc>
                        <a:spcBef>
                          <a:spcPts val="0"/>
                        </a:spcBef>
                        <a:spcAft>
                          <a:spcPts val="0"/>
                        </a:spcAft>
                        <a:buFont typeface="+mj-lt"/>
                        <a:buAutoNum type="arabicPeriod" startAt="10"/>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-Trả lời câu hỏi chính xác kiến thức bộ môn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(5,5-7,5 điểm</a:t>
                      </a:r>
                      <a:r>
                        <a:rPr lang="en-US" sz="11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-Trả lời câu hỏi đúng một phần kiến thức bộ môn, chưa tự tin</a:t>
                      </a:r>
                    </a:p>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(3,5-4,5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-Không trả lời được câu hỏi</a:t>
                      </a:r>
                    </a:p>
                    <a:p>
                      <a:pPr marL="0" marR="0">
                        <a:lnSpc>
                          <a:spcPct val="115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(1-3 điểm)</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20000"/>
                        </a:lnSpc>
                        <a:spcBef>
                          <a:spcPts val="0"/>
                        </a:spcBef>
                        <a:spcAft>
                          <a:spcPts val="0"/>
                        </a:spcAft>
                        <a:tabLst>
                          <a:tab pos="590550" algn="l"/>
                        </a:tabLs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9290" marR="19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195437"/>
                  </a:ext>
                </a:extLst>
              </a:tr>
            </a:tbl>
          </a:graphicData>
        </a:graphic>
      </p:graphicFrame>
    </p:spTree>
    <p:extLst>
      <p:ext uri="{BB962C8B-B14F-4D97-AF65-F5344CB8AC3E}">
        <p14:creationId xmlns:p14="http://schemas.microsoft.com/office/powerpoint/2010/main" val="190619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1172</TotalTime>
  <Words>1276</Words>
  <Application>Microsoft Office PowerPoint</Application>
  <PresentationFormat>Widescreen</PresentationFormat>
  <Paragraphs>197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141</cp:revision>
  <dcterms:created xsi:type="dcterms:W3CDTF">2023-06-21T22:05:51Z</dcterms:created>
  <dcterms:modified xsi:type="dcterms:W3CDTF">2023-06-27T23:17:21Z</dcterms:modified>
</cp:coreProperties>
</file>