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2" r:id="rId4"/>
    <p:sldId id="258" r:id="rId5"/>
    <p:sldId id="324" r:id="rId6"/>
    <p:sldId id="326" r:id="rId7"/>
    <p:sldId id="323" r:id="rId8"/>
    <p:sldId id="325" r:id="rId9"/>
    <p:sldId id="318" r:id="rId10"/>
    <p:sldId id="303" r:id="rId11"/>
    <p:sldId id="327" r:id="rId12"/>
    <p:sldId id="328" r:id="rId13"/>
    <p:sldId id="317" r:id="rId14"/>
    <p:sldId id="329" r:id="rId15"/>
    <p:sldId id="330" r:id="rId16"/>
    <p:sldId id="280" r:id="rId17"/>
    <p:sldId id="331" r:id="rId18"/>
    <p:sldId id="332" r:id="rId19"/>
    <p:sldId id="320" r:id="rId20"/>
    <p:sldId id="333" r:id="rId21"/>
    <p:sldId id="337" r:id="rId22"/>
    <p:sldId id="334" r:id="rId23"/>
    <p:sldId id="311" r:id="rId24"/>
    <p:sldId id="335" r:id="rId25"/>
    <p:sldId id="276" r:id="rId26"/>
    <p:sldId id="33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9915" y="126687"/>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6.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371840" y="685801"/>
            <a:ext cx="11339514" cy="6075484"/>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563" y="1384994"/>
            <a:ext cx="11616612" cy="5473005"/>
          </a:xfrm>
          <a:prstGeom prst="rect">
            <a:avLst/>
          </a:prstGeom>
        </p:spPr>
      </p:pic>
      <p:sp>
        <p:nvSpPr>
          <p:cNvPr id="4" name="Rectangle 3"/>
          <p:cNvSpPr/>
          <p:nvPr/>
        </p:nvSpPr>
        <p:spPr>
          <a:xfrm>
            <a:off x="192832" y="0"/>
            <a:ext cx="11778343"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6.5 </a:t>
            </a:r>
            <a:r>
              <a:rPr lang="vi-VN" sz="2800" b="1" smtClean="0">
                <a:latin typeface="Times New Roman" panose="02020603050405020304" pitchFamily="18" charset="0"/>
                <a:cs typeface="Times New Roman" panose="02020603050405020304" pitchFamily="18" charset="0"/>
              </a:rPr>
              <a:t>cho</a:t>
            </a:r>
            <a:r>
              <a:rPr lang="en-US" sz="2800" b="1" smtClean="0">
                <a:latin typeface="Times New Roman" panose="02020603050405020304" pitchFamily="18" charset="0"/>
                <a:cs typeface="Times New Roman" panose="02020603050405020304" pitchFamily="18" charset="0"/>
              </a:rPr>
              <a:t> biết</a:t>
            </a:r>
          </a:p>
          <a:p>
            <a:pPr marL="342900" indent="-342900">
              <a:buAutoNum type="arabicPeriod"/>
            </a:pPr>
            <a:r>
              <a:rPr lang="en-US" sz="2800" b="1" smtClean="0">
                <a:latin typeface="Times New Roman" panose="02020603050405020304" pitchFamily="18" charset="0"/>
                <a:cs typeface="Times New Roman" panose="02020603050405020304" pitchFamily="18" charset="0"/>
              </a:rPr>
              <a:t>Mô tả</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truyền động đai khác chuyển động xích như thế nào</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pPr marL="342900" indent="-342900">
              <a:buAutoNum type="arabicPeriod"/>
            </a:pPr>
            <a:r>
              <a:rPr lang="en-US" sz="2800" b="1" smtClean="0">
                <a:latin typeface="Times New Roman" panose="02020603050405020304" pitchFamily="18" charset="0"/>
                <a:cs typeface="Times New Roman" panose="02020603050405020304" pitchFamily="18" charset="0"/>
              </a:rPr>
              <a:t>Nêu cấu tạo và nguyên lý hoạt động của truyền động đai</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563" y="1384994"/>
            <a:ext cx="3256384" cy="5221079"/>
          </a:xfrm>
          <a:prstGeom prst="rect">
            <a:avLst/>
          </a:prstGeom>
        </p:spPr>
      </p:pic>
      <p:sp>
        <p:nvSpPr>
          <p:cNvPr id="4" name="Rectangle 3"/>
          <p:cNvSpPr/>
          <p:nvPr/>
        </p:nvSpPr>
        <p:spPr>
          <a:xfrm>
            <a:off x="413657" y="-1"/>
            <a:ext cx="11778343"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6.5 </a:t>
            </a:r>
            <a:r>
              <a:rPr lang="vi-VN" sz="2800" b="1" smtClean="0">
                <a:latin typeface="Times New Roman" panose="02020603050405020304" pitchFamily="18" charset="0"/>
                <a:cs typeface="Times New Roman" panose="02020603050405020304" pitchFamily="18" charset="0"/>
              </a:rPr>
              <a:t>cho</a:t>
            </a:r>
            <a:r>
              <a:rPr lang="en-US" sz="2800" b="1" smtClean="0">
                <a:latin typeface="Times New Roman" panose="02020603050405020304" pitchFamily="18" charset="0"/>
                <a:cs typeface="Times New Roman" panose="02020603050405020304" pitchFamily="18" charset="0"/>
              </a:rPr>
              <a:t> biết</a:t>
            </a:r>
          </a:p>
          <a:p>
            <a:pPr marL="342900" indent="-342900">
              <a:buAutoNum type="arabicPeriod"/>
            </a:pPr>
            <a:r>
              <a:rPr lang="en-US" sz="2800" b="1" smtClean="0">
                <a:latin typeface="Times New Roman" panose="02020603050405020304" pitchFamily="18" charset="0"/>
                <a:cs typeface="Times New Roman" panose="02020603050405020304" pitchFamily="18" charset="0"/>
              </a:rPr>
              <a:t>Mô tả</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truyền động đai khác chuyển động xích như thế nào</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pPr marL="342900" indent="-342900">
              <a:buAutoNum type="arabicPeriod"/>
            </a:pPr>
            <a:r>
              <a:rPr lang="en-US" sz="2800" b="1" smtClean="0">
                <a:latin typeface="Times New Roman" panose="02020603050405020304" pitchFamily="18" charset="0"/>
                <a:cs typeface="Times New Roman" panose="02020603050405020304" pitchFamily="18" charset="0"/>
              </a:rPr>
              <a:t>Nêu cấu tạo và nguyên lý hoạt động của truyền động đai</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3862873" y="1307946"/>
            <a:ext cx="8108302" cy="1323439"/>
          </a:xfrm>
          <a:prstGeom prst="rect">
            <a:avLst/>
          </a:prstGeom>
        </p:spPr>
        <p:txBody>
          <a:bodyPr wrap="square">
            <a:spAutoFit/>
          </a:bodyPr>
          <a:lstStyle/>
          <a:p>
            <a:r>
              <a:rPr lang="en-US" sz="2000" smtClean="0">
                <a:solidFill>
                  <a:srgbClr val="FF0000"/>
                </a:solidFill>
                <a:latin typeface="Times New Roman" panose="02020603050405020304" pitchFamily="18" charset="0"/>
                <a:cs typeface="Times New Roman" panose="02020603050405020304" pitchFamily="18" charset="0"/>
              </a:rPr>
              <a:t>1.Bộ </a:t>
            </a:r>
            <a:r>
              <a:rPr lang="en-US" sz="2000">
                <a:solidFill>
                  <a:srgbClr val="FF0000"/>
                </a:solidFill>
                <a:latin typeface="Times New Roman" panose="02020603050405020304" pitchFamily="18" charset="0"/>
                <a:cs typeface="Times New Roman" panose="02020603050405020304" pitchFamily="18" charset="0"/>
              </a:rPr>
              <a:t>truyền động đai gồm cặp bánh đai truyền chuyển động thông qua dây đai.</a:t>
            </a:r>
          </a:p>
          <a:p>
            <a:r>
              <a:rPr lang="en-US" sz="2000">
                <a:solidFill>
                  <a:srgbClr val="FF0000"/>
                </a:solidFill>
                <a:latin typeface="Times New Roman" panose="02020603050405020304" pitchFamily="18" charset="0"/>
                <a:cs typeface="Times New Roman" panose="02020603050405020304" pitchFamily="18" charset="0"/>
              </a:rPr>
              <a:t>Bộ truyền động xích gồm cặp bánh răng (đĩa xích) truyền chuyển động thông qua dây xích.</a:t>
            </a:r>
          </a:p>
        </p:txBody>
      </p:sp>
      <p:sp>
        <p:nvSpPr>
          <p:cNvPr id="5" name="Rectangle 4"/>
          <p:cNvSpPr/>
          <p:nvPr/>
        </p:nvSpPr>
        <p:spPr>
          <a:xfrm>
            <a:off x="3806889" y="2461622"/>
            <a:ext cx="8220270" cy="4093428"/>
          </a:xfrm>
          <a:prstGeom prst="rect">
            <a:avLst/>
          </a:prstGeom>
        </p:spPr>
        <p:txBody>
          <a:bodyPr wrap="square">
            <a:spAutoFit/>
          </a:bodyPr>
          <a:lstStyle/>
          <a:p>
            <a:r>
              <a:rPr lang="en-US" sz="2000" smtClean="0">
                <a:solidFill>
                  <a:srgbClr val="FF0000"/>
                </a:solidFill>
                <a:latin typeface="Times New Roman" panose="02020603050405020304" pitchFamily="18" charset="0"/>
                <a:cs typeface="Times New Roman" panose="02020603050405020304" pitchFamily="18" charset="0"/>
              </a:rPr>
              <a:t>2.</a:t>
            </a:r>
          </a:p>
          <a:p>
            <a:r>
              <a:rPr lang="en-US" sz="2000">
                <a:solidFill>
                  <a:srgbClr val="FF0000"/>
                </a:solidFill>
                <a:latin typeface="Times New Roman" panose="02020603050405020304" pitchFamily="18" charset="0"/>
                <a:cs typeface="Times New Roman" panose="02020603050405020304" pitchFamily="18" charset="0"/>
              </a:rPr>
              <a:t>*</a:t>
            </a:r>
            <a:r>
              <a:rPr lang="vi-VN" sz="2000" smtClean="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Cấu tạo</a:t>
            </a:r>
          </a:p>
          <a:p>
            <a:r>
              <a:rPr lang="vi-VN" sz="2000">
                <a:solidFill>
                  <a:srgbClr val="FF0000"/>
                </a:solidFill>
                <a:latin typeface="Times New Roman" panose="02020603050405020304" pitchFamily="18" charset="0"/>
                <a:cs typeface="Times New Roman" panose="02020603050405020304" pitchFamily="18" charset="0"/>
              </a:rPr>
              <a:t>- Gồm một cặp bánh đai truyền chuyển động cho nhau thông qua dây đai.</a:t>
            </a:r>
          </a:p>
          <a:p>
            <a:r>
              <a:rPr lang="en-US" sz="2000">
                <a:solidFill>
                  <a:srgbClr val="FF0000"/>
                </a:solidFill>
                <a:latin typeface="Times New Roman" panose="02020603050405020304" pitchFamily="18" charset="0"/>
                <a:cs typeface="Times New Roman" panose="02020603050405020304" pitchFamily="18" charset="0"/>
              </a:rPr>
              <a:t>*</a:t>
            </a:r>
            <a:r>
              <a:rPr lang="vi-VN" sz="2000" smtClean="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Nguyên lý hoạt động</a:t>
            </a:r>
          </a:p>
          <a:p>
            <a:r>
              <a:rPr lang="vi-VN" sz="2000">
                <a:solidFill>
                  <a:srgbClr val="FF0000"/>
                </a:solidFill>
                <a:latin typeface="Times New Roman" panose="02020603050405020304" pitchFamily="18" charset="0"/>
                <a:cs typeface="Times New Roman" panose="02020603050405020304" pitchFamily="18" charset="0"/>
              </a:rPr>
              <a:t>- Khi bánh dẫn 1(có đường kính D1) quay với tốc độ n1(vòng/phút) làm bánh bị dẫn 2(có đường kính D2) quay với tốc độ n2(vòng/phút)</a:t>
            </a:r>
          </a:p>
          <a:p>
            <a:pPr marL="285750" indent="-285750">
              <a:buFontTx/>
              <a:buChar char="-"/>
            </a:pPr>
            <a:r>
              <a:rPr lang="vi-VN" sz="2000" smtClean="0">
                <a:solidFill>
                  <a:srgbClr val="FF0000"/>
                </a:solidFill>
                <a:latin typeface="Times New Roman" panose="02020603050405020304" pitchFamily="18" charset="0"/>
                <a:cs typeface="Times New Roman" panose="02020603050405020304" pitchFamily="18" charset="0"/>
              </a:rPr>
              <a:t>Tỉ </a:t>
            </a:r>
            <a:r>
              <a:rPr lang="vi-VN" sz="2000">
                <a:solidFill>
                  <a:srgbClr val="FF0000"/>
                </a:solidFill>
                <a:latin typeface="Times New Roman" panose="02020603050405020304" pitchFamily="18" charset="0"/>
                <a:cs typeface="Times New Roman" panose="02020603050405020304" pitchFamily="18" charset="0"/>
              </a:rPr>
              <a:t>số tuyền (i) của hệ thống được tính theo công </a:t>
            </a:r>
            <a:r>
              <a:rPr lang="vi-VN" sz="2000" smtClean="0">
                <a:solidFill>
                  <a:srgbClr val="FF0000"/>
                </a:solidFill>
                <a:latin typeface="Times New Roman" panose="02020603050405020304" pitchFamily="18" charset="0"/>
                <a:cs typeface="Times New Roman" panose="02020603050405020304" pitchFamily="18" charset="0"/>
              </a:rPr>
              <a:t>thức</a:t>
            </a:r>
            <a:endParaRPr lang="en-US" sz="2000" smtClean="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200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2000" smtClean="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2000">
              <a:solidFill>
                <a:srgbClr val="FF0000"/>
              </a:solidFill>
              <a:latin typeface="Times New Roman" panose="02020603050405020304" pitchFamily="18" charset="0"/>
              <a:cs typeface="Times New Roman" panose="02020603050405020304" pitchFamily="18" charset="0"/>
            </a:endParaRPr>
          </a:p>
          <a:p>
            <a:endParaRPr lang="en-US" sz="200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000">
                <a:solidFill>
                  <a:srgbClr val="FF0000"/>
                </a:solidFill>
                <a:latin typeface="Times New Roman" panose="02020603050405020304" pitchFamily="18" charset="0"/>
                <a:cs typeface="Times New Roman" panose="02020603050405020304" pitchFamily="18" charset="0"/>
              </a:rPr>
              <a:t>Khi i = 1 bộ truyền giữ nguyên tốc độ, i &lt; 1 bộ truyền giúp tăng tốc độ và khi i &gt; 1 bộ truyền làm giảm tốc</a:t>
            </a:r>
            <a:r>
              <a:rPr lang="en-US" sz="2000" smtClean="0">
                <a:solidFill>
                  <a:srgbClr val="FF0000"/>
                </a:solidFill>
                <a:latin typeface="Times New Roman" panose="02020603050405020304" pitchFamily="18" charset="0"/>
                <a:cs typeface="Times New Roman" panose="02020603050405020304" pitchFamily="18" charset="0"/>
              </a:rPr>
              <a:t>.</a:t>
            </a:r>
          </a:p>
        </p:txBody>
      </p:sp>
      <p:cxnSp>
        <p:nvCxnSpPr>
          <p:cNvPr id="10" name="Straight Connector 9"/>
          <p:cNvCxnSpPr/>
          <p:nvPr/>
        </p:nvCxnSpPr>
        <p:spPr>
          <a:xfrm>
            <a:off x="5057192" y="5253135"/>
            <a:ext cx="45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6243837" y="5285791"/>
            <a:ext cx="469433" cy="12193"/>
          </a:xfrm>
          <a:prstGeom prst="rect">
            <a:avLst/>
          </a:prstGeom>
        </p:spPr>
      </p:pic>
      <p:pic>
        <p:nvPicPr>
          <p:cNvPr id="12" name="Picture 11"/>
          <p:cNvPicPr>
            <a:picLocks noChangeAspect="1"/>
          </p:cNvPicPr>
          <p:nvPr/>
        </p:nvPicPr>
        <p:blipFill>
          <a:blip r:embed="rId3"/>
          <a:stretch>
            <a:fillRect/>
          </a:stretch>
        </p:blipFill>
        <p:spPr>
          <a:xfrm>
            <a:off x="7298197" y="5240942"/>
            <a:ext cx="469433" cy="1219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004349862"/>
              </p:ext>
            </p:extLst>
          </p:nvPr>
        </p:nvGraphicFramePr>
        <p:xfrm>
          <a:off x="4497354" y="4715162"/>
          <a:ext cx="3662161" cy="1051560"/>
        </p:xfrm>
        <a:graphic>
          <a:graphicData uri="http://schemas.openxmlformats.org/drawingml/2006/table">
            <a:tbl>
              <a:tblPr firstRow="1" firstCol="1" lastRow="1" lastCol="1" bandRow="1" bandCol="1"/>
              <a:tblGrid>
                <a:gridCol w="457771">
                  <a:extLst>
                    <a:ext uri="{9D8B030D-6E8A-4147-A177-3AD203B41FA5}">
                      <a16:colId xmlns:a16="http://schemas.microsoft.com/office/drawing/2014/main" val="3431975818"/>
                    </a:ext>
                  </a:extLst>
                </a:gridCol>
                <a:gridCol w="704262">
                  <a:extLst>
                    <a:ext uri="{9D8B030D-6E8A-4147-A177-3AD203B41FA5}">
                      <a16:colId xmlns:a16="http://schemas.microsoft.com/office/drawing/2014/main" val="1971051046"/>
                    </a:ext>
                  </a:extLst>
                </a:gridCol>
                <a:gridCol w="1056392">
                  <a:extLst>
                    <a:ext uri="{9D8B030D-6E8A-4147-A177-3AD203B41FA5}">
                      <a16:colId xmlns:a16="http://schemas.microsoft.com/office/drawing/2014/main" val="2703177202"/>
                    </a:ext>
                  </a:extLst>
                </a:gridCol>
                <a:gridCol w="1443736">
                  <a:extLst>
                    <a:ext uri="{9D8B030D-6E8A-4147-A177-3AD203B41FA5}">
                      <a16:colId xmlns:a16="http://schemas.microsoft.com/office/drawing/2014/main" val="41981117"/>
                    </a:ext>
                  </a:extLst>
                </a:gridCol>
              </a:tblGrid>
              <a:tr h="0">
                <a:tc>
                  <a:txBody>
                    <a:bodyPr/>
                    <a:lstStyle/>
                    <a:p>
                      <a:pPr marL="0" marR="98298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n1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D2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31775940"/>
                  </a:ext>
                </a:extLst>
              </a:tr>
              <a:tr h="0">
                <a:tc>
                  <a:txBody>
                    <a:bodyPr/>
                    <a:lstStyle/>
                    <a:p>
                      <a:pPr marL="0" marR="0">
                        <a:lnSpc>
                          <a:spcPct val="115000"/>
                        </a:lnSpc>
                        <a:spcBef>
                          <a:spcPts val="0"/>
                        </a:spcBef>
                        <a:spcAft>
                          <a:spcPts val="0"/>
                        </a:spcAft>
                      </a:pPr>
                      <a:r>
                        <a:rPr lang="pt-BR" sz="2000" smtClean="0">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pt-B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19888801"/>
                  </a:ext>
                </a:extLst>
              </a:tr>
              <a:tr h="0">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nbd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n2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D1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20416542"/>
                  </a:ext>
                </a:extLst>
              </a:tr>
            </a:tbl>
          </a:graphicData>
        </a:graphic>
      </p:graphicFrame>
      <p:cxnSp>
        <p:nvCxnSpPr>
          <p:cNvPr id="14" name="Straight Connector 13"/>
          <p:cNvCxnSpPr>
            <a:cxnSpLocks noChangeShapeType="1"/>
          </p:cNvCxnSpPr>
          <p:nvPr/>
        </p:nvCxnSpPr>
        <p:spPr bwMode="auto">
          <a:xfrm>
            <a:off x="10990949"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11627537"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11994249"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8820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17" y="1463347"/>
            <a:ext cx="11607030" cy="4832092"/>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a</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Cấu tạo</a:t>
            </a:r>
          </a:p>
          <a:p>
            <a:r>
              <a:rPr lang="vi-VN" sz="2800">
                <a:latin typeface="Times New Roman" panose="02020603050405020304" pitchFamily="18" charset="0"/>
                <a:cs typeface="Times New Roman" panose="02020603050405020304" pitchFamily="18" charset="0"/>
              </a:rPr>
              <a:t>- Gồm một cặp bánh đai truyền chuyển động cho nhau thông qua dây đai.</a:t>
            </a:r>
          </a:p>
          <a:p>
            <a:r>
              <a:rPr lang="en-US" sz="2800" smtClean="0">
                <a:latin typeface="Times New Roman" panose="02020603050405020304" pitchFamily="18" charset="0"/>
                <a:cs typeface="Times New Roman" panose="02020603050405020304" pitchFamily="18" charset="0"/>
              </a:rPr>
              <a:t>b</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Nguyên lý hoạt động</a:t>
            </a:r>
          </a:p>
          <a:p>
            <a:r>
              <a:rPr lang="vi-VN" sz="2800">
                <a:latin typeface="Times New Roman" panose="02020603050405020304" pitchFamily="18" charset="0"/>
                <a:cs typeface="Times New Roman" panose="02020603050405020304" pitchFamily="18" charset="0"/>
              </a:rPr>
              <a:t>- Khi bánh dẫn 1(có đường kính D1) quay với tốc độ n1(vòng/phút) làm bánh bị dẫn 2(có đường kính D2) quay với tốc độ n2(vòng/phút)</a:t>
            </a:r>
          </a:p>
          <a:p>
            <a:pPr marL="285750" indent="-285750">
              <a:buFontTx/>
              <a:buChar char="-"/>
            </a:pPr>
            <a:r>
              <a:rPr lang="vi-VN" sz="2800" smtClean="0">
                <a:latin typeface="Times New Roman" panose="02020603050405020304" pitchFamily="18" charset="0"/>
                <a:cs typeface="Times New Roman" panose="02020603050405020304" pitchFamily="18" charset="0"/>
              </a:rPr>
              <a:t>Tỉ </a:t>
            </a:r>
            <a:r>
              <a:rPr lang="vi-VN" sz="2800">
                <a:latin typeface="Times New Roman" panose="02020603050405020304" pitchFamily="18" charset="0"/>
                <a:cs typeface="Times New Roman" panose="02020603050405020304" pitchFamily="18" charset="0"/>
              </a:rPr>
              <a:t>số tuyền (i) của hệ thống được tính theo công </a:t>
            </a:r>
            <a:r>
              <a:rPr lang="vi-VN" sz="2800" smtClean="0">
                <a:latin typeface="Times New Roman" panose="02020603050405020304" pitchFamily="18" charset="0"/>
                <a:cs typeface="Times New Roman" panose="02020603050405020304" pitchFamily="18" charset="0"/>
              </a:rPr>
              <a:t>thức</a:t>
            </a:r>
            <a:endParaRPr lang="en-US" sz="2800" smtClean="0">
              <a:latin typeface="Times New Roman" panose="02020603050405020304" pitchFamily="18" charset="0"/>
              <a:cs typeface="Times New Roman" panose="02020603050405020304" pitchFamily="18" charset="0"/>
            </a:endParaRPr>
          </a:p>
          <a:p>
            <a:pPr marL="285750" indent="-285750">
              <a:buFontTx/>
              <a:buChar char="-"/>
            </a:pPr>
            <a:endParaRPr lang="en-US" sz="2800">
              <a:latin typeface="Times New Roman" panose="02020603050405020304" pitchFamily="18" charset="0"/>
              <a:cs typeface="Times New Roman" panose="02020603050405020304" pitchFamily="18" charset="0"/>
            </a:endParaRPr>
          </a:p>
          <a:p>
            <a:pPr marL="285750" indent="-285750">
              <a:buFontTx/>
              <a:buChar char="-"/>
            </a:pPr>
            <a:endParaRPr lang="en-US" sz="2800" smtClean="0">
              <a:latin typeface="Times New Roman" panose="02020603050405020304" pitchFamily="18" charset="0"/>
              <a:cs typeface="Times New Roman" panose="02020603050405020304" pitchFamily="18" charset="0"/>
            </a:endParaRPr>
          </a:p>
          <a:p>
            <a:pPr marL="285750" indent="-285750">
              <a:buFontTx/>
              <a:buChar char="-"/>
            </a:pP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Khi </a:t>
            </a:r>
            <a:r>
              <a:rPr lang="en-US" sz="2800">
                <a:latin typeface="Times New Roman" panose="02020603050405020304" pitchFamily="18" charset="0"/>
                <a:cs typeface="Times New Roman" panose="02020603050405020304" pitchFamily="18" charset="0"/>
              </a:rPr>
              <a:t>i = 1 bộ truyền giữ nguyên tốc độ, i &lt; 1 bộ truyền giúp tăng tốc độ và khi i &gt; 1 bộ truyền làm giảm tốc</a:t>
            </a:r>
            <a:r>
              <a:rPr lang="en-US" sz="2800" smtClean="0">
                <a:latin typeface="Times New Roman" panose="02020603050405020304" pitchFamily="18" charset="0"/>
                <a:cs typeface="Times New Roman" panose="02020603050405020304" pitchFamily="18" charset="0"/>
              </a:rPr>
              <a:t>.</a:t>
            </a:r>
          </a:p>
        </p:txBody>
      </p:sp>
      <p:cxnSp>
        <p:nvCxnSpPr>
          <p:cNvPr id="10" name="Straight Connector 9"/>
          <p:cNvCxnSpPr/>
          <p:nvPr/>
        </p:nvCxnSpPr>
        <p:spPr>
          <a:xfrm>
            <a:off x="3131144" y="4548319"/>
            <a:ext cx="45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4181772" y="4552983"/>
            <a:ext cx="469433" cy="12193"/>
          </a:xfrm>
          <a:prstGeom prst="rect">
            <a:avLst/>
          </a:prstGeom>
        </p:spPr>
      </p:pic>
      <p:pic>
        <p:nvPicPr>
          <p:cNvPr id="12" name="Picture 11"/>
          <p:cNvPicPr>
            <a:picLocks noChangeAspect="1"/>
          </p:cNvPicPr>
          <p:nvPr/>
        </p:nvPicPr>
        <p:blipFill>
          <a:blip r:embed="rId2"/>
          <a:stretch>
            <a:fillRect/>
          </a:stretch>
        </p:blipFill>
        <p:spPr>
          <a:xfrm>
            <a:off x="5180148" y="4533264"/>
            <a:ext cx="469433" cy="1219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741635606"/>
              </p:ext>
            </p:extLst>
          </p:nvPr>
        </p:nvGraphicFramePr>
        <p:xfrm>
          <a:off x="2666273" y="4027203"/>
          <a:ext cx="3662161" cy="1051560"/>
        </p:xfrm>
        <a:graphic>
          <a:graphicData uri="http://schemas.openxmlformats.org/drawingml/2006/table">
            <a:tbl>
              <a:tblPr firstRow="1" firstCol="1" lastRow="1" lastCol="1" bandRow="1" bandCol="1"/>
              <a:tblGrid>
                <a:gridCol w="457771">
                  <a:extLst>
                    <a:ext uri="{9D8B030D-6E8A-4147-A177-3AD203B41FA5}">
                      <a16:colId xmlns:a16="http://schemas.microsoft.com/office/drawing/2014/main" val="3431975818"/>
                    </a:ext>
                  </a:extLst>
                </a:gridCol>
                <a:gridCol w="704262">
                  <a:extLst>
                    <a:ext uri="{9D8B030D-6E8A-4147-A177-3AD203B41FA5}">
                      <a16:colId xmlns:a16="http://schemas.microsoft.com/office/drawing/2014/main" val="1971051046"/>
                    </a:ext>
                  </a:extLst>
                </a:gridCol>
                <a:gridCol w="1056392">
                  <a:extLst>
                    <a:ext uri="{9D8B030D-6E8A-4147-A177-3AD203B41FA5}">
                      <a16:colId xmlns:a16="http://schemas.microsoft.com/office/drawing/2014/main" val="2703177202"/>
                    </a:ext>
                  </a:extLst>
                </a:gridCol>
                <a:gridCol w="1443736">
                  <a:extLst>
                    <a:ext uri="{9D8B030D-6E8A-4147-A177-3AD203B41FA5}">
                      <a16:colId xmlns:a16="http://schemas.microsoft.com/office/drawing/2014/main" val="41981117"/>
                    </a:ext>
                  </a:extLst>
                </a:gridCol>
              </a:tblGrid>
              <a:tr h="0">
                <a:tc>
                  <a:txBody>
                    <a:bodyPr/>
                    <a:lstStyle/>
                    <a:p>
                      <a:pPr marL="0" marR="98298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n1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D2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31775940"/>
                  </a:ext>
                </a:extLst>
              </a:tr>
              <a:tr h="0">
                <a:tc>
                  <a:txBody>
                    <a:bodyPr/>
                    <a:lstStyle/>
                    <a:p>
                      <a:pPr marL="0" marR="0">
                        <a:lnSpc>
                          <a:spcPct val="115000"/>
                        </a:lnSpc>
                        <a:spcBef>
                          <a:spcPts val="0"/>
                        </a:spcBef>
                        <a:spcAft>
                          <a:spcPts val="0"/>
                        </a:spcAft>
                      </a:pPr>
                      <a:r>
                        <a:rPr lang="pt-BR" sz="2000" smtClean="0">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pt-B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19888801"/>
                  </a:ext>
                </a:extLst>
              </a:tr>
              <a:tr h="0">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nbd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n2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D1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20416542"/>
                  </a:ext>
                </a:extLst>
              </a:tr>
            </a:tbl>
          </a:graphicData>
        </a:graphic>
      </p:graphicFrame>
      <p:cxnSp>
        <p:nvCxnSpPr>
          <p:cNvPr id="14" name="Straight Connector 13"/>
          <p:cNvCxnSpPr>
            <a:cxnSpLocks noChangeShapeType="1"/>
          </p:cNvCxnSpPr>
          <p:nvPr/>
        </p:nvCxnSpPr>
        <p:spPr bwMode="auto">
          <a:xfrm>
            <a:off x="10990949"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11627537"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11994249"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6" name="Picture 5"/>
          <p:cNvPicPr>
            <a:picLocks noChangeAspect="1"/>
          </p:cNvPicPr>
          <p:nvPr/>
        </p:nvPicPr>
        <p:blipFill>
          <a:blip r:embed="rId3"/>
          <a:stretch>
            <a:fillRect/>
          </a:stretch>
        </p:blipFill>
        <p:spPr>
          <a:xfrm>
            <a:off x="2393177" y="148127"/>
            <a:ext cx="7181710" cy="646232"/>
          </a:xfrm>
          <a:prstGeom prst="rect">
            <a:avLst/>
          </a:prstGeom>
        </p:spPr>
      </p:pic>
      <p:sp>
        <p:nvSpPr>
          <p:cNvPr id="7" name="Rectangle 6"/>
          <p:cNvSpPr/>
          <p:nvPr/>
        </p:nvSpPr>
        <p:spPr>
          <a:xfrm>
            <a:off x="232434" y="658494"/>
            <a:ext cx="6096000" cy="954107"/>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1.Truyền chuyển động</a:t>
            </a:r>
          </a:p>
          <a:p>
            <a:r>
              <a:rPr lang="en-US" sz="2800" b="1">
                <a:latin typeface="Times New Roman" panose="02020603050405020304" pitchFamily="18" charset="0"/>
                <a:cs typeface="Times New Roman" panose="02020603050405020304" pitchFamily="18" charset="0"/>
              </a:rPr>
              <a:t>1.1. Truyền động </a:t>
            </a:r>
            <a:r>
              <a:rPr lang="en-US" sz="2800" b="1" smtClean="0">
                <a:latin typeface="Times New Roman" panose="02020603050405020304" pitchFamily="18" charset="0"/>
                <a:cs typeface="Times New Roman" panose="02020603050405020304" pitchFamily="18" charset="0"/>
              </a:rPr>
              <a:t>đai</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54563" y="1380932"/>
            <a:ext cx="11000791" cy="4534676"/>
          </a:xfrm>
          <a:prstGeom prst="rect">
            <a:avLst/>
          </a:prstGeom>
        </p:spPr>
      </p:pic>
      <p:sp>
        <p:nvSpPr>
          <p:cNvPr id="10" name="TextBox 9"/>
          <p:cNvSpPr txBox="1"/>
          <p:nvPr/>
        </p:nvSpPr>
        <p:spPr>
          <a:xfrm>
            <a:off x="1800809" y="5980923"/>
            <a:ext cx="6484775" cy="646331"/>
          </a:xfrm>
          <a:prstGeom prst="rect">
            <a:avLst/>
          </a:prstGeom>
          <a:noFill/>
        </p:spPr>
        <p:txBody>
          <a:bodyPr wrap="square" rtlCol="0">
            <a:spAutoFit/>
          </a:bodyPr>
          <a:lstStyle/>
          <a:p>
            <a:r>
              <a:rPr lang="en-US" b="1" i="1" smtClean="0"/>
              <a:t>Hình 6.6. Cơ  cấu tay quay con trượt(a) và mô hình (b)</a:t>
            </a:r>
          </a:p>
          <a:p>
            <a:r>
              <a:rPr lang="en-US" b="1" i="1" smtClean="0"/>
              <a:t>(1) Tay quay; (2) Thanh truyền; (3) Con trượt; (4) giá đỡ</a:t>
            </a:r>
            <a:endParaRPr lang="en-US" b="1" i="1"/>
          </a:p>
        </p:txBody>
      </p:sp>
      <p:sp>
        <p:nvSpPr>
          <p:cNvPr id="11" name="Rectangle 10"/>
          <p:cNvSpPr/>
          <p:nvPr/>
        </p:nvSpPr>
        <p:spPr>
          <a:xfrm>
            <a:off x="239485" y="161740"/>
            <a:ext cx="11657045"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1.Thế nào là biến đổi chuyển động? Có mấy loại biến đổi chuyển động? Đó là những biến đổi chuyển động nào</a:t>
            </a:r>
          </a:p>
          <a:p>
            <a:r>
              <a:rPr lang="vi-VN" sz="2800" b="1" smtClean="0">
                <a:latin typeface="Times New Roman" panose="02020603050405020304" pitchFamily="18" charset="0"/>
                <a:cs typeface="Times New Roman" panose="02020603050405020304" pitchFamily="18" charset="0"/>
              </a:rPr>
              <a:t>2.Quan </a:t>
            </a:r>
            <a:r>
              <a:rPr lang="vi-VN" sz="2800" b="1">
                <a:latin typeface="Times New Roman" panose="02020603050405020304" pitchFamily="18" charset="0"/>
                <a:cs typeface="Times New Roman" panose="02020603050405020304" pitchFamily="18" charset="0"/>
              </a:rPr>
              <a:t>sát cơ cấu tay quay con trượt ở Hình 6.6, hãy xác định dạng chuyển động của cơ cấu. </a:t>
            </a:r>
          </a:p>
        </p:txBody>
      </p:sp>
    </p:spTree>
    <p:extLst>
      <p:ext uri="{BB962C8B-B14F-4D97-AF65-F5344CB8AC3E}">
        <p14:creationId xmlns:p14="http://schemas.microsoft.com/office/powerpoint/2010/main" val="9087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54563" y="2108718"/>
            <a:ext cx="6783355" cy="3806890"/>
          </a:xfrm>
          <a:prstGeom prst="rect">
            <a:avLst/>
          </a:prstGeom>
        </p:spPr>
      </p:pic>
      <p:sp>
        <p:nvSpPr>
          <p:cNvPr id="10" name="TextBox 9"/>
          <p:cNvSpPr txBox="1"/>
          <p:nvPr/>
        </p:nvSpPr>
        <p:spPr>
          <a:xfrm>
            <a:off x="239485" y="6046704"/>
            <a:ext cx="6484775" cy="646331"/>
          </a:xfrm>
          <a:prstGeom prst="rect">
            <a:avLst/>
          </a:prstGeom>
          <a:noFill/>
        </p:spPr>
        <p:txBody>
          <a:bodyPr wrap="square" rtlCol="0">
            <a:spAutoFit/>
          </a:bodyPr>
          <a:lstStyle/>
          <a:p>
            <a:r>
              <a:rPr lang="en-US" b="1" i="1" smtClean="0"/>
              <a:t>Hình 6.6. Cơ  cấu tay quay con trượt(a) và mô hình (b)</a:t>
            </a:r>
          </a:p>
          <a:p>
            <a:r>
              <a:rPr lang="en-US" b="1" i="1" smtClean="0"/>
              <a:t>(1) Tay quay; (2) Thanh truyền; (3) Con trượt; (4) giá đỡ</a:t>
            </a:r>
            <a:endParaRPr lang="en-US" b="1" i="1"/>
          </a:p>
        </p:txBody>
      </p:sp>
      <p:sp>
        <p:nvSpPr>
          <p:cNvPr id="11" name="Rectangle 10"/>
          <p:cNvSpPr/>
          <p:nvPr/>
        </p:nvSpPr>
        <p:spPr>
          <a:xfrm>
            <a:off x="239485" y="161740"/>
            <a:ext cx="11657045"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1.Thế nào là biến đổi chuyển động? Có mấy loại biến đổi chuyển động? Đó là những biến đổi chuyển động nào</a:t>
            </a:r>
          </a:p>
          <a:p>
            <a:r>
              <a:rPr lang="vi-VN" sz="2800" b="1" smtClean="0">
                <a:latin typeface="Times New Roman" panose="02020603050405020304" pitchFamily="18" charset="0"/>
                <a:cs typeface="Times New Roman" panose="02020603050405020304" pitchFamily="18" charset="0"/>
              </a:rPr>
              <a:t>2.Quan </a:t>
            </a:r>
            <a:r>
              <a:rPr lang="vi-VN" sz="2800" b="1">
                <a:latin typeface="Times New Roman" panose="02020603050405020304" pitchFamily="18" charset="0"/>
                <a:cs typeface="Times New Roman" panose="02020603050405020304" pitchFamily="18" charset="0"/>
              </a:rPr>
              <a:t>sát cơ cấu tay quay con trượt ở Hình 6.6, hãy xác định dạng chuyển động của cơ cấu. </a:t>
            </a:r>
          </a:p>
        </p:txBody>
      </p:sp>
      <p:sp>
        <p:nvSpPr>
          <p:cNvPr id="2" name="Rectangle 1"/>
          <p:cNvSpPr/>
          <p:nvPr/>
        </p:nvSpPr>
        <p:spPr>
          <a:xfrm>
            <a:off x="4674637" y="1605382"/>
            <a:ext cx="7399175" cy="440120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1.Các bộ phận của máy hoặc của vật thể có nhiều dạng chuyển động rất khác nhau. Khi dạng chuyển động sau cùng của máy hoặc thiết bị khác với dạng bộ phận chuyển động của bộ phận tạo chuyển động thì cần phải có một cơ cấu để thực hiện quá trình biến đối này.</a:t>
            </a:r>
          </a:p>
          <a:p>
            <a:r>
              <a:rPr lang="vi-VN" sz="2000">
                <a:solidFill>
                  <a:srgbClr val="FF0000"/>
                </a:solidFill>
                <a:latin typeface="Times New Roman" panose="02020603050405020304" pitchFamily="18" charset="0"/>
                <a:cs typeface="Times New Roman" panose="02020603050405020304" pitchFamily="18" charset="0"/>
              </a:rPr>
              <a:t>- Có 2 loại cơ cấu biến đổi chuyển động: </a:t>
            </a:r>
          </a:p>
          <a:p>
            <a:r>
              <a:rPr lang="vi-VN" sz="2000">
                <a:solidFill>
                  <a:srgbClr val="FF0000"/>
                </a:solidFill>
                <a:latin typeface="Times New Roman" panose="02020603050405020304" pitchFamily="18" charset="0"/>
                <a:cs typeface="Times New Roman" panose="02020603050405020304" pitchFamily="18" charset="0"/>
              </a:rPr>
              <a:t>+ Cơ cấu biến đổi chuyển động quay thành chuyển động tịnh tiến và ngược lại</a:t>
            </a:r>
          </a:p>
          <a:p>
            <a:r>
              <a:rPr lang="vi-VN" sz="2000">
                <a:solidFill>
                  <a:srgbClr val="FF0000"/>
                </a:solidFill>
                <a:latin typeface="Times New Roman" panose="02020603050405020304" pitchFamily="18" charset="0"/>
                <a:cs typeface="Times New Roman" panose="02020603050405020304" pitchFamily="18" charset="0"/>
              </a:rPr>
              <a:t>+ Cơ cấu biến đổi chuyển động quay thành chuyển động lắc và ngược lại</a:t>
            </a:r>
          </a:p>
          <a:p>
            <a:r>
              <a:rPr lang="vi-VN" sz="2000">
                <a:solidFill>
                  <a:srgbClr val="FF0000"/>
                </a:solidFill>
                <a:latin typeface="Times New Roman" panose="02020603050405020304" pitchFamily="18" charset="0"/>
                <a:cs typeface="Times New Roman" panose="02020603050405020304" pitchFamily="18" charset="0"/>
              </a:rPr>
              <a:t>2. Khi tay quay 1 quay quanh trục A, đầu B của thanh truyền 2 chuyển động tròn làm cho con trượt 3 chuyển động tịnh tiến qua lại hoặc lên xuống trong giá đỡ 4. Tùy vào bộ phận nào đang dẫn động, cơ cấu này sẽ biến đổi chuyển động quay thành chuyển động tịnh tiến hoặc ngược lại.</a:t>
            </a:r>
          </a:p>
        </p:txBody>
      </p:sp>
    </p:spTree>
    <p:extLst>
      <p:ext uri="{BB962C8B-B14F-4D97-AF65-F5344CB8AC3E}">
        <p14:creationId xmlns:p14="http://schemas.microsoft.com/office/powerpoint/2010/main" val="5837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75651"/>
            <a:ext cx="11582400"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2.Biến đổi chuyển động</a:t>
            </a:r>
          </a:p>
          <a:p>
            <a:r>
              <a:rPr lang="en-US" sz="2400">
                <a:latin typeface="Times New Roman" panose="02020603050405020304" pitchFamily="18" charset="0"/>
                <a:cs typeface="Times New Roman" panose="02020603050405020304" pitchFamily="18" charset="0"/>
              </a:rPr>
              <a:t>Các bộ phận của máy hoặc của vật thể có nhiều dạng chuyển động rất khác nhau. Khi dạng chuyển động sau cùng của máy hoặc thiết bị khác với dạng bộ phận chuyển động của bộ phận tạo chuyển động thì cần phải có một cơ cấu để thực hiện quá trình biến đối này.</a:t>
            </a:r>
          </a:p>
          <a:p>
            <a:r>
              <a:rPr lang="en-US" sz="2400">
                <a:latin typeface="Times New Roman" panose="02020603050405020304" pitchFamily="18" charset="0"/>
                <a:cs typeface="Times New Roman" panose="02020603050405020304" pitchFamily="18" charset="0"/>
              </a:rPr>
              <a:t>- Có 2 loại cơ cấu biến đổi chuyển động: </a:t>
            </a:r>
          </a:p>
          <a:p>
            <a:r>
              <a:rPr lang="en-US" sz="2400">
                <a:latin typeface="Times New Roman" panose="02020603050405020304" pitchFamily="18" charset="0"/>
                <a:cs typeface="Times New Roman" panose="02020603050405020304" pitchFamily="18" charset="0"/>
              </a:rPr>
              <a:t>+ Cơ cấu biến đổi chuyển động quay thành chuyển động tịnh tiến và ngược lại</a:t>
            </a:r>
          </a:p>
          <a:p>
            <a:r>
              <a:rPr lang="en-US" sz="2400">
                <a:latin typeface="Times New Roman" panose="02020603050405020304" pitchFamily="18" charset="0"/>
                <a:cs typeface="Times New Roman" panose="02020603050405020304" pitchFamily="18" charset="0"/>
              </a:rPr>
              <a:t>+ Cơ cấu biến đổi chuyển động quay thành chuyển động lắc và ngược lại</a:t>
            </a:r>
          </a:p>
          <a:p>
            <a:r>
              <a:rPr lang="en-US" sz="2400" b="1">
                <a:latin typeface="Times New Roman" panose="02020603050405020304" pitchFamily="18" charset="0"/>
                <a:cs typeface="Times New Roman" panose="02020603050405020304" pitchFamily="18" charset="0"/>
              </a:rPr>
              <a:t>2.1. Cơ cấu tay quay con trượt</a:t>
            </a:r>
          </a:p>
          <a:p>
            <a:r>
              <a:rPr lang="en-US" sz="2400">
                <a:latin typeface="Times New Roman" panose="02020603050405020304" pitchFamily="18" charset="0"/>
                <a:cs typeface="Times New Roman" panose="02020603050405020304" pitchFamily="18" charset="0"/>
              </a:rPr>
              <a:t>a. Cấu tạo</a:t>
            </a:r>
          </a:p>
          <a:p>
            <a:r>
              <a:rPr lang="en-US" sz="2400">
                <a:latin typeface="Times New Roman" panose="02020603050405020304" pitchFamily="18" charset="0"/>
                <a:cs typeface="Times New Roman" panose="02020603050405020304" pitchFamily="18" charset="0"/>
              </a:rPr>
              <a:t>- Gồm tay quay 1, thanh truyền 2, con trượt 3, giá đỡ 4.</a:t>
            </a:r>
          </a:p>
          <a:p>
            <a:r>
              <a:rPr lang="en-US" sz="2400">
                <a:latin typeface="Times New Roman" panose="02020603050405020304" pitchFamily="18" charset="0"/>
                <a:cs typeface="Times New Roman" panose="02020603050405020304" pitchFamily="18" charset="0"/>
              </a:rPr>
              <a:t>b. Nguyên lý hoạt động</a:t>
            </a:r>
          </a:p>
          <a:p>
            <a:r>
              <a:rPr lang="en-US" sz="2400">
                <a:latin typeface="Times New Roman" panose="02020603050405020304" pitchFamily="18" charset="0"/>
                <a:cs typeface="Times New Roman" panose="02020603050405020304" pitchFamily="18" charset="0"/>
              </a:rPr>
              <a:t>Khi tay quay 1 quay quanh trục A, đầu B của thanh truyền 2 chuyển động tròn làm cho con trượt 3 chuyển động tịnh tiến qua lại hoặc lên xuống trong giá đỡ 4. Tùy vào bộ phận nào đang dẫn động, cơ cấu này sẽ biến đổi chuyển động quay thành chuyển động tịnh tiến hoặc ngược lại.</a:t>
            </a:r>
            <a:endParaRPr lang="en-US" sz="2400" smtClean="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spTree>
    <p:extLst>
      <p:ext uri="{BB962C8B-B14F-4D97-AF65-F5344CB8AC3E}">
        <p14:creationId xmlns:p14="http://schemas.microsoft.com/office/powerpoint/2010/main" val="3551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05386"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1.Cơ </a:t>
            </a:r>
            <a:r>
              <a:rPr lang="en-US" sz="2800" b="1">
                <a:latin typeface="Times New Roman" panose="02020603050405020304" pitchFamily="18" charset="0"/>
                <a:cs typeface="Times New Roman" panose="02020603050405020304" pitchFamily="18" charset="0"/>
              </a:rPr>
              <a:t>cấu tay quay thanh lắc ở Hình 6.7 giống và khác với cơ cấu tay quay con trượt ở Hình 6.6 như thế nào?</a:t>
            </a:r>
          </a:p>
        </p:txBody>
      </p:sp>
      <p:pic>
        <p:nvPicPr>
          <p:cNvPr id="5" name="Picture 4"/>
          <p:cNvPicPr>
            <a:picLocks noChangeAspect="1"/>
          </p:cNvPicPr>
          <p:nvPr/>
        </p:nvPicPr>
        <p:blipFill>
          <a:blip r:embed="rId2"/>
          <a:stretch>
            <a:fillRect/>
          </a:stretch>
        </p:blipFill>
        <p:spPr>
          <a:xfrm>
            <a:off x="449765" y="1210422"/>
            <a:ext cx="11334798" cy="3454884"/>
          </a:xfrm>
          <a:prstGeom prst="rect">
            <a:avLst/>
          </a:prstGeom>
        </p:spPr>
      </p:pic>
      <p:sp>
        <p:nvSpPr>
          <p:cNvPr id="7" name="TextBox 6"/>
          <p:cNvSpPr txBox="1"/>
          <p:nvPr/>
        </p:nvSpPr>
        <p:spPr>
          <a:xfrm>
            <a:off x="1929882" y="4698683"/>
            <a:ext cx="8332236"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6.6. Cơ  cấu tay quay con lắc(a) và thiết lập tập đi bộ lắc tay(b)</a:t>
            </a:r>
          </a:p>
          <a:p>
            <a:r>
              <a:rPr lang="en-US" sz="2000" b="1" i="1" smtClean="0">
                <a:latin typeface="Times New Roman" panose="02020603050405020304" pitchFamily="18" charset="0"/>
                <a:cs typeface="Times New Roman" panose="02020603050405020304" pitchFamily="18" charset="0"/>
              </a:rPr>
              <a:t>(1) Tay quay; (2) Thanh truyền; (3) Thanh lắc; (4) giá đỡ</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267477" y="5626560"/>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Nếu nguồn dẫn động ban đầu được dưa vào thanh lắc 3 như thiết bị tập đi bộ lắc tay (Hình 6.7b), cơ cấu này sẽ hoạt động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571" y="106157"/>
            <a:ext cx="11728580"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1.Cơ </a:t>
            </a:r>
            <a:r>
              <a:rPr lang="en-US" sz="2800" b="1">
                <a:latin typeface="Times New Roman" panose="02020603050405020304" pitchFamily="18" charset="0"/>
                <a:cs typeface="Times New Roman" panose="02020603050405020304" pitchFamily="18" charset="0"/>
              </a:rPr>
              <a:t>cấu tay quay thanh lắc ở Hình 6.7 giống và khác với cơ cấu tay quay con trượt ở Hình 6.6 như thế nào?</a:t>
            </a:r>
          </a:p>
        </p:txBody>
      </p:sp>
      <p:pic>
        <p:nvPicPr>
          <p:cNvPr id="5" name="Picture 4"/>
          <p:cNvPicPr>
            <a:picLocks noChangeAspect="1"/>
          </p:cNvPicPr>
          <p:nvPr/>
        </p:nvPicPr>
        <p:blipFill>
          <a:blip r:embed="rId2"/>
          <a:stretch>
            <a:fillRect/>
          </a:stretch>
        </p:blipFill>
        <p:spPr>
          <a:xfrm>
            <a:off x="-250030" y="1060264"/>
            <a:ext cx="6240284" cy="3446422"/>
          </a:xfrm>
          <a:prstGeom prst="rect">
            <a:avLst/>
          </a:prstGeom>
        </p:spPr>
      </p:pic>
      <p:sp>
        <p:nvSpPr>
          <p:cNvPr id="7" name="TextBox 6"/>
          <p:cNvSpPr txBox="1"/>
          <p:nvPr/>
        </p:nvSpPr>
        <p:spPr>
          <a:xfrm>
            <a:off x="167952" y="4646645"/>
            <a:ext cx="8332236"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6.6. Cơ  cấu tay quay con lắc(a) và thiết lập tập đi bộ lắc tay(b)</a:t>
            </a:r>
          </a:p>
          <a:p>
            <a:r>
              <a:rPr lang="en-US" sz="2000" b="1" i="1" smtClean="0">
                <a:latin typeface="Times New Roman" panose="02020603050405020304" pitchFamily="18" charset="0"/>
                <a:cs typeface="Times New Roman" panose="02020603050405020304" pitchFamily="18" charset="0"/>
              </a:rPr>
              <a:t>(1) Tay quay; (2) Thanh truyền; (3) Thanh lắc; (4) giá đỡ</a:t>
            </a:r>
            <a:endParaRPr lang="en-US" sz="2000" b="1"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7952" y="5590167"/>
            <a:ext cx="12119898" cy="1182727"/>
          </a:xfrm>
          <a:prstGeom prst="rect">
            <a:avLst/>
          </a:prstGeom>
        </p:spPr>
      </p:pic>
      <p:sp>
        <p:nvSpPr>
          <p:cNvPr id="4" name="Rectangle 3"/>
          <p:cNvSpPr/>
          <p:nvPr/>
        </p:nvSpPr>
        <p:spPr>
          <a:xfrm>
            <a:off x="4559558" y="1227532"/>
            <a:ext cx="7383625" cy="3046988"/>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Giống nhau: đều có tay quay (1), thanh truyền (2), giá đỡ (4).</a:t>
            </a:r>
          </a:p>
          <a:p>
            <a:r>
              <a:rPr lang="vi-VN" sz="2400">
                <a:solidFill>
                  <a:srgbClr val="FF0000"/>
                </a:solidFill>
                <a:latin typeface="Times New Roman" panose="02020603050405020304" pitchFamily="18" charset="0"/>
                <a:cs typeface="Times New Roman" panose="02020603050405020304" pitchFamily="18" charset="0"/>
              </a:rPr>
              <a:t>Khác nhau: </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Cơ </a:t>
            </a:r>
            <a:r>
              <a:rPr lang="vi-VN" sz="2400">
                <a:solidFill>
                  <a:srgbClr val="FF0000"/>
                </a:solidFill>
                <a:latin typeface="Times New Roman" panose="02020603050405020304" pitchFamily="18" charset="0"/>
                <a:cs typeface="Times New Roman" panose="02020603050405020304" pitchFamily="18" charset="0"/>
              </a:rPr>
              <a:t>cấu tay quay con trượt có con trượt (3).</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Cơ </a:t>
            </a:r>
            <a:r>
              <a:rPr lang="vi-VN" sz="2400">
                <a:solidFill>
                  <a:srgbClr val="FF0000"/>
                </a:solidFill>
                <a:latin typeface="Times New Roman" panose="02020603050405020304" pitchFamily="18" charset="0"/>
                <a:cs typeface="Times New Roman" panose="02020603050405020304" pitchFamily="18" charset="0"/>
              </a:rPr>
              <a:t>cấu tay quay thanh lắc có thanh lắc (3).</a:t>
            </a:r>
          </a:p>
          <a:p>
            <a:r>
              <a:rPr lang="vi-VN" sz="2400">
                <a:solidFill>
                  <a:srgbClr val="FF0000"/>
                </a:solidFill>
                <a:latin typeface="Times New Roman" panose="02020603050405020304" pitchFamily="18" charset="0"/>
                <a:cs typeface="Times New Roman" panose="02020603050405020304" pitchFamily="18" charset="0"/>
              </a:rPr>
              <a:t>2. Nhờ bàn đạp chân chuyển động tịnh tiến giúp tay quay 1 quay quanh trục, thông qua thanh truyền 2 làm thanh lắc 3 lắc qua lại quanh trục một góc xác định.</a:t>
            </a:r>
          </a:p>
        </p:txBody>
      </p:sp>
    </p:spTree>
    <p:extLst>
      <p:ext uri="{BB962C8B-B14F-4D97-AF65-F5344CB8AC3E}">
        <p14:creationId xmlns:p14="http://schemas.microsoft.com/office/powerpoint/2010/main" val="29377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75651"/>
            <a:ext cx="11582400" cy="3046988"/>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2.Biến đổi chuyển động</a:t>
            </a:r>
          </a:p>
          <a:p>
            <a:r>
              <a:rPr lang="en-US" sz="2800">
                <a:latin typeface="Times New Roman" panose="02020603050405020304" pitchFamily="18" charset="0"/>
                <a:cs typeface="Times New Roman" panose="02020603050405020304" pitchFamily="18" charset="0"/>
              </a:rPr>
              <a:t>2.2. Cơ cấu tay quay con lắc</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tay quay 1, thanh truyền 2, con lắc 3, giá đỡ 4.</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Khi tay quay 1 quay quanh trục A, thông qua thanh truyền 2 làm thanh lắc 3 lắc qua lại quanh trục D một góc xác định.</a:t>
            </a: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spTree>
    <p:extLst>
      <p:ext uri="{BB962C8B-B14F-4D97-AF65-F5344CB8AC3E}">
        <p14:creationId xmlns:p14="http://schemas.microsoft.com/office/powerpoint/2010/main" val="310949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07426" y="0"/>
            <a:ext cx="11582400" cy="1384995"/>
          </a:xfrm>
          <a:prstGeom prst="rect">
            <a:avLst/>
          </a:prstGeom>
        </p:spPr>
        <p:txBody>
          <a:bodyPr wrap="square">
            <a:spAutoFit/>
          </a:bodyPr>
          <a:lstStyle/>
          <a:p>
            <a:pPr lvl="0"/>
            <a:r>
              <a:rPr lang="en-US" sz="2800" b="1" smtClean="0">
                <a:latin typeface="Times New Roman" panose="02020603050405020304" pitchFamily="18" charset="0"/>
                <a:cs typeface="Times New Roman" panose="02020603050405020304" pitchFamily="18" charset="0"/>
              </a:rPr>
              <a:t>1. Kể </a:t>
            </a:r>
            <a:r>
              <a:rPr lang="en-US" sz="2800" b="1">
                <a:latin typeface="Times New Roman" panose="02020603050405020304" pitchFamily="18" charset="0"/>
                <a:cs typeface="Times New Roman" panose="02020603050405020304" pitchFamily="18" charset="0"/>
              </a:rPr>
              <a:t>tên các dụng cụ và thiết bị cần chuẩn bị.</a:t>
            </a:r>
            <a:endParaRPr lang="en-US" sz="2800">
              <a:latin typeface="Times New Roman" panose="02020603050405020304" pitchFamily="18" charset="0"/>
              <a:cs typeface="Times New Roman" panose="02020603050405020304" pitchFamily="18" charset="0"/>
            </a:endParaRPr>
          </a:p>
          <a:p>
            <a:pPr lvl="0"/>
            <a:r>
              <a:rPr lang="en-US" sz="2800" b="1" smtClean="0">
                <a:latin typeface="Times New Roman" panose="02020603050405020304" pitchFamily="18" charset="0"/>
                <a:cs typeface="Times New Roman" panose="02020603050405020304" pitchFamily="18" charset="0"/>
              </a:rPr>
              <a:t>2. Nêu </a:t>
            </a:r>
            <a:r>
              <a:rPr lang="en-US" sz="2800" b="1">
                <a:latin typeface="Times New Roman" panose="02020603050405020304" pitchFamily="18" charset="0"/>
                <a:cs typeface="Times New Roman" panose="02020603050405020304" pitchFamily="18" charset="0"/>
              </a:rPr>
              <a:t>nội dung cần thiến hành.</a:t>
            </a:r>
            <a:endParaRPr lang="en-US" sz="2800">
              <a:latin typeface="Times New Roman" panose="02020603050405020304" pitchFamily="18" charset="0"/>
              <a:cs typeface="Times New Roman" panose="02020603050405020304" pitchFamily="18" charset="0"/>
            </a:endParaRPr>
          </a:p>
          <a:p>
            <a:pPr lvl="0"/>
            <a:r>
              <a:rPr lang="en-US" sz="2800" b="1" smtClean="0">
                <a:latin typeface="Times New Roman" panose="02020603050405020304" pitchFamily="18" charset="0"/>
                <a:cs typeface="Times New Roman" panose="02020603050405020304" pitchFamily="18" charset="0"/>
              </a:rPr>
              <a:t>3. Để </a:t>
            </a:r>
            <a:r>
              <a:rPr lang="en-US" sz="2800" b="1">
                <a:latin typeface="Times New Roman" panose="02020603050405020304" pitchFamily="18" charset="0"/>
                <a:cs typeface="Times New Roman" panose="02020603050405020304" pitchFamily="18" charset="0"/>
              </a:rPr>
              <a:t>tháo lắp đúng quy trình cần tuân theo yêu cầu gì?</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động cơ điện ở Hình 6.1 hoạt động, chuyển động quay của trục động cơ sẽ truyền đến các bộ phận khác của máy móc và biến đổi dạng chuyển động như thế nào?</a:t>
            </a:r>
          </a:p>
        </p:txBody>
      </p:sp>
      <p:pic>
        <p:nvPicPr>
          <p:cNvPr id="4" name="Picture 3"/>
          <p:cNvPicPr>
            <a:picLocks noChangeAspect="1"/>
          </p:cNvPicPr>
          <p:nvPr/>
        </p:nvPicPr>
        <p:blipFill>
          <a:blip r:embed="rId2"/>
          <a:stretch>
            <a:fillRect/>
          </a:stretch>
        </p:blipFill>
        <p:spPr>
          <a:xfrm>
            <a:off x="701907" y="571500"/>
            <a:ext cx="6595708" cy="58117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07426" y="0"/>
            <a:ext cx="11582400" cy="1384995"/>
          </a:xfrm>
          <a:prstGeom prst="rect">
            <a:avLst/>
          </a:prstGeom>
        </p:spPr>
        <p:txBody>
          <a:bodyPr wrap="square">
            <a:spAutoFit/>
          </a:bodyPr>
          <a:lstStyle/>
          <a:p>
            <a:pPr lvl="0"/>
            <a:r>
              <a:rPr lang="en-US" sz="2800" b="1" smtClean="0">
                <a:latin typeface="Times New Roman" panose="02020603050405020304" pitchFamily="18" charset="0"/>
                <a:cs typeface="Times New Roman" panose="02020603050405020304" pitchFamily="18" charset="0"/>
              </a:rPr>
              <a:t>1. Kể </a:t>
            </a:r>
            <a:r>
              <a:rPr lang="en-US" sz="2800" b="1">
                <a:latin typeface="Times New Roman" panose="02020603050405020304" pitchFamily="18" charset="0"/>
                <a:cs typeface="Times New Roman" panose="02020603050405020304" pitchFamily="18" charset="0"/>
              </a:rPr>
              <a:t>tên các dụng cụ và thiết bị cần chuẩn bị.</a:t>
            </a:r>
            <a:endParaRPr lang="en-US" sz="2800">
              <a:latin typeface="Times New Roman" panose="02020603050405020304" pitchFamily="18" charset="0"/>
              <a:cs typeface="Times New Roman" panose="02020603050405020304" pitchFamily="18" charset="0"/>
            </a:endParaRPr>
          </a:p>
          <a:p>
            <a:pPr lvl="0"/>
            <a:r>
              <a:rPr lang="en-US" sz="2800" b="1" smtClean="0">
                <a:latin typeface="Times New Roman" panose="02020603050405020304" pitchFamily="18" charset="0"/>
                <a:cs typeface="Times New Roman" panose="02020603050405020304" pitchFamily="18" charset="0"/>
              </a:rPr>
              <a:t>2. Nêu </a:t>
            </a:r>
            <a:r>
              <a:rPr lang="en-US" sz="2800" b="1">
                <a:latin typeface="Times New Roman" panose="02020603050405020304" pitchFamily="18" charset="0"/>
                <a:cs typeface="Times New Roman" panose="02020603050405020304" pitchFamily="18" charset="0"/>
              </a:rPr>
              <a:t>nội dung cần thiến hành.</a:t>
            </a:r>
            <a:endParaRPr lang="en-US" sz="2800">
              <a:latin typeface="Times New Roman" panose="02020603050405020304" pitchFamily="18" charset="0"/>
              <a:cs typeface="Times New Roman" panose="02020603050405020304" pitchFamily="18" charset="0"/>
            </a:endParaRPr>
          </a:p>
          <a:p>
            <a:pPr lvl="0"/>
            <a:r>
              <a:rPr lang="en-US" sz="2800" b="1" smtClean="0">
                <a:latin typeface="Times New Roman" panose="02020603050405020304" pitchFamily="18" charset="0"/>
                <a:cs typeface="Times New Roman" panose="02020603050405020304" pitchFamily="18" charset="0"/>
              </a:rPr>
              <a:t>3. Để </a:t>
            </a:r>
            <a:r>
              <a:rPr lang="en-US" sz="2800" b="1">
                <a:latin typeface="Times New Roman" panose="02020603050405020304" pitchFamily="18" charset="0"/>
                <a:cs typeface="Times New Roman" panose="02020603050405020304" pitchFamily="18" charset="0"/>
              </a:rPr>
              <a:t>tháo lắp đúng quy trình cần tuân theo yêu cầu gì?</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1995185" y="1571607"/>
            <a:ext cx="10106620" cy="4832092"/>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1</a:t>
            </a:r>
            <a:r>
              <a:rPr lang="vi-VN" sz="2800" b="1">
                <a:solidFill>
                  <a:srgbClr val="FF0000"/>
                </a:solidFill>
                <a:latin typeface="Times New Roman" panose="02020603050405020304" pitchFamily="18" charset="0"/>
                <a:cs typeface="Times New Roman" panose="02020603050405020304" pitchFamily="18" charset="0"/>
              </a:rPr>
              <a:t>. Chuẩn bị</a:t>
            </a:r>
          </a:p>
          <a:p>
            <a:r>
              <a:rPr lang="vi-VN" sz="2800" b="1">
                <a:solidFill>
                  <a:srgbClr val="FF0000"/>
                </a:solidFill>
                <a:latin typeface="Times New Roman" panose="02020603050405020304" pitchFamily="18" charset="0"/>
                <a:cs typeface="Times New Roman" panose="02020603050405020304" pitchFamily="18" charset="0"/>
              </a:rPr>
              <a:t>- Dụng cụ: Kìm, tua vít, mỏ lết</a:t>
            </a:r>
          </a:p>
          <a:p>
            <a:r>
              <a:rPr lang="vi-VN" sz="2800" b="1">
                <a:solidFill>
                  <a:srgbClr val="FF0000"/>
                </a:solidFill>
                <a:latin typeface="Times New Roman" panose="02020603050405020304" pitchFamily="18" charset="0"/>
                <a:cs typeface="Times New Roman" panose="02020603050405020304" pitchFamily="18" charset="0"/>
              </a:rPr>
              <a:t>- Thiết bị: Mô hình các bộ truyền và biến đổi chuyển động</a:t>
            </a:r>
          </a:p>
          <a:p>
            <a:r>
              <a:rPr lang="vi-VN" sz="2800" b="1" smtClean="0">
                <a:solidFill>
                  <a:srgbClr val="FF0000"/>
                </a:solidFill>
                <a:latin typeface="Times New Roman" panose="02020603050405020304" pitchFamily="18" charset="0"/>
                <a:cs typeface="Times New Roman" panose="02020603050405020304" pitchFamily="18" charset="0"/>
              </a:rPr>
              <a:t>2</a:t>
            </a:r>
            <a:r>
              <a:rPr lang="vi-VN" sz="2800" b="1">
                <a:solidFill>
                  <a:srgbClr val="FF0000"/>
                </a:solidFill>
                <a:latin typeface="Times New Roman" panose="02020603050405020304" pitchFamily="18" charset="0"/>
                <a:cs typeface="Times New Roman" panose="02020603050405020304" pitchFamily="18" charset="0"/>
              </a:rPr>
              <a:t>. Nội dung</a:t>
            </a:r>
          </a:p>
          <a:p>
            <a:r>
              <a:rPr lang="vi-VN" sz="2800" b="1">
                <a:solidFill>
                  <a:srgbClr val="FF0000"/>
                </a:solidFill>
                <a:latin typeface="Times New Roman" panose="02020603050405020304" pitchFamily="18" charset="0"/>
                <a:cs typeface="Times New Roman" panose="02020603050405020304" pitchFamily="18" charset="0"/>
              </a:rPr>
              <a:t>- Tháo lắp các bộ truyền và biến đổi chuyển động</a:t>
            </a:r>
          </a:p>
          <a:p>
            <a:r>
              <a:rPr lang="vi-VN" sz="2800" b="1">
                <a:solidFill>
                  <a:srgbClr val="FF0000"/>
                </a:solidFill>
                <a:latin typeface="Times New Roman" panose="02020603050405020304" pitchFamily="18" charset="0"/>
                <a:cs typeface="Times New Roman" panose="02020603050405020304" pitchFamily="18" charset="0"/>
              </a:rPr>
              <a:t>- Tính tỉ số truyền của các bộ truyền chuyển động</a:t>
            </a:r>
          </a:p>
          <a:p>
            <a:r>
              <a:rPr lang="vi-VN" sz="2800" b="1" smtClean="0">
                <a:solidFill>
                  <a:srgbClr val="FF0000"/>
                </a:solidFill>
                <a:latin typeface="Times New Roman" panose="02020603050405020304" pitchFamily="18" charset="0"/>
                <a:cs typeface="Times New Roman" panose="02020603050405020304" pitchFamily="18" charset="0"/>
              </a:rPr>
              <a:t>3. </a:t>
            </a:r>
            <a:r>
              <a:rPr lang="vi-VN" sz="2800" b="1">
                <a:solidFill>
                  <a:srgbClr val="FF0000"/>
                </a:solidFill>
                <a:latin typeface="Times New Roman" panose="02020603050405020304" pitchFamily="18" charset="0"/>
                <a:cs typeface="Times New Roman" panose="02020603050405020304" pitchFamily="18" charset="0"/>
              </a:rPr>
              <a:t>Yêu cầu kỹ thuật</a:t>
            </a:r>
          </a:p>
          <a:p>
            <a:r>
              <a:rPr lang="vi-VN" sz="2800" b="1">
                <a:solidFill>
                  <a:srgbClr val="FF0000"/>
                </a:solidFill>
                <a:latin typeface="Times New Roman" panose="02020603050405020304" pitchFamily="18" charset="0"/>
                <a:cs typeface="Times New Roman" panose="02020603050405020304" pitchFamily="18" charset="0"/>
              </a:rPr>
              <a:t>- Tháo lắp được bộ truyền và biến đổi chuyển động đảm bảo đúng cấu trúc.</a:t>
            </a:r>
          </a:p>
          <a:p>
            <a:r>
              <a:rPr lang="vi-VN" sz="2800" b="1">
                <a:solidFill>
                  <a:srgbClr val="FF0000"/>
                </a:solidFill>
                <a:latin typeface="Times New Roman" panose="02020603050405020304" pitchFamily="18" charset="0"/>
                <a:cs typeface="Times New Roman" panose="02020603050405020304" pitchFamily="18" charset="0"/>
              </a:rPr>
              <a:t>- Mô hình sau khi lắp chuyển động nhẹ, êm</a:t>
            </a:r>
          </a:p>
          <a:p>
            <a:r>
              <a:rPr lang="vi-VN" sz="2800" b="1">
                <a:solidFill>
                  <a:srgbClr val="FF0000"/>
                </a:solidFill>
                <a:latin typeface="Times New Roman" panose="02020603050405020304" pitchFamily="18" charset="0"/>
                <a:cs typeface="Times New Roman" panose="02020603050405020304" pitchFamily="18" charset="0"/>
              </a:rPr>
              <a:t>- Tính được tỉ số truyền của bộ truyền động</a:t>
            </a:r>
          </a:p>
        </p:txBody>
      </p:sp>
    </p:spTree>
    <p:extLst>
      <p:ext uri="{BB962C8B-B14F-4D97-AF65-F5344CB8AC3E}">
        <p14:creationId xmlns:p14="http://schemas.microsoft.com/office/powerpoint/2010/main" val="12688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75651"/>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3.Tháo lắp và tính tỉ số truyền của một số bộ truyền và biển đổi chuyển động</a:t>
            </a:r>
          </a:p>
          <a:p>
            <a:r>
              <a:rPr lang="en-US" sz="2800">
                <a:latin typeface="Times New Roman" panose="02020603050405020304" pitchFamily="18" charset="0"/>
                <a:cs typeface="Times New Roman" panose="02020603050405020304" pitchFamily="18" charset="0"/>
              </a:rPr>
              <a:t>3.1. Chuẩn bị</a:t>
            </a:r>
          </a:p>
          <a:p>
            <a:r>
              <a:rPr lang="en-US" sz="2800">
                <a:latin typeface="Times New Roman" panose="02020603050405020304" pitchFamily="18" charset="0"/>
                <a:cs typeface="Times New Roman" panose="02020603050405020304" pitchFamily="18" charset="0"/>
              </a:rPr>
              <a:t>- Dụng cụ: Kìm, tua vít, mỏ lết</a:t>
            </a:r>
          </a:p>
          <a:p>
            <a:r>
              <a:rPr lang="en-US" sz="2800">
                <a:latin typeface="Times New Roman" panose="02020603050405020304" pitchFamily="18" charset="0"/>
                <a:cs typeface="Times New Roman" panose="02020603050405020304" pitchFamily="18" charset="0"/>
              </a:rPr>
              <a:t>- Thiết bị: Mô hình các bộ truyền và biến đổi chuyển động</a:t>
            </a:r>
          </a:p>
          <a:p>
            <a:r>
              <a:rPr lang="en-US" sz="2800">
                <a:latin typeface="Times New Roman" panose="02020603050405020304" pitchFamily="18" charset="0"/>
                <a:cs typeface="Times New Roman" panose="02020603050405020304" pitchFamily="18" charset="0"/>
              </a:rPr>
              <a:t>3.2. Nội dung</a:t>
            </a:r>
          </a:p>
          <a:p>
            <a:r>
              <a:rPr lang="en-US" sz="2800">
                <a:latin typeface="Times New Roman" panose="02020603050405020304" pitchFamily="18" charset="0"/>
                <a:cs typeface="Times New Roman" panose="02020603050405020304" pitchFamily="18" charset="0"/>
              </a:rPr>
              <a:t>- Tháo lắp các bộ truyền và biến đổi chuyển động</a:t>
            </a:r>
          </a:p>
          <a:p>
            <a:r>
              <a:rPr lang="en-US" sz="2800">
                <a:latin typeface="Times New Roman" panose="02020603050405020304" pitchFamily="18" charset="0"/>
                <a:cs typeface="Times New Roman" panose="02020603050405020304" pitchFamily="18" charset="0"/>
              </a:rPr>
              <a:t>- Tính tỉ số truyền của các bộ truyền chuyển động</a:t>
            </a:r>
          </a:p>
          <a:p>
            <a:r>
              <a:rPr lang="en-US" sz="2800">
                <a:latin typeface="Times New Roman" panose="02020603050405020304" pitchFamily="18" charset="0"/>
                <a:cs typeface="Times New Roman" panose="02020603050405020304" pitchFamily="18" charset="0"/>
              </a:rPr>
              <a:t>3.3. Yêu cầu kỹ thuật</a:t>
            </a:r>
          </a:p>
          <a:p>
            <a:r>
              <a:rPr lang="en-US" sz="2800">
                <a:latin typeface="Times New Roman" panose="02020603050405020304" pitchFamily="18" charset="0"/>
                <a:cs typeface="Times New Roman" panose="02020603050405020304" pitchFamily="18" charset="0"/>
              </a:rPr>
              <a:t>- Tháo lắp được bộ truyền và biến đổi chuyển động đảm bảo đúng cấu trúc.</a:t>
            </a:r>
          </a:p>
          <a:p>
            <a:r>
              <a:rPr lang="en-US" sz="2800">
                <a:latin typeface="Times New Roman" panose="02020603050405020304" pitchFamily="18" charset="0"/>
                <a:cs typeface="Times New Roman" panose="02020603050405020304" pitchFamily="18" charset="0"/>
              </a:rPr>
              <a:t>- Mô hình sau khi lắp chuyển động nhẹ, êm</a:t>
            </a:r>
          </a:p>
          <a:p>
            <a:r>
              <a:rPr lang="en-US" sz="2800">
                <a:latin typeface="Times New Roman" panose="02020603050405020304" pitchFamily="18" charset="0"/>
                <a:cs typeface="Times New Roman" panose="02020603050405020304" pitchFamily="18" charset="0"/>
              </a:rPr>
              <a:t>- Tính được tỉ số truyền của bộ truyền động</a:t>
            </a:r>
          </a:p>
          <a:p>
            <a:r>
              <a:rPr lang="en-US" sz="2800">
                <a:latin typeface="Times New Roman" panose="02020603050405020304" pitchFamily="18" charset="0"/>
                <a:cs typeface="Times New Roman" panose="02020603050405020304" pitchFamily="18" charset="0"/>
              </a:rPr>
              <a:t>3.4. Tiến trình thực hiện</a:t>
            </a:r>
          </a:p>
          <a:p>
            <a:r>
              <a:rPr lang="en-US" sz="2800">
                <a:latin typeface="Times New Roman" panose="02020603050405020304" pitchFamily="18" charset="0"/>
                <a:cs typeface="Times New Roman" panose="02020603050405020304" pitchFamily="18" charset="0"/>
              </a:rPr>
              <a:t>Theo đúng quy trình bảng 6.1.</a:t>
            </a: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spTree>
    <p:extLst>
      <p:ext uri="{BB962C8B-B14F-4D97-AF65-F5344CB8AC3E}">
        <p14:creationId xmlns:p14="http://schemas.microsoft.com/office/powerpoint/2010/main" val="21944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73860816"/>
              </p:ext>
            </p:extLst>
          </p:nvPr>
        </p:nvGraphicFramePr>
        <p:xfrm>
          <a:off x="130631" y="318827"/>
          <a:ext cx="11943183" cy="6528836"/>
        </p:xfrm>
        <a:graphic>
          <a:graphicData uri="http://schemas.openxmlformats.org/drawingml/2006/table">
            <a:tbl>
              <a:tblPr firstRow="1" firstCol="1" bandRow="1"/>
              <a:tblGrid>
                <a:gridCol w="4086806">
                  <a:extLst>
                    <a:ext uri="{9D8B030D-6E8A-4147-A177-3AD203B41FA5}">
                      <a16:colId xmlns:a16="http://schemas.microsoft.com/office/drawing/2014/main" val="961767930"/>
                    </a:ext>
                  </a:extLst>
                </a:gridCol>
                <a:gridCol w="186264">
                  <a:extLst>
                    <a:ext uri="{9D8B030D-6E8A-4147-A177-3AD203B41FA5}">
                      <a16:colId xmlns:a16="http://schemas.microsoft.com/office/drawing/2014/main" val="1787202742"/>
                    </a:ext>
                  </a:extLst>
                </a:gridCol>
                <a:gridCol w="3730388">
                  <a:extLst>
                    <a:ext uri="{9D8B030D-6E8A-4147-A177-3AD203B41FA5}">
                      <a16:colId xmlns:a16="http://schemas.microsoft.com/office/drawing/2014/main" val="1476048116"/>
                    </a:ext>
                  </a:extLst>
                </a:gridCol>
                <a:gridCol w="3939725">
                  <a:extLst>
                    <a:ext uri="{9D8B030D-6E8A-4147-A177-3AD203B41FA5}">
                      <a16:colId xmlns:a16="http://schemas.microsoft.com/office/drawing/2014/main" val="1821767802"/>
                    </a:ext>
                  </a:extLst>
                </a:gridCol>
              </a:tblGrid>
              <a:tr h="0">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Các bước thực hiện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Yêu cầu thực hiện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Hình và ví dụ minh họa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(bộ truyền động của xe đạp.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674366"/>
                  </a:ext>
                </a:extLst>
              </a:tr>
              <a:tr h="172113">
                <a:tc gridSpan="4">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I.THÁO LẮP CÁC BỘ TRUYỀN ĐỘNG</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0494124"/>
                  </a:ext>
                </a:extLst>
              </a:tr>
              <a:tr h="1147086">
                <a:tc>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1. Tháo bộ truyền động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Bộ truyền động ban đầu được tháo rời từng chi tiết</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Kiểm tra số lượng chi tiết theo danh mục bảng kê được cung cấp</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Số lượng chi tiết đầy đủ theo danh mục bảng kê</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Các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chi tiết được tháo rời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093357"/>
                  </a:ext>
                </a:extLst>
              </a:tr>
              <a:tr h="688453">
                <a:tc>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2. Lắp cụm bánh dẫn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Các mối lắp đảm bảo khít nhau và được giữ chặt</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Lắp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cụm bàn đạp trái, đĩa xích vào trục giữa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Lắp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cụm bàn đạp phải trục giữa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796622"/>
                  </a:ext>
                </a:extLst>
              </a:tr>
              <a:tr h="1032679">
                <a:tc>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3. Lắp dây xích hoặc dây đai vào bánh dẫn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Các mắt xích của dây xích khớp với các răng trên bánh dẫn.</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Dây đai nằm đúng vị trí trên vánh ngoài của bánh đai</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Lắp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dây xích vào đĩa xích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039741"/>
                  </a:ext>
                </a:extLst>
              </a:tr>
              <a:tr h="1007477">
                <a:tc>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4. Lắp cụm bánh bị dẫn vào bộ truyền động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Điều chỉnh độ căng của dây xích hoặc dây đai</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Các răng của líp khớp với mắt xích của dây xích.</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Dây đai nằm đúng vị trí trên các bánh đai.</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Dây xích hoặc dây đai có độ căng hợp lý.</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Lắp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líp vào bộ truyền xích.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096058"/>
                  </a:ext>
                </a:extLst>
              </a:tr>
              <a:tr h="172113">
                <a:tc gridSpan="4">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II. TÍNH TỈ SỐ TRUYỀN CỦA BỘ TRUYỀN ĐỘNG</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3731664"/>
                  </a:ext>
                </a:extLst>
              </a:tr>
              <a:tr h="266281">
                <a:tc gridSpan="2">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1. Đếm số răng của bánh dẫn và bánh bị dẫn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Đếm đúng số răng của các bánh răng</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608804"/>
                  </a:ext>
                </a:extLst>
              </a:tr>
              <a:tr h="344226">
                <a:tc gridSpan="2">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2. Tính tỉ số truyền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Tính tỉ số truyền theo công thức.</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095089"/>
                  </a:ext>
                </a:extLst>
              </a:tr>
            </a:tbl>
          </a:graphicData>
        </a:graphic>
      </p:graphicFrame>
      <p:sp>
        <p:nvSpPr>
          <p:cNvPr id="6" name="Rectangle 6"/>
          <p:cNvSpPr>
            <a:spLocks noChangeArrowheads="1"/>
          </p:cNvSpPr>
          <p:nvPr/>
        </p:nvSpPr>
        <p:spPr bwMode="auto">
          <a:xfrm>
            <a:off x="5473700" y="2133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a:stretch>
            <a:fillRect/>
          </a:stretch>
        </p:blipFill>
        <p:spPr>
          <a:xfrm>
            <a:off x="8636262" y="1184989"/>
            <a:ext cx="2933697" cy="948612"/>
          </a:xfrm>
          <a:prstGeom prst="rect">
            <a:avLst/>
          </a:prstGeom>
        </p:spPr>
      </p:pic>
      <p:pic>
        <p:nvPicPr>
          <p:cNvPr id="8" name="Picture 7"/>
          <p:cNvPicPr>
            <a:picLocks noChangeAspect="1"/>
          </p:cNvPicPr>
          <p:nvPr/>
        </p:nvPicPr>
        <p:blipFill>
          <a:blip r:embed="rId3"/>
          <a:stretch>
            <a:fillRect/>
          </a:stretch>
        </p:blipFill>
        <p:spPr>
          <a:xfrm>
            <a:off x="8710907" y="2506823"/>
            <a:ext cx="2355199" cy="378637"/>
          </a:xfrm>
          <a:prstGeom prst="rect">
            <a:avLst/>
          </a:prstGeom>
        </p:spPr>
      </p:pic>
      <p:pic>
        <p:nvPicPr>
          <p:cNvPr id="9" name="Picture 8"/>
          <p:cNvPicPr>
            <a:picLocks noChangeAspect="1"/>
          </p:cNvPicPr>
          <p:nvPr/>
        </p:nvPicPr>
        <p:blipFill>
          <a:blip r:embed="rId4"/>
          <a:stretch>
            <a:fillRect/>
          </a:stretch>
        </p:blipFill>
        <p:spPr>
          <a:xfrm>
            <a:off x="9059377" y="3244606"/>
            <a:ext cx="1658256" cy="454844"/>
          </a:xfrm>
          <a:prstGeom prst="rect">
            <a:avLst/>
          </a:prstGeom>
        </p:spPr>
      </p:pic>
      <p:pic>
        <p:nvPicPr>
          <p:cNvPr id="10" name="Picture 9"/>
          <p:cNvPicPr>
            <a:picLocks noChangeAspect="1"/>
          </p:cNvPicPr>
          <p:nvPr/>
        </p:nvPicPr>
        <p:blipFill>
          <a:blip r:embed="rId5"/>
          <a:stretch>
            <a:fillRect/>
          </a:stretch>
        </p:blipFill>
        <p:spPr>
          <a:xfrm>
            <a:off x="8271997" y="3996465"/>
            <a:ext cx="3051479" cy="752817"/>
          </a:xfrm>
          <a:prstGeom prst="rect">
            <a:avLst/>
          </a:prstGeom>
        </p:spPr>
      </p:pic>
      <p:pic>
        <p:nvPicPr>
          <p:cNvPr id="11" name="Picture 10"/>
          <p:cNvPicPr>
            <a:picLocks noChangeAspect="1"/>
          </p:cNvPicPr>
          <p:nvPr/>
        </p:nvPicPr>
        <p:blipFill>
          <a:blip r:embed="rId6"/>
          <a:stretch>
            <a:fillRect/>
          </a:stretch>
        </p:blipFill>
        <p:spPr>
          <a:xfrm>
            <a:off x="8533624" y="5046572"/>
            <a:ext cx="2709763" cy="698689"/>
          </a:xfrm>
          <a:prstGeom prst="rect">
            <a:avLst/>
          </a:prstGeom>
        </p:spPr>
      </p:pic>
      <p:sp>
        <p:nvSpPr>
          <p:cNvPr id="12" name="TextBox 11"/>
          <p:cNvSpPr txBox="1"/>
          <p:nvPr/>
        </p:nvSpPr>
        <p:spPr>
          <a:xfrm>
            <a:off x="401216" y="-50505"/>
            <a:ext cx="11672598" cy="338554"/>
          </a:xfrm>
          <a:prstGeom prst="rect">
            <a:avLst/>
          </a:prstGeom>
          <a:noFill/>
        </p:spPr>
        <p:txBody>
          <a:bodyPr wrap="square" rtlCol="0">
            <a:spAutoFit/>
          </a:bodyPr>
          <a:lstStyle/>
          <a:p>
            <a:r>
              <a:rPr lang="en-US" sz="1600" b="1" smtClean="0">
                <a:latin typeface="Times New Roman" panose="02020603050405020304" pitchFamily="18" charset="0"/>
                <a:cs typeface="Times New Roman" panose="02020603050405020304" pitchFamily="18" charset="0"/>
              </a:rPr>
              <a:t>Bảng 6.1. Quy trình tháo lắp và tính tỉ số truyền của bộ truyền động</a:t>
            </a:r>
            <a:endParaRPr lang="en-US" sz="1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22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2246769"/>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Bài tập 1.</a:t>
            </a:r>
          </a:p>
          <a:p>
            <a:r>
              <a:rPr lang="en-US" sz="2800">
                <a:latin typeface="Times New Roman" panose="02020603050405020304" pitchFamily="18" charset="0"/>
                <a:cs typeface="Times New Roman" panose="02020603050405020304" pitchFamily="18" charset="0"/>
              </a:rPr>
              <a:t>- Quan sát Hình 6.8 và liệt kê các bộ truyền động và các cơ cấu biến đối chuyến động trong máy may đạp chân.</a:t>
            </a:r>
          </a:p>
          <a:p>
            <a:r>
              <a:rPr lang="en-US" sz="2800">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p:txBody>
      </p:sp>
      <p:pic>
        <p:nvPicPr>
          <p:cNvPr id="5" name="Picture 4"/>
          <p:cNvPicPr>
            <a:picLocks noChangeAspect="1"/>
          </p:cNvPicPr>
          <p:nvPr/>
        </p:nvPicPr>
        <p:blipFill>
          <a:blip r:embed="rId3"/>
          <a:stretch>
            <a:fillRect/>
          </a:stretch>
        </p:blipFill>
        <p:spPr>
          <a:xfrm>
            <a:off x="447868" y="2831543"/>
            <a:ext cx="11448663" cy="3895827"/>
          </a:xfrm>
          <a:prstGeom prst="rect">
            <a:avLst/>
          </a:prstGeom>
        </p:spPr>
      </p:pic>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0865" y="234590"/>
            <a:ext cx="11693912" cy="2246769"/>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Bài tập 1.</a:t>
            </a:r>
          </a:p>
          <a:p>
            <a:r>
              <a:rPr lang="en-US" sz="2800">
                <a:latin typeface="Times New Roman" panose="02020603050405020304" pitchFamily="18" charset="0"/>
                <a:cs typeface="Times New Roman" panose="02020603050405020304" pitchFamily="18" charset="0"/>
              </a:rPr>
              <a:t>- Quan sát Hình 6.8 và liệt kê các bộ truyền động và các cơ cấu biến đối chuyến động trong máy may đạp chân.</a:t>
            </a:r>
          </a:p>
          <a:p>
            <a:r>
              <a:rPr lang="en-US" sz="2800">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p:txBody>
      </p:sp>
      <p:pic>
        <p:nvPicPr>
          <p:cNvPr id="5" name="Picture 4"/>
          <p:cNvPicPr>
            <a:picLocks noChangeAspect="1"/>
          </p:cNvPicPr>
          <p:nvPr/>
        </p:nvPicPr>
        <p:blipFill>
          <a:blip r:embed="rId3"/>
          <a:stretch>
            <a:fillRect/>
          </a:stretch>
        </p:blipFill>
        <p:spPr>
          <a:xfrm>
            <a:off x="223936" y="2480053"/>
            <a:ext cx="2976464" cy="3895827"/>
          </a:xfrm>
          <a:prstGeom prst="rect">
            <a:avLst/>
          </a:prstGeom>
        </p:spPr>
      </p:pic>
      <p:sp>
        <p:nvSpPr>
          <p:cNvPr id="2" name="Rectangle 1"/>
          <p:cNvSpPr/>
          <p:nvPr/>
        </p:nvSpPr>
        <p:spPr>
          <a:xfrm>
            <a:off x="3343471" y="2480053"/>
            <a:ext cx="8798311" cy="440120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Bài 1.  </a:t>
            </a:r>
          </a:p>
          <a:p>
            <a:r>
              <a:rPr lang="vi-VN" sz="2000">
                <a:solidFill>
                  <a:srgbClr val="FF0000"/>
                </a:solidFill>
                <a:latin typeface="Times New Roman" panose="02020603050405020304" pitchFamily="18" charset="0"/>
                <a:cs typeface="Times New Roman" panose="02020603050405020304" pitchFamily="18" charset="0"/>
              </a:rPr>
              <a:t>* Các bộ truyền động và các cơ cấu biến đối chuyến động trong máy may đạp chân:</a:t>
            </a:r>
          </a:p>
          <a:p>
            <a:r>
              <a:rPr lang="vi-VN" sz="2000">
                <a:solidFill>
                  <a:srgbClr val="FF0000"/>
                </a:solidFill>
                <a:latin typeface="Times New Roman" panose="02020603050405020304" pitchFamily="18" charset="0"/>
                <a:cs typeface="Times New Roman" panose="02020603050405020304" pitchFamily="18" charset="0"/>
              </a:rPr>
              <a:t>- Cơ cấu quay tay thanh lắc</a:t>
            </a:r>
          </a:p>
          <a:p>
            <a:r>
              <a:rPr lang="vi-VN" sz="2000">
                <a:solidFill>
                  <a:srgbClr val="FF0000"/>
                </a:solidFill>
                <a:latin typeface="Times New Roman" panose="02020603050405020304" pitchFamily="18" charset="0"/>
                <a:cs typeface="Times New Roman" panose="02020603050405020304" pitchFamily="18" charset="0"/>
              </a:rPr>
              <a:t>- Bộ truyền động đai</a:t>
            </a:r>
          </a:p>
          <a:p>
            <a:r>
              <a:rPr lang="vi-VN" sz="2000">
                <a:solidFill>
                  <a:srgbClr val="FF0000"/>
                </a:solidFill>
                <a:latin typeface="Times New Roman" panose="02020603050405020304" pitchFamily="18" charset="0"/>
                <a:cs typeface="Times New Roman" panose="02020603050405020304" pitchFamily="18" charset="0"/>
              </a:rPr>
              <a:t>- Cơ cấu quay tay thanh trượt</a:t>
            </a:r>
          </a:p>
          <a:p>
            <a:r>
              <a:rPr lang="vi-VN" sz="2000">
                <a:solidFill>
                  <a:srgbClr val="FF0000"/>
                </a:solidFill>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a:p>
            <a:r>
              <a:rPr lang="vi-VN" sz="2000">
                <a:solidFill>
                  <a:srgbClr val="FF0000"/>
                </a:solidFill>
                <a:latin typeface="Times New Roman" panose="02020603050405020304" pitchFamily="18" charset="0"/>
                <a:cs typeface="Times New Roman" panose="02020603050405020304" pitchFamily="18" charset="0"/>
              </a:rPr>
              <a:t>- Chuyển động của bàn đạp: chuyển động lắc.</a:t>
            </a:r>
          </a:p>
          <a:p>
            <a:r>
              <a:rPr lang="vi-VN" sz="2000">
                <a:solidFill>
                  <a:srgbClr val="FF0000"/>
                </a:solidFill>
                <a:latin typeface="Times New Roman" panose="02020603050405020304" pitchFamily="18" charset="0"/>
                <a:cs typeface="Times New Roman" panose="02020603050405020304" pitchFamily="18" charset="0"/>
              </a:rPr>
              <a:t>- Chuyển động của thanh truyền: toàn thanh chuyển động lên xuống, đầu trên chuyển động theo vòng tròn, đầu dưới chuyển động theo cung tròn có tâm là bàn đạp.</a:t>
            </a:r>
          </a:p>
          <a:p>
            <a:r>
              <a:rPr lang="vi-VN" sz="2000">
                <a:solidFill>
                  <a:srgbClr val="FF0000"/>
                </a:solidFill>
                <a:latin typeface="Times New Roman" panose="02020603050405020304" pitchFamily="18" charset="0"/>
                <a:cs typeface="Times New Roman" panose="02020603050405020304" pitchFamily="18" charset="0"/>
              </a:rPr>
              <a:t>- Nhờ dây đai, bánh đai lớn quay làm bánh đai nhỏ quay theo dẫn đến trục máy may quay, đầu thanh truyền chuyển động tròn làm cho kim may chuyển động tịnh tiến lên xuống.</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nêu một sản phẩm có ứng dụng một trong các cơ cấu biến đổi chuyển động. Xác định loại cơ cấu biến đổi chuyển động và mô tả nguyên lí làm việc của sản phẩm mà em đã chọn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nêu một sản phẩm có ứng dụng một trong các cơ cấu biến đổi chuyển động. Xác định loại cơ cấu biến đổi chuyển động và mô tả nguyên lí làm việc của sản phẩm mà em đã chọn</a:t>
            </a:r>
          </a:p>
        </p:txBody>
      </p:sp>
      <p:sp>
        <p:nvSpPr>
          <p:cNvPr id="2" name="Rectangle 1"/>
          <p:cNvSpPr/>
          <p:nvPr/>
        </p:nvSpPr>
        <p:spPr>
          <a:xfrm>
            <a:off x="1688841" y="2298451"/>
            <a:ext cx="9909110"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Trong quạt máy (có tuốc năng) ứng dụng cơ cấu tay quay thanh lắc</a:t>
            </a:r>
          </a:p>
          <a:p>
            <a:r>
              <a:rPr lang="vi-VN" sz="2800">
                <a:solidFill>
                  <a:srgbClr val="FF0000"/>
                </a:solidFill>
                <a:latin typeface="Times New Roman" panose="02020603050405020304" pitchFamily="18" charset="0"/>
                <a:cs typeface="Times New Roman" panose="02020603050405020304" pitchFamily="18" charset="0"/>
              </a:rPr>
              <a:t>Khi tay quay (màu vàng) quay xung quanh trục, thông qua thanh truyền (xanh lá) làm thanh lắc (màu đỏ) qua lại quanh trục một góc xác định.</a:t>
            </a:r>
          </a:p>
        </p:txBody>
      </p:sp>
    </p:spTree>
    <p:extLst>
      <p:ext uri="{BB962C8B-B14F-4D97-AF65-F5344CB8AC3E}">
        <p14:creationId xmlns:p14="http://schemas.microsoft.com/office/powerpoint/2010/main" val="38665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71562"/>
            <a:ext cx="5285910"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động cơ điện ở Hình 6.1 hoạt động, chuyển động quay của trục động cơ sẽ truyền đến làm bánh đai quay, thông qua dây đai, bánh còn lại sẽ quay theo.</a:t>
            </a:r>
          </a:p>
          <a:p>
            <a:r>
              <a:rPr lang="en-US" sz="2800" b="1">
                <a:solidFill>
                  <a:srgbClr val="0000FF"/>
                </a:solidFill>
                <a:latin typeface="Times New Roman" panose="02020603050405020304" pitchFamily="18" charset="0"/>
                <a:cs typeface="Times New Roman" panose="02020603050405020304" pitchFamily="18" charset="0"/>
              </a:rPr>
              <a:t>Biến đổi dạng chuyển động quay.</a:t>
            </a:r>
          </a:p>
        </p:txBody>
      </p:sp>
      <p:pic>
        <p:nvPicPr>
          <p:cNvPr id="4" name="Picture 3"/>
          <p:cNvPicPr>
            <a:picLocks noChangeAspect="1"/>
          </p:cNvPicPr>
          <p:nvPr/>
        </p:nvPicPr>
        <p:blipFill>
          <a:blip r:embed="rId2"/>
          <a:stretch>
            <a:fillRect/>
          </a:stretch>
        </p:blipFill>
        <p:spPr>
          <a:xfrm>
            <a:off x="701907" y="571500"/>
            <a:ext cx="6595708" cy="5811715"/>
          </a:xfrm>
          <a:prstGeom prst="rect">
            <a:avLst/>
          </a:prstGeom>
        </p:spPr>
      </p:pic>
    </p:spTree>
    <p:extLst>
      <p:ext uri="{BB962C8B-B14F-4D97-AF65-F5344CB8AC3E}">
        <p14:creationId xmlns:p14="http://schemas.microsoft.com/office/powerpoint/2010/main" val="17355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90085" y="89880"/>
            <a:ext cx="3392959" cy="6986528"/>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 Quan </a:t>
            </a:r>
            <a:r>
              <a:rPr lang="en-US"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6.2</a:t>
            </a:r>
          </a:p>
          <a:p>
            <a:r>
              <a:rPr lang="en-US" sz="2800" b="1" smtClean="0">
                <a:latin typeface="Times New Roman" panose="02020603050405020304" pitchFamily="18" charset="0"/>
                <a:cs typeface="Times New Roman" panose="02020603050405020304" pitchFamily="18" charset="0"/>
              </a:rPr>
              <a:t>1.Nêu các bộ phận của truyền chuyển động</a:t>
            </a:r>
          </a:p>
          <a:p>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M</a:t>
            </a:r>
            <a:r>
              <a:rPr lang="en-US" sz="2800" b="1" smtClean="0">
                <a:latin typeface="Times New Roman" panose="02020603050405020304" pitchFamily="18" charset="0"/>
                <a:cs typeface="Times New Roman" panose="02020603050405020304" pitchFamily="18" charset="0"/>
              </a:rPr>
              <a:t>ô </a:t>
            </a:r>
            <a:r>
              <a:rPr lang="en-US" sz="2800" b="1">
                <a:latin typeface="Times New Roman" panose="02020603050405020304" pitchFamily="18" charset="0"/>
                <a:cs typeface="Times New Roman" panose="02020603050405020304" pitchFamily="18" charset="0"/>
              </a:rPr>
              <a:t>tả quá trình truyền chuyển động đạp xe của con người đến các bộ phận giúp xe chạy được</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Vì sao trong các loại xe đạp thể thao, líp (số 4) thường gồm nhiều đĩa xích lớn nhỏ khác nhau?</a:t>
            </a:r>
          </a:p>
          <a:p>
            <a:endParaRPr lang="en-US" sz="28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8339" y="89880"/>
            <a:ext cx="8542084" cy="653952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39" y="89880"/>
            <a:ext cx="4796561" cy="6539520"/>
          </a:xfrm>
          <a:prstGeom prst="rect">
            <a:avLst/>
          </a:prstGeom>
        </p:spPr>
      </p:pic>
      <p:sp>
        <p:nvSpPr>
          <p:cNvPr id="2" name="Rectangle 1"/>
          <p:cNvSpPr/>
          <p:nvPr/>
        </p:nvSpPr>
        <p:spPr>
          <a:xfrm>
            <a:off x="5037992" y="206386"/>
            <a:ext cx="6770077" cy="6555641"/>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1. Truyền chuyển động trên xe đạp gồm: bàn đạp, đĩa xích, dây xích, líp</a:t>
            </a:r>
          </a:p>
          <a:p>
            <a:r>
              <a:rPr lang="en-US" sz="2800" b="1">
                <a:solidFill>
                  <a:srgbClr val="FF0000"/>
                </a:solidFill>
                <a:latin typeface="Times New Roman" panose="02020603050405020304" pitchFamily="18" charset="0"/>
                <a:cs typeface="Times New Roman" panose="02020603050405020304" pitchFamily="18" charset="0"/>
              </a:rPr>
              <a:t>2</a:t>
            </a:r>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Khi chúng ta đạp bàn đạp, lực truyền qua làm trục giữa quay, đĩa xích quay, kéo dây xích chuyển động, dây xích kéo líp quay cùng bánh xe sau (bánh chủ động), khi bánh xe quay và lăn trên mặt đường làm cho xe chuyển động về phía trước. Nguyên tắc chuyển động như sau:</a:t>
            </a:r>
          </a:p>
          <a:p>
            <a:r>
              <a:rPr lang="vi-VN" sz="2800" b="1">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 Xe chuyển động.</a:t>
            </a:r>
          </a:p>
          <a:p>
            <a:r>
              <a:rPr lang="en-US" sz="2800" b="1" smtClean="0">
                <a:solidFill>
                  <a:srgbClr val="FF0000"/>
                </a:solidFill>
                <a:latin typeface="Times New Roman" panose="02020603050405020304" pitchFamily="18" charset="0"/>
                <a:cs typeface="Times New Roman" panose="02020603050405020304" pitchFamily="18" charset="0"/>
              </a:rPr>
              <a:t>3</a:t>
            </a:r>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Xe đạp thể thao có nhiều líp để khi chuyển líp sẽ thay đổi tốc độ quay của bánh xe giúp đạt được tốc độ mong muốn.</a:t>
            </a:r>
          </a:p>
        </p:txBody>
      </p:sp>
    </p:spTree>
    <p:extLst>
      <p:ext uri="{BB962C8B-B14F-4D97-AF65-F5344CB8AC3E}">
        <p14:creationId xmlns:p14="http://schemas.microsoft.com/office/powerpoint/2010/main" val="30404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1.Truyền chuyển động</a:t>
            </a:r>
          </a:p>
          <a:p>
            <a:r>
              <a:rPr lang="en-US" sz="2800">
                <a:latin typeface="Times New Roman" panose="02020603050405020304" pitchFamily="18" charset="0"/>
                <a:cs typeface="Times New Roman" panose="02020603050405020304" pitchFamily="18" charset="0"/>
              </a:rPr>
              <a:t>- Khi máy móc hoạt động, nguồn chuyển động từ vật dẫn thường chuyển tới các bộ phận khác để thực hiện chức năng hoặc để thay đổi tốc độ của sản phẩm</a:t>
            </a:r>
          </a:p>
          <a:p>
            <a:r>
              <a:rPr lang="en-US" sz="2800">
                <a:latin typeface="Times New Roman" panose="02020603050405020304" pitchFamily="18" charset="0"/>
                <a:cs typeface="Times New Roman" panose="02020603050405020304" pitchFamily="18" charset="0"/>
              </a:rPr>
              <a:t>- Bộ truyền động ăn khớp, bộ truyền động đai</a:t>
            </a: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3592" y="523221"/>
            <a:ext cx="11623945" cy="6246856"/>
          </a:xfrm>
          <a:prstGeom prst="rect">
            <a:avLst/>
          </a:prstGeom>
        </p:spPr>
      </p:pic>
      <p:sp>
        <p:nvSpPr>
          <p:cNvPr id="7" name="Rectangle 6"/>
          <p:cNvSpPr/>
          <p:nvPr/>
        </p:nvSpPr>
        <p:spPr>
          <a:xfrm>
            <a:off x="333592" y="0"/>
            <a:ext cx="11368970"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1.1</a:t>
            </a:r>
            <a:r>
              <a:rPr lang="vi-VN" sz="2800" b="1"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Truyền động xích giống và khác truyền động bánh răng như thế nào?</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7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4764" y="523220"/>
            <a:ext cx="3053588" cy="6246856"/>
          </a:xfrm>
          <a:prstGeom prst="rect">
            <a:avLst/>
          </a:prstGeom>
        </p:spPr>
      </p:pic>
      <p:sp>
        <p:nvSpPr>
          <p:cNvPr id="7" name="Rectangle 6"/>
          <p:cNvSpPr/>
          <p:nvPr/>
        </p:nvSpPr>
        <p:spPr>
          <a:xfrm>
            <a:off x="333592" y="0"/>
            <a:ext cx="11368970"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a.</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Truyền động xích giống và khác truyền động bánh răng như thế nào?</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422710" y="639376"/>
            <a:ext cx="7931020" cy="5632311"/>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Giống nhau</a:t>
            </a:r>
            <a:r>
              <a:rPr lang="vi-VN" sz="2400">
                <a:solidFill>
                  <a:srgbClr val="FF0000"/>
                </a:solidFill>
                <a:latin typeface="Times New Roman" panose="02020603050405020304" pitchFamily="18" charset="0"/>
                <a:cs typeface="Times New Roman" panose="02020603050405020304" pitchFamily="18" charset="0"/>
              </a:rPr>
              <a:t>: Bánh dẫn 1 có số răng là Z1, tốc độ quay n1, làm cho bánh bị dẫn 2 có số răng là Z2, tốc độ quay n2 thì tỉ số truyền </a:t>
            </a:r>
            <a:r>
              <a:rPr lang="vi-VN" sz="2400" smtClean="0">
                <a:solidFill>
                  <a:srgbClr val="FF0000"/>
                </a:solidFill>
                <a:latin typeface="Times New Roman" panose="02020603050405020304" pitchFamily="18" charset="0"/>
                <a:cs typeface="Times New Roman" panose="02020603050405020304" pitchFamily="18" charset="0"/>
              </a:rPr>
              <a:t>i</a:t>
            </a:r>
            <a:endParaRPr lang="en-US" sz="2400" smtClean="0">
              <a:solidFill>
                <a:srgbClr val="FF0000"/>
              </a:solidFill>
              <a:latin typeface="Times New Roman" panose="02020603050405020304" pitchFamily="18" charset="0"/>
              <a:cs typeface="Times New Roman" panose="02020603050405020304" pitchFamily="18" charset="0"/>
            </a:endParaRPr>
          </a:p>
          <a:p>
            <a:endParaRPr lang="en-US" sz="2400">
              <a:solidFill>
                <a:srgbClr val="FF0000"/>
              </a:solidFill>
              <a:latin typeface="Times New Roman" panose="02020603050405020304" pitchFamily="18" charset="0"/>
              <a:cs typeface="Times New Roman" panose="02020603050405020304" pitchFamily="18" charset="0"/>
            </a:endParaRPr>
          </a:p>
          <a:p>
            <a:endParaRPr lang="en-US" sz="2400" smtClean="0">
              <a:solidFill>
                <a:srgbClr val="FF0000"/>
              </a:solidFill>
              <a:latin typeface="Times New Roman" panose="02020603050405020304" pitchFamily="18" charset="0"/>
              <a:cs typeface="Times New Roman" panose="02020603050405020304" pitchFamily="18" charset="0"/>
            </a:endParaRPr>
          </a:p>
          <a:p>
            <a:endParaRPr lang="en-US" sz="2400">
              <a:solidFill>
                <a:srgbClr val="FF0000"/>
              </a:solidFill>
              <a:latin typeface="Times New Roman" panose="02020603050405020304" pitchFamily="18" charset="0"/>
              <a:cs typeface="Times New Roman" panose="02020603050405020304" pitchFamily="18" charset="0"/>
            </a:endParaRPr>
          </a:p>
          <a:p>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Bánh răng hoặc đĩa xích nào có số răng ít hơn thì sẽ quay nhanh hơn.</a:t>
            </a:r>
          </a:p>
          <a:p>
            <a:r>
              <a:rPr lang="vi-VN" sz="2400">
                <a:solidFill>
                  <a:srgbClr val="FF0000"/>
                </a:solidFill>
                <a:latin typeface="Times New Roman" panose="02020603050405020304" pitchFamily="18" charset="0"/>
                <a:cs typeface="Times New Roman" panose="02020603050405020304" pitchFamily="18" charset="0"/>
              </a:rPr>
              <a:t>- Khi i = 1 bộ truyền giữ nguyên tốc độ, i &lt; 1 bộ truyền giúp tăng tốc độ và khi i &gt; 1 bộ truyền làm giảm tốc.</a:t>
            </a:r>
          </a:p>
          <a:p>
            <a:r>
              <a:rPr lang="vi-VN" sz="2400" b="1">
                <a:solidFill>
                  <a:srgbClr val="FF0000"/>
                </a:solidFill>
                <a:latin typeface="Times New Roman" panose="02020603050405020304" pitchFamily="18" charset="0"/>
                <a:cs typeface="Times New Roman" panose="02020603050405020304" pitchFamily="18" charset="0"/>
              </a:rPr>
              <a:t>Khác nhau: </a:t>
            </a:r>
          </a:p>
          <a:p>
            <a:r>
              <a:rPr lang="vi-VN" sz="2400">
                <a:solidFill>
                  <a:srgbClr val="FF0000"/>
                </a:solidFill>
                <a:latin typeface="Times New Roman" panose="02020603050405020304" pitchFamily="18" charset="0"/>
                <a:cs typeface="Times New Roman" panose="02020603050405020304" pitchFamily="18" charset="0"/>
              </a:rPr>
              <a:t>- Bộ truyền chuyển động bánh răng dùng để truyền chuyển động quay giữa các trục song song hoặc vuông góc với nhau.</a:t>
            </a:r>
          </a:p>
          <a:p>
            <a:r>
              <a:rPr lang="vi-VN" sz="2400">
                <a:solidFill>
                  <a:srgbClr val="FF0000"/>
                </a:solidFill>
                <a:latin typeface="Times New Roman" panose="02020603050405020304" pitchFamily="18" charset="0"/>
                <a:cs typeface="Times New Roman" panose="02020603050405020304" pitchFamily="18" charset="0"/>
              </a:rPr>
              <a:t>- Bộ truyền động xích dùng để truyền chuyển động quay giữa hai trục xa nhau.</a:t>
            </a:r>
          </a:p>
        </p:txBody>
      </p:sp>
      <p:graphicFrame>
        <p:nvGraphicFramePr>
          <p:cNvPr id="3" name="Table 2"/>
          <p:cNvGraphicFramePr>
            <a:graphicFrameLocks noGrp="1"/>
          </p:cNvGraphicFramePr>
          <p:nvPr>
            <p:extLst>
              <p:ext uri="{D42A27DB-BD31-4B8C-83A1-F6EECF244321}">
                <p14:modId xmlns:p14="http://schemas.microsoft.com/office/powerpoint/2010/main" val="1676872788"/>
              </p:ext>
            </p:extLst>
          </p:nvPr>
        </p:nvGraphicFramePr>
        <p:xfrm>
          <a:off x="5450956" y="1752054"/>
          <a:ext cx="3760237" cy="1051560"/>
        </p:xfrm>
        <a:graphic>
          <a:graphicData uri="http://schemas.openxmlformats.org/drawingml/2006/table">
            <a:tbl>
              <a:tblPr firstRow="1" firstCol="1" lastRow="1" lastCol="1" bandRow="1" bandCol="1"/>
              <a:tblGrid>
                <a:gridCol w="470030">
                  <a:extLst>
                    <a:ext uri="{9D8B030D-6E8A-4147-A177-3AD203B41FA5}">
                      <a16:colId xmlns:a16="http://schemas.microsoft.com/office/drawing/2014/main" val="1618215399"/>
                    </a:ext>
                  </a:extLst>
                </a:gridCol>
                <a:gridCol w="723122">
                  <a:extLst>
                    <a:ext uri="{9D8B030D-6E8A-4147-A177-3AD203B41FA5}">
                      <a16:colId xmlns:a16="http://schemas.microsoft.com/office/drawing/2014/main" val="230706817"/>
                    </a:ext>
                  </a:extLst>
                </a:gridCol>
                <a:gridCol w="1084684">
                  <a:extLst>
                    <a:ext uri="{9D8B030D-6E8A-4147-A177-3AD203B41FA5}">
                      <a16:colId xmlns:a16="http://schemas.microsoft.com/office/drawing/2014/main" val="1590228746"/>
                    </a:ext>
                  </a:extLst>
                </a:gridCol>
                <a:gridCol w="1482401">
                  <a:extLst>
                    <a:ext uri="{9D8B030D-6E8A-4147-A177-3AD203B41FA5}">
                      <a16:colId xmlns:a16="http://schemas.microsoft.com/office/drawing/2014/main" val="878157927"/>
                    </a:ext>
                  </a:extLst>
                </a:gridCol>
              </a:tblGrid>
              <a:tr h="0">
                <a:tc>
                  <a:txBody>
                    <a:bodyPr/>
                    <a:lstStyle/>
                    <a:p>
                      <a:pPr marL="0" marR="98298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n1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Z2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36552197"/>
                  </a:ext>
                </a:extLst>
              </a:tr>
              <a:tr h="0">
                <a:tc>
                  <a:txBody>
                    <a:bodyPr/>
                    <a:lstStyle/>
                    <a:p>
                      <a:pPr marL="0" marR="0">
                        <a:lnSpc>
                          <a:spcPct val="115000"/>
                        </a:lnSpc>
                        <a:spcBef>
                          <a:spcPts val="0"/>
                        </a:spcBef>
                        <a:spcAft>
                          <a:spcPts val="0"/>
                        </a:spcAft>
                      </a:pPr>
                      <a:r>
                        <a:rPr lang="pt-BR" sz="2000" smtClean="0">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pt-B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09566930"/>
                  </a:ext>
                </a:extLst>
              </a:tr>
              <a:tr h="0">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nbd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n2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Z1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12832265"/>
                  </a:ext>
                </a:extLst>
              </a:tr>
            </a:tbl>
          </a:graphicData>
        </a:graphic>
      </p:graphicFrame>
      <p:cxnSp>
        <p:nvCxnSpPr>
          <p:cNvPr id="6" name="Straight Connector 5"/>
          <p:cNvCxnSpPr>
            <a:cxnSpLocks noChangeShapeType="1"/>
          </p:cNvCxnSpPr>
          <p:nvPr/>
        </p:nvCxnSpPr>
        <p:spPr bwMode="auto">
          <a:xfrm>
            <a:off x="7159625" y="12485688"/>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7843838" y="12485688"/>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8534400" y="12485688"/>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4" name="Picture 3"/>
          <p:cNvPicPr>
            <a:picLocks noChangeAspect="1"/>
          </p:cNvPicPr>
          <p:nvPr/>
        </p:nvPicPr>
        <p:blipFill>
          <a:blip r:embed="rId3"/>
          <a:stretch>
            <a:fillRect/>
          </a:stretch>
        </p:blipFill>
        <p:spPr>
          <a:xfrm>
            <a:off x="6018077" y="2277834"/>
            <a:ext cx="347502" cy="12193"/>
          </a:xfrm>
          <a:prstGeom prst="rect">
            <a:avLst/>
          </a:prstGeom>
        </p:spPr>
      </p:pic>
      <p:pic>
        <p:nvPicPr>
          <p:cNvPr id="10" name="Picture 9"/>
          <p:cNvPicPr>
            <a:picLocks noChangeAspect="1"/>
          </p:cNvPicPr>
          <p:nvPr/>
        </p:nvPicPr>
        <p:blipFill>
          <a:blip r:embed="rId3"/>
          <a:stretch>
            <a:fillRect/>
          </a:stretch>
        </p:blipFill>
        <p:spPr>
          <a:xfrm>
            <a:off x="7024907" y="2283930"/>
            <a:ext cx="347502" cy="12193"/>
          </a:xfrm>
          <a:prstGeom prst="rect">
            <a:avLst/>
          </a:prstGeom>
        </p:spPr>
      </p:pic>
      <p:pic>
        <p:nvPicPr>
          <p:cNvPr id="11" name="Picture 10"/>
          <p:cNvPicPr>
            <a:picLocks noChangeAspect="1"/>
          </p:cNvPicPr>
          <p:nvPr/>
        </p:nvPicPr>
        <p:blipFill>
          <a:blip r:embed="rId3"/>
          <a:stretch>
            <a:fillRect/>
          </a:stretch>
        </p:blipFill>
        <p:spPr>
          <a:xfrm>
            <a:off x="8170942" y="2271737"/>
            <a:ext cx="347502" cy="12193"/>
          </a:xfrm>
          <a:prstGeom prst="rect">
            <a:avLst/>
          </a:prstGeom>
        </p:spPr>
      </p:pic>
    </p:spTree>
    <p:extLst>
      <p:ext uri="{BB962C8B-B14F-4D97-AF65-F5344CB8AC3E}">
        <p14:creationId xmlns:p14="http://schemas.microsoft.com/office/powerpoint/2010/main" val="41269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52535"/>
            <a:ext cx="11582400" cy="698652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1.Truyền chuyển động</a:t>
            </a:r>
          </a:p>
          <a:p>
            <a:r>
              <a:rPr lang="en-US" sz="2800" b="1">
                <a:latin typeface="Times New Roman" panose="02020603050405020304" pitchFamily="18" charset="0"/>
                <a:cs typeface="Times New Roman" panose="02020603050405020304" pitchFamily="18" charset="0"/>
              </a:rPr>
              <a:t>1.1. Truyền động ăn khớp</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một cặp bánh răng(truyền động bánh răng) hoặc đĩa xích(truyền động xích) ăn khớp với nhau và truyền chuyển động cho nhau.</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 Khi bánh dẫn 1(có Z1 răng) quay với tốc độ n1(vòng/phút) làm bánh bị dẫn 2(có Z2 răng) quay với tốc độ n2(vòng/phút)</a:t>
            </a:r>
          </a:p>
          <a:p>
            <a:pPr marL="457200" indent="-457200">
              <a:buFontTx/>
              <a:buChar char="-"/>
            </a:pPr>
            <a:r>
              <a:rPr lang="en-US" sz="2800" smtClean="0">
                <a:latin typeface="Times New Roman" panose="02020603050405020304" pitchFamily="18" charset="0"/>
                <a:cs typeface="Times New Roman" panose="02020603050405020304" pitchFamily="18" charset="0"/>
              </a:rPr>
              <a:t>Tỉ </a:t>
            </a:r>
            <a:r>
              <a:rPr lang="en-US" sz="2800">
                <a:latin typeface="Times New Roman" panose="02020603050405020304" pitchFamily="18" charset="0"/>
                <a:cs typeface="Times New Roman" panose="02020603050405020304" pitchFamily="18" charset="0"/>
              </a:rPr>
              <a:t>số tuyền (i) của hệ thống được tính theo công </a:t>
            </a:r>
            <a:r>
              <a:rPr lang="en-US" sz="2800" smtClean="0">
                <a:latin typeface="Times New Roman" panose="02020603050405020304" pitchFamily="18" charset="0"/>
                <a:cs typeface="Times New Roman" panose="02020603050405020304" pitchFamily="18" charset="0"/>
              </a:rPr>
              <a:t>thức</a:t>
            </a:r>
          </a:p>
          <a:p>
            <a:pPr marL="457200" indent="-457200">
              <a:buFontTx/>
              <a:buChar char="-"/>
            </a:pPr>
            <a:endParaRPr lang="en-US" sz="2800">
              <a:latin typeface="Times New Roman" panose="02020603050405020304" pitchFamily="18" charset="0"/>
              <a:cs typeface="Times New Roman" panose="02020603050405020304" pitchFamily="18" charset="0"/>
            </a:endParaRPr>
          </a:p>
          <a:p>
            <a:pPr marL="457200" indent="-457200">
              <a:buFontTx/>
              <a:buChar char="-"/>
            </a:pPr>
            <a:endParaRPr lang="en-US" sz="2800" smtClean="0">
              <a:latin typeface="Times New Roman" panose="02020603050405020304" pitchFamily="18" charset="0"/>
              <a:cs typeface="Times New Roman" panose="02020603050405020304" pitchFamily="18" charset="0"/>
            </a:endParaRPr>
          </a:p>
          <a:p>
            <a:pPr marL="457200" indent="-457200">
              <a:buFontTx/>
              <a:buChar char="-"/>
            </a:pP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Khi </a:t>
            </a:r>
            <a:r>
              <a:rPr lang="en-US" sz="2800">
                <a:latin typeface="Times New Roman" panose="02020603050405020304" pitchFamily="18" charset="0"/>
                <a:cs typeface="Times New Roman" panose="02020603050405020304" pitchFamily="18" charset="0"/>
              </a:rPr>
              <a:t>i = 1 bộ truyền giữ nguyên tốc độ, i &lt; 1 bộ truyền giúp tăng tốc độ và khi i &gt; 1 bộ truyền làm giảm tốc.</a:t>
            </a:r>
          </a:p>
          <a:p>
            <a:endParaRPr lang="en-US" sz="280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pic>
        <p:nvPicPr>
          <p:cNvPr id="3" name="Picture 2"/>
          <p:cNvPicPr>
            <a:picLocks noChangeAspect="1"/>
          </p:cNvPicPr>
          <p:nvPr/>
        </p:nvPicPr>
        <p:blipFill>
          <a:blip r:embed="rId4"/>
          <a:stretch>
            <a:fillRect/>
          </a:stretch>
        </p:blipFill>
        <p:spPr>
          <a:xfrm>
            <a:off x="3615013" y="4281390"/>
            <a:ext cx="3767655" cy="1243692"/>
          </a:xfrm>
          <a:prstGeom prst="rect">
            <a:avLst/>
          </a:prstGeom>
        </p:spPr>
      </p:pic>
      <p:pic>
        <p:nvPicPr>
          <p:cNvPr id="5" name="Picture 4"/>
          <p:cNvPicPr>
            <a:picLocks noChangeAspect="1"/>
          </p:cNvPicPr>
          <p:nvPr/>
        </p:nvPicPr>
        <p:blipFill>
          <a:blip r:embed="rId5"/>
          <a:stretch>
            <a:fillRect/>
          </a:stretch>
        </p:blipFill>
        <p:spPr>
          <a:xfrm>
            <a:off x="4199884" y="4889611"/>
            <a:ext cx="347502" cy="12193"/>
          </a:xfrm>
          <a:prstGeom prst="rect">
            <a:avLst/>
          </a:prstGeom>
        </p:spPr>
      </p:pic>
      <p:pic>
        <p:nvPicPr>
          <p:cNvPr id="6" name="Picture 5"/>
          <p:cNvPicPr>
            <a:picLocks noChangeAspect="1"/>
          </p:cNvPicPr>
          <p:nvPr/>
        </p:nvPicPr>
        <p:blipFill>
          <a:blip r:embed="rId5"/>
          <a:stretch>
            <a:fillRect/>
          </a:stretch>
        </p:blipFill>
        <p:spPr>
          <a:xfrm>
            <a:off x="5132256" y="4891043"/>
            <a:ext cx="347502" cy="12193"/>
          </a:xfrm>
          <a:prstGeom prst="rect">
            <a:avLst/>
          </a:prstGeom>
        </p:spPr>
      </p:pic>
      <p:pic>
        <p:nvPicPr>
          <p:cNvPr id="9" name="Picture 8"/>
          <p:cNvPicPr>
            <a:picLocks noChangeAspect="1"/>
          </p:cNvPicPr>
          <p:nvPr/>
        </p:nvPicPr>
        <p:blipFill>
          <a:blip r:embed="rId5"/>
          <a:stretch>
            <a:fillRect/>
          </a:stretch>
        </p:blipFill>
        <p:spPr>
          <a:xfrm>
            <a:off x="6382560" y="4903236"/>
            <a:ext cx="347502" cy="12193"/>
          </a:xfrm>
          <a:prstGeom prst="rect">
            <a:avLst/>
          </a:prstGeom>
        </p:spPr>
      </p:pic>
    </p:spTree>
    <p:extLst>
      <p:ext uri="{BB962C8B-B14F-4D97-AF65-F5344CB8AC3E}">
        <p14:creationId xmlns:p14="http://schemas.microsoft.com/office/powerpoint/2010/main" val="19580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788</TotalTime>
  <Words>2742</Words>
  <Application>Microsoft Office PowerPoint</Application>
  <PresentationFormat>Widescreen</PresentationFormat>
  <Paragraphs>242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78</cp:revision>
  <dcterms:created xsi:type="dcterms:W3CDTF">2023-06-21T22:05:51Z</dcterms:created>
  <dcterms:modified xsi:type="dcterms:W3CDTF">2023-10-31T06:53:53Z</dcterms:modified>
</cp:coreProperties>
</file>