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258" r:id="rId5"/>
    <p:sldId id="346" r:id="rId6"/>
    <p:sldId id="32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60" r:id="rId20"/>
    <p:sldId id="361" r:id="rId21"/>
    <p:sldId id="362" r:id="rId22"/>
    <p:sldId id="359" r:id="rId23"/>
    <p:sldId id="363" r:id="rId24"/>
    <p:sldId id="335" r:id="rId25"/>
    <p:sldId id="364"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8.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1" y="82717"/>
            <a:ext cx="1147665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8.5, cho biết tên gọi, công dụng của mỗi loại dụng cụ và trang phục bảo vệ an toàn điện.</a:t>
            </a:r>
          </a:p>
        </p:txBody>
      </p:sp>
      <p:pic>
        <p:nvPicPr>
          <p:cNvPr id="5" name="Picture 4"/>
          <p:cNvPicPr>
            <a:picLocks noChangeAspect="1"/>
          </p:cNvPicPr>
          <p:nvPr/>
        </p:nvPicPr>
        <p:blipFill>
          <a:blip r:embed="rId2"/>
          <a:stretch>
            <a:fillRect/>
          </a:stretch>
        </p:blipFill>
        <p:spPr>
          <a:xfrm>
            <a:off x="335902" y="1156996"/>
            <a:ext cx="11541967" cy="5570375"/>
          </a:xfrm>
          <a:prstGeom prst="rect">
            <a:avLst/>
          </a:prstGeom>
        </p:spPr>
      </p:pic>
    </p:spTree>
    <p:extLst>
      <p:ext uri="{BB962C8B-B14F-4D97-AF65-F5344CB8AC3E}">
        <p14:creationId xmlns:p14="http://schemas.microsoft.com/office/powerpoint/2010/main" val="1830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31" y="82717"/>
            <a:ext cx="1147665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8.5, cho biết tên gọi, công dụng của mỗi loại dụng cụ và trang phục bảo vệ an toàn điện.</a:t>
            </a:r>
          </a:p>
        </p:txBody>
      </p:sp>
      <p:pic>
        <p:nvPicPr>
          <p:cNvPr id="5" name="Picture 4"/>
          <p:cNvPicPr>
            <a:picLocks noChangeAspect="1"/>
          </p:cNvPicPr>
          <p:nvPr/>
        </p:nvPicPr>
        <p:blipFill>
          <a:blip r:embed="rId2"/>
          <a:stretch>
            <a:fillRect/>
          </a:stretch>
        </p:blipFill>
        <p:spPr>
          <a:xfrm>
            <a:off x="335902" y="1156996"/>
            <a:ext cx="4562669" cy="55703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36486487"/>
              </p:ext>
            </p:extLst>
          </p:nvPr>
        </p:nvGraphicFramePr>
        <p:xfrm>
          <a:off x="5197152" y="1036824"/>
          <a:ext cx="6512766" cy="5541258"/>
        </p:xfrm>
        <a:graphic>
          <a:graphicData uri="http://schemas.openxmlformats.org/drawingml/2006/table">
            <a:tbl>
              <a:tblPr firstRow="1" firstCol="1" bandRow="1"/>
              <a:tblGrid>
                <a:gridCol w="1197180">
                  <a:extLst>
                    <a:ext uri="{9D8B030D-6E8A-4147-A177-3AD203B41FA5}">
                      <a16:colId xmlns:a16="http://schemas.microsoft.com/office/drawing/2014/main" val="2161683324"/>
                    </a:ext>
                  </a:extLst>
                </a:gridCol>
                <a:gridCol w="1197180">
                  <a:extLst>
                    <a:ext uri="{9D8B030D-6E8A-4147-A177-3AD203B41FA5}">
                      <a16:colId xmlns:a16="http://schemas.microsoft.com/office/drawing/2014/main" val="41553003"/>
                    </a:ext>
                  </a:extLst>
                </a:gridCol>
                <a:gridCol w="4118406">
                  <a:extLst>
                    <a:ext uri="{9D8B030D-6E8A-4147-A177-3AD203B41FA5}">
                      <a16:colId xmlns:a16="http://schemas.microsoft.com/office/drawing/2014/main" val="2545780976"/>
                    </a:ext>
                  </a:extLst>
                </a:gridCol>
              </a:tblGrid>
              <a:tr h="48362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dụng</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3481952"/>
                  </a:ext>
                </a:extLst>
              </a:tr>
              <a:tr h="186844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có chuôi cách điện (tua vít, kìm)</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dụng cụ có chuôi cách điện để tránh tiếp xúc trực tiếp với vật mang điện khi sử dụng</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7810554"/>
                  </a:ext>
                </a:extLst>
              </a:tr>
              <a:tr h="83263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 thử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 tra các ổ cắm, dụng cụ, thiết bị điện có điện hay không</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0837891"/>
                  </a:ext>
                </a:extLst>
              </a:tr>
              <a:tr h="1181644">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Giày/Ủng cách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 bảo vệ chân không chạm vào vùng bị nhiễm điện khi làm việc trong môi trường có nguy cơ bị dò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642256"/>
                  </a:ext>
                </a:extLst>
              </a:tr>
              <a:tr h="1174912">
                <a:tc>
                  <a:txBody>
                    <a:bodyPr/>
                    <a:lstStyle/>
                    <a:p>
                      <a:pPr marL="0" marR="0" algn="ctr">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Găng tay cách điện</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 có chất liệu cao su hoặc vải cách điện để đảm bảo vừa cách điện vừa dễ dàng thao tác</a:t>
                      </a: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9203037"/>
                  </a:ext>
                </a:extLst>
              </a:tr>
            </a:tbl>
          </a:graphicData>
        </a:graphic>
      </p:graphicFrame>
    </p:spTree>
    <p:extLst>
      <p:ext uri="{BB962C8B-B14F-4D97-AF65-F5344CB8AC3E}">
        <p14:creationId xmlns:p14="http://schemas.microsoft.com/office/powerpoint/2010/main" val="42398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3.Dụng cụ bảo vệ an toàn điện</a:t>
            </a:r>
          </a:p>
          <a:p>
            <a:r>
              <a:rPr lang="en-US" sz="2800">
                <a:latin typeface="Times New Roman" panose="02020603050405020304" pitchFamily="18" charset="0"/>
                <a:cs typeface="Times New Roman" panose="02020603050405020304" pitchFamily="18" charset="0"/>
              </a:rPr>
              <a:t>3.1.Dụng cụ bảo vệ an toàn điện</a:t>
            </a:r>
          </a:p>
          <a:p>
            <a:r>
              <a:rPr lang="en-US" sz="2800">
                <a:latin typeface="Times New Roman" panose="02020603050405020304" pitchFamily="18" charset="0"/>
                <a:cs typeface="Times New Roman" panose="02020603050405020304" pitchFamily="18" charset="0"/>
              </a:rPr>
              <a:t>- Dụng cụ có chuôi cách điện (tua vít, kìm): Các dụng cụ có chuôi cách điện để tránh tiếp xúc trực tiếp với vật mang điện khi sử dụng</a:t>
            </a:r>
          </a:p>
          <a:p>
            <a:r>
              <a:rPr lang="en-US" sz="2800">
                <a:latin typeface="Times New Roman" panose="02020603050405020304" pitchFamily="18" charset="0"/>
                <a:cs typeface="Times New Roman" panose="02020603050405020304" pitchFamily="18" charset="0"/>
              </a:rPr>
              <a:t>- Bút thử điện: Kiểm tra các ổ cắm, dụng cụ, thiết bị điện có điện hay không</a:t>
            </a:r>
          </a:p>
          <a:p>
            <a:r>
              <a:rPr lang="en-US" sz="2800">
                <a:latin typeface="Times New Roman" panose="02020603050405020304" pitchFamily="18" charset="0"/>
                <a:cs typeface="Times New Roman" panose="02020603050405020304" pitchFamily="18" charset="0"/>
              </a:rPr>
              <a:t>- Giày/Ủng cách điện: </a:t>
            </a:r>
          </a:p>
          <a:p>
            <a:r>
              <a:rPr lang="en-US" sz="2800">
                <a:latin typeface="Times New Roman" panose="02020603050405020304" pitchFamily="18" charset="0"/>
                <a:cs typeface="Times New Roman" panose="02020603050405020304" pitchFamily="18" charset="0"/>
              </a:rPr>
              <a:t>Giúp bảo vệ chân không chạm vào vùng bị nhiễm điện khi làm việc trong môi trường có nguy cơ bị dò điện</a:t>
            </a:r>
          </a:p>
          <a:p>
            <a:r>
              <a:rPr lang="en-US" sz="2800">
                <a:latin typeface="Times New Roman" panose="02020603050405020304" pitchFamily="18" charset="0"/>
                <a:cs typeface="Times New Roman" panose="02020603050405020304" pitchFamily="18" charset="0"/>
              </a:rPr>
              <a:t>- Găng tay cách điện: Thường có chất liệu cao su hoặc vải cách điện để đảm bảo vừa cách điện vừa dễ dàng thao tác</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5900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253" y="217594"/>
            <a:ext cx="7438542" cy="2643979"/>
          </a:xfrm>
          <a:prstGeom prst="rect">
            <a:avLst/>
          </a:prstGeom>
        </p:spPr>
      </p:pic>
      <p:pic>
        <p:nvPicPr>
          <p:cNvPr id="6" name="Picture 5"/>
          <p:cNvPicPr>
            <a:picLocks noChangeAspect="1"/>
          </p:cNvPicPr>
          <p:nvPr/>
        </p:nvPicPr>
        <p:blipFill>
          <a:blip r:embed="rId3"/>
          <a:stretch>
            <a:fillRect/>
          </a:stretch>
        </p:blipFill>
        <p:spPr>
          <a:xfrm>
            <a:off x="204914" y="2966057"/>
            <a:ext cx="5808306" cy="1260581"/>
          </a:xfrm>
          <a:prstGeom prst="rect">
            <a:avLst/>
          </a:prstGeom>
        </p:spPr>
      </p:pic>
      <p:sp>
        <p:nvSpPr>
          <p:cNvPr id="7" name="TextBox 6"/>
          <p:cNvSpPr txBox="1"/>
          <p:nvPr/>
        </p:nvSpPr>
        <p:spPr>
          <a:xfrm>
            <a:off x="1287624" y="4331122"/>
            <a:ext cx="362960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8.6. Cấu tạo bút thử điện.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3750906" y="416198"/>
            <a:ext cx="2332653" cy="2246769"/>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1.Đầu bút thử điện</a:t>
            </a:r>
          </a:p>
          <a:p>
            <a:r>
              <a:rPr lang="en-US" sz="2000" smtClean="0">
                <a:latin typeface="Times New Roman" panose="02020603050405020304" pitchFamily="18" charset="0"/>
                <a:cs typeface="Times New Roman" panose="02020603050405020304" pitchFamily="18" charset="0"/>
              </a:rPr>
              <a:t>2. Điện trở</a:t>
            </a:r>
          </a:p>
          <a:p>
            <a:r>
              <a:rPr lang="en-US" sz="2000" smtClean="0">
                <a:latin typeface="Times New Roman" panose="02020603050405020304" pitchFamily="18" charset="0"/>
                <a:cs typeface="Times New Roman" panose="02020603050405020304" pitchFamily="18" charset="0"/>
              </a:rPr>
              <a:t>3. Thân bút</a:t>
            </a:r>
          </a:p>
          <a:p>
            <a:r>
              <a:rPr lang="en-US" sz="2000" smtClean="0">
                <a:latin typeface="Times New Roman" panose="02020603050405020304" pitchFamily="18" charset="0"/>
                <a:cs typeface="Times New Roman" panose="02020603050405020304" pitchFamily="18" charset="0"/>
              </a:rPr>
              <a:t>4. Kẹp kim loại</a:t>
            </a:r>
          </a:p>
          <a:p>
            <a:r>
              <a:rPr lang="en-US" sz="2000" smtClean="0">
                <a:latin typeface="Times New Roman" panose="02020603050405020304" pitchFamily="18" charset="0"/>
                <a:cs typeface="Times New Roman" panose="02020603050405020304" pitchFamily="18" charset="0"/>
              </a:rPr>
              <a:t>5. Nắp bút</a:t>
            </a:r>
          </a:p>
          <a:p>
            <a:r>
              <a:rPr lang="en-US" sz="2000" smtClean="0">
                <a:latin typeface="Times New Roman" panose="02020603050405020304" pitchFamily="18" charset="0"/>
                <a:cs typeface="Times New Roman" panose="02020603050405020304" pitchFamily="18" charset="0"/>
              </a:rPr>
              <a:t>6. Lò xo</a:t>
            </a:r>
          </a:p>
          <a:p>
            <a:r>
              <a:rPr lang="en-US" sz="2000" smtClean="0">
                <a:latin typeface="Times New Roman" panose="02020603050405020304" pitchFamily="18" charset="0"/>
                <a:cs typeface="Times New Roman" panose="02020603050405020304" pitchFamily="18" charset="0"/>
              </a:rPr>
              <a:t>7. Đèn báo</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353914" y="280247"/>
            <a:ext cx="5099537" cy="4009044"/>
          </a:xfrm>
          <a:prstGeom prst="rect">
            <a:avLst/>
          </a:prstGeom>
        </p:spPr>
      </p:pic>
      <p:sp>
        <p:nvSpPr>
          <p:cNvPr id="9" name="TextBox 8"/>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8.7. Cách sử dụng bút thử điện</a:t>
            </a:r>
            <a:endParaRPr lang="en-US" b="1" i="1">
              <a:latin typeface="Times New Roman" panose="02020603050405020304" pitchFamily="18" charset="0"/>
              <a:cs typeface="Times New Roman" panose="02020603050405020304" pitchFamily="18" charset="0"/>
            </a:endParaRPr>
          </a:p>
        </p:txBody>
      </p:sp>
      <p:sp>
        <p:nvSpPr>
          <p:cNvPr id="3" name="TextBox 2"/>
          <p:cNvSpPr txBox="1"/>
          <p:nvPr/>
        </p:nvSpPr>
        <p:spPr>
          <a:xfrm>
            <a:off x="413238" y="5055577"/>
            <a:ext cx="11201400" cy="2246769"/>
          </a:xfrm>
          <a:prstGeom prst="rect">
            <a:avLst/>
          </a:prstGeom>
          <a:noFill/>
        </p:spPr>
        <p:txBody>
          <a:bodyPr wrap="square" rtlCol="0">
            <a:spAutoFit/>
          </a:bodyPr>
          <a:lstStyle/>
          <a:p>
            <a:pPr marL="342900" indent="-342900">
              <a:buAutoNum type="arabicPeriod"/>
            </a:pPr>
            <a:r>
              <a:rPr lang="en-US" sz="2800" b="1" smtClean="0">
                <a:latin typeface="Times New Roman" panose="02020603050405020304" pitchFamily="18" charset="0"/>
                <a:cs typeface="Times New Roman" panose="02020603050405020304" pitchFamily="18" charset="0"/>
              </a:rPr>
              <a:t>Quan sát hình 8.6 nêu cấu tạo và nguyên lý hoạt động bút thử điện</a:t>
            </a:r>
          </a:p>
          <a:p>
            <a:r>
              <a:rPr lang="en-US" sz="2800" b="1" smtClean="0">
                <a:latin typeface="Times New Roman" panose="02020603050405020304" pitchFamily="18" charset="0"/>
                <a:cs typeface="Times New Roman" panose="02020603050405020304" pitchFamily="18" charset="0"/>
              </a:rPr>
              <a:t>2.Quan sát hình 8.7 trình bày cách sử dụng bút thử điện</a:t>
            </a:r>
          </a:p>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Vì </a:t>
            </a:r>
            <a:r>
              <a:rPr lang="en-US" sz="2800" b="1">
                <a:latin typeface="Times New Roman" panose="02020603050405020304" pitchFamily="18" charset="0"/>
                <a:cs typeface="Times New Roman" panose="02020603050405020304" pitchFamily="18" charset="0"/>
              </a:rPr>
              <a:t>sao dòng điện qua bút thử không gây nguy hiểm cho người sử dụng?</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2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31" y="173230"/>
            <a:ext cx="11825654" cy="6555641"/>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1.Cấu tạo, nguyên lí </a:t>
            </a:r>
            <a:r>
              <a:rPr lang="vi-VN" sz="2800">
                <a:solidFill>
                  <a:srgbClr val="FF0000"/>
                </a:solidFill>
                <a:latin typeface="Times New Roman" panose="02020603050405020304" pitchFamily="18" charset="0"/>
                <a:cs typeface="Times New Roman" panose="02020603050405020304" pitchFamily="18" charset="0"/>
              </a:rPr>
              <a:t>làm </a:t>
            </a:r>
            <a:r>
              <a:rPr lang="vi-VN" sz="2800" smtClean="0">
                <a:solidFill>
                  <a:srgbClr val="FF0000"/>
                </a:solidFill>
                <a:latin typeface="Times New Roman" panose="02020603050405020304" pitchFamily="18" charset="0"/>
                <a:cs typeface="Times New Roman" panose="02020603050405020304" pitchFamily="18" charset="0"/>
              </a:rPr>
              <a:t>việc</a:t>
            </a:r>
            <a:endParaRPr lang="en-US"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*Cấu </a:t>
            </a:r>
            <a:r>
              <a:rPr lang="vi-VN" sz="2800">
                <a:solidFill>
                  <a:srgbClr val="FF0000"/>
                </a:solidFill>
                <a:latin typeface="Times New Roman" panose="02020603050405020304" pitchFamily="18" charset="0"/>
                <a:cs typeface="Times New Roman" panose="02020603050405020304" pitchFamily="18" charset="0"/>
              </a:rPr>
              <a:t>tạo</a:t>
            </a:r>
          </a:p>
          <a:p>
            <a:r>
              <a:rPr lang="vi-VN" sz="2800">
                <a:solidFill>
                  <a:srgbClr val="FF0000"/>
                </a:solidFill>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vi-VN" sz="2800">
                <a:solidFill>
                  <a:srgbClr val="FF0000"/>
                </a:solidFill>
                <a:latin typeface="Times New Roman" panose="02020603050405020304" pitchFamily="18" charset="0"/>
                <a:cs typeface="Times New Roman" panose="02020603050405020304" pitchFamily="18" charset="0"/>
              </a:rPr>
              <a:t>* Nguyên lý làm việc</a:t>
            </a:r>
          </a:p>
          <a:p>
            <a:r>
              <a:rPr lang="vi-VN" sz="2800">
                <a:solidFill>
                  <a:srgbClr val="FF0000"/>
                </a:solidFill>
                <a:latin typeface="Times New Roman" panose="02020603050405020304" pitchFamily="18" charset="0"/>
                <a:cs typeface="Times New Roman" panose="02020603050405020304" pitchFamily="18" charset="0"/>
              </a:rPr>
              <a:t>- Khi chạm tay vào kẹp kim loại và đầu bút lên vật mang điện, dòng điện từ vật mang điện đi qua điện trở, qua bóng đèn và qua cơ thể người để hình thành mạch kín, làm cho bóng đèn sáng lên.</a:t>
            </a:r>
          </a:p>
          <a:p>
            <a:r>
              <a:rPr lang="vi-VN" sz="2800">
                <a:solidFill>
                  <a:srgbClr val="FF0000"/>
                </a:solidFill>
                <a:latin typeface="Times New Roman" panose="02020603050405020304" pitchFamily="18" charset="0"/>
                <a:cs typeface="Times New Roman" panose="02020603050405020304" pitchFamily="18" charset="0"/>
              </a:rPr>
              <a:t>- Dòng điện khi bóng đèn rất nhỏ chỉ đủ để làm sáng bóng đèn</a:t>
            </a:r>
          </a:p>
          <a:p>
            <a:r>
              <a:rPr lang="en-US" sz="2800" smtClean="0">
                <a:solidFill>
                  <a:srgbClr val="FF0000"/>
                </a:solidFill>
                <a:latin typeface="Times New Roman" panose="02020603050405020304" pitchFamily="18" charset="0"/>
                <a:cs typeface="Times New Roman" panose="02020603050405020304" pitchFamily="18" charset="0"/>
              </a:rPr>
              <a:t>2.</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Sử dụng bút thử điện</a:t>
            </a:r>
          </a:p>
          <a:p>
            <a:r>
              <a:rPr lang="vi-VN" sz="2800">
                <a:solidFill>
                  <a:srgbClr val="FF0000"/>
                </a:solidFill>
                <a:latin typeface="Times New Roman" panose="02020603050405020304" pitchFamily="18" charset="0"/>
                <a:cs typeface="Times New Roman" panose="02020603050405020304" pitchFamily="18" charset="0"/>
              </a:rPr>
              <a:t>- Đặt đầu bút vào vị trí cần kiểm tra nguồn điện.</a:t>
            </a:r>
          </a:p>
          <a:p>
            <a:r>
              <a:rPr lang="vi-VN" sz="2800">
                <a:solidFill>
                  <a:srgbClr val="FF0000"/>
                </a:solidFill>
                <a:latin typeface="Times New Roman" panose="02020603050405020304" pitchFamily="18" charset="0"/>
                <a:cs typeface="Times New Roman" panose="02020603050405020304" pitchFamily="18" charset="0"/>
              </a:rPr>
              <a:t>- Ấn nhẹ ngón tay cái vào kẹp kim loại ở đầu còn lại của bút.</a:t>
            </a:r>
          </a:p>
          <a:p>
            <a:r>
              <a:rPr lang="vi-VN" sz="2800">
                <a:solidFill>
                  <a:srgbClr val="FF0000"/>
                </a:solidFill>
                <a:latin typeface="Times New Roman" panose="02020603050405020304" pitchFamily="18" charset="0"/>
                <a:cs typeface="Times New Roman" panose="02020603050405020304" pitchFamily="18" charset="0"/>
              </a:rPr>
              <a:t>- Quan sát đèn báo, nếu đèn phát sáng thì tại vị trí kiểm tra có điện.</a:t>
            </a:r>
          </a:p>
          <a:p>
            <a:r>
              <a:rPr lang="en-US" sz="2800" smtClean="0">
                <a:solidFill>
                  <a:srgbClr val="FF0000"/>
                </a:solidFill>
                <a:latin typeface="Times New Roman" panose="02020603050405020304" pitchFamily="18" charset="0"/>
                <a:cs typeface="Times New Roman" panose="02020603050405020304" pitchFamily="18" charset="0"/>
              </a:rPr>
              <a:t>3</a:t>
            </a:r>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Trong bút thử điện có điện trở, khi dòng điện qua bút thử đến cơ thể người sẽ rất nhỏ (chỉ đủ làm sáng bóng đền bút thử) nên không gây nguy hiểm cho người.</a:t>
            </a:r>
          </a:p>
        </p:txBody>
      </p:sp>
    </p:spTree>
    <p:extLst>
      <p:ext uri="{BB962C8B-B14F-4D97-AF65-F5344CB8AC3E}">
        <p14:creationId xmlns:p14="http://schemas.microsoft.com/office/powerpoint/2010/main" val="136687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55564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3.Dụng cụ bảo vệ an toàn điện</a:t>
            </a:r>
          </a:p>
          <a:p>
            <a:r>
              <a:rPr lang="en-US" sz="2800">
                <a:latin typeface="Times New Roman" panose="02020603050405020304" pitchFamily="18" charset="0"/>
                <a:cs typeface="Times New Roman" panose="02020603050405020304" pitchFamily="18" charset="0"/>
              </a:rPr>
              <a:t>3.2. Sử dụng bút thử điện</a:t>
            </a:r>
          </a:p>
          <a:p>
            <a:r>
              <a:rPr lang="en-US" sz="2800">
                <a:latin typeface="Times New Roman" panose="02020603050405020304" pitchFamily="18" charset="0"/>
                <a:cs typeface="Times New Roman" panose="02020603050405020304" pitchFamily="18" charset="0"/>
              </a:rPr>
              <a:t>*Cấu tạo</a:t>
            </a:r>
          </a:p>
          <a:p>
            <a:r>
              <a:rPr lang="en-US" sz="2800">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en-US" sz="2800">
                <a:latin typeface="Times New Roman" panose="02020603050405020304" pitchFamily="18" charset="0"/>
                <a:cs typeface="Times New Roman" panose="02020603050405020304" pitchFamily="18" charset="0"/>
              </a:rPr>
              <a:t>* Nguyên lý làm việc</a:t>
            </a:r>
          </a:p>
          <a:p>
            <a:r>
              <a:rPr lang="en-US" sz="2800">
                <a:latin typeface="Times New Roman" panose="02020603050405020304" pitchFamily="18" charset="0"/>
                <a:cs typeface="Times New Roman" panose="02020603050405020304" pitchFamily="18" charset="0"/>
              </a:rPr>
              <a:t>- Khi chạm tay vào kẹp kim loại và đầu bút lên vật mang điện, dòng điện từ vật mang điện đi qua điện trở, qua bóng đèn và qua cơ thể người để hình thành mạch kín, làm cho bóng đèn sáng lên.</a:t>
            </a:r>
          </a:p>
          <a:p>
            <a:r>
              <a:rPr lang="en-US" sz="2800">
                <a:latin typeface="Times New Roman" panose="02020603050405020304" pitchFamily="18" charset="0"/>
                <a:cs typeface="Times New Roman" panose="02020603050405020304" pitchFamily="18" charset="0"/>
              </a:rPr>
              <a:t>- Dòng điện khi bóng đèn rất nhỏ chỉ đủ để làm sáng bóng đèn</a:t>
            </a:r>
          </a:p>
          <a:p>
            <a:r>
              <a:rPr lang="en-US" sz="2800">
                <a:latin typeface="Times New Roman" panose="02020603050405020304" pitchFamily="18" charset="0"/>
                <a:cs typeface="Times New Roman" panose="02020603050405020304" pitchFamily="18" charset="0"/>
              </a:rPr>
              <a:t>* Sử dụng bút thử điện</a:t>
            </a:r>
          </a:p>
          <a:p>
            <a:r>
              <a:rPr lang="en-US" sz="2800">
                <a:latin typeface="Times New Roman" panose="02020603050405020304" pitchFamily="18" charset="0"/>
                <a:cs typeface="Times New Roman" panose="02020603050405020304" pitchFamily="18" charset="0"/>
              </a:rPr>
              <a:t>- Đặt đầu bút vào vị trí cần kiểm tra nguồn điện.</a:t>
            </a:r>
          </a:p>
          <a:p>
            <a:r>
              <a:rPr lang="en-US" sz="2800">
                <a:latin typeface="Times New Roman" panose="02020603050405020304" pitchFamily="18" charset="0"/>
                <a:cs typeface="Times New Roman" panose="02020603050405020304" pitchFamily="18" charset="0"/>
              </a:rPr>
              <a:t>- Ấn nhẹ ngón tay cái vào kẹp kim loại ở đầu còn lại của bút.</a:t>
            </a:r>
          </a:p>
          <a:p>
            <a:r>
              <a:rPr lang="en-US" sz="2800">
                <a:latin typeface="Times New Roman" panose="02020603050405020304" pitchFamily="18" charset="0"/>
                <a:cs typeface="Times New Roman" panose="02020603050405020304" pitchFamily="18" charset="0"/>
              </a:rPr>
              <a:t>- Quan sát đèn báo, nếu đèn phát sáng thì tại vị trí kiểm tra có điện.</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8981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745" y="2389221"/>
            <a:ext cx="341141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1.Khi có người bị tai nạn điện giật, cần thực hiện các bước nào?</a:t>
            </a:r>
          </a:p>
          <a:p>
            <a:r>
              <a:rPr lang="vi-VN" sz="2800" b="1">
                <a:latin typeface="Times New Roman" panose="02020603050405020304" pitchFamily="18" charset="0"/>
                <a:cs typeface="Times New Roman" panose="02020603050405020304" pitchFamily="18" charset="0"/>
              </a:rPr>
              <a:t>2. Vì sao cần ngắt ngay nguồn điện khi có người bị tai nạn khi điện giật.</a:t>
            </a:r>
          </a:p>
        </p:txBody>
      </p:sp>
      <p:pic>
        <p:nvPicPr>
          <p:cNvPr id="6" name="Picture 5"/>
          <p:cNvPicPr>
            <a:picLocks noChangeAspect="1"/>
          </p:cNvPicPr>
          <p:nvPr/>
        </p:nvPicPr>
        <p:blipFill>
          <a:blip r:embed="rId2"/>
          <a:stretch>
            <a:fillRect/>
          </a:stretch>
        </p:blipFill>
        <p:spPr>
          <a:xfrm>
            <a:off x="312076" y="316523"/>
            <a:ext cx="7741678" cy="6233745"/>
          </a:xfrm>
          <a:prstGeom prst="rect">
            <a:avLst/>
          </a:prstGeom>
        </p:spPr>
      </p:pic>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074" y="316523"/>
            <a:ext cx="7716416" cy="5693866"/>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1.Các bước cần làm khi có người bị tai nạn điện giật</a:t>
            </a:r>
          </a:p>
          <a:p>
            <a:r>
              <a:rPr lang="en-US" sz="2800">
                <a:solidFill>
                  <a:srgbClr val="FF0000"/>
                </a:solidFill>
                <a:latin typeface="Times New Roman" panose="02020603050405020304" pitchFamily="18" charset="0"/>
                <a:cs typeface="Times New Roman" panose="02020603050405020304" pitchFamily="18" charset="0"/>
              </a:rPr>
              <a:t> Bước 1. Ngắt ngay nguồn điện ở nơi gần nhất bằng cách ngắt cầu dao hoặc rút phích cắm điện</a:t>
            </a:r>
          </a:p>
          <a:p>
            <a:r>
              <a:rPr lang="en-US" sz="2800">
                <a:solidFill>
                  <a:srgbClr val="FF0000"/>
                </a:solidFill>
                <a:latin typeface="Times New Roman" panose="02020603050405020304" pitchFamily="18" charset="0"/>
                <a:cs typeface="Times New Roman" panose="02020603050405020304" pitchFamily="18" charset="0"/>
              </a:rPr>
              <a:t>Bước 2. Dùng vật cách điện tách nạn nhân ra khỏi nguồn điện hoặc nguồn gây ra tai nạn điện</a:t>
            </a:r>
          </a:p>
          <a:p>
            <a:r>
              <a:rPr lang="en-US" sz="2800">
                <a:solidFill>
                  <a:srgbClr val="FF0000"/>
                </a:solidFill>
                <a:latin typeface="Times New Roman" panose="02020603050405020304" pitchFamily="18" charset="0"/>
                <a:cs typeface="Times New Roman" panose="02020603050405020304" pitchFamily="18" charset="0"/>
              </a:rPr>
              <a:t>Bước 3. Đưa nạn nhân đến nơi thoáng khí, rộng rãi, thuận tiện để kiểm tra hô hấp và thực hiện sơ cứu.</a:t>
            </a:r>
          </a:p>
          <a:p>
            <a:r>
              <a:rPr lang="en-US" sz="2800">
                <a:solidFill>
                  <a:srgbClr val="FF0000"/>
                </a:solidFill>
                <a:latin typeface="Times New Roman" panose="02020603050405020304" pitchFamily="18" charset="0"/>
                <a:cs typeface="Times New Roman" panose="02020603050405020304" pitchFamily="18" charset="0"/>
              </a:rPr>
              <a:t>Bước 4. Đưa nạn nhân đến trạm y tế gần nhất hoặc gọi điện cho nhân viên y tế</a:t>
            </a:r>
          </a:p>
          <a:p>
            <a:r>
              <a:rPr lang="en-US" sz="2800">
                <a:solidFill>
                  <a:srgbClr val="FF0000"/>
                </a:solidFill>
                <a:latin typeface="Times New Roman" panose="02020603050405020304" pitchFamily="18" charset="0"/>
                <a:cs typeface="Times New Roman" panose="02020603050405020304" pitchFamily="18" charset="0"/>
              </a:rPr>
              <a:t>2. Nguồn điện được tắt càng sớm thì mức độ tổn thương cho nạn nhân càng thấp, nếu nguồn điện không được tắt sớm, nạn nhân bị điện giật lâu dễ dẫn đến mức độ tổn thương càng nặng, thậm chí tử vong.</a:t>
            </a:r>
          </a:p>
        </p:txBody>
      </p:sp>
      <p:pic>
        <p:nvPicPr>
          <p:cNvPr id="6" name="Picture 5"/>
          <p:cNvPicPr>
            <a:picLocks noChangeAspect="1"/>
          </p:cNvPicPr>
          <p:nvPr/>
        </p:nvPicPr>
        <p:blipFill>
          <a:blip r:embed="rId2"/>
          <a:stretch>
            <a:fillRect/>
          </a:stretch>
        </p:blipFill>
        <p:spPr>
          <a:xfrm>
            <a:off x="312077" y="316523"/>
            <a:ext cx="3746740" cy="6233745"/>
          </a:xfrm>
          <a:prstGeom prst="rect">
            <a:avLst/>
          </a:prstGeom>
        </p:spPr>
      </p:pic>
    </p:spTree>
    <p:extLst>
      <p:ext uri="{BB962C8B-B14F-4D97-AF65-F5344CB8AC3E}">
        <p14:creationId xmlns:p14="http://schemas.microsoft.com/office/powerpoint/2010/main" val="13360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4.Sơ cứu người bị điện giật</a:t>
            </a:r>
          </a:p>
          <a:p>
            <a:r>
              <a:rPr lang="en-US" sz="2800">
                <a:latin typeface="Times New Roman" panose="02020603050405020304" pitchFamily="18" charset="0"/>
                <a:cs typeface="Times New Roman" panose="02020603050405020304" pitchFamily="18" charset="0"/>
              </a:rPr>
              <a:t>4.1. 1.Các bước cần làm khi có người bị tai nạn điện giật</a:t>
            </a:r>
          </a:p>
          <a:p>
            <a:r>
              <a:rPr lang="en-US" sz="2800">
                <a:latin typeface="Times New Roman" panose="02020603050405020304" pitchFamily="18" charset="0"/>
                <a:cs typeface="Times New Roman" panose="02020603050405020304" pitchFamily="18" charset="0"/>
              </a:rPr>
              <a:t> Bước 1. Ngắt ngay nguồn điện ở nơi gần nhất bằng cách ngắt cầu dao hoặc rút phích cắm điện</a:t>
            </a:r>
          </a:p>
          <a:p>
            <a:r>
              <a:rPr lang="en-US" sz="2800">
                <a:latin typeface="Times New Roman" panose="02020603050405020304" pitchFamily="18" charset="0"/>
                <a:cs typeface="Times New Roman" panose="02020603050405020304" pitchFamily="18" charset="0"/>
              </a:rPr>
              <a:t>Bước 2. Dùng vật cách điện tách nạn nhân ra khỏi nguồn điện hoặc nguồn gây ra tai nạn điện</a:t>
            </a:r>
          </a:p>
          <a:p>
            <a:r>
              <a:rPr lang="en-US" sz="2800">
                <a:latin typeface="Times New Roman" panose="02020603050405020304" pitchFamily="18" charset="0"/>
                <a:cs typeface="Times New Roman" panose="02020603050405020304" pitchFamily="18" charset="0"/>
              </a:rPr>
              <a:t>Bước 3. Đưa nạn nhân đến nơi thoáng khí, rộng rãi, thuận tiện để kiểm tra hô hấp và thực hiện sơ cứu.</a:t>
            </a:r>
          </a:p>
          <a:p>
            <a:r>
              <a:rPr lang="en-US" sz="2800">
                <a:latin typeface="Times New Roman" panose="02020603050405020304" pitchFamily="18" charset="0"/>
                <a:cs typeface="Times New Roman" panose="02020603050405020304" pitchFamily="18" charset="0"/>
              </a:rPr>
              <a:t>Bước 4. Đưa nạn nhân đến trạm y tế gần nhất hoặc gọi điện cho nhân viên y tế</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36064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745" y="2389221"/>
            <a:ext cx="3411417"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yêu cầu cần thực hiện khi sơ cứu người bị tai nạn điện giật</a:t>
            </a:r>
          </a:p>
          <a:p>
            <a:r>
              <a:rPr lang="en-US" sz="2800" b="1">
                <a:latin typeface="Times New Roman" panose="02020603050405020304" pitchFamily="18" charset="0"/>
                <a:cs typeface="Times New Roman" panose="02020603050405020304" pitchFamily="18" charset="0"/>
              </a:rPr>
              <a:t>2. Kể tên các dụng cụ, vật liệu để sơ cứu người bị tai nạn điện giật</a:t>
            </a:r>
          </a:p>
        </p:txBody>
      </p:sp>
      <p:pic>
        <p:nvPicPr>
          <p:cNvPr id="6" name="Picture 5"/>
          <p:cNvPicPr>
            <a:picLocks noChangeAspect="1"/>
          </p:cNvPicPr>
          <p:nvPr/>
        </p:nvPicPr>
        <p:blipFill>
          <a:blip r:embed="rId2"/>
          <a:stretch>
            <a:fillRect/>
          </a:stretch>
        </p:blipFill>
        <p:spPr>
          <a:xfrm>
            <a:off x="312076" y="316523"/>
            <a:ext cx="7741678" cy="6233745"/>
          </a:xfrm>
          <a:prstGeom prst="rect">
            <a:avLst/>
          </a:prstGeom>
        </p:spPr>
      </p:pic>
    </p:spTree>
    <p:extLst>
      <p:ext uri="{BB962C8B-B14F-4D97-AF65-F5344CB8AC3E}">
        <p14:creationId xmlns:p14="http://schemas.microsoft.com/office/powerpoint/2010/main" val="27057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nên làm gì để phát hiện và khắc phục các trường hợp gây nguy hiểm về điện tương tự như hình 8.1?</a:t>
            </a:r>
          </a:p>
        </p:txBody>
      </p:sp>
      <p:pic>
        <p:nvPicPr>
          <p:cNvPr id="4" name="Picture 3"/>
          <p:cNvPicPr>
            <a:picLocks noChangeAspect="1"/>
          </p:cNvPicPr>
          <p:nvPr/>
        </p:nvPicPr>
        <p:blipFill>
          <a:blip r:embed="rId2"/>
          <a:stretch>
            <a:fillRect/>
          </a:stretch>
        </p:blipFill>
        <p:spPr>
          <a:xfrm>
            <a:off x="228600" y="562708"/>
            <a:ext cx="6840415" cy="5292969"/>
          </a:xfrm>
          <a:prstGeom prst="rect">
            <a:avLst/>
          </a:prstGeom>
        </p:spPr>
      </p:pic>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8.1. Dây nguồn bị hỏng vỏ cách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0" y="495107"/>
            <a:ext cx="4093447" cy="6124754"/>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1.Yêu cầu thực hiện</a:t>
            </a:r>
          </a:p>
          <a:p>
            <a:r>
              <a:rPr lang="en-US" sz="2800">
                <a:solidFill>
                  <a:srgbClr val="FF0000"/>
                </a:solidFill>
                <a:latin typeface="Times New Roman" panose="02020603050405020304" pitchFamily="18" charset="0"/>
                <a:cs typeface="Times New Roman" panose="02020603050405020304" pitchFamily="18" charset="0"/>
              </a:rPr>
              <a:t>- Đặt nạn nhân nằm ngửa trên mặt phẳng</a:t>
            </a:r>
          </a:p>
          <a:p>
            <a:r>
              <a:rPr lang="en-US" sz="2800">
                <a:solidFill>
                  <a:srgbClr val="FF0000"/>
                </a:solidFill>
                <a:latin typeface="Times New Roman" panose="02020603050405020304" pitchFamily="18" charset="0"/>
                <a:cs typeface="Times New Roman" panose="02020603050405020304" pitchFamily="18" charset="0"/>
              </a:rPr>
              <a:t>- Thực hiện hô hấp nhân tạo và ép tim ngoài lồng ngực theo đúng số lần thao tác mỗi phút.</a:t>
            </a:r>
          </a:p>
          <a:p>
            <a:r>
              <a:rPr lang="en-US" sz="2800">
                <a:solidFill>
                  <a:srgbClr val="FF0000"/>
                </a:solidFill>
                <a:latin typeface="Times New Roman" panose="02020603050405020304" pitchFamily="18" charset="0"/>
                <a:cs typeface="Times New Roman" panose="02020603050405020304" pitchFamily="18" charset="0"/>
              </a:rPr>
              <a:t>- Đảm bảo an toàn trong quá trình thực hành</a:t>
            </a:r>
          </a:p>
          <a:p>
            <a:r>
              <a:rPr lang="en-US" sz="2800">
                <a:solidFill>
                  <a:srgbClr val="FF0000"/>
                </a:solidFill>
                <a:latin typeface="Times New Roman" panose="02020603050405020304" pitchFamily="18" charset="0"/>
                <a:cs typeface="Times New Roman" panose="02020603050405020304" pitchFamily="18" charset="0"/>
              </a:rPr>
              <a:t>2. Dụng cụ, vật liệu</a:t>
            </a:r>
          </a:p>
          <a:p>
            <a:r>
              <a:rPr lang="en-US" sz="2800">
                <a:solidFill>
                  <a:srgbClr val="FF0000"/>
                </a:solidFill>
                <a:latin typeface="Times New Roman" panose="02020603050405020304" pitchFamily="18" charset="0"/>
                <a:cs typeface="Times New Roman" panose="02020603050405020304" pitchFamily="18" charset="0"/>
              </a:rPr>
              <a:t>- Khăn lau sạch</a:t>
            </a:r>
          </a:p>
          <a:p>
            <a:r>
              <a:rPr lang="en-US" sz="2800">
                <a:solidFill>
                  <a:srgbClr val="FF0000"/>
                </a:solidFill>
                <a:latin typeface="Times New Roman" panose="02020603050405020304" pitchFamily="18" charset="0"/>
                <a:cs typeface="Times New Roman" panose="02020603050405020304" pitchFamily="18" charset="0"/>
              </a:rPr>
              <a:t>- Khăn lót sàn cho nạn nhân.</a:t>
            </a:r>
          </a:p>
          <a:p>
            <a:r>
              <a:rPr lang="en-US" sz="2800">
                <a:solidFill>
                  <a:srgbClr val="FF0000"/>
                </a:solidFill>
                <a:latin typeface="Times New Roman" panose="02020603050405020304" pitchFamily="18" charset="0"/>
                <a:cs typeface="Times New Roman" panose="02020603050405020304" pitchFamily="18" charset="0"/>
              </a:rPr>
              <a:t>- Đồng hồ bấm giờ</a:t>
            </a:r>
          </a:p>
        </p:txBody>
      </p:sp>
      <p:pic>
        <p:nvPicPr>
          <p:cNvPr id="6" name="Picture 5"/>
          <p:cNvPicPr>
            <a:picLocks noChangeAspect="1"/>
          </p:cNvPicPr>
          <p:nvPr/>
        </p:nvPicPr>
        <p:blipFill>
          <a:blip r:embed="rId2"/>
          <a:stretch>
            <a:fillRect/>
          </a:stretch>
        </p:blipFill>
        <p:spPr>
          <a:xfrm>
            <a:off x="312076" y="316523"/>
            <a:ext cx="7087100" cy="6233745"/>
          </a:xfrm>
          <a:prstGeom prst="rect">
            <a:avLst/>
          </a:prstGeom>
        </p:spPr>
      </p:pic>
    </p:spTree>
    <p:extLst>
      <p:ext uri="{BB962C8B-B14F-4D97-AF65-F5344CB8AC3E}">
        <p14:creationId xmlns:p14="http://schemas.microsoft.com/office/powerpoint/2010/main" val="39346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4.Sơ cứu người bị điện giật</a:t>
            </a:r>
          </a:p>
          <a:p>
            <a:r>
              <a:rPr lang="en-US" sz="2800">
                <a:latin typeface="Times New Roman" panose="02020603050405020304" pitchFamily="18" charset="0"/>
                <a:cs typeface="Times New Roman" panose="02020603050405020304" pitchFamily="18" charset="0"/>
              </a:rPr>
              <a:t>4.2. Thực hiện sơ cứu người bị tai nạn điện giật</a:t>
            </a:r>
          </a:p>
          <a:p>
            <a:r>
              <a:rPr lang="en-US" sz="2800">
                <a:latin typeface="Times New Roman" panose="02020603050405020304" pitchFamily="18" charset="0"/>
                <a:cs typeface="Times New Roman" panose="02020603050405020304" pitchFamily="18" charset="0"/>
              </a:rPr>
              <a:t>b. Sơ cứu người bị tai nạn điện giật</a:t>
            </a:r>
          </a:p>
          <a:p>
            <a:r>
              <a:rPr lang="en-US" sz="2800">
                <a:latin typeface="Times New Roman" panose="02020603050405020304" pitchFamily="18" charset="0"/>
                <a:cs typeface="Times New Roman" panose="02020603050405020304" pitchFamily="18" charset="0"/>
              </a:rPr>
              <a:t>a.Yêu cầu thực hiện</a:t>
            </a:r>
          </a:p>
          <a:p>
            <a:r>
              <a:rPr lang="en-US" sz="2800">
                <a:latin typeface="Times New Roman" panose="02020603050405020304" pitchFamily="18" charset="0"/>
                <a:cs typeface="Times New Roman" panose="02020603050405020304" pitchFamily="18" charset="0"/>
              </a:rPr>
              <a:t>- Đặt nạn nhân nằm ngửa trên mặt phẳng</a:t>
            </a:r>
          </a:p>
          <a:p>
            <a:r>
              <a:rPr lang="en-US" sz="2800">
                <a:latin typeface="Times New Roman" panose="02020603050405020304" pitchFamily="18" charset="0"/>
                <a:cs typeface="Times New Roman" panose="02020603050405020304" pitchFamily="18" charset="0"/>
              </a:rPr>
              <a:t>- Thực hiện hô hấp nhân tạo và ép tim ngoài lồng ngực theo đúng số lần thao tác mỗi phút.</a:t>
            </a:r>
          </a:p>
          <a:p>
            <a:r>
              <a:rPr lang="en-US" sz="2800">
                <a:latin typeface="Times New Roman" panose="02020603050405020304" pitchFamily="18" charset="0"/>
                <a:cs typeface="Times New Roman" panose="02020603050405020304" pitchFamily="18" charset="0"/>
              </a:rPr>
              <a:t>- Đảm bảo an toàn trong quá trình thực hành</a:t>
            </a:r>
          </a:p>
          <a:p>
            <a:r>
              <a:rPr lang="en-US" sz="2800">
                <a:latin typeface="Times New Roman" panose="02020603050405020304" pitchFamily="18" charset="0"/>
                <a:cs typeface="Times New Roman" panose="02020603050405020304" pitchFamily="18" charset="0"/>
              </a:rPr>
              <a:t>b. Dụng cụ, vật liệu</a:t>
            </a:r>
          </a:p>
          <a:p>
            <a:r>
              <a:rPr lang="en-US" sz="2800">
                <a:latin typeface="Times New Roman" panose="02020603050405020304" pitchFamily="18" charset="0"/>
                <a:cs typeface="Times New Roman" panose="02020603050405020304" pitchFamily="18" charset="0"/>
              </a:rPr>
              <a:t>- Khăn lau sạch</a:t>
            </a:r>
          </a:p>
          <a:p>
            <a:r>
              <a:rPr lang="en-US" sz="2800">
                <a:latin typeface="Times New Roman" panose="02020603050405020304" pitchFamily="18" charset="0"/>
                <a:cs typeface="Times New Roman" panose="02020603050405020304" pitchFamily="18" charset="0"/>
              </a:rPr>
              <a:t>- Khăn lót sàn cho nạn nhân.</a:t>
            </a:r>
          </a:p>
          <a:p>
            <a:r>
              <a:rPr lang="en-US" sz="2800">
                <a:latin typeface="Times New Roman" panose="02020603050405020304" pitchFamily="18" charset="0"/>
                <a:cs typeface="Times New Roman" panose="02020603050405020304" pitchFamily="18" charset="0"/>
              </a:rPr>
              <a:t>- Đồng hồ bấm giờ</a:t>
            </a:r>
          </a:p>
          <a:p>
            <a:r>
              <a:rPr lang="en-US" sz="280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1416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918" y="102637"/>
            <a:ext cx="11775233" cy="369332"/>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Bảng 8.1. Các bước sơ cứu người bị tai nạn điện</a:t>
            </a:r>
            <a:endParaRPr lang="en-US" b="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6988337"/>
              </p:ext>
            </p:extLst>
          </p:nvPr>
        </p:nvGraphicFramePr>
        <p:xfrm>
          <a:off x="416566" y="597178"/>
          <a:ext cx="11050755" cy="6171258"/>
        </p:xfrm>
        <a:graphic>
          <a:graphicData uri="http://schemas.openxmlformats.org/drawingml/2006/table">
            <a:tbl>
              <a:tblPr firstRow="1" firstCol="1" bandRow="1"/>
              <a:tblGrid>
                <a:gridCol w="4248926">
                  <a:extLst>
                    <a:ext uri="{9D8B030D-6E8A-4147-A177-3AD203B41FA5}">
                      <a16:colId xmlns:a16="http://schemas.microsoft.com/office/drawing/2014/main" val="3043129298"/>
                    </a:ext>
                  </a:extLst>
                </a:gridCol>
                <a:gridCol w="4254836">
                  <a:extLst>
                    <a:ext uri="{9D8B030D-6E8A-4147-A177-3AD203B41FA5}">
                      <a16:colId xmlns:a16="http://schemas.microsoft.com/office/drawing/2014/main" val="1123043917"/>
                    </a:ext>
                  </a:extLst>
                </a:gridCol>
                <a:gridCol w="2546993">
                  <a:extLst>
                    <a:ext uri="{9D8B030D-6E8A-4147-A177-3AD203B41FA5}">
                      <a16:colId xmlns:a16="http://schemas.microsoft.com/office/drawing/2014/main" val="4273493316"/>
                    </a:ext>
                  </a:extLst>
                </a:gridCol>
              </a:tblGrid>
              <a:tr h="4472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Hình ảnh minh họa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589869"/>
                  </a:ext>
                </a:extLst>
              </a:tr>
              <a:tr h="227984">
                <a:tc gridSpan="3">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Phương pháp hô hấp nhân tạo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3595891"/>
                  </a:ext>
                </a:extLst>
              </a:tr>
              <a:tr h="670830">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Nâng cằm, đẩy nạn nhân về phía sau</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Cằm nạn </a:t>
                      </a:r>
                      <a:r>
                        <a:rPr lang="en-US" sz="1600">
                          <a:effectLst/>
                          <a:latin typeface="Times New Roman" panose="02020603050405020304" pitchFamily="18" charset="0"/>
                          <a:ea typeface="Calibri" panose="020F0502020204030204" pitchFamily="34" charset="0"/>
                          <a:cs typeface="Times New Roman" panose="02020603050405020304" pitchFamily="18" charset="0"/>
                        </a:rPr>
                        <a:t>nhân </a:t>
                      </a: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nâng cao</a:t>
                      </a:r>
                      <a:r>
                        <a:rPr lang="en-US" sz="1600">
                          <a:effectLst/>
                          <a:latin typeface="Times New Roman" panose="02020603050405020304" pitchFamily="18" charset="0"/>
                          <a:ea typeface="Calibri" panose="020F0502020204030204" pitchFamily="34" charset="0"/>
                          <a:cs typeface="Times New Roman" panose="02020603050405020304" pitchFamily="18" charset="0"/>
                        </a:rPr>
                        <a:t>, đảm bảo đường hô hấp thông thoáng</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93825"/>
                  </a:ext>
                </a:extLst>
              </a:tr>
              <a:tr h="156527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tay nâng cằm, một tay bịt mũi nạn nhân, lấy hơi và thổi hai hơi mạnh liên tiếp vào miệng nạn nhân.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lồng ngực nạn nhân tự xẹp xuống.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-Mũi nạn nhân được bịt kín</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Hơi được thổi mạnh vào phổi thông qua miệng của nạn nhân</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4672"/>
                  </a:ext>
                </a:extLst>
              </a:tr>
              <a:tr h="89444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3. Lặp lại bước 2 trong khoảng 20 lần/phút đối với người lớn, 30 lần/ phút đối với trẻ con.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Thực hiện đến khi nạn nhân tự thở được</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54030"/>
                  </a:ext>
                </a:extLst>
              </a:tr>
              <a:tr h="227984">
                <a:tc gridSpan="3">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 pháp hô hấp nhân tạo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0334669"/>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1. Đặt hai tay chồng lên nhau trên vùng ngực giữa, dưới xương ức của nạn nhân.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Các ngón tay đan vào nhau và nắm chặt</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đặt đúng vị trí</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707952"/>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2. Ấn mạnh tay xuống ngực nạn nhân rồi thả ra.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-Ấn tay vuông góc với mặt phẳng nạn nhân đang nằm.</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Lực ấn vừa đủ mạnh</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57189"/>
                  </a:ext>
                </a:extLst>
              </a:tr>
              <a:tr h="670830">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Bước 3. Lặp lại bước 2 với nhịp độ 100 lần/phút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Thực hiện cho đến khi nạn nhân có mạch trở lại hoặc có sự giúp đỡ của nhân viên y tế.</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009267"/>
                  </a:ext>
                </a:extLst>
              </a:tr>
            </a:tbl>
          </a:graphicData>
        </a:graphic>
      </p:graphicFrame>
      <p:pic>
        <p:nvPicPr>
          <p:cNvPr id="7" name="Picture 6"/>
          <p:cNvPicPr>
            <a:picLocks noChangeAspect="1"/>
          </p:cNvPicPr>
          <p:nvPr/>
        </p:nvPicPr>
        <p:blipFill>
          <a:blip r:embed="rId2"/>
          <a:stretch>
            <a:fillRect/>
          </a:stretch>
        </p:blipFill>
        <p:spPr>
          <a:xfrm>
            <a:off x="9394684" y="1334277"/>
            <a:ext cx="1408298" cy="641491"/>
          </a:xfrm>
          <a:prstGeom prst="rect">
            <a:avLst/>
          </a:prstGeom>
        </p:spPr>
      </p:pic>
      <p:pic>
        <p:nvPicPr>
          <p:cNvPr id="8" name="Picture 7"/>
          <p:cNvPicPr>
            <a:picLocks noChangeAspect="1"/>
          </p:cNvPicPr>
          <p:nvPr/>
        </p:nvPicPr>
        <p:blipFill>
          <a:blip r:embed="rId3"/>
          <a:stretch>
            <a:fillRect/>
          </a:stretch>
        </p:blipFill>
        <p:spPr>
          <a:xfrm>
            <a:off x="9022702" y="2174033"/>
            <a:ext cx="2267339" cy="2090057"/>
          </a:xfrm>
          <a:prstGeom prst="rect">
            <a:avLst/>
          </a:prstGeom>
        </p:spPr>
      </p:pic>
      <p:pic>
        <p:nvPicPr>
          <p:cNvPr id="10" name="Picture 9"/>
          <p:cNvPicPr>
            <a:picLocks noChangeAspect="1"/>
          </p:cNvPicPr>
          <p:nvPr/>
        </p:nvPicPr>
        <p:blipFill>
          <a:blip r:embed="rId4"/>
          <a:stretch>
            <a:fillRect/>
          </a:stretch>
        </p:blipFill>
        <p:spPr>
          <a:xfrm>
            <a:off x="9528807" y="4655975"/>
            <a:ext cx="1667928" cy="618742"/>
          </a:xfrm>
          <a:prstGeom prst="rect">
            <a:avLst/>
          </a:prstGeom>
        </p:spPr>
      </p:pic>
      <p:pic>
        <p:nvPicPr>
          <p:cNvPr id="11" name="Picture 10"/>
          <p:cNvPicPr>
            <a:picLocks noChangeAspect="1"/>
          </p:cNvPicPr>
          <p:nvPr/>
        </p:nvPicPr>
        <p:blipFill>
          <a:blip r:embed="rId5"/>
          <a:stretch>
            <a:fillRect/>
          </a:stretch>
        </p:blipFill>
        <p:spPr>
          <a:xfrm>
            <a:off x="9116009" y="5485082"/>
            <a:ext cx="2080726" cy="1120991"/>
          </a:xfrm>
          <a:prstGeom prst="rect">
            <a:avLst/>
          </a:prstGeom>
        </p:spPr>
      </p:pic>
    </p:spTree>
    <p:extLst>
      <p:ext uri="{BB962C8B-B14F-4D97-AF65-F5344CB8AC3E}">
        <p14:creationId xmlns:p14="http://schemas.microsoft.com/office/powerpoint/2010/main" val="41390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3543" y="0"/>
            <a:ext cx="5421085"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 bài thực hành</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704391" y="523220"/>
            <a:ext cx="9594979" cy="1384995"/>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 Thực hiện đúng quy trình sơ cứu người bị tai nạn điện</a:t>
            </a:r>
          </a:p>
          <a:p>
            <a:r>
              <a:rPr lang="vi-VN" sz="2800" b="1">
                <a:solidFill>
                  <a:srgbClr val="0000FF"/>
                </a:solidFill>
                <a:latin typeface="Times New Roman" panose="02020603050405020304" pitchFamily="18" charset="0"/>
                <a:cs typeface="Times New Roman" panose="02020603050405020304" pitchFamily="18" charset="0"/>
              </a:rPr>
              <a:t>- Thực hiện đúng tao tác trong mỗi bước</a:t>
            </a:r>
          </a:p>
          <a:p>
            <a:r>
              <a:rPr lang="vi-VN" sz="2800" b="1">
                <a:solidFill>
                  <a:srgbClr val="0000FF"/>
                </a:solidFill>
                <a:latin typeface="Times New Roman" panose="02020603050405020304" pitchFamily="18" charset="0"/>
                <a:cs typeface="Times New Roman" panose="02020603050405020304" pitchFamily="18" charset="0"/>
              </a:rPr>
              <a:t>- Thực hiện đủ số lần thao tác trong mỗi phút.</a:t>
            </a:r>
          </a:p>
        </p:txBody>
      </p:sp>
    </p:spTree>
    <p:extLst>
      <p:ext uri="{BB962C8B-B14F-4D97-AF65-F5344CB8AC3E}">
        <p14:creationId xmlns:p14="http://schemas.microsoft.com/office/powerpoint/2010/main" val="3302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Em hãy dùng bút thử điện kiểm tra nguồn điện tại các ổ cắm điện và các đồ dùng thiết bị điện trong phòng học.</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Bài tập 2. Kìm, tua vít có tay cầm bọc cách điện được sử dụng trong những trường hợp nào? Tại sao?</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Em hãy dùng bút thử điện kiểm tra nguồn điện tại các ổ cắm điện và các đồ dùng thiết bị điện trong phòng học.</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Bài tập 2. Kìm, tua vít có tay cầm bọc cách điện được sử dụng trong những trường hợp nào? Tại sao?</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1135224" y="2472241"/>
            <a:ext cx="10378751"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1. HS tự tiến hành thực hiện với cách làm như sau:</a:t>
            </a:r>
          </a:p>
          <a:p>
            <a:r>
              <a:rPr lang="vi-VN" sz="2800">
                <a:solidFill>
                  <a:srgbClr val="FF0000"/>
                </a:solidFill>
                <a:latin typeface="Times New Roman" panose="02020603050405020304" pitchFamily="18" charset="0"/>
                <a:cs typeface="Times New Roman" panose="02020603050405020304" pitchFamily="18" charset="0"/>
              </a:rPr>
              <a:t>- Đặt đầu bút thử điện vào vị trí cần kiểm tra nguồn điện.</a:t>
            </a:r>
          </a:p>
          <a:p>
            <a:r>
              <a:rPr lang="vi-VN" sz="2800">
                <a:solidFill>
                  <a:srgbClr val="FF0000"/>
                </a:solidFill>
                <a:latin typeface="Times New Roman" panose="02020603050405020304" pitchFamily="18" charset="0"/>
                <a:cs typeface="Times New Roman" panose="02020603050405020304" pitchFamily="18" charset="0"/>
              </a:rPr>
              <a:t>- Ấn nhẹ ngón tay cái vào kẹp kim loại ở đầu còn lại của bút (nắp bút).</a:t>
            </a:r>
          </a:p>
          <a:p>
            <a:r>
              <a:rPr lang="vi-VN" sz="2800">
                <a:solidFill>
                  <a:srgbClr val="FF0000"/>
                </a:solidFill>
                <a:latin typeface="Times New Roman" panose="02020603050405020304" pitchFamily="18" charset="0"/>
                <a:cs typeface="Times New Roman" panose="02020603050405020304" pitchFamily="18" charset="0"/>
              </a:rPr>
              <a:t>- Quan sát đèn báo, nêu đèn phát sáng thì tại vị trí kiểm tra có điện.</a:t>
            </a:r>
          </a:p>
          <a:p>
            <a:r>
              <a:rPr lang="vi-VN" sz="2800">
                <a:solidFill>
                  <a:srgbClr val="FF0000"/>
                </a:solidFill>
                <a:latin typeface="Times New Roman" panose="02020603050405020304" pitchFamily="18" charset="0"/>
                <a:cs typeface="Times New Roman" panose="02020603050405020304" pitchFamily="18" charset="0"/>
              </a:rPr>
              <a:t>Bài 2. Kìm, tua vít có tay cầm bọc cách điện được sử dụng khi sửa chữa những hư hỏng của dụng cụ, thiết bị điện để tránh tiếp xúc với vật mang điện.</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thực hiện quy trình sơ cứu người bị tai nạn điện với tình huống giả định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Thường xuyên kiểm tra các đồ dùng điện, thiết bị điện trong gia đình.</a:t>
            </a:r>
          </a:p>
          <a:p>
            <a:r>
              <a:rPr lang="en-US" sz="2800" b="1">
                <a:solidFill>
                  <a:srgbClr val="0000FF"/>
                </a:solidFill>
                <a:latin typeface="Times New Roman" panose="02020603050405020304" pitchFamily="18" charset="0"/>
                <a:cs typeface="Times New Roman" panose="02020603050405020304" pitchFamily="18" charset="0"/>
              </a:rPr>
              <a:t>- Khi phát hiện các trường hợp gây nguy hiểm về điện thì khắc phục kịp thời: dây nguồn hỏng vỏ cách điện thì thay dây mới, thiết bị không đảm bảo thì thay mới.</a:t>
            </a:r>
          </a:p>
        </p:txBody>
      </p:sp>
      <p:pic>
        <p:nvPicPr>
          <p:cNvPr id="4" name="Picture 3"/>
          <p:cNvPicPr>
            <a:picLocks noChangeAspect="1"/>
          </p:cNvPicPr>
          <p:nvPr/>
        </p:nvPicPr>
        <p:blipFill>
          <a:blip r:embed="rId2"/>
          <a:stretch>
            <a:fillRect/>
          </a:stretch>
        </p:blipFill>
        <p:spPr>
          <a:xfrm>
            <a:off x="377891" y="245467"/>
            <a:ext cx="5108510" cy="5292969"/>
          </a:xfrm>
          <a:prstGeom prst="rect">
            <a:avLst/>
          </a:prstGeom>
        </p:spPr>
      </p:pic>
      <p:sp>
        <p:nvSpPr>
          <p:cNvPr id="7" name="TextBox 6"/>
          <p:cNvSpPr txBox="1"/>
          <p:nvPr/>
        </p:nvSpPr>
        <p:spPr>
          <a:xfrm>
            <a:off x="439527" y="5587359"/>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8.1. Dây nguồn bị hỏng vỏ cách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1.Một số nguyên nhân gây tai nạn điện</a:t>
            </a:r>
          </a:p>
          <a:p>
            <a:r>
              <a:rPr lang="en-US" sz="2800">
                <a:latin typeface="Times New Roman" panose="02020603050405020304" pitchFamily="18" charset="0"/>
                <a:cs typeface="Times New Roman" panose="02020603050405020304" pitchFamily="18" charset="0"/>
              </a:rPr>
              <a:t>1.1. Do tiếp xúc trực tiếp với vật mang điện</a:t>
            </a:r>
          </a:p>
          <a:p>
            <a:r>
              <a:rPr lang="en-US" sz="2800">
                <a:latin typeface="Times New Roman" panose="02020603050405020304" pitchFamily="18" charset="0"/>
                <a:cs typeface="Times New Roman" panose="02020603050405020304" pitchFamily="18" charset="0"/>
              </a:rPr>
              <a:t>- Sửa chữa điện khi chưa ngắt nguồn điện.</a:t>
            </a:r>
          </a:p>
          <a:p>
            <a:r>
              <a:rPr lang="en-US" sz="2800">
                <a:latin typeface="Times New Roman" panose="02020603050405020304" pitchFamily="18" charset="0"/>
                <a:cs typeface="Times New Roman" panose="02020603050405020304" pitchFamily="18" charset="0"/>
              </a:rPr>
              <a:t>- Kiểm tra các thiết bị điện nhưng không dùng dụng cụ hỗ trợ, bảo vệ.</a:t>
            </a:r>
          </a:p>
          <a:p>
            <a:r>
              <a:rPr lang="en-US" sz="2800">
                <a:latin typeface="Times New Roman" panose="02020603050405020304" pitchFamily="18" charset="0"/>
                <a:cs typeface="Times New Roman" panose="02020603050405020304" pitchFamily="18" charset="0"/>
              </a:rPr>
              <a:t>- Dùng vật dẫn điện chạm vào ổ điện.</a:t>
            </a:r>
          </a:p>
          <a:p>
            <a:r>
              <a:rPr lang="en-US" sz="2800">
                <a:latin typeface="Times New Roman" panose="02020603050405020304" pitchFamily="18" charset="0"/>
                <a:cs typeface="Times New Roman" panose="02020603050405020304" pitchFamily="18" charset="0"/>
              </a:rPr>
              <a:t>- Chạm vào dây dẫn điện trần hoặc dây dẫn điện hở.</a:t>
            </a:r>
          </a:p>
          <a:p>
            <a:r>
              <a:rPr lang="en-US" sz="2800">
                <a:latin typeface="Times New Roman" panose="02020603050405020304" pitchFamily="18" charset="0"/>
                <a:cs typeface="Times New Roman" panose="02020603050405020304" pitchFamily="18" charset="0"/>
              </a:rPr>
              <a:t>1.2. Do tiếp xúc gián tiếp với máy móc, thiết bị điện bị nhiễm điện</a:t>
            </a:r>
          </a:p>
          <a:p>
            <a:r>
              <a:rPr lang="en-US" sz="2800">
                <a:latin typeface="Times New Roman" panose="02020603050405020304" pitchFamily="18" charset="0"/>
                <a:cs typeface="Times New Roman" panose="02020603050405020304" pitchFamily="18" charset="0"/>
              </a:rPr>
              <a:t>- Sử dụng thiết bị điện đang bị dò điện.</a:t>
            </a:r>
          </a:p>
          <a:p>
            <a:r>
              <a:rPr lang="en-US" sz="2800">
                <a:latin typeface="Times New Roman" panose="02020603050405020304" pitchFamily="18" charset="0"/>
                <a:cs typeface="Times New Roman" panose="02020603050405020304" pitchFamily="18" charset="0"/>
              </a:rPr>
              <a:t>- Tiếp xúc với khu vực có dân dẫy có điện bị đứt rơi xuống đất.</a:t>
            </a:r>
          </a:p>
          <a:p>
            <a:r>
              <a:rPr lang="en-US" sz="2800">
                <a:latin typeface="Times New Roman" panose="02020603050405020304" pitchFamily="18" charset="0"/>
                <a:cs typeface="Times New Roman" panose="02020603050405020304" pitchFamily="18" charset="0"/>
              </a:rPr>
              <a:t>1.3. Vi phạm khoảng cách an toàn với lưới điện cao áp và trạm biến áp.</a:t>
            </a:r>
          </a:p>
          <a:p>
            <a:r>
              <a:rPr lang="en-US"/>
              <a:t>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555" y="113628"/>
            <a:ext cx="11635273" cy="1323439"/>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PHIẾU HỌC TẬP 1</a:t>
            </a:r>
          </a:p>
          <a:p>
            <a:r>
              <a:rPr lang="en-US" sz="2800" b="1">
                <a:latin typeface="Times New Roman" panose="02020603050405020304" pitchFamily="18" charset="0"/>
                <a:cs typeface="Times New Roman" panose="02020603050405020304" pitchFamily="18" charset="0"/>
              </a:rPr>
              <a:t>1.Quan sát Hình 8.3, mô tả các biện pháp đảm bảo an toàn điện và nêu mục đích khi thực hiện những biện pháp này.</a:t>
            </a:r>
          </a:p>
        </p:txBody>
      </p:sp>
      <p:pic>
        <p:nvPicPr>
          <p:cNvPr id="6" name="Picture 5"/>
          <p:cNvPicPr>
            <a:picLocks noChangeAspect="1"/>
          </p:cNvPicPr>
          <p:nvPr/>
        </p:nvPicPr>
        <p:blipFill>
          <a:blip r:embed="rId2"/>
          <a:stretch>
            <a:fillRect/>
          </a:stretch>
        </p:blipFill>
        <p:spPr>
          <a:xfrm>
            <a:off x="597159" y="1437067"/>
            <a:ext cx="10795519" cy="4338582"/>
          </a:xfrm>
          <a:prstGeom prst="rect">
            <a:avLst/>
          </a:prstGeom>
        </p:spPr>
      </p:pic>
      <p:sp>
        <p:nvSpPr>
          <p:cNvPr id="7" name="Rectangle 6"/>
          <p:cNvSpPr/>
          <p:nvPr/>
        </p:nvSpPr>
        <p:spPr>
          <a:xfrm>
            <a:off x="220825" y="5903893"/>
            <a:ext cx="1131181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Để đảm bảo an toàn khi sử dụng các thiết bị điện như nồi cơm điện, bàn là…em cần phải làm gì?</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0682" y="169790"/>
            <a:ext cx="2993395" cy="640135"/>
          </a:xfrm>
          <a:prstGeom prst="rect">
            <a:avLst/>
          </a:prstGeom>
        </p:spPr>
      </p:pic>
      <p:sp>
        <p:nvSpPr>
          <p:cNvPr id="5" name="Rectangle 4"/>
          <p:cNvSpPr/>
          <p:nvPr/>
        </p:nvSpPr>
        <p:spPr>
          <a:xfrm>
            <a:off x="550505" y="809925"/>
            <a:ext cx="11327363" cy="5262979"/>
          </a:xfrm>
          <a:prstGeom prst="rect">
            <a:avLst/>
          </a:prstGeom>
        </p:spPr>
        <p:txBody>
          <a:bodyPr wrap="square">
            <a:spAutoFit/>
          </a:bodyPr>
          <a:lstStyle/>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Các biện pháp đảm bảo an toàn điện và mục đích:</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dụng cụ có vỏ cách điện để trách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nguồn điện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 để tránh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bọc kín chỗ cách điện bị hỏng trên vỏ dây dẫn tránh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2.Để đảm bảo an toàn khi sử dụng các thiết bị điện như nồi cơm điện, bàn là, … em cần: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Lựa chọn thiết bị điện an toàn và sử dụng theo đúng hướng dẫn của nhà sản xuất.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Thường xuyên kiểm tra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sử dụng dây dẫn có vỏ cách điện làm dây cấp nguồn.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Biện pháp an toàn điện</a:t>
            </a:r>
          </a:p>
          <a:p>
            <a:r>
              <a:rPr lang="en-US" sz="2800">
                <a:latin typeface="Times New Roman" panose="02020603050405020304" pitchFamily="18" charset="0"/>
                <a:cs typeface="Times New Roman" panose="02020603050405020304" pitchFamily="18" charset="0"/>
              </a:rPr>
              <a:t>* Khi sử dụng điện</a:t>
            </a:r>
          </a:p>
          <a:p>
            <a:r>
              <a:rPr lang="en-US" sz="2800">
                <a:latin typeface="Times New Roman" panose="02020603050405020304" pitchFamily="18" charset="0"/>
                <a:cs typeface="Times New Roman" panose="02020603050405020304" pitchFamily="18" charset="0"/>
              </a:rPr>
              <a:t>- Lựa chọn những thiết bị an toàn và sử dụng đúng hướng dẫn của nhà sản xuất.</a:t>
            </a:r>
          </a:p>
          <a:p>
            <a:r>
              <a:rPr lang="en-US" sz="2800">
                <a:latin typeface="Times New Roman" panose="02020603050405020304" pitchFamily="18" charset="0"/>
                <a:cs typeface="Times New Roman" panose="02020603050405020304" pitchFamily="18" charset="0"/>
              </a:rPr>
              <a:t>- Thường xuyên kiểm tra các thiết bị diện, dây cáp nguồn để phát hiện và khắc phục kịp thời những hư hỏng.</a:t>
            </a:r>
          </a:p>
          <a:p>
            <a:r>
              <a:rPr lang="en-US" sz="2800">
                <a:latin typeface="Times New Roman" panose="02020603050405020304" pitchFamily="18" charset="0"/>
                <a:cs typeface="Times New Roman" panose="02020603050405020304" pitchFamily="18" charset="0"/>
              </a:rPr>
              <a:t>- Chỉ sử dụng dây dẫn có vỏ cách điện làm dây dẫn nguồn.</a:t>
            </a:r>
          </a:p>
          <a:p>
            <a:r>
              <a:rPr lang="en-US" sz="2800">
                <a:latin typeface="Times New Roman" panose="02020603050405020304" pitchFamily="18" charset="0"/>
                <a:cs typeface="Times New Roman" panose="02020603050405020304" pitchFamily="18" charset="0"/>
              </a:rPr>
              <a:t>- Sử dụng thiết bị chống giật cho hệ thống điện gia đình, cơ quan, xí nghiệp.</a:t>
            </a:r>
          </a:p>
          <a:p>
            <a:r>
              <a:rPr lang="en-US" sz="2800">
                <a:latin typeface="Times New Roman" panose="02020603050405020304" pitchFamily="18" charset="0"/>
                <a:cs typeface="Times New Roman" panose="02020603050405020304" pitchFamily="18" charset="0"/>
              </a:rPr>
              <a:t>- Tuân thủ khoảng cách an toàn đối với lưới điện cao áp và trạm biến áp.</a:t>
            </a:r>
          </a:p>
          <a:p>
            <a:r>
              <a:rPr lang="en-US" sz="2800">
                <a:latin typeface="Times New Roman" panose="02020603050405020304" pitchFamily="18" charset="0"/>
                <a:cs typeface="Times New Roman" panose="02020603050405020304" pitchFamily="18" charset="0"/>
              </a:rPr>
              <a:t>* Khi sửa chữa điện</a:t>
            </a:r>
          </a:p>
          <a:p>
            <a:r>
              <a:rPr lang="en-US" sz="2800">
                <a:latin typeface="Times New Roman" panose="02020603050405020304" pitchFamily="18" charset="0"/>
                <a:cs typeface="Times New Roman" panose="02020603050405020304" pitchFamily="18" charset="0"/>
              </a:rPr>
              <a:t>- Ngắt nguồn điện và treo biển thông báo trước khi lắp đặt, sửa chữa.</a:t>
            </a:r>
          </a:p>
          <a:p>
            <a:r>
              <a:rPr lang="en-US" sz="2800">
                <a:latin typeface="Times New Roman" panose="02020603050405020304" pitchFamily="18" charset="0"/>
                <a:cs typeface="Times New Roman" panose="02020603050405020304" pitchFamily="18" charset="0"/>
              </a:rPr>
              <a:t>- Sử dụng đúng cách các dụng cụ bảo vệ an toàn điện.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456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847</TotalTime>
  <Words>2446</Words>
  <Application>Microsoft Office PowerPoint</Application>
  <PresentationFormat>Widescreen</PresentationFormat>
  <Paragraphs>190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98</cp:revision>
  <dcterms:created xsi:type="dcterms:W3CDTF">2023-06-21T22:05:51Z</dcterms:created>
  <dcterms:modified xsi:type="dcterms:W3CDTF">2023-06-25T22:48:00Z</dcterms:modified>
</cp:coreProperties>
</file>