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68" r:id="rId3"/>
    <p:sldId id="269" r:id="rId4"/>
    <p:sldId id="317" r:id="rId5"/>
    <p:sldId id="318" r:id="rId6"/>
    <p:sldId id="319" r:id="rId7"/>
    <p:sldId id="320" r:id="rId8"/>
    <p:sldId id="277" r:id="rId9"/>
    <p:sldId id="278" r:id="rId10"/>
    <p:sldId id="279" r:id="rId11"/>
    <p:sldId id="280" r:id="rId12"/>
    <p:sldId id="310" r:id="rId13"/>
    <p:sldId id="311" r:id="rId14"/>
    <p:sldId id="282" r:id="rId15"/>
    <p:sldId id="283" r:id="rId16"/>
    <p:sldId id="284" r:id="rId17"/>
    <p:sldId id="285" r:id="rId18"/>
    <p:sldId id="281" r:id="rId19"/>
    <p:sldId id="286" r:id="rId20"/>
    <p:sldId id="287" r:id="rId21"/>
    <p:sldId id="262" r:id="rId22"/>
    <p:sldId id="290" r:id="rId23"/>
    <p:sldId id="291" r:id="rId24"/>
    <p:sldId id="294" r:id="rId25"/>
    <p:sldId id="293" r:id="rId26"/>
    <p:sldId id="313" r:id="rId27"/>
    <p:sldId id="289" r:id="rId28"/>
    <p:sldId id="292" r:id="rId29"/>
    <p:sldId id="288" r:id="rId30"/>
    <p:sldId id="295" r:id="rId31"/>
    <p:sldId id="261" r:id="rId32"/>
    <p:sldId id="297" r:id="rId33"/>
    <p:sldId id="298" r:id="rId34"/>
    <p:sldId id="256" r:id="rId35"/>
    <p:sldId id="312" r:id="rId36"/>
    <p:sldId id="299" r:id="rId37"/>
    <p:sldId id="314" r:id="rId38"/>
    <p:sldId id="300" r:id="rId39"/>
    <p:sldId id="301" r:id="rId40"/>
    <p:sldId id="257" r:id="rId41"/>
    <p:sldId id="303" r:id="rId42"/>
    <p:sldId id="304" r:id="rId43"/>
    <p:sldId id="305" r:id="rId44"/>
    <p:sldId id="258" r:id="rId45"/>
    <p:sldId id="259" r:id="rId46"/>
    <p:sldId id="260" r:id="rId47"/>
    <p:sldId id="306" r:id="rId48"/>
    <p:sldId id="264" r:id="rId49"/>
    <p:sldId id="309" r:id="rId50"/>
    <p:sldId id="315" r:id="rId51"/>
    <p:sldId id="316" r:id="rId5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06/09/2025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9/6/2025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9/6/2025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9/6/2025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9/6/2025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9/6/2025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9/6/2025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9/6/2025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1.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40.sv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8.svg"/><Relationship Id="rId10"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sv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8.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5.svg"/><Relationship Id="rId7" Type="http://schemas.openxmlformats.org/officeDocument/2006/relationships/image" Target="../media/image6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svg"/><Relationship Id="rId7" Type="http://schemas.openxmlformats.org/officeDocument/2006/relationships/image" Target="../media/image66.svg"/><Relationship Id="rId12"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0.svg"/><Relationship Id="rId5" Type="http://schemas.openxmlformats.org/officeDocument/2006/relationships/image" Target="../media/image27.sv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68.sv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7.svg"/><Relationship Id="rId12"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svg"/><Relationship Id="rId5" Type="http://schemas.openxmlformats.org/officeDocument/2006/relationships/image" Target="../media/image68.sv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6.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svg"/><Relationship Id="rId7" Type="http://schemas.openxmlformats.org/officeDocument/2006/relationships/image" Target="../media/image66.svg"/><Relationship Id="rId12"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7.svg"/><Relationship Id="rId5" Type="http://schemas.openxmlformats.org/officeDocument/2006/relationships/image" Target="../media/image68.svg"/><Relationship Id="rId10" Type="http://schemas.openxmlformats.org/officeDocument/2006/relationships/image" Target="../media/image6.png"/><Relationship Id="rId4" Type="http://schemas.openxmlformats.org/officeDocument/2006/relationships/image" Target="../media/image36.png"/><Relationship Id="rId9" Type="http://schemas.openxmlformats.org/officeDocument/2006/relationships/image" Target="../media/image7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8.svg"/><Relationship Id="rId4" Type="http://schemas.openxmlformats.org/officeDocument/2006/relationships/image" Target="../media/image23.png"/><Relationship Id="rId9"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svg"/><Relationship Id="rId5" Type="http://schemas.openxmlformats.org/officeDocument/2006/relationships/image" Target="../media/image68.sv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7.svg"/><Relationship Id="rId7" Type="http://schemas.openxmlformats.org/officeDocument/2006/relationships/image" Target="../media/image7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svg"/><Relationship Id="rId7"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6.sv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8.sv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0.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4.png"/><Relationship Id="rId5" Type="http://schemas.openxmlformats.org/officeDocument/2006/relationships/tags" Target="../tags/tag5.xml"/><Relationship Id="rId10" Type="http://schemas.openxmlformats.org/officeDocument/2006/relationships/image" Target="../media/image43.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8.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7.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7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5.sv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80722" y="627581"/>
            <a:ext cx="10033516" cy="2554545"/>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3602892"/>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423232" y="4731545"/>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vi-VN"/>
          </a:p>
        </p:txBody>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vi-VN"/>
            </a:p>
          </p:txBody>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960433460"/>
              </p:ext>
            </p:extLst>
          </p:nvPr>
        </p:nvGraphicFramePr>
        <p:xfrm>
          <a:off x="4648976" y="2607564"/>
          <a:ext cx="12572224" cy="5547360"/>
        </p:xfrm>
        <a:graphic>
          <a:graphicData uri="http://schemas.openxmlformats.org/drawingml/2006/table">
            <a:tbl>
              <a:tblPr firstRow="1" firstCol="1" bandRow="1">
                <a:effectLst>
                  <a:outerShdw blurRad="50800" dist="38100" algn="l" rotWithShape="0">
                    <a:prstClr val="black">
                      <a:alpha val="40000"/>
                    </a:prstClr>
                  </a:outerShdw>
                </a:effectLst>
              </a:tblPr>
              <a:tblGrid>
                <a:gridCol w="2361424">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4953000">
                  <a:extLst>
                    <a:ext uri="{9D8B030D-6E8A-4147-A177-3AD203B41FA5}">
                      <a16:colId xmlns:a16="http://schemas.microsoft.com/office/drawing/2014/main" val="20003"/>
                    </a:ext>
                  </a:extLst>
                </a:gridCol>
              </a:tblGrid>
              <a:tr h="2346796">
                <a:tc>
                  <a:txBody>
                    <a:bodyPr/>
                    <a:lstStyle/>
                    <a:p>
                      <a:pPr algn="ctr">
                        <a:lnSpc>
                          <a:spcPct val="130000"/>
                        </a:lnSpc>
                        <a:spcAft>
                          <a:spcPts val="0"/>
                        </a:spcAft>
                      </a:pPr>
                      <a:endParaRPr lang="vi-VN" sz="40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en-US" sz="40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Truyện 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pt-BR" sz="4000">
                          <a:effectLst/>
                          <a:latin typeface="Times New Roman" panose="02020603050405020304" pitchFamily="18" charset="0"/>
                          <a:ea typeface="Calibri" panose="020F0502020204030204" pitchFamily="34" charset="0"/>
                          <a:cs typeface="Times New Roman" panose="02020603050405020304" pitchFamily="18" charset="0"/>
                        </a:rPr>
                        <a:t>Là truyện thứ 16 trong 20 truyện của tập “Truyền kì mạn lục” – áng “thiên cổ kì bút”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Niềm xót xa, thương cảm đối với số phận người phụ nữ trong XHPK;</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Tấm lòng trân trọng, nâng niu những phẩm chất đẹp đẽ của họ.</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25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flipV="1">
            <a:off x="474926" y="6172200"/>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Freeform 4"/>
          <p:cNvSpPr/>
          <p:nvPr/>
        </p:nvSpPr>
        <p:spPr>
          <a:xfrm>
            <a:off x="50292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a:off x="958215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6" name="Freeform 6"/>
          <p:cNvSpPr/>
          <p:nvPr/>
        </p:nvSpPr>
        <p:spPr>
          <a:xfrm>
            <a:off x="141351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7" name="Freeform 7"/>
          <p:cNvSpPr/>
          <p:nvPr/>
        </p:nvSpPr>
        <p:spPr>
          <a:xfrm flipH="1" flipV="1">
            <a:off x="14137747" y="5952463"/>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8" name="Freeform 8"/>
          <p:cNvSpPr/>
          <p:nvPr/>
        </p:nvSpPr>
        <p:spPr>
          <a:xfrm flipV="1">
            <a:off x="8705850" y="5732726"/>
            <a:ext cx="4554274" cy="4554274"/>
          </a:xfrm>
          <a:custGeom>
            <a:avLst/>
            <a:gdLst/>
            <a:ahLst/>
            <a:cxnLst/>
            <a:rect l="l" t="t" r="r" b="b"/>
            <a:pathLst>
              <a:path w="4554274" h="4554274">
                <a:moveTo>
                  <a:pt x="0" y="4554274"/>
                </a:moveTo>
                <a:lnTo>
                  <a:pt x="4554274" y="4554274"/>
                </a:lnTo>
                <a:lnTo>
                  <a:pt x="4554274" y="0"/>
                </a:lnTo>
                <a:lnTo>
                  <a:pt x="0" y="0"/>
                </a:lnTo>
                <a:lnTo>
                  <a:pt x="0" y="4554274"/>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9" name="Freeform 9"/>
          <p:cNvSpPr/>
          <p:nvPr/>
        </p:nvSpPr>
        <p:spPr>
          <a:xfrm flipV="1">
            <a:off x="4151576" y="5732726"/>
            <a:ext cx="4554274" cy="4554274"/>
          </a:xfrm>
          <a:custGeom>
            <a:avLst/>
            <a:gdLst/>
            <a:ahLst/>
            <a:cxnLst/>
            <a:rect l="l" t="t" r="r" b="b"/>
            <a:pathLst>
              <a:path w="4554274" h="4554274">
                <a:moveTo>
                  <a:pt x="0" y="4554274"/>
                </a:moveTo>
                <a:lnTo>
                  <a:pt x="4554274" y="4554274"/>
                </a:lnTo>
                <a:lnTo>
                  <a:pt x="4554274" y="0"/>
                </a:lnTo>
                <a:lnTo>
                  <a:pt x="0" y="0"/>
                </a:lnTo>
                <a:lnTo>
                  <a:pt x="0" y="4554274"/>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10" name="Group 10"/>
          <p:cNvGrpSpPr/>
          <p:nvPr/>
        </p:nvGrpSpPr>
        <p:grpSpPr>
          <a:xfrm>
            <a:off x="540485" y="422966"/>
            <a:ext cx="17221200" cy="9368734"/>
            <a:chOff x="0" y="0"/>
            <a:chExt cx="3975357" cy="2167467"/>
          </a:xfrm>
        </p:grpSpPr>
        <p:sp>
          <p:nvSpPr>
            <p:cNvPr id="11" name="Freeform 11"/>
            <p:cNvSpPr/>
            <p:nvPr/>
          </p:nvSpPr>
          <p:spPr>
            <a:xfrm>
              <a:off x="0" y="0"/>
              <a:ext cx="3975357" cy="2167467"/>
            </a:xfrm>
            <a:custGeom>
              <a:avLst/>
              <a:gdLst/>
              <a:ahLst/>
              <a:cxnLst/>
              <a:rect l="l" t="t" r="r" b="b"/>
              <a:pathLst>
                <a:path w="3975357" h="2167467">
                  <a:moveTo>
                    <a:pt x="26159" y="0"/>
                  </a:moveTo>
                  <a:lnTo>
                    <a:pt x="3949198" y="0"/>
                  </a:lnTo>
                  <a:cubicBezTo>
                    <a:pt x="3956136" y="0"/>
                    <a:pt x="3962790" y="2756"/>
                    <a:pt x="3967695" y="7662"/>
                  </a:cubicBezTo>
                  <a:cubicBezTo>
                    <a:pt x="3972601" y="12567"/>
                    <a:pt x="3975357" y="19221"/>
                    <a:pt x="3975357" y="26159"/>
                  </a:cubicBezTo>
                  <a:lnTo>
                    <a:pt x="3975357" y="2141308"/>
                  </a:lnTo>
                  <a:cubicBezTo>
                    <a:pt x="3975357" y="2148246"/>
                    <a:pt x="3972601" y="2154899"/>
                    <a:pt x="3967695" y="2159805"/>
                  </a:cubicBezTo>
                  <a:cubicBezTo>
                    <a:pt x="3962790" y="2164711"/>
                    <a:pt x="3956136" y="2167467"/>
                    <a:pt x="3949198" y="2167467"/>
                  </a:cubicBezTo>
                  <a:lnTo>
                    <a:pt x="26159" y="2167467"/>
                  </a:lnTo>
                  <a:cubicBezTo>
                    <a:pt x="19221" y="2167467"/>
                    <a:pt x="12567" y="2164711"/>
                    <a:pt x="7662" y="2159805"/>
                  </a:cubicBezTo>
                  <a:cubicBezTo>
                    <a:pt x="2756" y="2154899"/>
                    <a:pt x="0" y="2148246"/>
                    <a:pt x="0" y="2141308"/>
                  </a:cubicBezTo>
                  <a:lnTo>
                    <a:pt x="0" y="26159"/>
                  </a:lnTo>
                  <a:cubicBezTo>
                    <a:pt x="0" y="19221"/>
                    <a:pt x="2756" y="12567"/>
                    <a:pt x="7662" y="7662"/>
                  </a:cubicBezTo>
                  <a:cubicBezTo>
                    <a:pt x="12567" y="2756"/>
                    <a:pt x="19221" y="0"/>
                    <a:pt x="26159" y="0"/>
                  </a:cubicBezTo>
                  <a:close/>
                </a:path>
              </a:pathLst>
            </a:custGeom>
            <a:solidFill>
              <a:srgbClr val="C66048"/>
            </a:solidFill>
          </p:spPr>
          <p:txBody>
            <a:bodyPr/>
            <a:lstStyle/>
            <a:p>
              <a:endParaRPr lang="vi-VN"/>
            </a:p>
          </p:txBody>
        </p:sp>
        <p:sp>
          <p:nvSpPr>
            <p:cNvPr id="12" name="TextBox 12"/>
            <p:cNvSpPr txBox="1"/>
            <p:nvPr/>
          </p:nvSpPr>
          <p:spPr>
            <a:xfrm>
              <a:off x="0" y="-38100"/>
              <a:ext cx="3975357" cy="22055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328098" y="6286500"/>
            <a:ext cx="2766497" cy="4000500"/>
          </a:xfrm>
          <a:custGeom>
            <a:avLst/>
            <a:gdLst/>
            <a:ahLst/>
            <a:cxnLst/>
            <a:rect l="l" t="t" r="r" b="b"/>
            <a:pathLst>
              <a:path w="3275070" h="4374051">
                <a:moveTo>
                  <a:pt x="3275071" y="0"/>
                </a:moveTo>
                <a:lnTo>
                  <a:pt x="0" y="0"/>
                </a:lnTo>
                <a:lnTo>
                  <a:pt x="0" y="4374051"/>
                </a:lnTo>
                <a:lnTo>
                  <a:pt x="3275071" y="4374051"/>
                </a:lnTo>
                <a:lnTo>
                  <a:pt x="3275071" y="0"/>
                </a:lnTo>
                <a:close/>
              </a:path>
            </a:pathLst>
          </a:custGeom>
          <a:blipFill>
            <a:blip r:embed="rId4"/>
            <a:stretch>
              <a:fillRect/>
            </a:stretch>
          </a:blipFill>
        </p:spPr>
        <p:txBody>
          <a:bodyPr/>
          <a:lstStyle/>
          <a:p>
            <a:endParaRPr lang="vi-VN"/>
          </a:p>
        </p:txBody>
      </p:sp>
      <p:sp>
        <p:nvSpPr>
          <p:cNvPr id="15" name="TextBox 15"/>
          <p:cNvSpPr txBox="1"/>
          <p:nvPr/>
        </p:nvSpPr>
        <p:spPr>
          <a:xfrm>
            <a:off x="5688956" y="1600384"/>
            <a:ext cx="6725920" cy="923557"/>
          </a:xfrm>
          <a:prstGeom prst="rect">
            <a:avLst/>
          </a:prstGeom>
        </p:spPr>
        <p:txBody>
          <a:bodyPr lIns="0" tIns="0" rIns="0" bIns="0" rtlCol="0" anchor="t">
            <a:spAutoFit/>
          </a:bodyPr>
          <a:lstStyle/>
          <a:p>
            <a:pPr algn="ctr">
              <a:lnSpc>
                <a:spcPts val="7116"/>
              </a:lnSpc>
            </a:pPr>
            <a:r>
              <a:rPr lang="en-US" sz="6134">
                <a:solidFill>
                  <a:srgbClr val="C66048"/>
                </a:solidFill>
                <a:latin typeface="Chewy"/>
              </a:rPr>
              <a:t>Introduction </a:t>
            </a:r>
          </a:p>
        </p:txBody>
      </p:sp>
      <p:graphicFrame>
        <p:nvGraphicFramePr>
          <p:cNvPr id="16" name="Table 15"/>
          <p:cNvGraphicFramePr>
            <a:graphicFrameLocks noGrp="1"/>
          </p:cNvGraphicFramePr>
          <p:nvPr>
            <p:extLst>
              <p:ext uri="{D42A27DB-BD31-4B8C-83A1-F6EECF244321}">
                <p14:modId xmlns:p14="http://schemas.microsoft.com/office/powerpoint/2010/main" val="2242884181"/>
              </p:ext>
            </p:extLst>
          </p:nvPr>
        </p:nvGraphicFramePr>
        <p:xfrm>
          <a:off x="2288719" y="1588322"/>
          <a:ext cx="15163799" cy="7924800"/>
        </p:xfrm>
        <a:graphic>
          <a:graphicData uri="http://schemas.openxmlformats.org/drawingml/2006/table">
            <a:tbl>
              <a:tblPr firstRow="1" firstCol="1" bandRow="1"/>
              <a:tblGrid>
                <a:gridCol w="1290537">
                  <a:extLst>
                    <a:ext uri="{9D8B030D-6E8A-4147-A177-3AD203B41FA5}">
                      <a16:colId xmlns:a16="http://schemas.microsoft.com/office/drawing/2014/main" val="20000"/>
                    </a:ext>
                  </a:extLst>
                </a:gridCol>
                <a:gridCol w="3205263">
                  <a:extLst>
                    <a:ext uri="{9D8B030D-6E8A-4147-A177-3AD203B41FA5}">
                      <a16:colId xmlns:a16="http://schemas.microsoft.com/office/drawing/2014/main" val="20001"/>
                    </a:ext>
                  </a:extLst>
                </a:gridCol>
                <a:gridCol w="10667999">
                  <a:extLst>
                    <a:ext uri="{9D8B030D-6E8A-4147-A177-3AD203B41FA5}">
                      <a16:colId xmlns:a16="http://schemas.microsoft.com/office/drawing/2014/main" val="20002"/>
                    </a:ext>
                  </a:extLst>
                </a:gridCol>
              </a:tblGrid>
              <a:tr h="348151">
                <a:tc>
                  <a:txBody>
                    <a:bodyPr/>
                    <a:lstStyle/>
                    <a:p>
                      <a:pPr algn="ctr">
                        <a:lnSpc>
                          <a:spcPct val="130000"/>
                        </a:lnSpc>
                        <a:spcAft>
                          <a:spcPts val="0"/>
                        </a:spcAft>
                      </a:pPr>
                      <a:r>
                        <a:rPr lang="pt-BR" sz="4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 điểm</a:t>
                      </a:r>
                      <a:endParaRPr lang="en-GB"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151">
                <a:tc>
                  <a:txBody>
                    <a:bodyPr/>
                    <a:lstStyle/>
                    <a:p>
                      <a:pPr algn="ct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 kì ra đời</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Phát triển mạnh mẽ từ thời </a:t>
                      </a:r>
                      <a:r>
                        <a:rPr lang="pt-BR"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trung đại.</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0377">
                <a:tc>
                  <a:txBody>
                    <a:bodyPr/>
                    <a:lstStyle/>
                    <a:p>
                      <a:pPr algn="ct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Vai trò của yếu tố kì ảo</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pt-BR"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 thức nghệ thuật</a:t>
                      </a: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để phản ánh cuộc sống.</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pt-BR"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Truyền tải những vấn đề cốt lõi của hiện thực và quan niệm, thái độ của tác giả.</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4453">
                <a:tc>
                  <a:txBody>
                    <a:bodyPr/>
                    <a:lstStyle/>
                    <a:p>
                      <a:pPr algn="ct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Cốt truyện</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Mô phỏng cốt truyện dân gian hoặc dã sử; mượn từ truyện truyền kì Trung Quốc.</a:t>
                      </a:r>
                      <a:endParaRPr lang="en-GB"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pt-BR"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Được tổ chức chủ yếu dựa trên </a:t>
                      </a:r>
                      <a:r>
                        <a:rPr lang="pt-BR"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chuỗi sự kiện</a:t>
                      </a:r>
                      <a:r>
                        <a:rPr lang="pt-BR"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sắp xếp theo </a:t>
                      </a:r>
                      <a:r>
                        <a:rPr lang="pt-BR"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trật tự tuyến tính</a:t>
                      </a:r>
                      <a:r>
                        <a:rPr lang="pt-BR"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có quan hệ nhân quả.</a:t>
                      </a:r>
                      <a:endParaRPr lang="en-GB"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FBE90496-8E23-3FAA-2FFD-41E211BFD62A}"/>
              </a:ext>
            </a:extLst>
          </p:cNvPr>
          <p:cNvSpPr txBox="1"/>
          <p:nvPr/>
        </p:nvSpPr>
        <p:spPr>
          <a:xfrm>
            <a:off x="4608741" y="571097"/>
            <a:ext cx="9307284" cy="596574"/>
          </a:xfrm>
          <a:prstGeom prst="rect">
            <a:avLst/>
          </a:prstGeom>
          <a:noFill/>
        </p:spPr>
        <p:txBody>
          <a:bodyPr wrap="square">
            <a:spAutoFit/>
          </a:bodyPr>
          <a:lstStyle/>
          <a:p>
            <a:pPr algn="ctr">
              <a:lnSpc>
                <a:spcPct val="130000"/>
              </a:lnSpc>
              <a:spcAft>
                <a:spcPts val="0"/>
              </a:spcAft>
            </a:pPr>
            <a:r>
              <a:rPr lang="pt-BR"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 ĐIỂM THỂ LOẠI TRUYỀN KÌ</a:t>
            </a:r>
            <a:endParaRPr lang="en-GB"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25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Freeform 3"/>
          <p:cNvSpPr/>
          <p:nvPr/>
        </p:nvSpPr>
        <p:spPr>
          <a:xfrm flipV="1">
            <a:off x="474926" y="6172200"/>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4" name="Freeform 4"/>
          <p:cNvSpPr/>
          <p:nvPr/>
        </p:nvSpPr>
        <p:spPr>
          <a:xfrm>
            <a:off x="50292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a:off x="958215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6" name="Freeform 6"/>
          <p:cNvSpPr/>
          <p:nvPr/>
        </p:nvSpPr>
        <p:spPr>
          <a:xfrm>
            <a:off x="141351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7" name="Freeform 7"/>
          <p:cNvSpPr/>
          <p:nvPr/>
        </p:nvSpPr>
        <p:spPr>
          <a:xfrm flipH="1" flipV="1">
            <a:off x="14137747" y="5952463"/>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8" name="Freeform 8"/>
          <p:cNvSpPr/>
          <p:nvPr/>
        </p:nvSpPr>
        <p:spPr>
          <a:xfrm flipV="1">
            <a:off x="8705850" y="5732726"/>
            <a:ext cx="4554274" cy="4554274"/>
          </a:xfrm>
          <a:custGeom>
            <a:avLst/>
            <a:gdLst/>
            <a:ahLst/>
            <a:cxnLst/>
            <a:rect l="l" t="t" r="r" b="b"/>
            <a:pathLst>
              <a:path w="4554274" h="4554274">
                <a:moveTo>
                  <a:pt x="0" y="4554274"/>
                </a:moveTo>
                <a:lnTo>
                  <a:pt x="4554274" y="4554274"/>
                </a:lnTo>
                <a:lnTo>
                  <a:pt x="4554274" y="0"/>
                </a:lnTo>
                <a:lnTo>
                  <a:pt x="0" y="0"/>
                </a:lnTo>
                <a:lnTo>
                  <a:pt x="0" y="4554274"/>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9" name="Freeform 9"/>
          <p:cNvSpPr/>
          <p:nvPr/>
        </p:nvSpPr>
        <p:spPr>
          <a:xfrm flipV="1">
            <a:off x="4151576" y="5732726"/>
            <a:ext cx="4554274" cy="4554274"/>
          </a:xfrm>
          <a:custGeom>
            <a:avLst/>
            <a:gdLst/>
            <a:ahLst/>
            <a:cxnLst/>
            <a:rect l="l" t="t" r="r" b="b"/>
            <a:pathLst>
              <a:path w="4554274" h="4554274">
                <a:moveTo>
                  <a:pt x="0" y="4554274"/>
                </a:moveTo>
                <a:lnTo>
                  <a:pt x="4554274" y="4554274"/>
                </a:lnTo>
                <a:lnTo>
                  <a:pt x="4554274" y="0"/>
                </a:lnTo>
                <a:lnTo>
                  <a:pt x="0" y="0"/>
                </a:lnTo>
                <a:lnTo>
                  <a:pt x="0" y="4554274"/>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10" name="Group 10"/>
          <p:cNvGrpSpPr/>
          <p:nvPr/>
        </p:nvGrpSpPr>
        <p:grpSpPr>
          <a:xfrm>
            <a:off x="540485" y="422966"/>
            <a:ext cx="17221200" cy="9368734"/>
            <a:chOff x="0" y="0"/>
            <a:chExt cx="3975357" cy="2167467"/>
          </a:xfrm>
        </p:grpSpPr>
        <p:sp>
          <p:nvSpPr>
            <p:cNvPr id="11" name="Freeform 11"/>
            <p:cNvSpPr/>
            <p:nvPr/>
          </p:nvSpPr>
          <p:spPr>
            <a:xfrm>
              <a:off x="0" y="0"/>
              <a:ext cx="3975357" cy="2167467"/>
            </a:xfrm>
            <a:custGeom>
              <a:avLst/>
              <a:gdLst/>
              <a:ahLst/>
              <a:cxnLst/>
              <a:rect l="l" t="t" r="r" b="b"/>
              <a:pathLst>
                <a:path w="3975357" h="2167467">
                  <a:moveTo>
                    <a:pt x="26159" y="0"/>
                  </a:moveTo>
                  <a:lnTo>
                    <a:pt x="3949198" y="0"/>
                  </a:lnTo>
                  <a:cubicBezTo>
                    <a:pt x="3956136" y="0"/>
                    <a:pt x="3962790" y="2756"/>
                    <a:pt x="3967695" y="7662"/>
                  </a:cubicBezTo>
                  <a:cubicBezTo>
                    <a:pt x="3972601" y="12567"/>
                    <a:pt x="3975357" y="19221"/>
                    <a:pt x="3975357" y="26159"/>
                  </a:cubicBezTo>
                  <a:lnTo>
                    <a:pt x="3975357" y="2141308"/>
                  </a:lnTo>
                  <a:cubicBezTo>
                    <a:pt x="3975357" y="2148246"/>
                    <a:pt x="3972601" y="2154899"/>
                    <a:pt x="3967695" y="2159805"/>
                  </a:cubicBezTo>
                  <a:cubicBezTo>
                    <a:pt x="3962790" y="2164711"/>
                    <a:pt x="3956136" y="2167467"/>
                    <a:pt x="3949198" y="2167467"/>
                  </a:cubicBezTo>
                  <a:lnTo>
                    <a:pt x="26159" y="2167467"/>
                  </a:lnTo>
                  <a:cubicBezTo>
                    <a:pt x="19221" y="2167467"/>
                    <a:pt x="12567" y="2164711"/>
                    <a:pt x="7662" y="2159805"/>
                  </a:cubicBezTo>
                  <a:cubicBezTo>
                    <a:pt x="2756" y="2154899"/>
                    <a:pt x="0" y="2148246"/>
                    <a:pt x="0" y="2141308"/>
                  </a:cubicBezTo>
                  <a:lnTo>
                    <a:pt x="0" y="26159"/>
                  </a:lnTo>
                  <a:cubicBezTo>
                    <a:pt x="0" y="19221"/>
                    <a:pt x="2756" y="12567"/>
                    <a:pt x="7662" y="7662"/>
                  </a:cubicBezTo>
                  <a:cubicBezTo>
                    <a:pt x="12567" y="2756"/>
                    <a:pt x="19221" y="0"/>
                    <a:pt x="26159" y="0"/>
                  </a:cubicBezTo>
                  <a:close/>
                </a:path>
              </a:pathLst>
            </a:custGeom>
            <a:solidFill>
              <a:srgbClr val="C66048"/>
            </a:solidFill>
          </p:spPr>
          <p:txBody>
            <a:bodyPr/>
            <a:lstStyle/>
            <a:p>
              <a:endParaRPr lang="vi-VN"/>
            </a:p>
          </p:txBody>
        </p:sp>
        <p:sp>
          <p:nvSpPr>
            <p:cNvPr id="12" name="TextBox 12"/>
            <p:cNvSpPr txBox="1"/>
            <p:nvPr/>
          </p:nvSpPr>
          <p:spPr>
            <a:xfrm>
              <a:off x="0" y="-38100"/>
              <a:ext cx="3975357"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flipH="1">
            <a:off x="-328096" y="6743700"/>
            <a:ext cx="2499712" cy="3460617"/>
          </a:xfrm>
          <a:custGeom>
            <a:avLst/>
            <a:gdLst/>
            <a:ahLst/>
            <a:cxnLst/>
            <a:rect l="l" t="t" r="r" b="b"/>
            <a:pathLst>
              <a:path w="3275070" h="4374051">
                <a:moveTo>
                  <a:pt x="3275071" y="0"/>
                </a:moveTo>
                <a:lnTo>
                  <a:pt x="0" y="0"/>
                </a:lnTo>
                <a:lnTo>
                  <a:pt x="0" y="4374051"/>
                </a:lnTo>
                <a:lnTo>
                  <a:pt x="3275071" y="4374051"/>
                </a:lnTo>
                <a:lnTo>
                  <a:pt x="3275071" y="0"/>
                </a:lnTo>
                <a:close/>
              </a:path>
            </a:pathLst>
          </a:custGeom>
          <a:blipFill>
            <a:blip r:embed="rId4"/>
            <a:stretch>
              <a:fillRect/>
            </a:stretch>
          </a:blipFill>
        </p:spPr>
        <p:txBody>
          <a:bodyPr/>
          <a:lstStyle/>
          <a:p>
            <a:endParaRPr lang="vi-VN"/>
          </a:p>
        </p:txBody>
      </p:sp>
      <p:sp>
        <p:nvSpPr>
          <p:cNvPr id="15" name="TextBox 15"/>
          <p:cNvSpPr txBox="1"/>
          <p:nvPr/>
        </p:nvSpPr>
        <p:spPr>
          <a:xfrm>
            <a:off x="5688956" y="1600384"/>
            <a:ext cx="6725920" cy="923557"/>
          </a:xfrm>
          <a:prstGeom prst="rect">
            <a:avLst/>
          </a:prstGeom>
        </p:spPr>
        <p:txBody>
          <a:bodyPr lIns="0" tIns="0" rIns="0" bIns="0" rtlCol="0" anchor="t">
            <a:spAutoFit/>
          </a:bodyPr>
          <a:lstStyle/>
          <a:p>
            <a:pPr algn="ctr">
              <a:lnSpc>
                <a:spcPts val="7116"/>
              </a:lnSpc>
            </a:pPr>
            <a:r>
              <a:rPr lang="en-US" sz="6134">
                <a:solidFill>
                  <a:srgbClr val="C66048"/>
                </a:solidFill>
                <a:latin typeface="Chewy"/>
              </a:rPr>
              <a:t>Introduction </a:t>
            </a:r>
          </a:p>
        </p:txBody>
      </p:sp>
      <p:graphicFrame>
        <p:nvGraphicFramePr>
          <p:cNvPr id="16" name="Table 15"/>
          <p:cNvGraphicFramePr>
            <a:graphicFrameLocks noGrp="1"/>
          </p:cNvGraphicFramePr>
          <p:nvPr/>
        </p:nvGraphicFramePr>
        <p:xfrm>
          <a:off x="1733550" y="1059533"/>
          <a:ext cx="15697200" cy="7488936"/>
        </p:xfrm>
        <a:graphic>
          <a:graphicData uri="http://schemas.openxmlformats.org/drawingml/2006/table">
            <a:tbl>
              <a:tblPr firstRow="1" firstCol="1" bandRow="1"/>
              <a:tblGrid>
                <a:gridCol w="1398050">
                  <a:extLst>
                    <a:ext uri="{9D8B030D-6E8A-4147-A177-3AD203B41FA5}">
                      <a16:colId xmlns:a16="http://schemas.microsoft.com/office/drawing/2014/main" val="20000"/>
                    </a:ext>
                  </a:extLst>
                </a:gridCol>
                <a:gridCol w="2411950">
                  <a:extLst>
                    <a:ext uri="{9D8B030D-6E8A-4147-A177-3AD203B41FA5}">
                      <a16:colId xmlns:a16="http://schemas.microsoft.com/office/drawing/2014/main" val="20001"/>
                    </a:ext>
                  </a:extLst>
                </a:gridCol>
                <a:gridCol w="11887200">
                  <a:extLst>
                    <a:ext uri="{9D8B030D-6E8A-4147-A177-3AD203B41FA5}">
                      <a16:colId xmlns:a16="http://schemas.microsoft.com/office/drawing/2014/main" val="20002"/>
                    </a:ext>
                  </a:extLst>
                </a:gridCol>
              </a:tblGrid>
              <a:tr h="348151">
                <a:tc>
                  <a:txBody>
                    <a:bodyPr/>
                    <a:lstStyle/>
                    <a:p>
                      <a:pPr algn="ctr">
                        <a:lnSpc>
                          <a:spcPct val="130000"/>
                        </a:lnSpc>
                        <a:spcAft>
                          <a:spcPts val="0"/>
                        </a:spcAft>
                      </a:pPr>
                      <a:r>
                        <a:rPr lang="pt-BR" sz="4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 điểm</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0377">
                <a:tc>
                  <a:txBody>
                    <a:bodyPr/>
                    <a:lstStyle/>
                    <a:p>
                      <a:pPr algn="ct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 vật</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Nổi bật nhất là ba nhóm: thần tiên, người trần, yêu quái.</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Đặc điểm nhân vật: thường có những </a:t>
                      </a:r>
                      <a:r>
                        <a:rPr lang="pt-BR" sz="4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nét kì lạ</a:t>
                      </a: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về nguồn gốc ra đời, ngoại hình hay năng lực siêu nhân.</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0377">
                <a:tc>
                  <a:txBody>
                    <a:bodyPr/>
                    <a:lstStyle/>
                    <a:p>
                      <a:pPr algn="ct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 gian và thời gian</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a:t>
                      </a:r>
                      <a:r>
                        <a:rPr lang="pt-BR" sz="4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pha trộn</a:t>
                      </a: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cõi trần, cõi âm, cõi tiên tồn tại </a:t>
                      </a:r>
                      <a:r>
                        <a:rPr lang="pt-BR" sz="4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 thông</a:t>
                      </a: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với nhau.</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a:t>
                      </a:r>
                      <a:r>
                        <a:rPr lang="pt-BR" sz="4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 hợp</a:t>
                      </a: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thực và thời gian kì ảo.</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075">
                <a:tc>
                  <a:txBody>
                    <a:bodyPr/>
                    <a:lstStyle/>
                    <a:p>
                      <a:pPr algn="ct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Ngôn ngữ</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4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 dụng nhiều điển cố, điển tích.</a:t>
                      </a:r>
                      <a:endParaRPr lang="en-GB" sz="4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351" marR="46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2665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106922" y="-195065"/>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9" name="TextBox 9"/>
          <p:cNvSpPr txBox="1"/>
          <p:nvPr/>
        </p:nvSpPr>
        <p:spPr>
          <a:xfrm>
            <a:off x="1905000" y="546437"/>
            <a:ext cx="8775232" cy="2031325"/>
          </a:xfrm>
          <a:prstGeom prst="rect">
            <a:avLst/>
          </a:prstGeom>
        </p:spPr>
        <p:txBody>
          <a:bodyPr wrap="square" lIns="0" tIns="0" rIns="0" bIns="0" rtlCol="0" anchor="t">
            <a:spAutoFit/>
          </a:bodyPr>
          <a:lstStyle/>
          <a:p>
            <a:pPr algn="ctr"/>
            <a:r>
              <a:rPr lang="de-DE" sz="6600" b="1" dirty="0">
                <a:latin typeface="Times New Roman" panose="02020603050405020304" pitchFamily="18" charset="0"/>
                <a:cs typeface="Times New Roman" panose="02020603050405020304" pitchFamily="18" charset="0"/>
              </a:rPr>
              <a:t>* Cốt truyện và bố cục của tác phẩm</a:t>
            </a:r>
            <a:endParaRPr lang="en-GB" sz="6600" dirty="0">
              <a:latin typeface="Times New Roman" panose="02020603050405020304" pitchFamily="18" charset="0"/>
              <a:cs typeface="Times New Roman" panose="02020603050405020304" pitchFamily="18" charset="0"/>
            </a:endParaRPr>
          </a:p>
        </p:txBody>
      </p:sp>
      <p:sp>
        <p:nvSpPr>
          <p:cNvPr id="11" name="Rectangle 10"/>
          <p:cNvSpPr/>
          <p:nvPr/>
        </p:nvSpPr>
        <p:spPr>
          <a:xfrm>
            <a:off x="3725670" y="2847975"/>
            <a:ext cx="3801041" cy="1064843"/>
          </a:xfrm>
          <a:prstGeom prst="rect">
            <a:avLst/>
          </a:prstGeom>
        </p:spPr>
        <p:txBody>
          <a:bodyPr wrap="none">
            <a:spAutoFit/>
          </a:bodyPr>
          <a:lstStyle/>
          <a:p>
            <a:pPr algn="just">
              <a:lnSpc>
                <a:spcPct val="130000"/>
              </a:lnSpc>
              <a:spcAft>
                <a:spcPts val="0"/>
              </a:spcAft>
            </a:pPr>
            <a:r>
              <a:rPr lang="en-US" sz="5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Cốt</a:t>
            </a:r>
            <a:r>
              <a:rPr lang="en-US" sz="5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GB"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2"/>
          <p:cNvPicPr>
            <a:picLocks noChangeAspect="1"/>
          </p:cNvPicPr>
          <p:nvPr/>
        </p:nvPicPr>
        <p:blipFill>
          <a:blip r:embed="rId6">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7">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10">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11">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aphicFrame>
        <p:nvGraphicFramePr>
          <p:cNvPr id="7" name="Table 6"/>
          <p:cNvGraphicFramePr>
            <a:graphicFrameLocks noGrp="1"/>
          </p:cNvGraphicFramePr>
          <p:nvPr>
            <p:extLst>
              <p:ext uri="{D42A27DB-BD31-4B8C-83A1-F6EECF244321}">
                <p14:modId xmlns:p14="http://schemas.microsoft.com/office/powerpoint/2010/main" val="4064767349"/>
              </p:ext>
            </p:extLst>
          </p:nvPr>
        </p:nvGraphicFramePr>
        <p:xfrm>
          <a:off x="2504052" y="617220"/>
          <a:ext cx="14478000" cy="9326880"/>
        </p:xfrm>
        <a:graphic>
          <a:graphicData uri="http://schemas.openxmlformats.org/drawingml/2006/table">
            <a:tbl>
              <a:tblPr firstRow="1" firstCol="1" bandRow="1">
                <a:effectLst>
                  <a:outerShdw blurRad="50800" dist="38100" algn="l" rotWithShape="0">
                    <a:prstClr val="black">
                      <a:alpha val="40000"/>
                    </a:prstClr>
                  </a:outerShdw>
                </a:effectLst>
              </a:tblPr>
              <a:tblGrid>
                <a:gridCol w="1001148">
                  <a:extLst>
                    <a:ext uri="{9D8B030D-6E8A-4147-A177-3AD203B41FA5}">
                      <a16:colId xmlns:a16="http://schemas.microsoft.com/office/drawing/2014/main" val="20000"/>
                    </a:ext>
                  </a:extLst>
                </a:gridCol>
                <a:gridCol w="11673421">
                  <a:extLst>
                    <a:ext uri="{9D8B030D-6E8A-4147-A177-3AD203B41FA5}">
                      <a16:colId xmlns:a16="http://schemas.microsoft.com/office/drawing/2014/main" val="20001"/>
                    </a:ext>
                  </a:extLst>
                </a:gridCol>
                <a:gridCol w="1803431">
                  <a:extLst>
                    <a:ext uri="{9D8B030D-6E8A-4147-A177-3AD203B41FA5}">
                      <a16:colId xmlns:a16="http://schemas.microsoft.com/office/drawing/2014/main" val="20002"/>
                    </a:ext>
                  </a:extLst>
                </a:gridCol>
              </a:tblGrid>
              <a:tr h="357313">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2834">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 </a:t>
                      </a:r>
                      <a:r>
                        <a:rPr lang="en-US" sz="36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Giặc tan Trương Sinh trở về, nghe lời con trẻ nghi ngờ vợ thất tiết và đuổi vợ đi.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730">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aphicFrame>
        <p:nvGraphicFramePr>
          <p:cNvPr id="9" name="Table 8"/>
          <p:cNvGraphicFramePr>
            <a:graphicFrameLocks noGrp="1"/>
          </p:cNvGraphicFramePr>
          <p:nvPr>
            <p:extLst>
              <p:ext uri="{D42A27DB-BD31-4B8C-83A1-F6EECF244321}">
                <p14:modId xmlns:p14="http://schemas.microsoft.com/office/powerpoint/2010/main" val="84312137"/>
              </p:ext>
            </p:extLst>
          </p:nvPr>
        </p:nvGraphicFramePr>
        <p:xfrm>
          <a:off x="2819400" y="876300"/>
          <a:ext cx="14478000" cy="8808720"/>
        </p:xfrm>
        <a:graphic>
          <a:graphicData uri="http://schemas.openxmlformats.org/drawingml/2006/table">
            <a:tbl>
              <a:tblPr firstRow="1" firstCol="1" bandRow="1">
                <a:effectLst>
                  <a:outerShdw blurRad="50800" dist="38100" algn="l" rotWithShape="0">
                    <a:prstClr val="black">
                      <a:alpha val="40000"/>
                    </a:prstClr>
                  </a:outerShdw>
                </a:effectLst>
              </a:tblPr>
              <a:tblGrid>
                <a:gridCol w="1183964">
                  <a:extLst>
                    <a:ext uri="{9D8B030D-6E8A-4147-A177-3AD203B41FA5}">
                      <a16:colId xmlns:a16="http://schemas.microsoft.com/office/drawing/2014/main" val="20000"/>
                    </a:ext>
                  </a:extLst>
                </a:gridCol>
                <a:gridCol w="11541436">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36406">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a:t>
                      </a: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0338">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   Giặc tan Trương Sinh trở về, nghe lời con trẻ nghi ngờ vợ thất tiết và đuổi vợ đi.</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 </a:t>
                      </a:r>
                      <a:r>
                        <a:rPr lang="nb-NO" sz="34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nb-NO"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3917483" y="3334991"/>
            <a:ext cx="4616350"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6" name="TextBox 16"/>
          <p:cNvSpPr txBox="1"/>
          <p:nvPr/>
        </p:nvSpPr>
        <p:spPr>
          <a:xfrm>
            <a:off x="4084952" y="942165"/>
            <a:ext cx="8981436" cy="1340110"/>
          </a:xfrm>
          <a:prstGeom prst="rect">
            <a:avLst/>
          </a:prstGeom>
        </p:spPr>
        <p:txBody>
          <a:bodyPr lIns="0" tIns="0" rIns="0" bIns="0" rtlCol="0" anchor="t">
            <a:spAutoFit/>
          </a:bodyPr>
          <a:lstStyle/>
          <a:p>
            <a:pPr>
              <a:lnSpc>
                <a:spcPts val="11200"/>
              </a:lnSpc>
            </a:pPr>
            <a:r>
              <a:rPr lang="nb-NO" sz="8000" b="1" dirty="0">
                <a:latin typeface="Times New Roman" panose="02020603050405020304" pitchFamily="18" charset="0"/>
                <a:cs typeface="Times New Roman" panose="02020603050405020304" pitchFamily="18" charset="0"/>
              </a:rPr>
              <a:t>- Bố cục</a:t>
            </a:r>
            <a:endParaRPr lang="en-US" sz="8000" dirty="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17482" y="3590985"/>
            <a:ext cx="4496801" cy="3477875"/>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1</a:t>
            </a:r>
            <a:r>
              <a:rPr lang="nb-NO" sz="4400">
                <a:latin typeface="Times New Roman" panose="02020603050405020304" pitchFamily="18" charset="0"/>
                <a:ea typeface="Calibri" panose="020F0502020204030204" pitchFamily="34" charset="0"/>
              </a:rPr>
              <a:t> </a:t>
            </a:r>
            <a:endParaRPr lang="vi-VN" sz="4400">
              <a:latin typeface="Times New Roman" panose="02020603050405020304" pitchFamily="18" charset="0"/>
              <a:ea typeface="Calibri" panose="020F0502020204030204" pitchFamily="34" charset="0"/>
            </a:endParaRPr>
          </a:p>
          <a:p>
            <a:pPr algn="ctr"/>
            <a:r>
              <a:rPr lang="nb-NO" sz="4400">
                <a:latin typeface="Times New Roman" panose="02020603050405020304" pitchFamily="18" charset="0"/>
                <a:ea typeface="Calibri" panose="020F0502020204030204" pitchFamily="34" charset="0"/>
              </a:rPr>
              <a:t>(Từ đầu</a:t>
            </a:r>
            <a:r>
              <a:rPr lang="nb-NO" sz="4400" i="1">
                <a:latin typeface="Times New Roman" panose="02020603050405020304" pitchFamily="18" charset="0"/>
                <a:ea typeface="Calibri" panose="020F0502020204030204" pitchFamily="34" charset="0"/>
              </a:rPr>
              <a:t>...lo liệu như đối với</a:t>
            </a:r>
            <a:r>
              <a:rPr lang="nb-NO" sz="4400">
                <a:latin typeface="Times New Roman" panose="02020603050405020304" pitchFamily="18" charset="0"/>
                <a:ea typeface="Calibri" panose="020F0502020204030204" pitchFamily="34" charset="0"/>
              </a:rPr>
              <a:t> </a:t>
            </a:r>
            <a:r>
              <a:rPr lang="nb-NO" sz="4400" i="1">
                <a:latin typeface="Times New Roman" panose="02020603050405020304" pitchFamily="18" charset="0"/>
                <a:ea typeface="Calibri" panose="020F0502020204030204" pitchFamily="34" charset="0"/>
              </a:rPr>
              <a:t>cha mẹ đẻ mình</a:t>
            </a:r>
            <a:r>
              <a:rPr lang="nb-NO" sz="4400">
                <a:latin typeface="Times New Roman" panose="02020603050405020304" pitchFamily="18" charset="0"/>
                <a:ea typeface="Calibri" panose="020F0502020204030204" pitchFamily="34" charset="0"/>
              </a:rPr>
              <a:t>): Vẻ đẹp của Vũ Nương. </a:t>
            </a:r>
            <a:endParaRPr lang="en-GB" sz="4400"/>
          </a:p>
        </p:txBody>
      </p:sp>
      <p:sp>
        <p:nvSpPr>
          <p:cNvPr id="24" name="Rectangle 23"/>
          <p:cNvSpPr/>
          <p:nvPr/>
        </p:nvSpPr>
        <p:spPr>
          <a:xfrm>
            <a:off x="8649809" y="6011607"/>
            <a:ext cx="4186827"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2 </a:t>
            </a:r>
            <a:endParaRPr lang="vi-VN" sz="4400" b="1">
              <a:latin typeface="Times New Roman" panose="02020603050405020304" pitchFamily="18" charset="0"/>
              <a:ea typeface="Calibri" panose="020F0502020204030204" pitchFamily="34" charset="0"/>
            </a:endParaRPr>
          </a:p>
          <a:p>
            <a:pPr algn="ctr"/>
            <a:r>
              <a:rPr lang="nb-NO" sz="4400" b="1">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Tiếp theo… </a:t>
            </a:r>
            <a:r>
              <a:rPr lang="nb-NO" sz="4400" i="1">
                <a:latin typeface="Times New Roman" panose="02020603050405020304" pitchFamily="18" charset="0"/>
                <a:ea typeface="Calibri" panose="020F0502020204030204" pitchFamily="34" charset="0"/>
              </a:rPr>
              <a:t>nhưng việc đã trót qua rồi</a:t>
            </a:r>
            <a:r>
              <a:rPr lang="nb-NO" sz="4400">
                <a:latin typeface="Times New Roman" panose="02020603050405020304" pitchFamily="18" charset="0"/>
                <a:ea typeface="Calibri" panose="020F0502020204030204" pitchFamily="34" charset="0"/>
              </a:rPr>
              <a:t>): Số phận và bi kịch của Vũ Nương.</a:t>
            </a:r>
            <a:endParaRPr lang="en-GB" sz="4400"/>
          </a:p>
        </p:txBody>
      </p:sp>
      <p:sp>
        <p:nvSpPr>
          <p:cNvPr id="25" name="Rectangle 24"/>
          <p:cNvSpPr/>
          <p:nvPr/>
        </p:nvSpPr>
        <p:spPr>
          <a:xfrm>
            <a:off x="13127398" y="2337895"/>
            <a:ext cx="4715834"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3 </a:t>
            </a:r>
            <a:endParaRPr lang="vi-VN" sz="4400" b="1">
              <a:latin typeface="Times New Roman" panose="02020603050405020304" pitchFamily="18" charset="0"/>
              <a:ea typeface="Calibri" panose="020F0502020204030204" pitchFamily="34" charset="0"/>
            </a:endParaRPr>
          </a:p>
          <a:p>
            <a:pPr algn="ctr"/>
            <a:r>
              <a:rPr lang="nb-NO" sz="4400">
                <a:latin typeface="Times New Roman" panose="02020603050405020304" pitchFamily="18" charset="0"/>
                <a:ea typeface="Calibri" panose="020F0502020204030204" pitchFamily="34" charset="0"/>
              </a:rPr>
              <a:t>(Còn lại): Vũ Nương được lập đàn giải oan và sự ra đi vĩnh viễn của Vũ Nương.</a:t>
            </a:r>
            <a:endParaRPr lang="en-GB" sz="4400"/>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TextBox 4"/>
          <p:cNvSpPr txBox="1"/>
          <p:nvPr/>
        </p:nvSpPr>
        <p:spPr>
          <a:xfrm>
            <a:off x="3124351" y="327497"/>
            <a:ext cx="11775292" cy="1231106"/>
          </a:xfrm>
          <a:prstGeom prst="rect">
            <a:avLst/>
          </a:prstGeom>
        </p:spPr>
        <p:txBody>
          <a:bodyPr wrap="square" lIns="0" tIns="0" rIns="0" bIns="0" rtlCol="0" anchor="t">
            <a:spAutoFit/>
          </a:bodyPr>
          <a:lstStyle/>
          <a:p>
            <a:pPr algn="ctr"/>
            <a:r>
              <a:rPr lang="de-DE" sz="8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II. </a:t>
            </a:r>
            <a:r>
              <a:rPr lang="en-US" sz="8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TÌM</a:t>
            </a:r>
            <a:r>
              <a:rPr lang="en-US" sz="8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8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HIỂU</a:t>
            </a:r>
            <a:r>
              <a:rPr lang="en-US" sz="8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de-DE" sz="8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VĂN BẢN</a:t>
            </a:r>
            <a:endParaRPr lang="en-GB" sz="8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265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TextBox 6"/>
          <p:cNvSpPr txBox="1"/>
          <p:nvPr/>
        </p:nvSpPr>
        <p:spPr>
          <a:xfrm>
            <a:off x="374770" y="5293545"/>
            <a:ext cx="10515600" cy="923330"/>
          </a:xfrm>
          <a:prstGeom prst="rect">
            <a:avLst/>
          </a:prstGeom>
        </p:spPr>
        <p:txBody>
          <a:bodyPr wrap="square" lIns="0" tIns="0" rIns="0" bIns="0" rtlCol="0" anchor="t">
            <a:spAutoFit/>
          </a:bodyPr>
          <a:lstStyle/>
          <a:p>
            <a:r>
              <a:rPr lang="pt-BR" sz="6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Nhân vật Vũ Nương</a:t>
            </a:r>
            <a:endParaRPr lang="en-GB" sz="6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23508" y="6615120"/>
            <a:ext cx="8186280" cy="1292662"/>
          </a:xfrm>
          <a:prstGeom prst="rect">
            <a:avLst/>
          </a:prstGeom>
        </p:spPr>
        <p:txBody>
          <a:bodyPr wrap="none">
            <a:spAutoFit/>
          </a:bodyPr>
          <a:lstStyle/>
          <a:p>
            <a:pPr algn="just">
              <a:lnSpc>
                <a:spcPct val="130000"/>
              </a:lnSpc>
              <a:spcAft>
                <a:spcPts val="0"/>
              </a:spcAft>
            </a:pPr>
            <a:r>
              <a:rPr lang="pt-BR" sz="6000" b="1" kern="10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a. Vẻ đẹp của Vũ 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vi-VN"/>
          </a:p>
        </p:txBody>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graphicFrame>
        <p:nvGraphicFramePr>
          <p:cNvPr id="6" name="Table 5"/>
          <p:cNvGraphicFramePr>
            <a:graphicFrameLocks noGrp="1"/>
          </p:cNvGraphicFramePr>
          <p:nvPr>
            <p:extLst>
              <p:ext uri="{D42A27DB-BD31-4B8C-83A1-F6EECF244321}">
                <p14:modId xmlns:p14="http://schemas.microsoft.com/office/powerpoint/2010/main" val="4037121480"/>
              </p:ext>
            </p:extLst>
          </p:nvPr>
        </p:nvGraphicFramePr>
        <p:xfrm>
          <a:off x="3917483" y="170088"/>
          <a:ext cx="10453036" cy="10144126"/>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0">
                <a:tc>
                  <a:txBody>
                    <a:bodyPr/>
                    <a:lstStyle/>
                    <a:p>
                      <a:pPr algn="ctr">
                        <a:lnSpc>
                          <a:spcPct val="130000"/>
                        </a:lnSpc>
                        <a:spcAft>
                          <a:spcPts val="0"/>
                        </a:spcAft>
                        <a:tabLst>
                          <a:tab pos="1386840" algn="l"/>
                        </a:tabLst>
                      </a:pPr>
                      <a:r>
                        <a:rPr lang="de-DE" sz="4000" b="1" dirty="0">
                          <a:solidFill>
                            <a:srgbClr val="0D0D0D"/>
                          </a:solidFill>
                          <a:effectLst/>
                          <a:latin typeface="Times New Roman" panose="02020603050405020304" pitchFamily="18" charset="0"/>
                          <a:ea typeface="MS Mincho"/>
                          <a:cs typeface="Times New Roman" panose="02020603050405020304" pitchFamily="18" charset="0"/>
                        </a:rPr>
                        <a:t>Tìm hiểu vẻ đẹp của Vũ Nương</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30000"/>
                        </a:lnSpc>
                        <a:spcAft>
                          <a:spcPts val="0"/>
                        </a:spcAft>
                        <a:tabLst>
                          <a:tab pos="1386840" algn="l"/>
                        </a:tabLst>
                      </a:pPr>
                      <a:r>
                        <a:rPr lang="de-DE" sz="4000" b="1" dirty="0">
                          <a:solidFill>
                            <a:srgbClr val="0D0D0D"/>
                          </a:solidFill>
                          <a:effectLst/>
                          <a:latin typeface="Times New Roman" panose="02020603050405020304" pitchFamily="18" charset="0"/>
                          <a:ea typeface="MS Mincho"/>
                          <a:cs typeface="Times New Roman" panose="02020603050405020304" pitchFamily="18" charset="0"/>
                        </a:rPr>
                        <a:t>Yêu cầu: Đọc phần 1 của </a:t>
                      </a:r>
                      <a:r>
                        <a:rPr lang="de-DE" sz="4000" b="1" dirty="0" smtClean="0">
                          <a:solidFill>
                            <a:srgbClr val="0D0D0D"/>
                          </a:solidFill>
                          <a:effectLst/>
                          <a:latin typeface="Times New Roman" panose="02020603050405020304" pitchFamily="18" charset="0"/>
                          <a:ea typeface="MS Mincho"/>
                          <a:cs typeface="Times New Roman" panose="02020603050405020304" pitchFamily="18" charset="0"/>
                        </a:rPr>
                        <a:t>văn</a:t>
                      </a:r>
                      <a:r>
                        <a:rPr lang="de-DE" sz="4000" b="1" baseline="0" dirty="0" smtClean="0">
                          <a:solidFill>
                            <a:srgbClr val="0D0D0D"/>
                          </a:solidFill>
                          <a:effectLst/>
                          <a:latin typeface="Times New Roman" panose="02020603050405020304" pitchFamily="18" charset="0"/>
                          <a:ea typeface="MS Mincho"/>
                          <a:cs typeface="Times New Roman" panose="02020603050405020304" pitchFamily="18" charset="0"/>
                        </a:rPr>
                        <a:t> bản</a:t>
                      </a:r>
                      <a:r>
                        <a:rPr lang="de-DE" sz="40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de-DE" sz="4000" b="1" dirty="0">
                          <a:solidFill>
                            <a:srgbClr val="0D0D0D"/>
                          </a:solidFill>
                          <a:effectLst/>
                          <a:latin typeface="Times New Roman" panose="02020603050405020304" pitchFamily="18" charset="0"/>
                          <a:ea typeface="MS Mincho"/>
                          <a:cs typeface="Times New Roman" panose="02020603050405020304" pitchFamily="18" charset="0"/>
                        </a:rPr>
                        <a:t>và làm rõ những vấn đề sau: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dirty="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dirty="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dirty="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dirty="0">
                          <a:solidFill>
                            <a:srgbClr val="0D0D0D"/>
                          </a:solidFill>
                          <a:effectLst/>
                          <a:latin typeface="Times New Roman" panose="02020603050405020304" pitchFamily="18" charset="0"/>
                          <a:ea typeface="MS Mincho"/>
                          <a:cs typeface="Times New Roman" panose="02020603050405020304" pitchFamily="18" charset="0"/>
                        </a:rPr>
                        <a:t>4. Nhận xét về NT khắc hoạ nhân vật, từ đó rút ra nhận xét chung về vẻ đẹp của Vũ Nương.</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txBody>
          <a:bodyPr/>
          <a:lstStyle/>
          <a:p>
            <a:endParaRPr lang="vi-VN"/>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txBody>
          <a:bodyPr/>
          <a:lstStyle/>
          <a:p>
            <a:endParaRPr lang="vi-VN"/>
          </a:p>
        </p:txBody>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1</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197098" y="3910508"/>
            <a:ext cx="14890501" cy="6376492"/>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562489" y="4311311"/>
            <a:ext cx="14220311"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0" name="TextBox 10"/>
          <p:cNvSpPr txBox="1"/>
          <p:nvPr/>
        </p:nvSpPr>
        <p:spPr>
          <a:xfrm>
            <a:off x="6267016" y="490994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 </a:t>
            </a:r>
            <a:r>
              <a:rPr lang="pt-BR" sz="4400" b="1" i="1">
                <a:latin typeface="Times New Roman" panose="02020603050405020304" pitchFamily="18" charset="0"/>
                <a:cs typeface="Times New Roman" panose="02020603050405020304" pitchFamily="18" charset="0"/>
              </a:rPr>
              <a:t>Vũ Thị Thiết</a:t>
            </a:r>
            <a:r>
              <a:rPr lang="pt-BR" sz="4400">
                <a:latin typeface="Times New Roman" panose="02020603050405020304" pitchFamily="18" charset="0"/>
                <a:cs typeface="Times New Roman" panose="02020603050405020304" pitchFamily="18" charset="0"/>
              </a:rPr>
              <a: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4833772" y="1215329"/>
            <a:ext cx="8848951" cy="1938992"/>
          </a:xfrm>
          <a:prstGeom prst="rect">
            <a:avLst/>
          </a:prstGeom>
        </p:spPr>
        <p:txBody>
          <a:bodyPr wrap="square">
            <a:spAutoFit/>
          </a:bodyPr>
          <a:lstStyle/>
          <a:p>
            <a:pPr algn="ctr"/>
            <a:r>
              <a:rPr lang="pt-BR" sz="6000" b="1" i="1" kern="100">
                <a:solidFill>
                  <a:srgbClr val="0D0D0D"/>
                </a:solidFill>
                <a:latin typeface="Times New Roman" panose="02020603050405020304" pitchFamily="18" charset="0"/>
                <a:ea typeface="Calibri" panose="020F0502020204030204" pitchFamily="34" charset="0"/>
              </a:rPr>
              <a:t>* Qua lời giới thiệu nhân vật của người kể chuyện</a:t>
            </a:r>
            <a:endParaRPr lang="en-GB" sz="600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862804"/>
            <a:ext cx="8287184" cy="2123658"/>
          </a:xfrm>
          <a:prstGeom prst="rect">
            <a:avLst/>
          </a:prstGeom>
        </p:spPr>
        <p:txBody>
          <a:bodyPr wrap="square">
            <a:spAutoFit/>
          </a:bodyPr>
          <a:lstStyle/>
          <a:p>
            <a:pPr algn="just">
              <a:spcAft>
                <a:spcPts val="0"/>
              </a:spcAft>
            </a:pPr>
            <a:r>
              <a:rPr lang="vi-VN"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pt-BR" sz="4400" b="1"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Khi lấy chồng</a:t>
            </a:r>
            <a:r>
              <a:rPr lang="pt-BR"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nb-NO" sz="4400">
                <a:latin typeface="Times New Roman" panose="02020603050405020304" pitchFamily="18" charset="0"/>
                <a:ea typeface="Calibri" panose="020F0502020204030204" pitchFamily="34" charset="0"/>
                <a:cs typeface="Times New Roman" panose="02020603050405020304" pitchFamily="18" charset="0"/>
              </a:rPr>
              <a:t>nàng luôn giữ gìn khuôn phép, không từng để lúc nào vợ chồng phải đến thất hòa.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7534092" cy="2031325"/>
          </a:xfrm>
          <a:prstGeom prst="rect">
            <a:avLst/>
          </a:prstGeom>
        </p:spPr>
        <p:txBody>
          <a:bodyPr lIns="0" tIns="0" rIns="0" bIns="0" rtlCol="0" anchor="t">
            <a:spAutoFit/>
          </a:bodyPr>
          <a:lstStyle/>
          <a:p>
            <a:pPr algn="ctr"/>
            <a:r>
              <a:rPr lang="nb-NO" sz="6600" i="1">
                <a:latin typeface="Times New Roman" panose="02020603050405020304" pitchFamily="18" charset="0"/>
                <a:cs typeface="Times New Roman" panose="02020603050405020304" pitchFamily="18" charset="0"/>
              </a:rPr>
              <a:t>* </a:t>
            </a:r>
            <a:r>
              <a:rPr lang="nb-NO" sz="6600" b="1" i="1">
                <a:latin typeface="Times New Roman" panose="02020603050405020304" pitchFamily="18" charset="0"/>
                <a:cs typeface="Times New Roman" panose="02020603050405020304" pitchFamily="18" charset="0"/>
              </a:rPr>
              <a:t>Qua lời tiễn chồng ra trận</a:t>
            </a:r>
            <a:endParaRPr lang="en-US" sz="6600">
              <a:solidFill>
                <a:srgbClr val="000000"/>
              </a:solidFill>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7" y="2781300"/>
            <a:ext cx="14256384" cy="7037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749158" y="3071141"/>
            <a:ext cx="13525603" cy="6346361"/>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23586"/>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1223151" y="3371407"/>
            <a:ext cx="7935170" cy="5539978"/>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C</a:t>
            </a:r>
            <a:r>
              <a:rPr lang="nb-NO" sz="4000" i="1">
                <a:latin typeface="Times New Roman" panose="02020603050405020304" pitchFamily="18" charset="0"/>
                <a:cs typeface="Times New Roman" panose="02020603050405020304" pitchFamily="18" charset="0"/>
              </a:rPr>
              <a:t>hẳng dám mong đeo được ấn phong hầu, mặc áo gấm trở về quê cũ, chỉ mong ngày về mang theo được hai chữ bình </a:t>
            </a:r>
            <a:r>
              <a:rPr lang="vi-VN" sz="4000" i="1">
                <a:latin typeface="Times New Roman" panose="02020603050405020304" pitchFamily="18" charset="0"/>
                <a:cs typeface="Times New Roman" panose="02020603050405020304" pitchFamily="18" charset="0"/>
              </a:rPr>
              <a:t>yên”</a:t>
            </a:r>
            <a:r>
              <a:rPr lang="nb-NO" sz="4000">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algn="just"/>
            <a:r>
              <a:rPr lang="nb-NO" sz="4000">
                <a:latin typeface="Times New Roman" panose="02020603050405020304" pitchFamily="18" charset="0"/>
                <a:cs typeface="Times New Roman" panose="02020603050405020304" pitchFamily="18" charset="0"/>
                <a:sym typeface="Wingdings" panose="05000000000000000000" pitchFamily="2" charset="2"/>
              </a:rPr>
              <a:t></a:t>
            </a:r>
            <a:r>
              <a:rPr lang="nb-NO" sz="4000">
                <a:latin typeface="Times New Roman" panose="02020603050405020304" pitchFamily="18" charset="0"/>
                <a:cs typeface="Times New Roman" panose="02020603050405020304" pitchFamily="18" charset="0"/>
              </a:rPr>
              <a:t> Nàng không mong cầu vinh hoa phú quý, luôn lo lắng cho an nguy của chồng khi chinh chiến nơi ải xa; chỉ khao khát hạnh phúc gia đình, mong chồng được bình an trở về.</a:t>
            </a:r>
            <a:endParaRPr lang="en-GB" sz="4000">
              <a:latin typeface="Times New Roman" panose="02020603050405020304" pitchFamily="18" charset="0"/>
              <a:cs typeface="Times New Roman" panose="02020603050405020304" pitchFamily="18" charset="0"/>
            </a:endParaRPr>
          </a:p>
        </p:txBody>
      </p:sp>
      <p:pic>
        <p:nvPicPr>
          <p:cNvPr id="10"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2313" y="3771900"/>
            <a:ext cx="4464687" cy="4147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2895600" y="4227928"/>
            <a:ext cx="8631032" cy="3353972"/>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3116813" y="4470580"/>
            <a:ext cx="8188606" cy="273032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4" name="TextBox 14"/>
          <p:cNvSpPr txBox="1"/>
          <p:nvPr/>
        </p:nvSpPr>
        <p:spPr>
          <a:xfrm>
            <a:off x="3116813" y="975599"/>
            <a:ext cx="9899882" cy="2215991"/>
          </a:xfrm>
          <a:prstGeom prst="rect">
            <a:avLst/>
          </a:prstGeom>
        </p:spPr>
        <p:txBody>
          <a:bodyPr wrap="square" lIns="0" tIns="0" rIns="0" bIns="0" rtlCol="0" anchor="t">
            <a:spAutoFit/>
          </a:bodyPr>
          <a:lstStyle/>
          <a:p>
            <a:pPr algn="ctr"/>
            <a:r>
              <a:rPr lang="vi-VN" sz="7200" b="1" i="1">
                <a:latin typeface="Times New Roman" panose="02020603050405020304" pitchFamily="18" charset="0"/>
                <a:cs typeface="Times New Roman" panose="02020603050405020304" pitchFamily="18" charset="0"/>
              </a:rPr>
              <a:t>* </a:t>
            </a:r>
            <a:r>
              <a:rPr lang="nb-NO" sz="7200" b="1" i="1">
                <a:latin typeface="Times New Roman" panose="02020603050405020304" pitchFamily="18" charset="0"/>
                <a:cs typeface="Times New Roman" panose="02020603050405020304" pitchFamily="18" charset="0"/>
              </a:rPr>
              <a:t>Qua hành động, </a:t>
            </a:r>
            <a:endParaRPr lang="vi-VN" sz="7200" b="1" i="1">
              <a:latin typeface="Times New Roman" panose="02020603050405020304" pitchFamily="18" charset="0"/>
              <a:cs typeface="Times New Roman" panose="02020603050405020304" pitchFamily="18" charset="0"/>
            </a:endParaRPr>
          </a:p>
          <a:p>
            <a:pPr algn="ctr"/>
            <a:r>
              <a:rPr lang="nb-NO" sz="7200" b="1" i="1">
                <a:latin typeface="Times New Roman" panose="02020603050405020304" pitchFamily="18" charset="0"/>
                <a:cs typeface="Times New Roman" panose="02020603050405020304" pitchFamily="18" charset="0"/>
              </a:rPr>
              <a:t>việc làm khi xa chồng</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3305354" y="4529364"/>
            <a:ext cx="7811524" cy="2492990"/>
          </a:xfrm>
          <a:prstGeom prst="rect">
            <a:avLst/>
          </a:prstGeom>
        </p:spPr>
        <p:txBody>
          <a:bodyPr lIns="0" tIns="0" rIns="0" bIns="0" rtlCol="0" anchor="t">
            <a:spAutoFit/>
          </a:bodyPr>
          <a:lstStyle/>
          <a:p>
            <a:pPr algn="ctr">
              <a:spcBef>
                <a:spcPct val="0"/>
              </a:spcBef>
            </a:pPr>
            <a:r>
              <a:rPr lang="nb-NO" sz="5400" b="1" i="1">
                <a:latin typeface="Times New Roman" panose="02020603050405020304" pitchFamily="18" charset="0"/>
                <a:cs typeface="Times New Roman" panose="02020603050405020304" pitchFamily="18" charset="0"/>
              </a:rPr>
              <a:t>Đối với chồng</a:t>
            </a:r>
            <a:endParaRPr lang="vi-VN" sz="5400">
              <a:latin typeface="Times New Roman" panose="02020603050405020304" pitchFamily="18" charset="0"/>
              <a:cs typeface="Times New Roman" panose="02020603050405020304" pitchFamily="18" charset="0"/>
            </a:endParaRPr>
          </a:p>
          <a:p>
            <a:pPr algn="ctr">
              <a:spcBef>
                <a:spcPct val="0"/>
              </a:spcBef>
            </a:pPr>
            <a:r>
              <a:rPr lang="nb-NO" sz="5400">
                <a:latin typeface="Times New Roman" panose="02020603050405020304" pitchFamily="18" charset="0"/>
                <a:cs typeface="Times New Roman" panose="02020603050405020304" pitchFamily="18" charset="0"/>
              </a:rPr>
              <a:t> nhớ chồng không nguôi, hết mực chung thủy.</a:t>
            </a:r>
            <a:endParaRPr lang="en-US" sz="5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pic>
        <p:nvPicPr>
          <p:cNvPr id="24" name="Picture 28" descr="tpnx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8" name="Freeform 8"/>
          <p:cNvSpPr/>
          <p:nvPr/>
        </p:nvSpPr>
        <p:spPr>
          <a:xfrm>
            <a:off x="2492397" y="1108637"/>
            <a:ext cx="8631032" cy="82258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9" name="Group 9"/>
          <p:cNvGrpSpPr/>
          <p:nvPr/>
        </p:nvGrpSpPr>
        <p:grpSpPr>
          <a:xfrm>
            <a:off x="2731753" y="1509405"/>
            <a:ext cx="8188606" cy="73678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6" name="TextBox 16"/>
          <p:cNvSpPr txBox="1"/>
          <p:nvPr/>
        </p:nvSpPr>
        <p:spPr>
          <a:xfrm>
            <a:off x="2954379" y="1708984"/>
            <a:ext cx="7811524" cy="6647974"/>
          </a:xfrm>
          <a:prstGeom prst="rect">
            <a:avLst/>
          </a:prstGeom>
        </p:spPr>
        <p:txBody>
          <a:bodyPr lIns="0" tIns="0" rIns="0" bIns="0" rtlCol="0" anchor="t">
            <a:spAutoFit/>
          </a:bodyPr>
          <a:lstStyle/>
          <a:p>
            <a:pPr algn="ctr"/>
            <a:r>
              <a:rPr lang="nb-NO" sz="4800" b="1" i="1">
                <a:solidFill>
                  <a:prstClr val="black"/>
                </a:solidFill>
                <a:latin typeface="Times New Roman" panose="02020603050405020304" pitchFamily="18" charset="0"/>
                <a:cs typeface="Times New Roman" panose="02020603050405020304" pitchFamily="18" charset="0"/>
              </a:rPr>
              <a:t>Đối với mẹ chồng</a:t>
            </a:r>
            <a:endParaRPr lang="vi-VN" sz="4800" b="1" i="1">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L</a:t>
            </a:r>
            <a:r>
              <a:rPr lang="nb-NO" sz="4800">
                <a:solidFill>
                  <a:prstClr val="black"/>
                </a:solidFill>
                <a:latin typeface="Times New Roman" panose="02020603050405020304" pitchFamily="18" charset="0"/>
                <a:cs typeface="Times New Roman" panose="02020603050405020304" pitchFamily="18" charset="0"/>
              </a:rPr>
              <a:t>à người con dâu hiếu thảo, ân cần, hết lòng chăm sóc, phụng dưỡng lúc ốm đau, lo ma chay lễ  tế khi mất như mẹ đẻ.</a:t>
            </a:r>
            <a:endParaRPr lang="en-GB" sz="4800">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Người mẹ chồng cũng </a:t>
            </a:r>
            <a:r>
              <a:rPr lang="vi-VN" sz="4800">
                <a:solidFill>
                  <a:prstClr val="black"/>
                </a:solidFill>
                <a:latin typeface="Times New Roman" panose="02020603050405020304" pitchFamily="18" charset="0"/>
                <a:cs typeface="Times New Roman" panose="02020603050405020304" pitchFamily="18" charset="0"/>
              </a:rPr>
              <a:t>khẳng đinh</a:t>
            </a:r>
            <a:r>
              <a:rPr lang="nb-NO" sz="480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a:t>
            </a:r>
            <a:r>
              <a:rPr lang="nb-NO" sz="4800">
                <a:solidFill>
                  <a:prstClr val="black"/>
                </a:solidFill>
                <a:latin typeface="Times New Roman" panose="02020603050405020304" pitchFamily="18" charset="0"/>
                <a:cs typeface="Times New Roman" panose="02020603050405020304" pitchFamily="18" charset="0"/>
              </a:rPr>
              <a:t>...</a:t>
            </a:r>
            <a:r>
              <a:rPr lang="nb-NO" sz="4800" i="1">
                <a:solidFill>
                  <a:prstClr val="black"/>
                </a:solidFill>
                <a:latin typeface="Times New Roman" panose="02020603050405020304" pitchFamily="18" charset="0"/>
                <a:cs typeface="Times New Roman" panose="02020603050405020304" pitchFamily="18" charset="0"/>
              </a:rPr>
              <a:t>xanh kia quyết chẳng phụ con, cũng như con đã chẳng phụ </a:t>
            </a:r>
            <a:r>
              <a:rPr lang="vi-VN" sz="4800" i="1">
                <a:solidFill>
                  <a:prstClr val="black"/>
                </a:solidFill>
                <a:latin typeface="Times New Roman" panose="02020603050405020304" pitchFamily="18" charset="0"/>
                <a:cs typeface="Times New Roman" panose="02020603050405020304" pitchFamily="18" charset="0"/>
              </a:rPr>
              <a:t>mẹ”</a:t>
            </a:r>
            <a:r>
              <a:rPr lang="nb-NO" sz="4800">
                <a:solidFill>
                  <a:prstClr val="black"/>
                </a:solidFill>
                <a:latin typeface="Times New Roman" panose="02020603050405020304" pitchFamily="18" charset="0"/>
                <a:cs typeface="Times New Roman" panose="02020603050405020304" pitchFamily="18" charset="0"/>
              </a:rPr>
              <a: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7" name="Freeform 8"/>
          <p:cNvSpPr/>
          <p:nvPr/>
        </p:nvSpPr>
        <p:spPr>
          <a:xfrm>
            <a:off x="8915400" y="3437654"/>
            <a:ext cx="8631032" cy="4205089"/>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grpSp>
        <p:nvGrpSpPr>
          <p:cNvPr id="18" name="Group 9"/>
          <p:cNvGrpSpPr/>
          <p:nvPr/>
        </p:nvGrpSpPr>
        <p:grpSpPr>
          <a:xfrm>
            <a:off x="9136613" y="3680306"/>
            <a:ext cx="8188606" cy="3629519"/>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9332018" y="3739091"/>
            <a:ext cx="7811524" cy="3385542"/>
          </a:xfrm>
          <a:prstGeom prst="rect">
            <a:avLst/>
          </a:prstGeom>
        </p:spPr>
        <p:txBody>
          <a:bodyPr lIns="0" tIns="0" rIns="0" bIns="0" rtlCol="0" anchor="t">
            <a:spAutoFit/>
          </a:bodyPr>
          <a:lstStyle/>
          <a:p>
            <a:pPr algn="ctr">
              <a:spcBef>
                <a:spcPct val="0"/>
              </a:spcBef>
            </a:pPr>
            <a:r>
              <a:rPr lang="nb-NO" sz="4400" b="1" i="1">
                <a:solidFill>
                  <a:prstClr val="black"/>
                </a:solidFill>
                <a:latin typeface="Times New Roman" panose="02020603050405020304" pitchFamily="18" charset="0"/>
                <a:cs typeface="Times New Roman" panose="02020603050405020304" pitchFamily="18" charset="0"/>
              </a:rPr>
              <a:t>Đối với con cái</a:t>
            </a:r>
            <a:endParaRPr lang="vi-VN" sz="4400" b="1" i="1">
              <a:solidFill>
                <a:prstClr val="black"/>
              </a:solidFill>
              <a:latin typeface="Times New Roman" panose="02020603050405020304" pitchFamily="18" charset="0"/>
              <a:cs typeface="Times New Roman" panose="02020603050405020304" pitchFamily="18" charset="0"/>
            </a:endParaRPr>
          </a:p>
          <a:p>
            <a:pPr algn="just">
              <a:spcBef>
                <a:spcPct val="0"/>
              </a:spcBef>
            </a:pPr>
            <a:r>
              <a:rPr lang="vi-VN" sz="4400">
                <a:solidFill>
                  <a:prstClr val="black"/>
                </a:solidFill>
                <a:latin typeface="Times New Roman" panose="02020603050405020304" pitchFamily="18" charset="0"/>
                <a:cs typeface="Times New Roman" panose="02020603050405020304" pitchFamily="18" charset="0"/>
              </a:rPr>
              <a:t>L</a:t>
            </a:r>
            <a:r>
              <a:rPr lang="nb-NO" sz="4400">
                <a:solidFill>
                  <a:prstClr val="black"/>
                </a:solidFill>
                <a:latin typeface="Times New Roman" panose="02020603050405020304" pitchFamily="18" charset="0"/>
                <a:cs typeface="Times New Roman" panose="02020603050405020304" pitchFamily="18" charset="0"/>
              </a:rPr>
              <a:t>à người mẹ yêu thương con hết mực, trỏ vào bóng mình bảo là cha Đản vì muốn con không thiếu vắng tình cha.</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8233081" y="769466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23" name="Freeform 13"/>
          <p:cNvSpPr/>
          <p:nvPr/>
        </p:nvSpPr>
        <p:spPr>
          <a:xfrm rot="16378297">
            <a:off x="10214029" y="8130911"/>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pic>
        <p:nvPicPr>
          <p:cNvPr id="24" name="Picture 9" descr="ANd9GcSr14r3g_cvtINHhJyJd0KtKA5b74_J1JyhdHtJLblhxDIlQIP_x2jK5LzNM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6327" y="2266511"/>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C31F24-62CA-8332-34A2-AA1CA4549A48}"/>
              </a:ext>
            </a:extLst>
          </p:cNvPr>
          <p:cNvSpPr txBox="1"/>
          <p:nvPr/>
        </p:nvSpPr>
        <p:spPr>
          <a:xfrm>
            <a:off x="29308" y="0"/>
            <a:ext cx="18288000" cy="9183989"/>
          </a:xfrm>
          <a:prstGeom prst="rect">
            <a:avLst/>
          </a:prstGeom>
          <a:noFill/>
        </p:spPr>
        <p:txBody>
          <a:bodyPr wrap="square">
            <a:spAutoFit/>
          </a:bodyPr>
          <a:lstStyle/>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Câu 1: Chuyện người con gái Nam Xương của tác giả nào?</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 Nguyễn Du</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B. Nguyễn Dữ</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C. Nguyễn Trãi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 Nguyễn Khuyến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Câu 2: Chuyện người con gái Nam Xương được trích từ tác phẩm nào?</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 Truyền kì mạn lục</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B. Truyện Kiều</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 Chinh phụ ngâm khúc</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 Vũ trung tùy bút</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Câu 3: Truyện truyền kì là gì?</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 Những câu chuyện được kể giống như truyện truyền thuyết</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B. Những câu chuyện có yếu tố hoang đường, kì ảo</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 Những câu chuyện kì lạ được ghi chép tản mạn, thường có yếu tố hoang đường kì ảo, nhân vật thường là người phụ nữ đức hạnh, khao khát cuộc sống yên bình, hạnh phúc</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 Câu chuyện liên quan tới các nhân vật do trí tưởng tượng tạo nên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Câu 4: Nhân vật Vũ Nương được miêu tả là người như thế nào?</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 Tính tình thùy mị nết na, lại thêm tư dung tốt đẹp</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B. Giữ gìn khuôn phép, không để lúc nào với chồng thất hòa</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 Không ham của cải vật chất</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D. Cả 3 đáp án trên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4506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graphicFrame>
        <p:nvGraphicFramePr>
          <p:cNvPr id="4" name="Table 3"/>
          <p:cNvGraphicFramePr>
            <a:graphicFrameLocks noGrp="1"/>
          </p:cNvGraphicFramePr>
          <p:nvPr>
            <p:extLst>
              <p:ext uri="{D42A27DB-BD31-4B8C-83A1-F6EECF244321}">
                <p14:modId xmlns:p14="http://schemas.microsoft.com/office/powerpoint/2010/main" val="837201854"/>
              </p:ext>
            </p:extLst>
          </p:nvPr>
        </p:nvGraphicFramePr>
        <p:xfrm>
          <a:off x="3917483" y="348996"/>
          <a:ext cx="10453036" cy="8543418"/>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526770">
                <a:tc>
                  <a:txBody>
                    <a:bodyPr/>
                    <a:lstStyle/>
                    <a:p>
                      <a:pPr algn="ctr">
                        <a:lnSpc>
                          <a:spcPct val="130000"/>
                        </a:lnSpc>
                        <a:spcAft>
                          <a:spcPts val="0"/>
                        </a:spcAft>
                        <a:tabLst>
                          <a:tab pos="1386840" algn="l"/>
                        </a:tabLst>
                      </a:pPr>
                      <a:r>
                        <a:rPr lang="de-DE" sz="4400" b="1" dirty="0">
                          <a:solidFill>
                            <a:srgbClr val="0D0D0D"/>
                          </a:solidFill>
                          <a:effectLst/>
                          <a:latin typeface="Times New Roman" panose="02020603050405020304" pitchFamily="18" charset="0"/>
                          <a:ea typeface="MS Mincho"/>
                          <a:cs typeface="Times New Roman" panose="02020603050405020304" pitchFamily="18" charset="0"/>
                        </a:rPr>
                        <a:t>Tìm hiểu số phận bi kịch của Vũ Nương</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633848">
                <a:tc>
                  <a:txBody>
                    <a:bodyPr/>
                    <a:lstStyle/>
                    <a:p>
                      <a:pPr algn="just">
                        <a:lnSpc>
                          <a:spcPct val="130000"/>
                        </a:lnSpc>
                        <a:spcAft>
                          <a:spcPts val="0"/>
                        </a:spcAft>
                        <a:tabLst>
                          <a:tab pos="1386840" algn="l"/>
                        </a:tabLst>
                      </a:pPr>
                      <a:r>
                        <a:rPr lang="de-DE" sz="4400" b="1" dirty="0">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dirty="0">
                          <a:solidFill>
                            <a:srgbClr val="0D0D0D"/>
                          </a:solidFill>
                          <a:effectLst/>
                          <a:latin typeface="Times New Roman" panose="02020603050405020304" pitchFamily="18" charset="0"/>
                          <a:ea typeface="MS Mincho"/>
                          <a:cs typeface="Times New Roman" panose="02020603050405020304" pitchFamily="18" charset="0"/>
                        </a:rPr>
                        <a:t>1. Phân tích lời than của Vũ Nương trước khi gieo mình xuống sông:</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dirty="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dirty="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dirty="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400" dirty="0">
                          <a:solidFill>
                            <a:srgbClr val="0D0D0D"/>
                          </a:solidFill>
                          <a:effectLst/>
                          <a:latin typeface="Times New Roman" panose="02020603050405020304" pitchFamily="18" charset="0"/>
                          <a:ea typeface="MS Mincho"/>
                          <a:cs typeface="Times New Roman" panose="02020603050405020304" pitchFamily="18" charset="0"/>
                        </a:rPr>
                        <a:t>Nguyên </a:t>
                      </a:r>
                      <a:r>
                        <a:rPr lang="fr-FR" sz="4400" dirty="0" err="1">
                          <a:solidFill>
                            <a:srgbClr val="0D0D0D"/>
                          </a:solidFill>
                          <a:effectLst/>
                          <a:latin typeface="Times New Roman" panose="02020603050405020304" pitchFamily="18" charset="0"/>
                          <a:ea typeface="MS Mincho"/>
                          <a:cs typeface="Times New Roman" panose="02020603050405020304" pitchFamily="18" charset="0"/>
                        </a:rPr>
                        <a:t>nhân</a:t>
                      </a:r>
                      <a:r>
                        <a:rPr lang="fr-FR" sz="4400" dirty="0">
                          <a:solidFill>
                            <a:srgbClr val="0D0D0D"/>
                          </a:solidFill>
                          <a:effectLst/>
                          <a:latin typeface="Times New Roman" panose="02020603050405020304" pitchFamily="18" charset="0"/>
                          <a:ea typeface="MS Mincho"/>
                          <a:cs typeface="Times New Roman" panose="02020603050405020304" pitchFamily="18" charset="0"/>
                        </a:rPr>
                        <a:t> </a:t>
                      </a:r>
                      <a:r>
                        <a:rPr lang="fr-FR" sz="4400" dirty="0" err="1">
                          <a:solidFill>
                            <a:srgbClr val="0D0D0D"/>
                          </a:solidFill>
                          <a:effectLst/>
                          <a:latin typeface="Times New Roman" panose="02020603050405020304" pitchFamily="18" charset="0"/>
                          <a:ea typeface="MS Mincho"/>
                          <a:cs typeface="Times New Roman" panose="02020603050405020304" pitchFamily="18" charset="0"/>
                        </a:rPr>
                        <a:t>nào</a:t>
                      </a:r>
                      <a:r>
                        <a:rPr lang="fr-FR" sz="4400" dirty="0">
                          <a:solidFill>
                            <a:srgbClr val="0D0D0D"/>
                          </a:solidFill>
                          <a:effectLst/>
                          <a:latin typeface="Times New Roman" panose="02020603050405020304" pitchFamily="18" charset="0"/>
                          <a:ea typeface="MS Mincho"/>
                          <a:cs typeface="Times New Roman" panose="02020603050405020304" pitchFamily="18" charset="0"/>
                        </a:rPr>
                        <a:t> là </a:t>
                      </a:r>
                      <a:r>
                        <a:rPr lang="fr-FR" sz="4400" dirty="0" err="1">
                          <a:solidFill>
                            <a:srgbClr val="0D0D0D"/>
                          </a:solidFill>
                          <a:effectLst/>
                          <a:latin typeface="Times New Roman" panose="02020603050405020304" pitchFamily="18" charset="0"/>
                          <a:ea typeface="MS Mincho"/>
                          <a:cs typeface="Times New Roman" panose="02020603050405020304" pitchFamily="18" charset="0"/>
                        </a:rPr>
                        <a:t>chủ</a:t>
                      </a:r>
                      <a:r>
                        <a:rPr lang="fr-FR" sz="4400" dirty="0">
                          <a:solidFill>
                            <a:srgbClr val="0D0D0D"/>
                          </a:solidFill>
                          <a:effectLst/>
                          <a:latin typeface="Times New Roman" panose="02020603050405020304" pitchFamily="18" charset="0"/>
                          <a:ea typeface="MS Mincho"/>
                          <a:cs typeface="Times New Roman" panose="02020603050405020304" pitchFamily="18" charset="0"/>
                        </a:rPr>
                        <a:t> </a:t>
                      </a:r>
                      <a:r>
                        <a:rPr lang="fr-FR" sz="4400" dirty="0" err="1">
                          <a:solidFill>
                            <a:srgbClr val="0D0D0D"/>
                          </a:solidFill>
                          <a:effectLst/>
                          <a:latin typeface="Times New Roman" panose="02020603050405020304" pitchFamily="18" charset="0"/>
                          <a:ea typeface="MS Mincho"/>
                          <a:cs typeface="Times New Roman" panose="02020603050405020304" pitchFamily="18" charset="0"/>
                        </a:rPr>
                        <a:t>yếu</a:t>
                      </a:r>
                      <a:r>
                        <a:rPr lang="fr-FR" sz="4400" dirty="0">
                          <a:solidFill>
                            <a:srgbClr val="0D0D0D"/>
                          </a:solidFill>
                          <a:effectLst/>
                          <a:latin typeface="Times New Roman" panose="02020603050405020304" pitchFamily="18" charset="0"/>
                          <a:ea typeface="MS Mincho"/>
                          <a:cs typeface="Times New Roman" panose="02020603050405020304" pitchFamily="18" charset="0"/>
                        </a:rPr>
                        <a:t>?</a:t>
                      </a:r>
                      <a:endParaRPr lang="en-GB"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80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Freeform 4"/>
          <p:cNvSpPr/>
          <p:nvPr/>
        </p:nvSpPr>
        <p:spPr>
          <a:xfrm>
            <a:off x="8679394" y="5739437"/>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13" name="Group 13"/>
          <p:cNvGrpSpPr/>
          <p:nvPr/>
        </p:nvGrpSpPr>
        <p:grpSpPr>
          <a:xfrm>
            <a:off x="5759215" y="6984049"/>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190500"/>
            <a:ext cx="8981436" cy="2031325"/>
          </a:xfrm>
          <a:prstGeom prst="rect">
            <a:avLst/>
          </a:prstGeom>
        </p:spPr>
        <p:txBody>
          <a:bodyPr lIns="0" tIns="0" rIns="0" bIns="0" rtlCol="0" anchor="t">
            <a:spAutoFit/>
          </a:bodyPr>
          <a:lstStyle/>
          <a:p>
            <a:pPr algn="ctr"/>
            <a:r>
              <a:rPr lang="nb-NO" sz="6600" b="1">
                <a:latin typeface="Times New Roman" panose="02020603050405020304" pitchFamily="18" charset="0"/>
                <a:cs typeface="Times New Roman" panose="02020603050405020304" pitchFamily="18" charset="0"/>
              </a:rPr>
              <a:t>b. Số phận bi kịch của Vũ Nương</a:t>
            </a:r>
            <a:endParaRPr lang="en-GB" sz="66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736729" y="9291938"/>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270420" y="2394170"/>
            <a:ext cx="7184980" cy="923330"/>
          </a:xfrm>
          <a:prstGeom prst="rect">
            <a:avLst/>
          </a:prstGeom>
        </p:spPr>
        <p:txBody>
          <a:bodyPr wrap="none">
            <a:spAutoFit/>
          </a:bodyPr>
          <a:lstStyle/>
          <a:p>
            <a:r>
              <a:rPr lang="nb-NO" sz="5400" b="1" i="1" kern="100">
                <a:solidFill>
                  <a:srgbClr val="0D0D0D"/>
                </a:solidFill>
                <a:latin typeface="Times New Roman" panose="02020603050405020304" pitchFamily="18" charset="0"/>
                <a:ea typeface="Calibri" panose="020F0502020204030204" pitchFamily="34" charset="0"/>
              </a:rPr>
              <a:t>* Bi kịch của Vũ Nương</a:t>
            </a:r>
            <a:endParaRPr lang="en-GB" sz="5400"/>
          </a:p>
        </p:txBody>
      </p:sp>
      <p:sp>
        <p:nvSpPr>
          <p:cNvPr id="24" name="Rectangle 23"/>
          <p:cNvSpPr/>
          <p:nvPr/>
        </p:nvSpPr>
        <p:spPr>
          <a:xfrm>
            <a:off x="4556328" y="3506174"/>
            <a:ext cx="3351716" cy="3477875"/>
          </a:xfrm>
          <a:prstGeom prst="rect">
            <a:avLst/>
          </a:prstGeom>
        </p:spPr>
        <p:txBody>
          <a:bodyPr wrap="square">
            <a:spAutoFit/>
          </a:bodyPr>
          <a:lstStyle/>
          <a:p>
            <a:pPr algn="just">
              <a:spcAft>
                <a:spcPts val="0"/>
              </a:spcAft>
            </a:pPr>
            <a:r>
              <a:rPr lang="nb-NO" sz="4400">
                <a:latin typeface="Times New Roman" panose="02020603050405020304" pitchFamily="18" charset="0"/>
                <a:ea typeface="Calibri" panose="020F0502020204030204" pitchFamily="34" charset="0"/>
                <a:cs typeface="Times New Roman" panose="02020603050405020304" pitchFamily="18" charset="0"/>
              </a:rPr>
              <a:t>Khi chồng trở về, Vũ Nương phải gánh chịu nỗi oan lạ lùng.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9044903" y="5955102"/>
            <a:ext cx="4378715" cy="3477875"/>
          </a:xfrm>
          <a:prstGeom prst="rect">
            <a:avLst/>
          </a:prstGeom>
        </p:spPr>
        <p:txBody>
          <a:bodyPr wrap="square">
            <a:spAutoFit/>
          </a:bodyPr>
          <a:lstStyle/>
          <a:p>
            <a:pPr algn="just"/>
            <a:r>
              <a:rPr lang="nb-NO" sz="4400">
                <a:latin typeface="Times New Roman" panose="02020603050405020304" pitchFamily="18" charset="0"/>
                <a:ea typeface="Calibri" panose="020F0502020204030204" pitchFamily="34" charset="0"/>
              </a:rPr>
              <a:t>Phải tìm đến cái chết (gieo mình xuống sông) để tỏ tấm lòng chung thủy của mình.</a:t>
            </a:r>
            <a:endParaRPr lang="en-GB" sz="4400"/>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TextBox 4"/>
          <p:cNvSpPr txBox="1"/>
          <p:nvPr/>
        </p:nvSpPr>
        <p:spPr>
          <a:xfrm>
            <a:off x="3021413" y="266700"/>
            <a:ext cx="12230661" cy="1293624"/>
          </a:xfrm>
          <a:prstGeom prst="rect">
            <a:avLst/>
          </a:prstGeom>
        </p:spPr>
        <p:txBody>
          <a:bodyPr wrap="square" lIns="0" tIns="0" rIns="0" bIns="0" rtlCol="0" anchor="t">
            <a:spAutoFit/>
          </a:bodyPr>
          <a:lstStyle/>
          <a:p>
            <a:pPr algn="ctr">
              <a:lnSpc>
                <a:spcPts val="11200"/>
              </a:lnSpc>
            </a:pPr>
            <a:r>
              <a:rPr lang="nb-NO" sz="72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Lời than của Vũ Nương </a:t>
            </a:r>
            <a:endParaRPr lang="en-US" sz="72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299751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70004" y="532309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820687" y="774027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650692" y="1698774"/>
            <a:ext cx="6972101" cy="923330"/>
          </a:xfrm>
          <a:prstGeom prst="rect">
            <a:avLst/>
          </a:prstGeom>
        </p:spPr>
        <p:txBody>
          <a:bodyPr wrap="none">
            <a:spAutoFit/>
          </a:bodyPr>
          <a:lstStyle/>
          <a:p>
            <a:r>
              <a:rPr lang="nb-NO" sz="5400" b="1" kern="1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Nỗi đau của Vũ Nương</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680968" y="2981022"/>
            <a:ext cx="10797032" cy="2123658"/>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a:t>
            </a:r>
            <a:r>
              <a:rPr lang="nb-NO" sz="4400" i="1" kern="100">
                <a:solidFill>
                  <a:srgbClr val="0D0D0D"/>
                </a:solidFill>
                <a:latin typeface="Times New Roman" panose="02020603050405020304" pitchFamily="18" charset="0"/>
                <a:ea typeface="Calibri" panose="020F0502020204030204" pitchFamily="34" charset="0"/>
              </a:rPr>
              <a:t>Thiếp vốn con kẻ khó... Cách biệt ba năm gìn giữ một tiết. Tô son điểm phấn từng đã nguôi lòng, ngõ liễu tường hoa chưa hề bén ghét...”</a:t>
            </a:r>
            <a:endParaRPr lang="en-GB" sz="4400"/>
          </a:p>
        </p:txBody>
      </p:sp>
      <p:sp>
        <p:nvSpPr>
          <p:cNvPr id="11" name="Rectangle 10"/>
          <p:cNvSpPr/>
          <p:nvPr/>
        </p:nvSpPr>
        <p:spPr>
          <a:xfrm>
            <a:off x="3592741" y="5242005"/>
            <a:ext cx="10885259" cy="2123658"/>
          </a:xfrm>
          <a:prstGeom prst="rect">
            <a:avLst/>
          </a:prstGeom>
        </p:spPr>
        <p:txBody>
          <a:bodyPr wrap="square">
            <a:spAutoFit/>
          </a:bodyPr>
          <a:lstStyle/>
          <a:p>
            <a:pPr algn="just"/>
            <a:r>
              <a:rPr lang="nb-NO" sz="4400" i="1" kern="100">
                <a:solidFill>
                  <a:srgbClr val="0D0D0D"/>
                </a:solidFill>
                <a:latin typeface="Times New Roman" panose="02020603050405020304" pitchFamily="18" charset="0"/>
                <a:ea typeface="Calibri" panose="020F0502020204030204" pitchFamily="34" charset="0"/>
              </a:rPr>
              <a:t>“Thiếp vốn nương tựa vào chàng vì có cái thú vui nghi gia nghi thất. Nay đã bình rơi trâm gãy....kia nữa</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sp>
        <p:nvSpPr>
          <p:cNvPr id="12" name="Rectangle 11"/>
          <p:cNvSpPr/>
          <p:nvPr/>
        </p:nvSpPr>
        <p:spPr>
          <a:xfrm>
            <a:off x="3703685" y="7650782"/>
            <a:ext cx="10663369" cy="1446550"/>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Lời thoại ở bến Hoàng Giang: “</a:t>
            </a:r>
            <a:r>
              <a:rPr lang="nb-NO" sz="4400" i="1" kern="100">
                <a:solidFill>
                  <a:srgbClr val="0D0D0D"/>
                </a:solidFill>
                <a:latin typeface="Times New Roman" panose="02020603050405020304" pitchFamily="18" charset="0"/>
                <a:ea typeface="Calibri" panose="020F0502020204030204" pitchFamily="34" charset="0"/>
              </a:rPr>
              <a:t>Kẻ bạc mệnh này ...mọi người phỉ nhổ</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276600"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8001000" y="377348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8580708" y="4161472"/>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877800" y="-163903"/>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4647105" y="1146914"/>
            <a:ext cx="10313378" cy="1340110"/>
          </a:xfrm>
          <a:prstGeom prst="rect">
            <a:avLst/>
          </a:prstGeom>
        </p:spPr>
        <p:txBody>
          <a:bodyPr lIns="0" tIns="0" rIns="0" bIns="0" rtlCol="0" anchor="t">
            <a:spAutoFit/>
          </a:bodyPr>
          <a:lstStyle/>
          <a:p>
            <a:pPr>
              <a:lnSpc>
                <a:spcPts val="11200"/>
              </a:lnSpc>
            </a:pPr>
            <a:r>
              <a:rPr lang="nb-NO"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9037908" y="4478754"/>
            <a:ext cx="8763000" cy="3770263"/>
          </a:xfrm>
          <a:prstGeom prst="rect">
            <a:avLst/>
          </a:prstGeom>
        </p:spPr>
        <p:txBody>
          <a:bodyPr wrap="square" lIns="0" tIns="0" rIns="0" bIns="0" rtlCol="0" anchor="t">
            <a:spAutoFit/>
          </a:bodyPr>
          <a:lstStyle/>
          <a:p>
            <a:pPr algn="just">
              <a:lnSpc>
                <a:spcPts val="4900"/>
              </a:lnSpc>
              <a:spcBef>
                <a:spcPct val="0"/>
              </a:spcBef>
            </a:pPr>
            <a:r>
              <a:rPr lang="nb-NO" sz="4400" dirty="0">
                <a:latin typeface="Times New Roman" panose="02020603050405020304" pitchFamily="18" charset="0"/>
                <a:cs typeface="Times New Roman" panose="02020603050405020304" pitchFamily="18" charset="0"/>
              </a:rPr>
              <a:t>Vũ Nương là 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672" y="3619500"/>
            <a:ext cx="6667500" cy="6457001"/>
          </a:xfrm>
          <a:prstGeom prst="rect">
            <a:avLst/>
          </a:prstGeom>
        </p:spPr>
      </p:pic>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81100"/>
            <a:ext cx="14554200" cy="1471621"/>
          </a:xfrm>
          <a:prstGeom prst="rect">
            <a:avLst/>
          </a:prstGeom>
        </p:spPr>
        <p:txBody>
          <a:bodyPr wrap="square">
            <a:spAutoFit/>
          </a:bodyPr>
          <a:lstStyle/>
          <a:p>
            <a:pPr algn="just">
              <a:lnSpc>
                <a:spcPct val="130000"/>
              </a:lnSpc>
              <a:spcAft>
                <a:spcPts val="0"/>
              </a:spcAft>
            </a:pP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GV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Tổ</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HS HĐCCL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Thả</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chỗ</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52600" y="2857500"/>
            <a:ext cx="15011400" cy="2733056"/>
          </a:xfrm>
          <a:prstGeom prst="rect">
            <a:avLst/>
          </a:prstGeom>
        </p:spPr>
        <p:txBody>
          <a:bodyPr wrap="square">
            <a:spAutoFit/>
          </a:bodyPr>
          <a:lstStyle/>
          <a:p>
            <a:pPr marL="742950" indent="-742950" algn="just">
              <a:lnSpc>
                <a:spcPct val="130000"/>
              </a:lnSpc>
              <a:buAutoNum type="alphaLcPeriod"/>
            </a:pPr>
            <a:r>
              <a:rPr lang="en-US" sz="4400" i="1" dirty="0" err="1" smtClean="0">
                <a:latin typeface="Times New Roman" panose="02020603050405020304" pitchFamily="18" charset="0"/>
                <a:ea typeface="Times New Roman" panose="02020603050405020304" pitchFamily="18" charset="0"/>
                <a:cs typeface="Times New Roman" panose="02020603050405020304" pitchFamily="18" charset="0"/>
              </a:rPr>
              <a:t>Đau</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cs typeface="Times New Roman" panose="02020603050405020304" pitchFamily="18" charset="0"/>
              </a:rPr>
              <a:t>phận</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i="1" dirty="0"/>
          </a:p>
          <a:p>
            <a:pPr algn="just">
              <a:lnSpc>
                <a:spcPct val="130000"/>
              </a:lnSpc>
            </a:pPr>
            <a:r>
              <a:rPr lang="en-US" sz="4400" i="1" dirty="0" err="1" smtClean="0">
                <a:latin typeface="Times New Roman" panose="02020603050405020304" pitchFamily="18" charset="0"/>
                <a:ea typeface="Times New Roman" panose="02020603050405020304" pitchFamily="18" charset="0"/>
                <a:cs typeface="Times New Roman" panose="02020603050405020304" pitchFamily="18" charset="0"/>
              </a:rPr>
              <a:t>Lời</a:t>
            </a:r>
            <a:r>
              <a:rPr lang="en-US" sz="4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mệnh</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Du)</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419600" y="8968491"/>
            <a:ext cx="2438400" cy="827919"/>
          </a:xfrm>
          <a:prstGeom prst="rect">
            <a:avLst/>
          </a:prstGeom>
        </p:spPr>
        <p:txBody>
          <a:bodyPr wrap="square">
            <a:spAutoFit/>
          </a:bodyPr>
          <a:lstStyle/>
          <a:p>
            <a:pPr marR="57150" algn="just">
              <a:lnSpc>
                <a:spcPct val="130000"/>
              </a:lnSpc>
              <a:spcAft>
                <a:spcPts val="0"/>
              </a:spcAft>
              <a:tabLst>
                <a:tab pos="57150" algn="l"/>
              </a:tabLs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048000" y="6693209"/>
            <a:ext cx="10820400" cy="2573012"/>
          </a:xfrm>
          <a:prstGeom prst="rect">
            <a:avLst/>
          </a:prstGeom>
        </p:spPr>
        <p:txBody>
          <a:bodyPr wrap="square">
            <a:spAutoFit/>
          </a:bodyPr>
          <a:lstStyle/>
          <a:p>
            <a:pPr marL="742950" indent="-742950" algn="just">
              <a:lnSpc>
                <a:spcPct val="130000"/>
              </a:lnSpc>
              <a:buAutoNum type="alphaLcPeriod"/>
            </a:pP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cs typeface="Times New Roman" panose="02020603050405020304" pitchFamily="18" charset="0"/>
              </a:rPr>
              <a:t>phận</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ea typeface="Times New Roman" panose="02020603050405020304" pitchFamily="18" charset="0"/>
                <a:cs typeface="Times New Roman" panose="02020603050405020304" pitchFamily="18" charset="0"/>
              </a:rPr>
              <a:t>đàn</a:t>
            </a:r>
            <a:r>
              <a:rPr lang="en-US" sz="4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ea typeface="Times New Roman" panose="02020603050405020304" pitchFamily="18" charset="0"/>
                <a:cs typeface="Times New Roman" panose="02020603050405020304" pitchFamily="18" charset="0"/>
              </a:rPr>
              <a:t>bà</a:t>
            </a:r>
            <a:endParaRPr lang="en-US" sz="4400" b="1" i="1" dirty="0"/>
          </a:p>
          <a:p>
            <a:pPr algn="just">
              <a:lnSpc>
                <a:spcPct val="130000"/>
              </a:lnSpc>
            </a:pP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bạc</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mệnh</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Kiều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Du)</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20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Freeform 4"/>
          <p:cNvSpPr/>
          <p:nvPr/>
        </p:nvSpPr>
        <p:spPr>
          <a:xfrm>
            <a:off x="4501918" y="2204177"/>
            <a:ext cx="8631032" cy="4190638"/>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4723131" y="2534391"/>
            <a:ext cx="8188606" cy="3617772"/>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a:p>
        </p:txBody>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vi-VN"/>
          </a:p>
        </p:txBody>
      </p:sp>
      <p:sp>
        <p:nvSpPr>
          <p:cNvPr id="15" name="TextBox 15"/>
          <p:cNvSpPr txBox="1"/>
          <p:nvPr/>
        </p:nvSpPr>
        <p:spPr>
          <a:xfrm>
            <a:off x="4918206" y="2707742"/>
            <a:ext cx="7811524" cy="3385542"/>
          </a:xfrm>
          <a:prstGeom prst="rect">
            <a:avLst/>
          </a:prstGeom>
        </p:spPr>
        <p:txBody>
          <a:bodyPr lIns="0" tIns="0" rIns="0" bIns="0" rtlCol="0" anchor="t">
            <a:spAutoFit/>
          </a:bodyPr>
          <a:lstStyle/>
          <a:p>
            <a:pPr algn="just"/>
            <a:r>
              <a:rPr lang="nb-NO" sz="4400">
                <a:latin typeface="Times New Roman" panose="02020603050405020304" pitchFamily="18" charset="0"/>
                <a:cs typeface="Times New Roman" panose="02020603050405020304" pitchFamily="18" charset="0"/>
              </a:rPr>
              <a:t>Thể hiện diễn biến nội tâm của nhân vật: cố gắng giải thích mong hàn gắn hạnh phúc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mất niềm tin, thất vọng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tuyệt vọng, tìm đến cái chết để minh oan.</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2708434"/>
          </a:xfrm>
          <a:prstGeom prst="rect">
            <a:avLst/>
          </a:prstGeom>
        </p:spPr>
        <p:txBody>
          <a:bodyPr wrap="square" lIns="0" tIns="0" rIns="0" bIns="0" rtlCol="0" anchor="t">
            <a:spAutoFit/>
          </a:bodyPr>
          <a:lstStyle/>
          <a:p>
            <a:pPr algn="just">
              <a:spcBef>
                <a:spcPct val="0"/>
              </a:spcBef>
            </a:pPr>
            <a:r>
              <a:rPr lang="nb-NO" sz="4400">
                <a:latin typeface="Times New Roman" panose="02020603050405020304" pitchFamily="18" charset="0"/>
                <a:cs typeface="Times New Roman" panose="02020603050405020304" pitchFamily="18" charset="0"/>
              </a:rPr>
              <a:t>Sử dụng nhiều điển cố, điển tích; các phép đối; mượng các hình ảnh thiên nhiên để nói lên nỗi lòng.</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230914" y="461070"/>
            <a:ext cx="8644537" cy="1569660"/>
          </a:xfrm>
          <a:prstGeom prst="rect">
            <a:avLst/>
          </a:prstGeom>
        </p:spPr>
        <p:txBody>
          <a:bodyPr wrap="square">
            <a:spAutoFit/>
          </a:bodyPr>
          <a:lstStyle/>
          <a:p>
            <a:pPr algn="ctr"/>
            <a:r>
              <a:rPr lang="nb-NO" sz="4800" b="1" kern="100">
                <a:solidFill>
                  <a:srgbClr val="0D0D0D"/>
                </a:solidFill>
                <a:latin typeface="Times New Roman" panose="02020603050405020304" pitchFamily="18" charset="0"/>
                <a:ea typeface="Calibri" panose="020F0502020204030204" pitchFamily="34" charset="0"/>
              </a:rPr>
              <a:t>Đặc điểm ngôn ngữ nhân vật trong truyện truyền kì</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4464410" y="207670"/>
            <a:ext cx="9993046" cy="2031325"/>
          </a:xfrm>
          <a:prstGeom prst="rect">
            <a:avLst/>
          </a:prstGeom>
        </p:spPr>
        <p:txBody>
          <a:bodyPr wrap="square" lIns="0" tIns="0" rIns="0" bIns="0" rtlCol="0" anchor="t">
            <a:spAutoFit/>
          </a:bodyPr>
          <a:lstStyle/>
          <a:p>
            <a:pPr algn="ctr"/>
            <a:r>
              <a:rPr lang="nb-NO" sz="6600" b="1">
                <a:latin typeface="Times New Roman" panose="02020603050405020304" pitchFamily="18" charset="0"/>
                <a:cs typeface="Times New Roman" panose="02020603050405020304" pitchFamily="18" charset="0"/>
              </a:rPr>
              <a:t>*Nguyên nhân gây ra bi kịch của Vũ Nương</a:t>
            </a:r>
            <a:endParaRPr lang="en-US" sz="6600" b="1">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txBody>
          <a:bodyPr/>
          <a:lstStyle/>
          <a:p>
            <a:endParaRPr lang="vi-VN"/>
          </a:p>
        </p:txBody>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6138942" y="2644017"/>
            <a:ext cx="12149058" cy="628377"/>
          </a:xfrm>
          <a:prstGeom prst="rect">
            <a:avLst/>
          </a:prstGeom>
        </p:spPr>
        <p:txBody>
          <a:bodyPr lIns="0" tIns="0" rIns="0" bIns="0" rtlCol="0" anchor="t">
            <a:spAutoFit/>
          </a:bodyPr>
          <a:lstStyle/>
          <a:p>
            <a:pPr>
              <a:lnSpc>
                <a:spcPts val="4900"/>
              </a:lnSpc>
              <a:spcBef>
                <a:spcPct val="0"/>
              </a:spcBef>
            </a:pPr>
            <a:r>
              <a:rPr lang="nb-NO" sz="4800" b="1">
                <a:latin typeface="Times New Roman" panose="02020603050405020304" pitchFamily="18" charset="0"/>
                <a:cs typeface="Times New Roman" panose="02020603050405020304" pitchFamily="18" charset="0"/>
              </a:rPr>
              <a:t>Nguyên nhân trực tiếp</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20707" y="4749741"/>
            <a:ext cx="6423094" cy="3785652"/>
          </a:xfrm>
          <a:prstGeom prst="rect">
            <a:avLst/>
          </a:prstGeom>
        </p:spPr>
        <p:txBody>
          <a:bodyPr wrap="square">
            <a:spAutoFit/>
          </a:bodyPr>
          <a:lstStyle/>
          <a:p>
            <a:r>
              <a:rPr lang="nb-NO" sz="6000">
                <a:solidFill>
                  <a:srgbClr val="222222"/>
                </a:solidFill>
                <a:latin typeface="Times New Roman" panose="02020603050405020304" pitchFamily="18" charset="0"/>
                <a:ea typeface="Calibri" panose="020F0502020204030204" pitchFamily="34" charset="0"/>
              </a:rPr>
              <a:t>Do Trương Sinh quá đa nghi, hay ghen, gia trưởng, độc đoán. </a:t>
            </a:r>
            <a:endParaRPr lang="en-GB" sz="6000"/>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7662281" y="4156531"/>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0942327" y="5524500"/>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6" y="3441814"/>
            <a:ext cx="14475233"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749158" y="3842616"/>
            <a:ext cx="1389099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979302" y="4079328"/>
            <a:ext cx="13430703" cy="1354217"/>
          </a:xfrm>
          <a:prstGeom prst="rect">
            <a:avLst/>
          </a:prstGeom>
        </p:spPr>
        <p:txBody>
          <a:bodyPr wrap="square" lIns="0" tIns="0" rIns="0" bIns="0" rtlCol="0" anchor="t">
            <a:spAutoFit/>
          </a:bodyPr>
          <a:lstStyle/>
          <a:p>
            <a:pPr>
              <a:spcBef>
                <a:spcPct val="0"/>
              </a:spcBef>
            </a:pPr>
            <a:r>
              <a:rPr lang="nb-NO" sz="4400">
                <a:latin typeface="Times New Roman" panose="02020603050405020304" pitchFamily="18" charset="0"/>
                <a:cs typeface="Times New Roman" panose="02020603050405020304" pitchFamily="18" charset="0"/>
              </a:rPr>
              <a:t>+ Do xã hội phong kiến với cảnh “binh lửa rối ren” gây bao đau khổ cho nhân dân.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90817" y="1586166"/>
            <a:ext cx="7500771" cy="1107996"/>
          </a:xfrm>
          <a:prstGeom prst="rect">
            <a:avLst/>
          </a:prstGeom>
        </p:spPr>
        <p:txBody>
          <a:bodyPr wrap="none">
            <a:spAutoFit/>
          </a:bodyPr>
          <a:lstStyle/>
          <a:p>
            <a:r>
              <a:rPr lang="nb-NO" sz="6600" b="1">
                <a:latin typeface="Times New Roman" panose="02020603050405020304" pitchFamily="18" charset="0"/>
                <a:cs typeface="Times New Roman" panose="02020603050405020304" pitchFamily="18" charset="0"/>
              </a:rPr>
              <a:t>Nguyên nhân sâu xa</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84961" y="5570150"/>
            <a:ext cx="13472842" cy="1446550"/>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cuộc hôn nhân không bình đẳng, Vũ Nương chỉ là “con nhà kẻ khó”, còn Trương Sinh là “con nhà hào phú”.</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84960" y="7226326"/>
            <a:ext cx="13472843" cy="2123658"/>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mặt tiêu cực của lễ giáo phong kiến: Chế độ nam quyền; quan niệm đạo Nho một cách cực đoan về chữ “trinh”, chữ “tiết”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381000" y="419100"/>
            <a:ext cx="9840745" cy="1015663"/>
          </a:xfrm>
          <a:prstGeom prst="rect">
            <a:avLst/>
          </a:prstGeom>
        </p:spPr>
        <p:txBody>
          <a:bodyPr lIns="0" tIns="0" rIns="0" bIns="0" rtlCol="0" anchor="t">
            <a:spAutoFit/>
          </a:bodyPr>
          <a:lstStyle/>
          <a:p>
            <a:r>
              <a:rPr lang="en-US" sz="6600" b="1" dirty="0">
                <a:latin typeface="Times New Roman" panose="02020603050405020304" pitchFamily="18" charset="0"/>
                <a:cs typeface="Times New Roman" panose="02020603050405020304" pitchFamily="18" charset="0"/>
              </a:rPr>
              <a:t>2. </a:t>
            </a:r>
            <a:r>
              <a:rPr lang="en-US" sz="6600" b="1" dirty="0" err="1">
                <a:latin typeface="Times New Roman" panose="02020603050405020304" pitchFamily="18" charset="0"/>
                <a:cs typeface="Times New Roman" panose="02020603050405020304" pitchFamily="18" charset="0"/>
              </a:rPr>
              <a:t>Nhân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vật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Trương</a:t>
            </a:r>
            <a:r>
              <a:rPr lang="en-US" sz="6600" b="1" dirty="0">
                <a:latin typeface="Times New Roman" panose="02020603050405020304" pitchFamily="18" charset="0"/>
                <a:cs typeface="Times New Roman" panose="02020603050405020304" pitchFamily="18" charset="0"/>
              </a:rPr>
              <a:t> Sinh</a:t>
            </a:r>
            <a:endParaRPr lang="en-GB" sz="6600" dirty="0">
              <a:latin typeface="Times New Roman" panose="02020603050405020304" pitchFamily="18" charset="0"/>
              <a:cs typeface="Times New Roman" panose="02020603050405020304" pitchFamily="18" charset="0"/>
            </a:endParaRPr>
          </a:p>
        </p:txBody>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9" name="TextBox 8">
            <a:extLst>
              <a:ext uri="{FF2B5EF4-FFF2-40B4-BE49-F238E27FC236}">
                <a16:creationId xmlns:a16="http://schemas.microsoft.com/office/drawing/2014/main" id="{A11009EA-1A9C-17EA-ADE5-5F85FB7A28CD}"/>
              </a:ext>
            </a:extLst>
          </p:cNvPr>
          <p:cNvSpPr txBox="1"/>
          <p:nvPr/>
        </p:nvSpPr>
        <p:spPr>
          <a:xfrm>
            <a:off x="-70338" y="1945758"/>
            <a:ext cx="18053538" cy="3869521"/>
          </a:xfrm>
          <a:prstGeom prst="rect">
            <a:avLst/>
          </a:prstGeom>
          <a:noFill/>
        </p:spPr>
        <p:txBody>
          <a:bodyPr wrap="square">
            <a:spAutoFit/>
          </a:bodyPr>
          <a:lstStyle/>
          <a:p>
            <a:pPr marL="457200" algn="just">
              <a:lnSpc>
                <a:spcPct val="130000"/>
              </a:lnSpc>
              <a:tabLst>
                <a:tab pos="1386840" algn="l"/>
              </a:tabLst>
            </a:pP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chuyện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nổi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bật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nét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Trương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Sinh.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vai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trò</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chuyện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việc</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họa</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độ</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hành</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Trương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Sinh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trai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dắt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thăm</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mộ</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pt-BR" sz="3200" b="1" dirty="0">
                <a:effectLst/>
                <a:latin typeface="Times New Roman" panose="02020603050405020304" pitchFamily="18" charset="0"/>
                <a:ea typeface="Calibri" panose="020F0502020204030204" pitchFamily="34" charset="0"/>
                <a:cs typeface="Times New Roman" panose="02020603050405020304" pitchFamily="18" charset="0"/>
              </a:rPr>
              <a:t>Đặt mình trong tình huống của Trương Sinh, em sẽ có cách xử sự như thế nào?</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1386840" algn="l"/>
              </a:tabLst>
            </a:pPr>
            <a:r>
              <a:rPr lang="pt-BR" sz="3200" b="1" dirty="0">
                <a:effectLst/>
                <a:latin typeface="Times New Roman" panose="02020603050405020304" pitchFamily="18" charset="0"/>
                <a:ea typeface="Calibri" panose="020F0502020204030204" pitchFamily="34" charset="0"/>
                <a:cs typeface="Times New Roman" panose="02020603050405020304" pitchFamily="18" charset="0"/>
              </a:rPr>
              <a:t>+ Từ dó</a:t>
            </a:r>
            <a:r>
              <a:rPr lang="pt-BR"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Trương</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Sinh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rút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nhân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vật</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38245" y="3444884"/>
            <a:ext cx="9840745" cy="1015663"/>
          </a:xfrm>
          <a:prstGeom prst="rect">
            <a:avLst/>
          </a:prstGeom>
        </p:spPr>
        <p:txBody>
          <a:bodyPr lIns="0" tIns="0" rIns="0" bIns="0" rtlCol="0" anchor="t">
            <a:spAutoFit/>
          </a:bodyPr>
          <a:lstStyle/>
          <a:p>
            <a:r>
              <a:rPr lang="en-US" sz="6600" b="1" dirty="0">
                <a:latin typeface="Times New Roman" panose="02020603050405020304" pitchFamily="18" charset="0"/>
                <a:cs typeface="Times New Roman" panose="02020603050405020304" pitchFamily="18" charset="0"/>
              </a:rPr>
              <a:t>2. </a:t>
            </a:r>
            <a:r>
              <a:rPr lang="en-US" sz="6600" b="1" dirty="0" err="1">
                <a:latin typeface="Times New Roman" panose="02020603050405020304" pitchFamily="18" charset="0"/>
                <a:cs typeface="Times New Roman" panose="02020603050405020304" pitchFamily="18" charset="0"/>
              </a:rPr>
              <a:t>Nhân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vật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Trương</a:t>
            </a:r>
            <a:r>
              <a:rPr lang="en-US" sz="6600" b="1" dirty="0">
                <a:latin typeface="Times New Roman" panose="02020603050405020304" pitchFamily="18" charset="0"/>
                <a:cs typeface="Times New Roman" panose="02020603050405020304" pitchFamily="18" charset="0"/>
              </a:rPr>
              <a:t> Sinh</a:t>
            </a:r>
            <a:endParaRPr lang="en-GB" sz="6600" dirty="0">
              <a:latin typeface="Times New Roman" panose="02020603050405020304" pitchFamily="18" charset="0"/>
              <a:cs typeface="Times New Roman" panose="02020603050405020304" pitchFamily="18" charset="0"/>
            </a:endParaRPr>
          </a:p>
        </p:txBody>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6" name="TextBox 6"/>
          <p:cNvSpPr txBox="1"/>
          <p:nvPr/>
        </p:nvSpPr>
        <p:spPr>
          <a:xfrm>
            <a:off x="838245" y="5448300"/>
            <a:ext cx="8610600" cy="2769989"/>
          </a:xfrm>
          <a:prstGeom prst="rect">
            <a:avLst/>
          </a:prstGeom>
        </p:spPr>
        <p:txBody>
          <a:bodyPr wrap="square" lIns="0" tIns="0" rIns="0" bIns="0" rtlCol="0" anchor="t">
            <a:spAutoFit/>
          </a:bodyPr>
          <a:lstStyle/>
          <a:p>
            <a:pPr algn="just"/>
            <a:r>
              <a:rPr lang="en-US" sz="6000">
                <a:latin typeface="Times New Roman" panose="02020603050405020304" pitchFamily="18" charset="0"/>
                <a:cs typeface="Times New Roman" panose="02020603050405020304" pitchFamily="18" charset="0"/>
              </a:rPr>
              <a:t>- </a:t>
            </a:r>
            <a:r>
              <a:rPr lang="en-US" sz="6000" b="1">
                <a:latin typeface="Times New Roman" panose="02020603050405020304" pitchFamily="18" charset="0"/>
                <a:cs typeface="Times New Roman" panose="02020603050405020304" pitchFamily="18" charset="0"/>
              </a:rPr>
              <a:t>Lời giới thiệu: </a:t>
            </a:r>
            <a:r>
              <a:rPr lang="en-US" sz="6000">
                <a:latin typeface="Times New Roman" panose="02020603050405020304" pitchFamily="18" charset="0"/>
                <a:cs typeface="Times New Roman" panose="02020603050405020304" pitchFamily="18" charset="0"/>
              </a:rPr>
              <a:t>Con nhà giàu, ít học, đa nghi, đối với vợ phòng ngừa quá mức.</a:t>
            </a:r>
            <a:endParaRPr lang="en-GB" sz="6000">
              <a:latin typeface="Times New Roman" panose="02020603050405020304" pitchFamily="18" charset="0"/>
              <a:cs typeface="Times New Roman" panose="02020603050405020304" pitchFamily="18" charset="0"/>
            </a:endParaRPr>
          </a:p>
        </p:txBody>
      </p:sp>
      <p:pic>
        <p:nvPicPr>
          <p:cNvPr id="7"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0125064" y="4533900"/>
            <a:ext cx="4495800" cy="512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21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4270420" y="3334991"/>
            <a:ext cx="432559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Freeform 4"/>
          <p:cNvSpPr/>
          <p:nvPr/>
        </p:nvSpPr>
        <p:spPr>
          <a:xfrm>
            <a:off x="8596011" y="5295900"/>
            <a:ext cx="4597349" cy="4463349"/>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414577"/>
            <a:ext cx="8981436" cy="2462213"/>
          </a:xfrm>
          <a:prstGeom prst="rect">
            <a:avLst/>
          </a:prstGeom>
        </p:spPr>
        <p:txBody>
          <a:bodyPr lIns="0" tIns="0" rIns="0" bIns="0" rtlCol="0" anchor="t">
            <a:spAutoFit/>
          </a:bodyPr>
          <a:lstStyle/>
          <a:p>
            <a:pPr algn="ctr"/>
            <a:r>
              <a:rPr lang="en-US" sz="8000" b="1">
                <a:latin typeface="Times New Roman" panose="02020603050405020304" pitchFamily="18" charset="0"/>
                <a:cs typeface="Times New Roman" panose="02020603050405020304" pitchFamily="18" charset="0"/>
              </a:rPr>
              <a:t>Trương Sinh trở về sau 3 năm đi lính</a:t>
            </a:r>
            <a:endParaRPr lang="en-US" sz="8000" b="1">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128381" y="7111031"/>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18493" y="3562446"/>
            <a:ext cx="4084232"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Tâm trạng nặng nề, không vui: “</a:t>
            </a:r>
            <a:r>
              <a:rPr lang="en-US" sz="4000" i="1" kern="100">
                <a:solidFill>
                  <a:srgbClr val="0D0D0D"/>
                </a:solidFill>
                <a:latin typeface="Times New Roman" panose="02020603050405020304" pitchFamily="18" charset="0"/>
                <a:ea typeface="Calibri" panose="020F0502020204030204" pitchFamily="34" charset="0"/>
              </a:rPr>
              <a:t>Cha về, bà đã mất, lòng cha buồn khổ lắm rồi”</a:t>
            </a:r>
            <a:r>
              <a:rPr lang="en-US" sz="4000" kern="100">
                <a:solidFill>
                  <a:srgbClr val="0D0D0D"/>
                </a:solidFill>
                <a:latin typeface="Times New Roman" panose="02020603050405020304" pitchFamily="18" charset="0"/>
                <a:ea typeface="Calibri" panose="020F0502020204030204" pitchFamily="34" charset="0"/>
              </a:rPr>
              <a:t>.</a:t>
            </a:r>
            <a:endParaRPr lang="en-GB" sz="4000"/>
          </a:p>
        </p:txBody>
      </p:sp>
      <p:sp>
        <p:nvSpPr>
          <p:cNvPr id="24" name="Rectangle 23"/>
          <p:cNvSpPr/>
          <p:nvPr/>
        </p:nvSpPr>
        <p:spPr>
          <a:xfrm>
            <a:off x="8890350" y="5634748"/>
            <a:ext cx="3931870"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Thái độ khi nghe lời bé Đản nói: ngạc nhiên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gạn hỏi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đinh ninh là vợ hư.</a:t>
            </a:r>
            <a:endParaRPr lang="en-GB" sz="4000"/>
          </a:p>
        </p:txBody>
      </p:sp>
      <p:sp>
        <p:nvSpPr>
          <p:cNvPr id="25" name="Rectangle 24"/>
          <p:cNvSpPr/>
          <p:nvPr/>
        </p:nvSpPr>
        <p:spPr>
          <a:xfrm>
            <a:off x="13487697" y="2944402"/>
            <a:ext cx="4025157" cy="4401205"/>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Hành động vũ phu: la um lên cho hả giận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không tin lời vợ phân trần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mắng nhiếc nàng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đánh đuổi đi.</a:t>
            </a:r>
            <a:endParaRPr lang="en-GB" sz="4000"/>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1E9C0-0E80-7FE9-1AD3-AAC3DA76D1D6}"/>
              </a:ext>
            </a:extLst>
          </p:cNvPr>
          <p:cNvSpPr txBox="1"/>
          <p:nvPr/>
        </p:nvSpPr>
        <p:spPr>
          <a:xfrm>
            <a:off x="29308" y="0"/>
            <a:ext cx="18258692" cy="10451003"/>
          </a:xfrm>
          <a:prstGeom prst="rect">
            <a:avLst/>
          </a:prstGeom>
          <a:noFill/>
        </p:spPr>
        <p:txBody>
          <a:bodyPr wrap="square">
            <a:spAutoFit/>
          </a:bodyPr>
          <a:lstStyle/>
          <a:p>
            <a:pPr marL="457200" algn="just">
              <a:lnSpc>
                <a:spcPct val="130000"/>
              </a:lnSpc>
              <a:tabLst>
                <a:tab pos="1386840" algn="l"/>
              </a:tabLst>
            </a:pP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Câu </a:t>
            </a:r>
            <a:r>
              <a:rPr lang="en-US" sz="2600" b="1" dirty="0">
                <a:effectLst/>
                <a:latin typeface="Times New Roman" panose="02020603050405020304" pitchFamily="18" charset="0"/>
                <a:ea typeface="MS Mincho" panose="02020609040205080304" pitchFamily="49" charset="-128"/>
                <a:cs typeface="Times New Roman" panose="02020603050405020304" pitchFamily="18" charset="0"/>
              </a:rPr>
              <a:t>1</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Nguyên nhân dẫn đến cái chết của Vũ Nương?</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Do lời nói ngây thơ của bé Đản</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B.</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Do Trương Sinh tính tình nóng nảy, đa nghi</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Do Vũ Nương không thể tự minh oan cho mình</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D.</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Cả 3 đáp án trên đều đúng</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Câu 2:</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Câu văn “Ngày qua tháng lại, thoắt đã nửa năm, mỗi khi thấy bướm lượn đầy vườn, mây che kín núi thì nỗi buồn góc bể chân trời không thể nào ngăn được” mang ý nghĩa gì?</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Nói lên sự thấm thoát của thời gian</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B.</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Miêu tả cảnh thiên nhiên trong nhiều thời điểm khác nhau</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Nỗi buồn nhớ của Vũ Nương trải theo năm tháng</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D. Cho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thấy</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Trương</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Sinh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phải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đi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chinh</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chiến</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nơi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rất</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xa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xôi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Câu 3:</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Câu nào trong lời trăn trối của bà mẹ nói lên sự ghi nhận nhân cách và công lao của Vũ Nương đối với gia đình nhà chồng?</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Mẹ không phải không muốn đợi chồng con về mà không gắng ăn miếng cơm cháo đặng cùng vui sum họp</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B.</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Một tấm thân tàn, nguy trong sớm tối, việc sống chết không khỏi phiền đến con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Chồng con nơi xa xôi chưa biết thế nào không về đền ơn được</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D.</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Sau này, trời xét lòng lành, ban phúc đức, giống dòng tươi tốt, con cháu đông đàn, xanh kia quyết chẳng phụ con cũng như con đã chẳng phụ mẹ.</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Câu </a:t>
            </a:r>
            <a:r>
              <a:rPr lang="en-US" sz="2600" b="1" dirty="0">
                <a:effectLst/>
                <a:latin typeface="Times New Roman" panose="02020603050405020304" pitchFamily="18" charset="0"/>
                <a:ea typeface="MS Mincho" panose="02020609040205080304" pitchFamily="49" charset="-128"/>
                <a:cs typeface="Times New Roman" panose="02020603050405020304" pitchFamily="18" charset="0"/>
              </a:rPr>
              <a:t>4</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Nhận định nào nói đúng và đầy đủ ý nghĩa của chi tiết Vũ Nương gieo mình xuống sông tự vẫn?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A.</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Phản ánh chân thực cuộc sống đầy oan khuất và khổ đau của người phụ nữ trong xã hội phong kiến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B.</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Bày tỏ niềm thương cảm của tác giả trước số phận mỏng manh và bi thảm của người phụ nữ trong xã hội phong kiến</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tabLst>
                <a:tab pos="1386840" algn="l"/>
              </a:tabLst>
            </a:pP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vi-VN" sz="2600" b="1" dirty="0">
                <a:effectLst/>
                <a:latin typeface="Times New Roman" panose="02020603050405020304" pitchFamily="18" charset="0"/>
                <a:ea typeface="MS Mincho" panose="02020609040205080304" pitchFamily="49" charset="-128"/>
                <a:cs typeface="Times New Roman" panose="02020603050405020304" pitchFamily="18" charset="0"/>
              </a:rPr>
              <a:t>C.</a:t>
            </a:r>
            <a:r>
              <a:rPr lang="vi-VN" sz="2600" dirty="0">
                <a:effectLst/>
                <a:latin typeface="Times New Roman" panose="02020603050405020304" pitchFamily="18" charset="0"/>
                <a:ea typeface="MS Mincho" panose="02020609040205080304" pitchFamily="49" charset="-128"/>
                <a:cs typeface="Times New Roman" panose="02020603050405020304" pitchFamily="18" charset="0"/>
              </a:rPr>
              <a:t> Tố cáo xã hội phụ quyền phong kiến chà đạp lên quyền sống của con người,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nhất</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phụ</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nữ</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1386840" algn="l"/>
              </a:tabLst>
            </a:pP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a:effectLst/>
                <a:latin typeface="Times New Roman" panose="02020603050405020304" pitchFamily="18" charset="0"/>
                <a:ea typeface="MS Mincho" panose="02020609040205080304" pitchFamily="49" charset="-128"/>
                <a:cs typeface="Times New Roman" panose="02020603050405020304" pitchFamily="18" charset="0"/>
              </a:rPr>
              <a:t>D.</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Cả</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 B, C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đều</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dirty="0" err="1">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26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08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43400" y="369935"/>
            <a:ext cx="8991600" cy="2031325"/>
          </a:xfrm>
          <a:prstGeom prst="rect">
            <a:avLst/>
          </a:prstGeom>
        </p:spPr>
        <p:txBody>
          <a:bodyPr wrap="square" lIns="0" tIns="0" rIns="0" bIns="0" rtlCol="0" anchor="t">
            <a:spAutoFit/>
          </a:bodyPr>
          <a:lstStyle/>
          <a:p>
            <a:pPr algn="ctr"/>
            <a:r>
              <a:rPr lang="en-US" sz="6600" b="1" dirty="0">
                <a:latin typeface="Times New Roman" panose="02020603050405020304" pitchFamily="18" charset="0"/>
                <a:cs typeface="Times New Roman" panose="02020603050405020304" pitchFamily="18" charset="0"/>
              </a:rPr>
              <a:t>3. </a:t>
            </a:r>
            <a:r>
              <a:rPr lang="en-US" sz="6600" b="1" dirty="0" err="1">
                <a:latin typeface="Times New Roman" panose="02020603050405020304" pitchFamily="18" charset="0"/>
                <a:cs typeface="Times New Roman" panose="02020603050405020304" pitchFamily="18" charset="0"/>
              </a:rPr>
              <a:t>Không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gian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thời</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gian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các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yếu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kì</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ảo</a:t>
            </a:r>
            <a:endParaRPr lang="en-GB" sz="6600" dirty="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7" y="2603277"/>
            <a:ext cx="14256384" cy="7215029"/>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749158" y="3009900"/>
            <a:ext cx="13525603" cy="64076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aphicFrame>
        <p:nvGraphicFramePr>
          <p:cNvPr id="10" name="Table 9"/>
          <p:cNvGraphicFramePr>
            <a:graphicFrameLocks noGrp="1"/>
          </p:cNvGraphicFramePr>
          <p:nvPr>
            <p:extLst>
              <p:ext uri="{D42A27DB-BD31-4B8C-83A1-F6EECF244321}">
                <p14:modId xmlns:p14="http://schemas.microsoft.com/office/powerpoint/2010/main" val="812073254"/>
              </p:ext>
            </p:extLst>
          </p:nvPr>
        </p:nvGraphicFramePr>
        <p:xfrm>
          <a:off x="914400" y="3103635"/>
          <a:ext cx="13258800" cy="6096000"/>
        </p:xfrm>
        <a:graphic>
          <a:graphicData uri="http://schemas.openxmlformats.org/drawingml/2006/table">
            <a:tbl>
              <a:tblPr firstRow="1" firstCol="1" bandRow="1"/>
              <a:tblGrid>
                <a:gridCol w="13258800">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PHT:  Tìm hiểu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không gian, thời gian trong truyện, các yếu tố kì ảo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Yêu cầu: Đọc phần 3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1. Trong tác phẩm, nhân vật Phan Lang được khắc họa ở những không gian nào? Nhân vật Phan Lang có vai trò gì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2. Chỉ ra các yếu tố kì ảo được tác giả sử dụng trong truyện và nêu tác dụng của các yếu tố ấy.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3. Theo em, đoạn kết truyện  miêu tả cảnh Vũ Nương hiện về khi Trương Sinh lập đàn giải oan mang màu sắc kì ảo có tác dụng gì trong việc thể hiện chủ đề của tác phẩm?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1629072" y="4221805"/>
            <a:ext cx="11260456" cy="3512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grpSp>
        <p:nvGrpSpPr>
          <p:cNvPr id="4" name="Group 4"/>
          <p:cNvGrpSpPr/>
          <p:nvPr/>
        </p:nvGrpSpPr>
        <p:grpSpPr>
          <a:xfrm>
            <a:off x="11917677" y="4538381"/>
            <a:ext cx="10683246" cy="28149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0" name="TextBox 10"/>
          <p:cNvSpPr txBox="1"/>
          <p:nvPr/>
        </p:nvSpPr>
        <p:spPr>
          <a:xfrm>
            <a:off x="11931418" y="4792192"/>
            <a:ext cx="6014546" cy="3323987"/>
          </a:xfrm>
          <a:prstGeom prst="rect">
            <a:avLst/>
          </a:prstGeom>
        </p:spPr>
        <p:txBody>
          <a:bodyPr lIns="0" tIns="0" rIns="0" bIns="0" rtlCol="0" anchor="t">
            <a:spAutoFit/>
          </a:bodyPr>
          <a:lstStyle/>
          <a:p>
            <a:pPr algn="ctr"/>
            <a:r>
              <a:rPr lang="en-US" sz="7200" b="1" dirty="0">
                <a:latin typeface="Times New Roman" panose="02020603050405020304" pitchFamily="18" charset="0"/>
                <a:cs typeface="Times New Roman" panose="02020603050405020304" pitchFamily="18" charset="0"/>
              </a:rPr>
              <a:t>*</a:t>
            </a:r>
            <a:r>
              <a:rPr lang="en-US" sz="7200" b="1" dirty="0" err="1">
                <a:latin typeface="Times New Roman" panose="02020603050405020304" pitchFamily="18" charset="0"/>
                <a:cs typeface="Times New Roman" panose="02020603050405020304" pitchFamily="18" charset="0"/>
              </a:rPr>
              <a:t>Không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gian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thời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gian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thực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và</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kì</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ảo</a:t>
            </a:r>
            <a:endParaRPr lang="en-GB" sz="7200" dirty="0">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7">
              <a:extLst>
                <a:ext uri="{96DAC541-7B7A-43D3-8B79-37D633B846F1}">
                  <asvg:svgBlip xmlns="" xmlns:asvg="http://schemas.microsoft.com/office/drawing/2016/SVG/main" r:embed="rId8"/>
                </a:ext>
              </a:extLst>
            </a:blip>
            <a:stretch>
              <a:fillRect l="-26711"/>
            </a:stretch>
          </a:blipFill>
        </p:spPr>
        <p:txBody>
          <a:bodyPr/>
          <a:lstStyle/>
          <a:p>
            <a:endParaRPr lang="vi-VN"/>
          </a:p>
        </p:txBody>
      </p:sp>
    </p:spTree>
    <p:extLst>
      <p:ext uri="{BB962C8B-B14F-4D97-AF65-F5344CB8AC3E}">
        <p14:creationId xmlns:p14="http://schemas.microsoft.com/office/powerpoint/2010/main" val="36959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1700212" y="-79382"/>
            <a:ext cx="13297461" cy="1436291"/>
          </a:xfrm>
          <a:prstGeom prst="rect">
            <a:avLst/>
          </a:prstGeom>
        </p:spPr>
        <p:txBody>
          <a:bodyPr wrap="square" lIns="0" tIns="0" rIns="0" bIns="0" rtlCol="0" anchor="t">
            <a:spAutoFit/>
          </a:bodyPr>
          <a:lstStyle/>
          <a:p>
            <a:pPr algn="ctr">
              <a:lnSpc>
                <a:spcPts val="11200"/>
              </a:lnSpc>
            </a:pPr>
            <a:r>
              <a:rPr lang="en-US" sz="5400" b="1">
                <a:latin typeface="Times New Roman" panose="02020603050405020304" pitchFamily="18" charset="0"/>
                <a:cs typeface="Times New Roman" panose="02020603050405020304" pitchFamily="18" charset="0"/>
              </a:rPr>
              <a:t>*Tìm hiểu về các yếu tố kì ảo</a:t>
            </a:r>
            <a:endParaRPr lang="en-US" sz="5400">
              <a:solidFill>
                <a:srgbClr val="000000"/>
              </a:solidFill>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1320" y="1390972"/>
            <a:ext cx="10066886" cy="13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3861716" y="1664246"/>
            <a:ext cx="82060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nằm mộng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en-US" sz="4800">
                <a:latin typeface="Times New Roman" panose="02020603050405020304" pitchFamily="18" charset="0"/>
                <a:cs typeface="Times New Roman" panose="02020603050405020304" pitchFamily="18" charset="0"/>
              </a:rPr>
              <a:t> thả rùa</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3047593"/>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33457" y="3295544"/>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lạc vào động rùa của Linh Phi được đãi yến, gặp Vũ Nương - được Linh phi rẽ rước đưa về dương thế.</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166525" y="3468631"/>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44016" y="3874633"/>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5851820"/>
            <a:ext cx="10461742"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5156839" y="6074696"/>
            <a:ext cx="8367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Vũ Nương đưa trâm cho Phan Lang mang về cho Trương Sinh.</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70338" y="561175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947829" y="6032042"/>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3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07742" y="8020991"/>
            <a:ext cx="13627858" cy="194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5436650" y="8170593"/>
            <a:ext cx="119369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Hình ảnh Vũ Nương hiện về khi Trương Sinh lập đàn giải oan trên bến Hoàng Giang</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32" name="1"/>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861208" y="766499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3" name="1"/>
          <p:cNvSpPr/>
          <p:nvPr>
            <p:custDataLst>
              <p:tags r:id="rId8"/>
            </p:custDataLst>
          </p:nvPr>
        </p:nvSpPr>
        <p:spPr>
          <a:xfrm>
            <a:off x="2738699" y="808528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7200">
                <a:solidFill>
                  <a:srgbClr val="FF0000"/>
                </a:solidFill>
                <a:latin typeface="Times New Roman" panose="02020603050405020304" pitchFamily="18" charset="0"/>
                <a:cs typeface="Times New Roman" panose="02020603050405020304" pitchFamily="18" charset="0"/>
              </a:rPr>
              <a:t>04</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P spid="31"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562100"/>
            <a:ext cx="11734800" cy="2891625"/>
          </a:xfrm>
          <a:prstGeom prst="rect">
            <a:avLst/>
          </a:prstGeom>
        </p:spPr>
        <p:txBody>
          <a:bodyPr wrap="square">
            <a:spAutoFit/>
          </a:bodyPr>
          <a:lstStyle/>
          <a:p>
            <a:pPr lvl="0" algn="just">
              <a:lnSpc>
                <a:spcPct val="130000"/>
              </a:lnSpc>
              <a:spcAft>
                <a:spcPts val="0"/>
              </a:spcAft>
            </a:pP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Thân</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lụa</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đào</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chợ</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                                                (Ca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dao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162868" y="5905500"/>
            <a:ext cx="11162731" cy="2973122"/>
          </a:xfrm>
          <a:prstGeom prst="rect">
            <a:avLst/>
          </a:prstGeom>
        </p:spPr>
        <p:txBody>
          <a:bodyPr wrap="square">
            <a:spAutoFit/>
          </a:bodyPr>
          <a:lstStyle/>
          <a:p>
            <a:pPr lvl="0" algn="just">
              <a:lnSpc>
                <a:spcPct val="130000"/>
              </a:lnSpc>
              <a:spcAft>
                <a:spcPts val="0"/>
              </a:spcAft>
            </a:pP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b.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Thân</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tấm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lụa</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đào</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4800" b="1" i="1" dirty="0" err="1" smtClean="0">
                <a:latin typeface="Times New Roman" panose="02020603050405020304" pitchFamily="18" charset="0"/>
                <a:ea typeface="Times New Roman" panose="02020603050405020304" pitchFamily="18" charset="0"/>
                <a:cs typeface="Times New Roman" panose="02020603050405020304" pitchFamily="18" charset="0"/>
              </a:rPr>
              <a:t>Phất</a:t>
            </a:r>
            <a:r>
              <a:rPr lang="en-US" sz="48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ea typeface="Times New Roman" panose="02020603050405020304" pitchFamily="18" charset="0"/>
                <a:cs typeface="Times New Roman" panose="02020603050405020304" pitchFamily="18" charset="0"/>
              </a:rPr>
              <a:t>phơ</a:t>
            </a:r>
            <a:r>
              <a:rPr lang="en-US" sz="48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giữa</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chợ</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Ca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dao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4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02412"/>
            <a:ext cx="7534092" cy="1436291"/>
          </a:xfrm>
          <a:prstGeom prst="rect">
            <a:avLst/>
          </a:prstGeom>
        </p:spPr>
        <p:txBody>
          <a:bodyPr lIns="0" tIns="0" rIns="0" bIns="0" rtlCol="0" anchor="t">
            <a:spAutoFit/>
          </a:bodyPr>
          <a:lstStyle/>
          <a:p>
            <a:pPr>
              <a:lnSpc>
                <a:spcPts val="11200"/>
              </a:lnSpc>
            </a:pP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Tác dụng </a:t>
            </a: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1252115" y="4066714"/>
            <a:ext cx="12519688" cy="5170646"/>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Làm cho câu chuyện thêm sinh động, hấp dẫn, tạo màu sắc truyền kì cho câu chuyện, tạo không khí cổ tích dân gian, thiêng liêng hóa sự trở về của Vũ Nương.</a:t>
            </a:r>
            <a:endParaRPr lang="vi-VN" sz="4800">
              <a:latin typeface="Times New Roman" panose="02020603050405020304" pitchFamily="18" charset="0"/>
              <a:cs typeface="Times New Roman" panose="02020603050405020304" pitchFamily="18" charset="0"/>
            </a:endParaRPr>
          </a:p>
          <a:p>
            <a:pPr algn="just"/>
            <a:r>
              <a:rPr lang="en-US" sz="4800">
                <a:latin typeface="Times New Roman" panose="02020603050405020304" pitchFamily="18" charset="0"/>
                <a:cs typeface="Times New Roman" panose="02020603050405020304" pitchFamily="18" charset="0"/>
              </a:rPr>
              <a:t>+ Hai yếu tố hiện thực và kì ảo đan xen làm cho thế giới kì ảo lung linh, mơ hồ trở nên gần với cuộc đời thực, làm tăng độ tin cậy.</a:t>
            </a:r>
            <a:endParaRPr lang="en-GB" sz="48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11" name="Rectangle 10"/>
          <p:cNvSpPr/>
          <p:nvPr/>
        </p:nvSpPr>
        <p:spPr>
          <a:xfrm>
            <a:off x="3657601" y="473214"/>
            <a:ext cx="10134599" cy="2308324"/>
          </a:xfrm>
          <a:prstGeom prst="rect">
            <a:avLst/>
          </a:prstGeom>
        </p:spPr>
        <p:txBody>
          <a:bodyPr wrap="square">
            <a:spAutoFit/>
          </a:bodyPr>
          <a:lstStyle/>
          <a:p>
            <a:pPr algn="ctr">
              <a:spcAft>
                <a:spcPts val="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hình ảnh Vũ Nương hiện về khi Trương Sinh lập đàn giải oan trên bến Hoàng Giang</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
          <p:cNvSpPr/>
          <p:nvPr/>
        </p:nvSpPr>
        <p:spPr>
          <a:xfrm>
            <a:off x="3846733" y="4684548"/>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400">
                <a:latin typeface="Times New Roman" panose="02020603050405020304" pitchFamily="18" charset="0"/>
                <a:cs typeface="Times New Roman" panose="02020603050405020304" pitchFamily="18" charset="0"/>
              </a:rPr>
              <a:t>+ Sự xuất hiện kì ảo: Vũ Nương ngồi trên chiếc kiệu hoa đứng giữa dòng, theo sau có đến năm mươi chiếc xe cờ tán, võng lọng, rực rỡ đầy sông, lúc ẩn lúc hiện.</a:t>
            </a:r>
            <a:endParaRPr lang="en-GB" sz="4400">
              <a:latin typeface="Times New Roman" panose="02020603050405020304" pitchFamily="18" charset="0"/>
              <a:cs typeface="Times New Roman" panose="02020603050405020304" pitchFamily="18" charset="0"/>
            </a:endParaRPr>
          </a:p>
        </p:txBody>
      </p:sp>
      <p:sp>
        <p:nvSpPr>
          <p:cNvPr id="13" name="Rectangle: Rounded Corners 31"/>
          <p:cNvSpPr/>
          <p:nvPr/>
        </p:nvSpPr>
        <p:spPr>
          <a:xfrm>
            <a:off x="4948189" y="7455956"/>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en-US" sz="4400">
                <a:latin typeface="Times New Roman" panose="02020603050405020304" pitchFamily="18" charset="0"/>
                <a:cs typeface="Times New Roman" panose="02020603050405020304" pitchFamily="18" charset="0"/>
              </a:rPr>
              <a:t>Lời nói: “</a:t>
            </a:r>
            <a:r>
              <a:rPr lang="en-US" sz="4400" i="1">
                <a:latin typeface="Times New Roman" panose="02020603050405020304" pitchFamily="18" charset="0"/>
                <a:cs typeface="Times New Roman" panose="02020603050405020304" pitchFamily="18" charset="0"/>
              </a:rPr>
              <a:t>Thiếp cảm ơn đức Linh Phi...., thiếp chẳng thể trở về nhân gian được nữa”.</a:t>
            </a:r>
            <a:endParaRPr kumimoji="0" lang="en-US" altLang="zh-CN" sz="4400" b="0" i="0" u="none" strike="noStrike" kern="0" cap="none" spc="0" normalizeH="0" baseline="0" noProof="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13"/>
          <p:cNvSpPr/>
          <p:nvPr/>
        </p:nvSpPr>
        <p:spPr>
          <a:xfrm>
            <a:off x="3429000" y="3214947"/>
            <a:ext cx="13637067" cy="830997"/>
          </a:xfrm>
          <a:prstGeom prst="rect">
            <a:avLst/>
          </a:prstGeom>
        </p:spPr>
        <p:txBody>
          <a:bodyPr wrap="none">
            <a:spAutoFit/>
          </a:bodyPr>
          <a:lstStyle/>
          <a:p>
            <a:r>
              <a:rPr lang="en-US" sz="4800" b="1" i="1">
                <a:solidFill>
                  <a:srgbClr val="141414"/>
                </a:solidFill>
                <a:latin typeface="Times New Roman" panose="02020603050405020304" pitchFamily="18" charset="0"/>
                <a:ea typeface="Calibri" panose="020F0502020204030204" pitchFamily="34" charset="0"/>
              </a:rPr>
              <a:t>- Các chi tiết miêu tả hình ảnh Vũ Nương ở đoạn kết</a:t>
            </a:r>
            <a:endParaRPr lang="en-GB" sz="4800"/>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4" name="Freeform 4"/>
          <p:cNvSpPr/>
          <p:nvPr/>
        </p:nvSpPr>
        <p:spPr>
          <a:xfrm>
            <a:off x="8596012" y="5644449"/>
            <a:ext cx="4395876"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5" name="Freeform 5"/>
          <p:cNvSpPr/>
          <p:nvPr/>
        </p:nvSpPr>
        <p:spPr>
          <a:xfrm>
            <a:off x="13286648" y="2781300"/>
            <a:ext cx="5001352" cy="46684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852677" y="463590"/>
            <a:ext cx="10244323" cy="2031325"/>
          </a:xfrm>
          <a:prstGeom prst="rect">
            <a:avLst/>
          </a:prstGeom>
        </p:spPr>
        <p:txBody>
          <a:bodyPr wrap="square" lIns="0" tIns="0" rIns="0" bIns="0" rtlCol="0" anchor="t">
            <a:spAutoFit/>
          </a:bodyPr>
          <a:lstStyle/>
          <a:p>
            <a:pPr algn="ctr"/>
            <a:r>
              <a:rPr lang="en-US" sz="6600" b="1" i="1">
                <a:latin typeface="Times New Roman" panose="02020603050405020304" pitchFamily="18" charset="0"/>
                <a:cs typeface="Times New Roman" panose="02020603050405020304" pitchFamily="18" charset="0"/>
              </a:rPr>
              <a:t>- Ý nghĩa của đoạn kết đối với việc thể hiện chủ đề</a:t>
            </a:r>
            <a:endParaRPr lang="en-US" sz="66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787324" y="6861595"/>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txBody>
            <a:bodyPr/>
            <a:lstStyle/>
            <a:p>
              <a:endParaRPr lang="vi-VN"/>
            </a:p>
          </p:txBody>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83433" y="3471442"/>
            <a:ext cx="3464879" cy="3170099"/>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Hoàn chỉnh thêm những nét đẹp vốn có của nhân vật Vũ Nương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49568" y="5834180"/>
            <a:ext cx="3972652" cy="255454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Tạo nên một  hình thức kết thúc có hậu cho tác phẩm: nỗi oan được giải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3526428" y="2944402"/>
            <a:ext cx="4456772" cy="3785652"/>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Đoạn kết là một chút an ủi cho người bạc phận khi hạnh phúc thực sự đã mất đi thì không bao giờ tìm lại được.</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33610" y="5621"/>
            <a:ext cx="3871303" cy="440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7" y="2400300"/>
            <a:ext cx="14256384"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749158" y="2857500"/>
            <a:ext cx="13525603"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951502" y="3090513"/>
            <a:ext cx="13106400" cy="6093976"/>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Khẳng định vẻ đẹp tâm hồn truyền thống của người phụ nữ Việt Nam</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Cảm thông với số phận nhỏ nhoi, bất hạnh, bi kịch của ngươi phụ nữ dưới chế độ phong kiến.</a:t>
            </a:r>
            <a:endParaRPr lang="vi-VN"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Phê phán thói ghen tuông mù quáng, tính độc quyền gia trưởng của đàn ông trong gia đình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en-US" sz="4400">
                <a:latin typeface="Times New Roman" panose="02020603050405020304" pitchFamily="18" charset="0"/>
                <a:cs typeface="Times New Roman" panose="02020603050405020304" pitchFamily="18" charset="0"/>
              </a:rPr>
              <a:t> vấn đề muôn thuở của mọi thời đại.</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Tố cáo chiến tranh phi nghĩa đã gây nên cảnh gia đình chia lìa, đổ nát.</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3982180" cy="1172950"/>
          </a:xfrm>
          <a:prstGeom prst="rect">
            <a:avLst/>
          </a:prstGeom>
        </p:spPr>
        <p:txBody>
          <a:bodyPr wrap="none">
            <a:spAutoFit/>
          </a:bodyPr>
          <a:lstStyle/>
          <a:p>
            <a:pPr marL="457200" algn="just">
              <a:lnSpc>
                <a:spcPct val="130000"/>
              </a:lnSpc>
              <a:spcAft>
                <a:spcPts val="0"/>
              </a:spcAft>
            </a:pPr>
            <a:r>
              <a:rPr lang="en-US" sz="6000" b="1" kern="100">
                <a:latin typeface="Times New Roman" panose="02020603050405020304" pitchFamily="18" charset="0"/>
                <a:ea typeface="Times New Roman" panose="02020603050405020304" pitchFamily="18" charset="0"/>
                <a:cs typeface="Times New Roman" panose="02020603050405020304" pitchFamily="18" charset="0"/>
              </a:rPr>
              <a:t>1. Chủ đề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3733800" y="1146914"/>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a:t>
            </a:r>
            <a:r>
              <a:rPr lang="vi-VN" sz="8000" b="1">
                <a:latin typeface="Times New Roman" panose="02020603050405020304" pitchFamily="18" charset="0"/>
                <a:cs typeface="Times New Roman" panose="02020603050405020304" pitchFamily="18" charset="0"/>
              </a:rPr>
              <a:t>Đặc sắc về nghệ thuật</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62400" y="3159208"/>
            <a:ext cx="13639800" cy="6093976"/>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Nghệ thuật xây dựng cốt truyện hấp dẫn, giàu kịch tính: Dựa vào cốt truyện có sẵn cộng với sự sáng tạo của tác giả, tăng cường tính bi kịch và làm truyện trở nên hấp dẫn, sinh động.</a:t>
            </a:r>
            <a:endParaRPr lang="vi-VN"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Nghệ thuật miêu tả nhân vật: Miêu tả qua lời người kể chuyện và qua lời nói của nhân vật (lời đối thoại, độc thoại của nhân vật).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Sử dụng sáng tạo các yếu tố kì ảo, hoang đường.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Kết hợp tự sự và trữ tình.</a:t>
            </a:r>
            <a:endParaRPr lang="en-US" sz="4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766" y="2181946"/>
            <a:ext cx="15084833" cy="799075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3769927" y="210102"/>
            <a:ext cx="9677400" cy="1846659"/>
          </a:xfrm>
          <a:prstGeom prst="rect">
            <a:avLst/>
          </a:prstGeom>
        </p:spPr>
        <p:txBody>
          <a:bodyPr wrap="square" lIns="0" tIns="0" rIns="0" bIns="0" rtlCol="0" anchor="t">
            <a:spAutoFit/>
          </a:bodyPr>
          <a:lstStyle/>
          <a:p>
            <a:pPr algn="ctr"/>
            <a:r>
              <a:rPr lang="vi-VN" sz="6000" b="1" dirty="0">
                <a:latin typeface="Times New Roman" panose="02020603050405020304" pitchFamily="18" charset="0"/>
                <a:cs typeface="Times New Roman" panose="02020603050405020304" pitchFamily="18" charset="0"/>
              </a:rPr>
              <a:t> Cách đọc hiểu </a:t>
            </a:r>
            <a:r>
              <a:rPr lang="en-US" sz="6000" b="1" dirty="0" err="1">
                <a:latin typeface="Times New Roman" panose="02020603050405020304" pitchFamily="18" charset="0"/>
                <a:cs typeface="Times New Roman" panose="02020603050405020304" pitchFamily="18" charset="0"/>
              </a:rPr>
              <a:t>tác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phẩm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truyện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truyền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kì</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txBody>
          <a:bodyPr/>
          <a:lstStyle/>
          <a:p>
            <a:endParaRPr lang="vi-VN"/>
          </a:p>
        </p:txBody>
      </p:sp>
      <p:grpSp>
        <p:nvGrpSpPr>
          <p:cNvPr id="5" name="Group 5"/>
          <p:cNvGrpSpPr/>
          <p:nvPr/>
        </p:nvGrpSpPr>
        <p:grpSpPr>
          <a:xfrm>
            <a:off x="749158" y="2552700"/>
            <a:ext cx="14414642" cy="7273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9" name="TextBox 9"/>
          <p:cNvSpPr txBox="1"/>
          <p:nvPr/>
        </p:nvSpPr>
        <p:spPr>
          <a:xfrm>
            <a:off x="990600" y="2624588"/>
            <a:ext cx="14020800" cy="7201972"/>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a:t>
            </a:r>
            <a:r>
              <a:rPr lang="en-US" sz="3600">
                <a:latin typeface="Times New Roman" panose="02020603050405020304" pitchFamily="18" charset="0"/>
                <a:cs typeface="Times New Roman" panose="02020603050405020304" pitchFamily="18" charset="0"/>
              </a:rPr>
              <a:t>Tóm tắt được cốt truyện.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Xác định lời người kể chuyện, lời nhân vật trong tác phẩm.</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Tìm hiểu nội dung của lời người kể chuyện: Kể về ai? Kể về cái gì? Lời kể có vai trò như thế nào trong khắc họa nhân vật?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Tìm hiểu lời nhân vật: Nói về điều gì? </a:t>
            </a:r>
            <a:r>
              <a:rPr lang="en-US" sz="3600">
                <a:latin typeface="Times New Roman" panose="02020603050405020304" pitchFamily="18" charset="0"/>
                <a:cs typeface="Times New Roman" panose="02020603050405020304" pitchFamily="18" charset="0"/>
              </a:rPr>
              <a:t>Đặc điểm trong ngôn ngữ nhân vật trong truyện truyền kì?</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5. Phân tích được những đặc điểm của nhân vật truyện truyền kì; lí giải vai trò, ý nghĩa của nhân vật với chủ đề, tư tưởng của tác phẩm.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6</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được không gian, thời gian trong truyện truyền kì.</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7. </a:t>
            </a:r>
            <a:r>
              <a:rPr lang="en-US" sz="3600">
                <a:latin typeface="Times New Roman" panose="02020603050405020304" pitchFamily="18" charset="0"/>
                <a:cs typeface="Times New Roman" panose="02020603050405020304" pitchFamily="18" charset="0"/>
              </a:rPr>
              <a:t>Tìm hiểu các yếu tố kì ảo: Truyện có các yếu tố kì ảo nào? Các yếu tố kì ảo có tác dụng gì trong việc thể hiện chủ đề tác phẩm</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8. Nêu được chủ đề, tư tưởng, thông điệp mà văn bản muốn gửi đến người đọc. </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23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txBody>
          <a:bodyPr/>
          <a:lstStyle/>
          <a:p>
            <a:endParaRPr lang="vi-VN"/>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txBody>
          <a:bodyPr/>
          <a:lstStyle/>
          <a:p>
            <a:endParaRPr lang="vi-VN"/>
          </a:p>
        </p:txBody>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186668" y="0"/>
            <a:ext cx="14453483" cy="102870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339069" y="266700"/>
            <a:ext cx="13935692" cy="93908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Rectangle 11"/>
          <p:cNvSpPr/>
          <p:nvPr/>
        </p:nvSpPr>
        <p:spPr>
          <a:xfrm>
            <a:off x="703579" y="2400300"/>
            <a:ext cx="13709108" cy="1323439"/>
          </a:xfrm>
          <a:prstGeom prst="rect">
            <a:avLst/>
          </a:prstGeom>
        </p:spPr>
        <p:txBody>
          <a:bodyPr wrap="square">
            <a:spAutoFit/>
          </a:bodyPr>
          <a:lstStyle/>
          <a:p>
            <a:pPr>
              <a:spcAft>
                <a:spcPts val="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Yêu</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4000" dirty="0">
                <a:latin typeface="Times New Roman" panose="02020603050405020304" pitchFamily="18" charset="0"/>
                <a:ea typeface="Calibri" panose="020F0502020204030204" pitchFamily="34" charset="0"/>
                <a:cs typeface="Times New Roman" panose="02020603050405020304" pitchFamily="18" charset="0"/>
              </a:rPr>
              <a:t> 7 – 9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suy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chi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sp>
        <p:nvSpPr>
          <p:cNvPr id="8" name="TextBox 8"/>
          <p:cNvSpPr txBox="1"/>
          <p:nvPr/>
        </p:nvSpPr>
        <p:spPr>
          <a:xfrm>
            <a:off x="4419600" y="550022"/>
            <a:ext cx="10313378" cy="2215991"/>
          </a:xfrm>
          <a:prstGeom prst="rect">
            <a:avLst/>
          </a:prstGeom>
        </p:spPr>
        <p:txBody>
          <a:bodyPr lIns="0" tIns="0" rIns="0" bIns="0" rtlCol="0" anchor="t">
            <a:spAutoFit/>
          </a:bodyPr>
          <a:lstStyle/>
          <a:p>
            <a:pPr algn="ctr"/>
            <a:r>
              <a:rPr lang="en-US" sz="7200" b="1" i="1">
                <a:latin typeface="Times New Roman" panose="02020603050405020304" pitchFamily="18" charset="0"/>
                <a:cs typeface="Times New Roman" panose="02020603050405020304" pitchFamily="18" charset="0"/>
              </a:rPr>
              <a:t>Bảng kiểm kĩ năng viết đoạn văn</a:t>
            </a:r>
            <a:endParaRPr lang="en-GB" sz="72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17048788"/>
              </p:ext>
            </p:extLst>
          </p:nvPr>
        </p:nvGraphicFramePr>
        <p:xfrm>
          <a:off x="4427095" y="3466482"/>
          <a:ext cx="12954000" cy="5486400"/>
        </p:xfrm>
        <a:graphic>
          <a:graphicData uri="http://schemas.openxmlformats.org/drawingml/2006/table">
            <a:tbl>
              <a:tblPr firstRow="1" firstCol="1" bandRow="1"/>
              <a:tblGrid>
                <a:gridCol w="1295400">
                  <a:extLst>
                    <a:ext uri="{9D8B030D-6E8A-4147-A177-3AD203B41FA5}">
                      <a16:colId xmlns:a16="http://schemas.microsoft.com/office/drawing/2014/main" val="20000"/>
                    </a:ext>
                  </a:extLst>
                </a:gridCol>
                <a:gridCol w="829830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2369695">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suy nghĩ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7C6FF-0574-E186-B517-7AF4987D4F98}"/>
              </a:ext>
            </a:extLst>
          </p:cNvPr>
          <p:cNvSpPr txBox="1"/>
          <p:nvPr/>
        </p:nvSpPr>
        <p:spPr>
          <a:xfrm>
            <a:off x="381000" y="266700"/>
            <a:ext cx="17526000" cy="7792518"/>
          </a:xfrm>
          <a:prstGeom prst="rect">
            <a:avLst/>
          </a:prstGeom>
          <a:noFill/>
        </p:spPr>
        <p:txBody>
          <a:bodyPr wrap="square">
            <a:spAutoFit/>
          </a:bodyPr>
          <a:lstStyle/>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Tác phẩm Chuyện người con gái Nam Xương có những chi tiết nào hoang đường kì ảo?</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 Vũ Nương sống dưới thủy cung, trong động thần rùa Linh Phi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B. Phan Lang gặp được Vũ Nương dưới động Rùa</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C. Vũ Nương trở về dương thế (hiện lên giữa dòng rồi biến mất)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D. Cả 3 đáp án trên</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Kết thúc tác phẩm Chuyện người con gái Nam Xương là kết thúc có hậu, đúng hay sai?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 Đúng</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B. Sai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Tác phẩm có giá trị tố cáo xã hội phong kiến bất công trọng nam khinh nữ, chiến tranh phi nghĩa ngăn cản hạnh phúc của con người. Đúng hay sai?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 Đúng</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 Sai</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596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104900"/>
            <a:ext cx="13868400" cy="3693319"/>
          </a:xfrm>
          <a:prstGeom prst="rect">
            <a:avLst/>
          </a:prstGeom>
        </p:spPr>
        <p:txBody>
          <a:bodyPr wrap="square">
            <a:spAutoFit/>
          </a:bodyPr>
          <a:lstStyle/>
          <a:p>
            <a:pPr lvl="0" algn="just">
              <a:lnSpc>
                <a:spcPct val="130000"/>
              </a:lnSpc>
              <a:spcAft>
                <a:spcPts val="0"/>
              </a:spcAft>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chìm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non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Rắn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nát</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kẻ</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nặn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Bánh</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trôi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00200" y="5600700"/>
            <a:ext cx="13182600" cy="3693319"/>
          </a:xfrm>
          <a:prstGeom prst="rect">
            <a:avLst/>
          </a:prstGeom>
        </p:spPr>
        <p:txBody>
          <a:bodyPr wrap="square">
            <a:spAutoFit/>
          </a:bodyPr>
          <a:lstStyle/>
          <a:p>
            <a:pPr lvl="0" algn="just">
              <a:lnSpc>
                <a:spcPct val="130000"/>
              </a:lnSpc>
              <a:spcAft>
                <a:spcPts val="0"/>
              </a:spcAft>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Bảy</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chìm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non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Rắn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nát</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kẻ</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nặn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b="1" i="1" dirty="0" smtClean="0">
                <a:latin typeface="Times New Roman" panose="02020603050405020304" pitchFamily="18" charset="0"/>
                <a:ea typeface="Times New Roman" panose="02020603050405020304" pitchFamily="18" charset="0"/>
                <a:cs typeface="Times New Roman" panose="02020603050405020304" pitchFamily="18" charset="0"/>
              </a:rPr>
              <a:t> son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Bánh</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trôi</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0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237A-9452-866B-5FCB-32BE9FCBCFA4}"/>
              </a:ext>
            </a:extLst>
          </p:cNvPr>
          <p:cNvSpPr>
            <a:spLocks noGrp="1"/>
          </p:cNvSpPr>
          <p:nvPr>
            <p:ph type="title"/>
          </p:nvPr>
        </p:nvSpPr>
        <p:spPr/>
        <p:txBody>
          <a:bodyPr/>
          <a:lstStyle/>
          <a:p>
            <a:endParaRPr lang="vi-VN"/>
          </a:p>
        </p:txBody>
      </p:sp>
      <p:pic>
        <p:nvPicPr>
          <p:cNvPr id="4" name="1.1 Bóng phù hoa - Phương Mỹ Chi">
            <a:hlinkClick r:id="" action="ppaction://media"/>
            <a:extLst>
              <a:ext uri="{FF2B5EF4-FFF2-40B4-BE49-F238E27FC236}">
                <a16:creationId xmlns:a16="http://schemas.microsoft.com/office/drawing/2014/main" id="{65A1EEDC-3666-42C8-7105-D0B8F60E039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4" y="114300"/>
            <a:ext cx="17433925" cy="8991600"/>
          </a:xfrm>
        </p:spPr>
      </p:pic>
    </p:spTree>
    <p:extLst>
      <p:ext uri="{BB962C8B-B14F-4D97-AF65-F5344CB8AC3E}">
        <p14:creationId xmlns:p14="http://schemas.microsoft.com/office/powerpoint/2010/main" val="16337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800100"/>
            <a:ext cx="13639800" cy="3693319"/>
          </a:xfrm>
          <a:prstGeom prst="rect">
            <a:avLst/>
          </a:prstGeom>
        </p:spPr>
        <p:txBody>
          <a:bodyPr wrap="square">
            <a:spAutoFit/>
          </a:bodyPr>
          <a:lstStyle/>
          <a:p>
            <a:pPr lvl="0" algn="just">
              <a:lnSpc>
                <a:spcPct val="130000"/>
              </a:lnSpc>
              <a:spcAft>
                <a:spcPts val="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3600" i="1" dirty="0" err="1" smtClean="0">
                <a:latin typeface="Times New Roman" panose="02020603050405020304" pitchFamily="18" charset="0"/>
                <a:ea typeface="Calibri" panose="020F0502020204030204" pitchFamily="34" charset="0"/>
                <a:cs typeface="Times New Roman" panose="02020603050405020304" pitchFamily="18" charset="0"/>
              </a:rPr>
              <a:t>Thuở</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cơn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gió</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bụi</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Khách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nỗi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truân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chuyên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Xanh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kia</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thăm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thẳm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trên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Vì</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ai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gây</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nên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nỗi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Chinh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ngâm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a:t>
            </a: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590800" y="6210300"/>
            <a:ext cx="14478000" cy="3693319"/>
          </a:xfrm>
          <a:prstGeom prst="rect">
            <a:avLst/>
          </a:prstGeom>
        </p:spPr>
        <p:txBody>
          <a:bodyPr wrap="square">
            <a:spAutoFit/>
          </a:bodyPr>
          <a:lstStyle/>
          <a:p>
            <a:pPr lvl="0" algn="just">
              <a:lnSpc>
                <a:spcPct val="130000"/>
              </a:lnSpc>
              <a:spcAft>
                <a:spcPts val="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d. “</a:t>
            </a:r>
            <a:r>
              <a:rPr lang="en-US" sz="3600" i="1" dirty="0" err="1" smtClean="0">
                <a:latin typeface="Times New Roman" panose="02020603050405020304" pitchFamily="18" charset="0"/>
                <a:ea typeface="Calibri" panose="020F0502020204030204" pitchFamily="34" charset="0"/>
                <a:cs typeface="Times New Roman" panose="02020603050405020304" pitchFamily="18" charset="0"/>
              </a:rPr>
              <a:t>Thuở</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cơn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gió</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bụi</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Khách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smtClean="0">
                <a:latin typeface="Times New Roman" panose="02020603050405020304" pitchFamily="18" charset="0"/>
                <a:ea typeface="Calibri" panose="020F0502020204030204" pitchFamily="34" charset="0"/>
                <a:cs typeface="Times New Roman" panose="02020603050405020304" pitchFamily="18" charset="0"/>
              </a:rPr>
              <a:t>má</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smtClean="0">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nỗi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truân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chuyên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Xanh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kia</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thăm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thẳm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trên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Vì</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ai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gây</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nên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nỗi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266700" algn="just">
              <a:lnSpc>
                <a:spcPct val="130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Chinh</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phụ</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ngâm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a:t>
            </a: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21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txBody>
          <a:bodyPr/>
          <a:lstStyle/>
          <a:p>
            <a:endParaRPr lang="vi-VN"/>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txBody>
          <a:bodyPr/>
          <a:lstStyle/>
          <a:p>
            <a:endParaRPr lang="vi-VN"/>
          </a:p>
        </p:txBody>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2</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9863310" cy="2031325"/>
          </a:xfrm>
          <a:prstGeom prst="rect">
            <a:avLst/>
          </a:prstGeom>
        </p:spPr>
        <p:txBody>
          <a:bodyPr wrap="square" lIns="0" tIns="0" rIns="0" bIns="0" rtlCol="0" anchor="t">
            <a:spAutoFit/>
          </a:bodyPr>
          <a:lstStyle/>
          <a:p>
            <a:r>
              <a:rPr lang="en-US"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 </a:t>
            </a:r>
            <a:r>
              <a:rPr lang="en-US" sz="66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ĐỌC</a:t>
            </a:r>
            <a:r>
              <a:rPr lang="en-US"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 </a:t>
            </a:r>
            <a:r>
              <a:rPr lang="en-US" sz="66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TÌM</a:t>
            </a:r>
            <a:r>
              <a:rPr lang="en-US"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HIỂU</a:t>
            </a:r>
            <a:r>
              <a:rPr lang="en-US"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CHUNG </a:t>
            </a:r>
            <a:endParaRPr lang="en-GB" sz="6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txBody>
          <a:bodyPr/>
          <a:lstStyle/>
          <a:p>
            <a:endParaRPr lang="vi-VN"/>
          </a:p>
        </p:txBody>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a:p>
        </p:txBody>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txBody>
            <a:bodyPr/>
            <a:lstStyle/>
            <a:p>
              <a:endParaRPr lang="vi-VN"/>
            </a:p>
          </p:txBody>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vi-VN"/>
          </a:p>
        </p:txBody>
      </p:sp>
      <p:graphicFrame>
        <p:nvGraphicFramePr>
          <p:cNvPr id="11" name="Table 10"/>
          <p:cNvGraphicFramePr>
            <a:graphicFrameLocks noGrp="1"/>
          </p:cNvGraphicFramePr>
          <p:nvPr>
            <p:extLst>
              <p:ext uri="{D42A27DB-BD31-4B8C-83A1-F6EECF244321}">
                <p14:modId xmlns:p14="http://schemas.microsoft.com/office/powerpoint/2010/main" val="2126176796"/>
              </p:ext>
            </p:extLst>
          </p:nvPr>
        </p:nvGraphicFramePr>
        <p:xfrm>
          <a:off x="920660" y="3340160"/>
          <a:ext cx="13182599" cy="760780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953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2666999">
                  <a:extLst>
                    <a:ext uri="{9D8B030D-6E8A-4147-A177-3AD203B41FA5}">
                      <a16:colId xmlns:a16="http://schemas.microsoft.com/office/drawing/2014/main" val="20003"/>
                    </a:ext>
                  </a:extLst>
                </a:gridCol>
              </a:tblGrid>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en-US" sz="48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loại</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Xuất xứ</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chính</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30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vi-VN"/>
          </a:p>
        </p:txBody>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vi-VN"/>
            </a:p>
          </p:txBody>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2415987013"/>
              </p:ext>
            </p:extLst>
          </p:nvPr>
        </p:nvGraphicFramePr>
        <p:xfrm>
          <a:off x="3276600" y="1600200"/>
          <a:ext cx="13792200" cy="760780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727042">
                  <a:extLst>
                    <a:ext uri="{9D8B030D-6E8A-4147-A177-3AD203B41FA5}">
                      <a16:colId xmlns:a16="http://schemas.microsoft.com/office/drawing/2014/main" val="20000"/>
                    </a:ext>
                  </a:extLst>
                </a:gridCol>
                <a:gridCol w="2225958">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gridCol w="4191000">
                  <a:extLst>
                    <a:ext uri="{9D8B030D-6E8A-4147-A177-3AD203B41FA5}">
                      <a16:colId xmlns:a16="http://schemas.microsoft.com/office/drawing/2014/main" val="20003"/>
                    </a:ext>
                  </a:extLst>
                </a:gridCol>
              </a:tblGrid>
              <a:tr h="2179167">
                <a:tc>
                  <a:txBody>
                    <a:bodyPr/>
                    <a:lstStyle/>
                    <a:p>
                      <a:pPr algn="ctr">
                        <a:lnSpc>
                          <a:spcPct val="130000"/>
                        </a:lnSpc>
                        <a:spcAft>
                          <a:spcPts val="0"/>
                        </a:spcAft>
                      </a:pPr>
                      <a:endParaRPr lang="vi-VN" sz="48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Quê Hải Dương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Sống ở thế kỉ XVI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r>
                        <a:rPr lang="pt-BR" sz="4800">
                          <a:effectLst/>
                          <a:latin typeface="Times New Roman" panose="02020603050405020304" pitchFamily="18" charset="0"/>
                          <a:ea typeface="Calibri" panose="020F0502020204030204" pitchFamily="34" charset="0"/>
                          <a:cs typeface="Times New Roman" panose="02020603050405020304" pitchFamily="18" charset="0"/>
                        </a:rPr>
                        <a:t>Là người học rộng tài cao nhưng chỉ làm quan một thời gian ngắn rồi về quê ẩn dật.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Có đóng góp quan trọng ở thể loại truyện truyền kì.</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Tree>
    <p:extLst>
      <p:ext uri="{BB962C8B-B14F-4D97-AF65-F5344CB8AC3E}">
        <p14:creationId xmlns:p14="http://schemas.microsoft.com/office/powerpoint/2010/main" val="21522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3297</Words>
  <Application>Microsoft Office PowerPoint</Application>
  <PresentationFormat>Custom</PresentationFormat>
  <Paragraphs>342</Paragraphs>
  <Slides>50</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宋体</vt:lpstr>
      <vt:lpstr>Arial</vt:lpstr>
      <vt:lpstr>Calibri</vt:lpstr>
      <vt:lpstr>Chewy</vt:lpstr>
      <vt:lpstr>MS Mincho</vt:lpstr>
      <vt:lpstr>Times New Roman</vt:lpstr>
      <vt:lpstr>Wingdings</vt:lpstr>
      <vt:lpstr>方正清刻本悦宋简体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cp:lastModifiedBy>AD</cp:lastModifiedBy>
  <cp:revision>150</cp:revision>
  <dcterms:created xsi:type="dcterms:W3CDTF">2006-08-16T00:00:00Z</dcterms:created>
  <dcterms:modified xsi:type="dcterms:W3CDTF">2025-09-06T04:55:40Z</dcterms:modified>
  <dc:identifier>DAGEXCRtWyE</dc:identifier>
</cp:coreProperties>
</file>