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3.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87" r:id="rId3"/>
    <p:sldMasterId id="2147483714" r:id="rId4"/>
    <p:sldMasterId id="2147483729" r:id="rId5"/>
    <p:sldMasterId id="2147483744" r:id="rId6"/>
    <p:sldMasterId id="2147483759" r:id="rId7"/>
    <p:sldMasterId id="2147483774" r:id="rId8"/>
    <p:sldMasterId id="2147483789" r:id="rId9"/>
  </p:sldMasterIdLst>
  <p:notesMasterIdLst>
    <p:notesMasterId r:id="rId32"/>
  </p:notesMasterIdLst>
  <p:sldIdLst>
    <p:sldId id="306" r:id="rId10"/>
    <p:sldId id="257" r:id="rId11"/>
    <p:sldId id="259" r:id="rId12"/>
    <p:sldId id="263" r:id="rId13"/>
    <p:sldId id="319" r:id="rId14"/>
    <p:sldId id="309" r:id="rId15"/>
    <p:sldId id="320" r:id="rId16"/>
    <p:sldId id="325" r:id="rId17"/>
    <p:sldId id="328" r:id="rId18"/>
    <p:sldId id="326" r:id="rId19"/>
    <p:sldId id="311" r:id="rId20"/>
    <p:sldId id="312" r:id="rId21"/>
    <p:sldId id="313" r:id="rId22"/>
    <p:sldId id="327" r:id="rId23"/>
    <p:sldId id="314" r:id="rId24"/>
    <p:sldId id="322" r:id="rId25"/>
    <p:sldId id="323" r:id="rId26"/>
    <p:sldId id="324" r:id="rId27"/>
    <p:sldId id="315" r:id="rId28"/>
    <p:sldId id="316" r:id="rId29"/>
    <p:sldId id="317" r:id="rId30"/>
    <p:sldId id="318" r:id="rId31"/>
  </p:sldIdLst>
  <p:sldSz cx="12192000" cy="6858000"/>
  <p:notesSz cx="6858000" cy="9144000"/>
  <p:embeddedFontLst>
    <p:embeddedFont>
      <p:font typeface="#9Slide04 SFU Fenice" panose="020B0604020202020204" charset="0"/>
      <p:regular r:id="rId33"/>
    </p:embeddedFont>
    <p:embeddedFont>
      <p:font typeface="Segoe Print" panose="02000600000000000000" pitchFamily="2" charset="0"/>
      <p:regular r:id="rId34"/>
      <p:bold r:id="rId35"/>
    </p:embeddedFont>
    <p:embeddedFont>
      <p:font typeface="SVN-Wallington" panose="020B0604020202020204" charset="0"/>
      <p:regular r:id="rId36"/>
    </p:embeddedFont>
    <p:embeddedFont>
      <p:font typeface="Tahoma" panose="020B0604030504040204" pitchFamily="34" charset="0"/>
      <p:regular r:id="rId37"/>
      <p:bold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4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1865A"/>
    <a:srgbClr val="C7A787"/>
    <a:srgbClr val="B9AF91"/>
    <a:srgbClr val="FF7777"/>
    <a:srgbClr val="FBF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94660"/>
  </p:normalViewPr>
  <p:slideViewPr>
    <p:cSldViewPr snapToGrid="0" showGuides="1">
      <p:cViewPr varScale="1">
        <p:scale>
          <a:sx n="82" d="100"/>
          <a:sy n="82" d="100"/>
        </p:scale>
        <p:origin x="720" y="62"/>
      </p:cViewPr>
      <p:guideLst>
        <p:guide orient="horz" pos="2137"/>
        <p:guide pos="7446"/>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gs" Target="tags/tag1.xml"/><Relationship Id="rId21" Type="http://schemas.openxmlformats.org/officeDocument/2006/relationships/slide" Target="slides/slide12.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4.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B1DBF62C-59EE-4C2D-8AA0-BC9B5A0B5B08}" type="datetimeFigureOut">
              <a:rPr lang="zh-CN" altLang="en-US" smtClean="0"/>
              <a:pPr/>
              <a:t>2025/9/10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06C8FA6E-0846-41C8-B131-E25D5654CE6C}" type="slidenum">
              <a:rPr lang="zh-CN" altLang="en-US" smtClean="0"/>
              <a:pPr/>
              <a:t>‹#›</a:t>
            </a:fld>
            <a:endParaRPr lang="zh-CN" altLang="en-US" dirty="0"/>
          </a:p>
        </p:txBody>
      </p:sp>
    </p:spTree>
    <p:extLst>
      <p:ext uri="{BB962C8B-B14F-4D97-AF65-F5344CB8AC3E}">
        <p14:creationId xmlns:p14="http://schemas.microsoft.com/office/powerpoint/2010/main" val="323458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solidFill>
                  <a:prstClr val="black"/>
                </a:solidFill>
                <a:latin typeface="Calibri"/>
                <a:ea typeface="宋体"/>
              </a:rPr>
              <a:pPr/>
              <a:t>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566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a:t>
            </a:fld>
            <a:endParaRPr lang="zh-CN" altLang="en-US"/>
          </a:p>
        </p:txBody>
      </p:sp>
    </p:spTree>
    <p:extLst>
      <p:ext uri="{BB962C8B-B14F-4D97-AF65-F5344CB8AC3E}">
        <p14:creationId xmlns:p14="http://schemas.microsoft.com/office/powerpoint/2010/main" val="143400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3</a:t>
            </a:fld>
            <a:endParaRPr lang="zh-CN" altLang="en-US"/>
          </a:p>
        </p:txBody>
      </p:sp>
    </p:spTree>
    <p:extLst>
      <p:ext uri="{BB962C8B-B14F-4D97-AF65-F5344CB8AC3E}">
        <p14:creationId xmlns:p14="http://schemas.microsoft.com/office/powerpoint/2010/main" val="109921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4</a:t>
            </a:fld>
            <a:endParaRPr lang="zh-CN" altLang="en-US"/>
          </a:p>
        </p:txBody>
      </p:sp>
    </p:spTree>
    <p:extLst>
      <p:ext uri="{BB962C8B-B14F-4D97-AF65-F5344CB8AC3E}">
        <p14:creationId xmlns:p14="http://schemas.microsoft.com/office/powerpoint/2010/main" val="418535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solidFill>
                  <a:prstClr val="black"/>
                </a:solidFill>
                <a:latin typeface="Calibri"/>
                <a:ea typeface="宋体"/>
              </a:rPr>
              <a:pPr/>
              <a:t>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18535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solidFill>
                  <a:prstClr val="black"/>
                </a:solidFill>
                <a:latin typeface="Calibri"/>
                <a:ea typeface="宋体"/>
              </a:rPr>
              <a:pPr/>
              <a:t>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18535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solidFill>
                  <a:prstClr val="black"/>
                </a:solidFill>
                <a:latin typeface="Calibri"/>
                <a:ea typeface="宋体"/>
              </a:rPr>
              <a:pPr/>
              <a:t>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18535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18535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solidFill>
                  <a:prstClr val="black"/>
                </a:solidFill>
                <a:latin typeface="Calibri"/>
                <a:ea typeface="宋体"/>
              </a:rPr>
              <a:pPr/>
              <a:t>14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18535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B9AF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75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82C64-8361-45FE-B313-93147F95BC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592877-C916-458D-8EDB-578544199F1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08B743-4AAC-479C-B8B6-9965D706BB13}"/>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5" name="页脚占位符 4">
            <a:extLst>
              <a:ext uri="{FF2B5EF4-FFF2-40B4-BE49-F238E27FC236}">
                <a16:creationId xmlns:a16="http://schemas.microsoft.com/office/drawing/2014/main" id="{5F5F2153-DAC1-4FC3-8A75-267D6EF923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DE6C3D-8A60-425C-9E80-446E5B3EED57}"/>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165220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898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41092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55485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8308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7192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65954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75045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B9AF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842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0AEFA-0B37-45FC-999E-775363A3C9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8AC1C8-062F-4665-96F2-987BF89ED4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AB07DFC-E631-4020-82E6-6C05B8A3FDEB}"/>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474E2CA9-4B17-466B-A081-335CCDD7573E}"/>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C0D4928F-3828-4607-A871-388EECF10618}"/>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25962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E2261-121A-44A0-B320-4A7B22F225C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45A9DC0-B550-4BA8-8BBA-CF1225995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F73F61-2B66-45FF-A417-BE89F293ECA7}"/>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39D89F8B-27C4-49F8-B01C-25A66EB5185D}"/>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C581B992-DB9B-47F7-A6DF-B07DCA8D02D5}"/>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2737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B68EFA-CB04-439E-B020-2E7D9CE83C3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FF3605-DF39-41A0-A767-9CB27CDE312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3C8B4-E1DC-4D37-B802-C691514CB182}"/>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5" name="页脚占位符 4">
            <a:extLst>
              <a:ext uri="{FF2B5EF4-FFF2-40B4-BE49-F238E27FC236}">
                <a16:creationId xmlns:a16="http://schemas.microsoft.com/office/drawing/2014/main" id="{24950C30-D0FD-4C0B-9B62-4EF1CD3C7C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5ACAEB-5BF6-4E2E-B319-31271BE5E1D6}"/>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3394365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B066F-3F5F-44EA-9889-390993427E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7EF9D9-17B4-4365-98E9-A659A447EF4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F6C7BB4-680D-4EC7-843F-7911A1D22A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6BBFE4D-912E-4C3B-AD47-11DE6EC2D2A3}"/>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0181EA91-3953-44FE-A55C-2F35FDD6B3E2}"/>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A525C34E-F1D7-424D-8AF8-183D3A60A52D}"/>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79718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33B4C-A28A-4E9A-B66D-B56DEF6963C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A04986-86D3-42B5-AF2C-DA81FA5CC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5C70F64-48A0-42E9-8E86-B01346EFA3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7074740-C26A-46E1-ABED-470AFF946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65E2FD2-B2F6-4087-9DCA-880AB980B8E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A8045FF-7B15-4E62-85E7-827650F15075}"/>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8" name="页脚占位符 7">
            <a:extLst>
              <a:ext uri="{FF2B5EF4-FFF2-40B4-BE49-F238E27FC236}">
                <a16:creationId xmlns:a16="http://schemas.microsoft.com/office/drawing/2014/main" id="{4E401135-A055-46D8-B24C-20CE2B6E6DB4}"/>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a:extLst>
              <a:ext uri="{FF2B5EF4-FFF2-40B4-BE49-F238E27FC236}">
                <a16:creationId xmlns:a16="http://schemas.microsoft.com/office/drawing/2014/main" id="{DA0DC902-CADB-41DE-8059-07617B67B3B2}"/>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87300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B9AF9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B50F314-4A47-4789-9011-8FF5C6D31E9B}"/>
              </a:ext>
            </a:extLst>
          </p:cNvPr>
          <p:cNvGrpSpPr/>
          <p:nvPr userDrawn="1"/>
        </p:nvGrpSpPr>
        <p:grpSpPr>
          <a:xfrm>
            <a:off x="237506" y="0"/>
            <a:ext cx="11720945" cy="6858000"/>
            <a:chOff x="2571749" y="1069677"/>
            <a:chExt cx="7359651" cy="5831513"/>
          </a:xfrm>
        </p:grpSpPr>
        <p:sp>
          <p:nvSpPr>
            <p:cNvPr id="9" name="矩形 8">
              <a:extLst>
                <a:ext uri="{FF2B5EF4-FFF2-40B4-BE49-F238E27FC236}">
                  <a16:creationId xmlns:a16="http://schemas.microsoft.com/office/drawing/2014/main" id="{CC0DA322-CA85-4B16-AD71-5B2482DE70D8}"/>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印品黑体" panose="00000500000000000000" pitchFamily="2" charset="-122"/>
                <a:ea typeface="印品黑体" panose="00000500000000000000" pitchFamily="2" charset="-122"/>
              </a:endParaRPr>
            </a:p>
          </p:txBody>
        </p:sp>
        <p:pic>
          <p:nvPicPr>
            <p:cNvPr id="10" name="图形 9">
              <a:extLst>
                <a:ext uri="{FF2B5EF4-FFF2-40B4-BE49-F238E27FC236}">
                  <a16:creationId xmlns:a16="http://schemas.microsoft.com/office/drawing/2014/main" id="{EA38AD9C-6566-41DC-9E35-EED69FDFEB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1749" y="1096600"/>
              <a:ext cx="7359651" cy="5804589"/>
            </a:xfrm>
            <a:prstGeom prst="rect">
              <a:avLst/>
            </a:prstGeom>
          </p:spPr>
        </p:pic>
      </p:grpSp>
    </p:spTree>
    <p:extLst>
      <p:ext uri="{BB962C8B-B14F-4D97-AF65-F5344CB8AC3E}">
        <p14:creationId xmlns:p14="http://schemas.microsoft.com/office/powerpoint/2010/main" val="2239534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74428A-B304-44F6-88FE-427CD3191D3B}"/>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3" name="页脚占位符 2">
            <a:extLst>
              <a:ext uri="{FF2B5EF4-FFF2-40B4-BE49-F238E27FC236}">
                <a16:creationId xmlns:a16="http://schemas.microsoft.com/office/drawing/2014/main" id="{CD89E2D0-ECE8-43D7-B9E2-E0119001C49A}"/>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a:extLst>
              <a:ext uri="{FF2B5EF4-FFF2-40B4-BE49-F238E27FC236}">
                <a16:creationId xmlns:a16="http://schemas.microsoft.com/office/drawing/2014/main" id="{6AEBB913-6622-4EA5-9271-63A0D713DBF2}"/>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08089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ED0A0E-1F72-4417-A2A4-BFDE0464E6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B188C6-8492-4FDE-88E5-25A4E9FB5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FAF7323-F3A2-4870-8DA6-1389D939E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C80FE81-EAD9-4304-A981-B2D6CFD7A2EF}"/>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3D721BC9-87D6-4C4B-8BD5-BDB76BE83C7E}"/>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20FB6739-5DB4-471D-92BB-DDCF4181066F}"/>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16202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DCCF5-4A07-4107-B147-371340B23A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536E292-3DE1-4FA3-88B7-F24806E75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3C2BF6F-7AE2-4152-80A2-5B0B04EEF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8E3676C-ED36-4B21-AF64-133138913036}"/>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2D2C0742-726A-4E0C-8728-0C30AED12191}"/>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BB3B0052-E2D4-4745-BF23-40D7D59E677C}"/>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95027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82C64-8361-45FE-B313-93147F95BC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592877-C916-458D-8EDB-578544199F1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08B743-4AAC-479C-B8B6-9965D706BB13}"/>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5F5F2153-DAC1-4FC3-8A75-267D6EF9230D}"/>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60DE6C3D-8A60-425C-9E80-446E5B3EED57}"/>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3795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B68EFA-CB04-439E-B020-2E7D9CE83C3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FF3605-DF39-41A0-A767-9CB27CDE312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3C8B4-E1DC-4D37-B802-C691514CB182}"/>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24950C30-D0FD-4C0B-9B62-4EF1CD3C7C75}"/>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F45ACAEB-5BF6-4E2E-B319-31271BE5E1D6}"/>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0910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B9AF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57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0AEFA-0B37-45FC-999E-775363A3C9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8AC1C8-062F-4665-96F2-987BF89ED4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AB07DFC-E631-4020-82E6-6C05B8A3FDEB}"/>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474E2CA9-4B17-466B-A081-335CCDD7573E}"/>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C0D4928F-3828-4607-A871-388EECF10618}"/>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12609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E2261-121A-44A0-B320-4A7B22F225C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45A9DC0-B550-4BA8-8BBA-CF1225995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F73F61-2B66-45FF-A417-BE89F293ECA7}"/>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39D89F8B-27C4-49F8-B01C-25A66EB5185D}"/>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C581B992-DB9B-47F7-A6DF-B07DCA8D02D5}"/>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26060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B066F-3F5F-44EA-9889-390993427E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7EF9D9-17B4-4365-98E9-A659A447EF4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F6C7BB4-680D-4EC7-843F-7911A1D22A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6BBFE4D-912E-4C3B-AD47-11DE6EC2D2A3}"/>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0181EA91-3953-44FE-A55C-2F35FDD6B3E2}"/>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A525C34E-F1D7-424D-8AF8-183D3A60A52D}"/>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9163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33B4C-A28A-4E9A-B66D-B56DEF6963C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A04986-86D3-42B5-AF2C-DA81FA5CC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5C70F64-48A0-42E9-8E86-B01346EFA3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7074740-C26A-46E1-ABED-470AFF946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65E2FD2-B2F6-4087-9DCA-880AB980B8E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A8045FF-7B15-4E62-85E7-827650F15075}"/>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8" name="页脚占位符 7">
            <a:extLst>
              <a:ext uri="{FF2B5EF4-FFF2-40B4-BE49-F238E27FC236}">
                <a16:creationId xmlns:a16="http://schemas.microsoft.com/office/drawing/2014/main" id="{4E401135-A055-46D8-B24C-20CE2B6E6DB4}"/>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a:extLst>
              <a:ext uri="{FF2B5EF4-FFF2-40B4-BE49-F238E27FC236}">
                <a16:creationId xmlns:a16="http://schemas.microsoft.com/office/drawing/2014/main" id="{DA0DC902-CADB-41DE-8059-07617B67B3B2}"/>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80459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B9AF9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B50F314-4A47-4789-9011-8FF5C6D31E9B}"/>
              </a:ext>
            </a:extLst>
          </p:cNvPr>
          <p:cNvGrpSpPr/>
          <p:nvPr userDrawn="1"/>
        </p:nvGrpSpPr>
        <p:grpSpPr>
          <a:xfrm>
            <a:off x="237506" y="0"/>
            <a:ext cx="11720945" cy="6858000"/>
            <a:chOff x="2571749" y="1069677"/>
            <a:chExt cx="7359651" cy="5831513"/>
          </a:xfrm>
        </p:grpSpPr>
        <p:sp>
          <p:nvSpPr>
            <p:cNvPr id="9" name="矩形 8">
              <a:extLst>
                <a:ext uri="{FF2B5EF4-FFF2-40B4-BE49-F238E27FC236}">
                  <a16:creationId xmlns:a16="http://schemas.microsoft.com/office/drawing/2014/main" id="{CC0DA322-CA85-4B16-AD71-5B2482DE70D8}"/>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印品黑体" panose="00000500000000000000" pitchFamily="2" charset="-122"/>
                <a:ea typeface="印品黑体" panose="00000500000000000000" pitchFamily="2" charset="-122"/>
              </a:endParaRPr>
            </a:p>
          </p:txBody>
        </p:sp>
        <p:pic>
          <p:nvPicPr>
            <p:cNvPr id="10" name="图形 9">
              <a:extLst>
                <a:ext uri="{FF2B5EF4-FFF2-40B4-BE49-F238E27FC236}">
                  <a16:creationId xmlns:a16="http://schemas.microsoft.com/office/drawing/2014/main" id="{EA38AD9C-6566-41DC-9E35-EED69FDFEB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1749" y="1096600"/>
              <a:ext cx="7359651" cy="5804589"/>
            </a:xfrm>
            <a:prstGeom prst="rect">
              <a:avLst/>
            </a:prstGeom>
          </p:spPr>
        </p:pic>
      </p:grpSp>
    </p:spTree>
    <p:extLst>
      <p:ext uri="{BB962C8B-B14F-4D97-AF65-F5344CB8AC3E}">
        <p14:creationId xmlns:p14="http://schemas.microsoft.com/office/powerpoint/2010/main" val="1327136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74428A-B304-44F6-88FE-427CD3191D3B}"/>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3" name="页脚占位符 2">
            <a:extLst>
              <a:ext uri="{FF2B5EF4-FFF2-40B4-BE49-F238E27FC236}">
                <a16:creationId xmlns:a16="http://schemas.microsoft.com/office/drawing/2014/main" id="{CD89E2D0-ECE8-43D7-B9E2-E0119001C49A}"/>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a:extLst>
              <a:ext uri="{FF2B5EF4-FFF2-40B4-BE49-F238E27FC236}">
                <a16:creationId xmlns:a16="http://schemas.microsoft.com/office/drawing/2014/main" id="{6AEBB913-6622-4EA5-9271-63A0D713DBF2}"/>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38348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ED0A0E-1F72-4417-A2A4-BFDE0464E6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B188C6-8492-4FDE-88E5-25A4E9FB5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FAF7323-F3A2-4870-8DA6-1389D939E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C80FE81-EAD9-4304-A981-B2D6CFD7A2EF}"/>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3D721BC9-87D6-4C4B-8BD5-BDB76BE83C7E}"/>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20FB6739-5DB4-471D-92BB-DDCF4181066F}"/>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82057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0AEFA-0B37-45FC-999E-775363A3C9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8AC1C8-062F-4665-96F2-987BF89ED4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AB07DFC-E631-4020-82E6-6C05B8A3FDEB}"/>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5" name="页脚占位符 4">
            <a:extLst>
              <a:ext uri="{FF2B5EF4-FFF2-40B4-BE49-F238E27FC236}">
                <a16:creationId xmlns:a16="http://schemas.microsoft.com/office/drawing/2014/main" id="{474E2CA9-4B17-466B-A081-335CCDD757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D4928F-3828-4607-A871-388EECF10618}"/>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355961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DCCF5-4A07-4107-B147-371340B23A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536E292-3DE1-4FA3-88B7-F24806E75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3C2BF6F-7AE2-4152-80A2-5B0B04EEF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8E3676C-ED36-4B21-AF64-133138913036}"/>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6" name="页脚占位符 5">
            <a:extLst>
              <a:ext uri="{FF2B5EF4-FFF2-40B4-BE49-F238E27FC236}">
                <a16:creationId xmlns:a16="http://schemas.microsoft.com/office/drawing/2014/main" id="{2D2C0742-726A-4E0C-8728-0C30AED12191}"/>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a:extLst>
              <a:ext uri="{FF2B5EF4-FFF2-40B4-BE49-F238E27FC236}">
                <a16:creationId xmlns:a16="http://schemas.microsoft.com/office/drawing/2014/main" id="{BB3B0052-E2D4-4745-BF23-40D7D59E677C}"/>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67227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82C64-8361-45FE-B313-93147F95BC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592877-C916-458D-8EDB-578544199F1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08B743-4AAC-479C-B8B6-9965D706BB13}"/>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5F5F2153-DAC1-4FC3-8A75-267D6EF9230D}"/>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60DE6C3D-8A60-425C-9E80-446E5B3EED57}"/>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1205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B68EFA-CB04-439E-B020-2E7D9CE83C3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FF3605-DF39-41A0-A767-9CB27CDE312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3C8B4-E1DC-4D37-B802-C691514CB182}"/>
              </a:ext>
            </a:extLst>
          </p:cNvPr>
          <p:cNvSpPr>
            <a:spLocks noGrp="1"/>
          </p:cNvSpPr>
          <p:nvPr>
            <p:ph type="dt" sz="half" idx="10"/>
          </p:nvPr>
        </p:nvSpPr>
        <p:spPr/>
        <p:txBody>
          <a:bodyPr/>
          <a:lstStyle/>
          <a:p>
            <a:fld id="{20047BB5-615C-4C68-B510-5FCBB3D5E238}" type="datetimeFigureOut">
              <a:rPr lang="zh-CN" altLang="en-US" smtClean="0">
                <a:solidFill>
                  <a:srgbClr val="000000">
                    <a:tint val="75000"/>
                  </a:srgbClr>
                </a:solidFill>
              </a:rPr>
              <a:pPr/>
              <a:t>2025/9/10</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id="{24950C30-D0FD-4C0B-9B62-4EF1CD3C7C75}"/>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id="{F45ACAEB-5BF6-4E2E-B319-31271BE5E1D6}"/>
              </a:ext>
            </a:extLst>
          </p:cNvPr>
          <p:cNvSpPr>
            <a:spLocks noGrp="1"/>
          </p:cNvSpPr>
          <p:nvPr>
            <p:ph type="sldNum" sz="quarter" idx="12"/>
          </p:nvPr>
        </p:nvSpPr>
        <p:spPr/>
        <p:txBody>
          <a:bodyPr/>
          <a:lstStyle/>
          <a:p>
            <a:fld id="{500FA081-E199-46CA-9715-445E85536B9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23260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700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14299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68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9918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7756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7202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10092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E2261-121A-44A0-B320-4A7B22F225C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45A9DC0-B550-4BA8-8BBA-CF1225995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F73F61-2B66-45FF-A417-BE89F293ECA7}"/>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5" name="页脚占位符 4">
            <a:extLst>
              <a:ext uri="{FF2B5EF4-FFF2-40B4-BE49-F238E27FC236}">
                <a16:creationId xmlns:a16="http://schemas.microsoft.com/office/drawing/2014/main" id="{39D89F8B-27C4-49F8-B01C-25A66EB51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81B992-DB9B-47F7-A6DF-B07DCA8D02D5}"/>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610745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9943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4905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51994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5139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9752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0634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73277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968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20549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262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B066F-3F5F-44EA-9889-390993427E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7EF9D9-17B4-4365-98E9-A659A447EF4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F6C7BB4-680D-4EC7-843F-7911A1D22A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6BBFE4D-912E-4C3B-AD47-11DE6EC2D2A3}"/>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6" name="页脚占位符 5">
            <a:extLst>
              <a:ext uri="{FF2B5EF4-FFF2-40B4-BE49-F238E27FC236}">
                <a16:creationId xmlns:a16="http://schemas.microsoft.com/office/drawing/2014/main" id="{0181EA91-3953-44FE-A55C-2F35FDD6B3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25C34E-F1D7-424D-8AF8-183D3A60A52D}"/>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737651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1259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8945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7121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08806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8952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76023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95017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9310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2794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71299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33B4C-A28A-4E9A-B66D-B56DEF6963C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A04986-86D3-42B5-AF2C-DA81FA5CC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5C70F64-48A0-42E9-8E86-B01346EFA3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7074740-C26A-46E1-ABED-470AFF946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65E2FD2-B2F6-4087-9DCA-880AB980B8E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A8045FF-7B15-4E62-85E7-827650F15075}"/>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8" name="页脚占位符 7">
            <a:extLst>
              <a:ext uri="{FF2B5EF4-FFF2-40B4-BE49-F238E27FC236}">
                <a16:creationId xmlns:a16="http://schemas.microsoft.com/office/drawing/2014/main" id="{4E401135-A055-46D8-B24C-20CE2B6E6D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A0DC902-CADB-41DE-8059-07617B67B3B2}"/>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299703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1206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18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41340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47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1568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01728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817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1870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74628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0666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B9AF9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B50F314-4A47-4789-9011-8FF5C6D31E9B}"/>
              </a:ext>
            </a:extLst>
          </p:cNvPr>
          <p:cNvGrpSpPr/>
          <p:nvPr userDrawn="1"/>
        </p:nvGrpSpPr>
        <p:grpSpPr>
          <a:xfrm>
            <a:off x="237506" y="0"/>
            <a:ext cx="11720945" cy="6858000"/>
            <a:chOff x="2571749" y="1069677"/>
            <a:chExt cx="7359651" cy="5831513"/>
          </a:xfrm>
        </p:grpSpPr>
        <p:sp>
          <p:nvSpPr>
            <p:cNvPr id="9" name="矩形 8">
              <a:extLst>
                <a:ext uri="{FF2B5EF4-FFF2-40B4-BE49-F238E27FC236}">
                  <a16:creationId xmlns:a16="http://schemas.microsoft.com/office/drawing/2014/main" id="{CC0DA322-CA85-4B16-AD71-5B2482DE70D8}"/>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0" name="图形 9">
              <a:extLst>
                <a:ext uri="{FF2B5EF4-FFF2-40B4-BE49-F238E27FC236}">
                  <a16:creationId xmlns:a16="http://schemas.microsoft.com/office/drawing/2014/main" id="{EA38AD9C-6566-41DC-9E35-EED69FDFEB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1749" y="1096600"/>
              <a:ext cx="7359651" cy="5804589"/>
            </a:xfrm>
            <a:prstGeom prst="rect">
              <a:avLst/>
            </a:prstGeom>
          </p:spPr>
        </p:pic>
      </p:grpSp>
    </p:spTree>
    <p:extLst>
      <p:ext uri="{BB962C8B-B14F-4D97-AF65-F5344CB8AC3E}">
        <p14:creationId xmlns:p14="http://schemas.microsoft.com/office/powerpoint/2010/main" val="529039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3520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6282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01039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683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9087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374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80948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081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61693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04743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74428A-B304-44F6-88FE-427CD3191D3B}"/>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3" name="页脚占位符 2">
            <a:extLst>
              <a:ext uri="{FF2B5EF4-FFF2-40B4-BE49-F238E27FC236}">
                <a16:creationId xmlns:a16="http://schemas.microsoft.com/office/drawing/2014/main" id="{CD89E2D0-ECE8-43D7-B9E2-E0119001C49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EBB913-6622-4EA5-9271-63A0D713DBF2}"/>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1570651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12090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7262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4448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05265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68845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56324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74511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309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06734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571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ED0A0E-1F72-4417-A2A4-BFDE0464E6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B188C6-8492-4FDE-88E5-25A4E9FB5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FAF7323-F3A2-4870-8DA6-1389D939E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C80FE81-EAD9-4304-A981-B2D6CFD7A2EF}"/>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6" name="页脚占位符 5">
            <a:extLst>
              <a:ext uri="{FF2B5EF4-FFF2-40B4-BE49-F238E27FC236}">
                <a16:creationId xmlns:a16="http://schemas.microsoft.com/office/drawing/2014/main" id="{3D721BC9-87D6-4C4B-8BD5-BDB76BE83C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FB6739-5DB4-471D-92BB-DDCF4181066F}"/>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2861612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66524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46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46299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9751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23959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8024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75459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25811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23509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58922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DCCF5-4A07-4107-B147-371340B23A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536E292-3DE1-4FA3-88B7-F24806E75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3C2BF6F-7AE2-4152-80A2-5B0B04EEF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8E3676C-ED36-4B21-AF64-133138913036}"/>
              </a:ext>
            </a:extLst>
          </p:cNvPr>
          <p:cNvSpPr>
            <a:spLocks noGrp="1"/>
          </p:cNvSpPr>
          <p:nvPr>
            <p:ph type="dt" sz="half" idx="10"/>
          </p:nvPr>
        </p:nvSpPr>
        <p:spPr/>
        <p:txBody>
          <a:bodyPr/>
          <a:lstStyle/>
          <a:p>
            <a:fld id="{20047BB5-615C-4C68-B510-5FCBB3D5E238}" type="datetimeFigureOut">
              <a:rPr lang="zh-CN" altLang="en-US" smtClean="0"/>
              <a:t>2025/9/10</a:t>
            </a:fld>
            <a:endParaRPr lang="zh-CN" altLang="en-US"/>
          </a:p>
        </p:txBody>
      </p:sp>
      <p:sp>
        <p:nvSpPr>
          <p:cNvPr id="6" name="页脚占位符 5">
            <a:extLst>
              <a:ext uri="{FF2B5EF4-FFF2-40B4-BE49-F238E27FC236}">
                <a16:creationId xmlns:a16="http://schemas.microsoft.com/office/drawing/2014/main" id="{2D2C0742-726A-4E0C-8728-0C30AED121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B0052-E2D4-4745-BF23-40D7D59E677C}"/>
              </a:ext>
            </a:extLst>
          </p:cNvPr>
          <p:cNvSpPr>
            <a:spLocks noGrp="1"/>
          </p:cNvSpPr>
          <p:nvPr>
            <p:ph type="sldNum" sz="quarter" idx="12"/>
          </p:nvPr>
        </p:nvSpPr>
        <p:spPr/>
        <p:txBody>
          <a:bodyPr/>
          <a:lstStyle/>
          <a:p>
            <a:fld id="{500FA081-E199-46CA-9715-445E85536B96}" type="slidenum">
              <a:rPr lang="zh-CN" altLang="en-US" smtClean="0"/>
              <a:t>‹#›</a:t>
            </a:fld>
            <a:endParaRPr lang="zh-CN" altLang="en-US"/>
          </a:p>
        </p:txBody>
      </p:sp>
    </p:spTree>
    <p:extLst>
      <p:ext uri="{BB962C8B-B14F-4D97-AF65-F5344CB8AC3E}">
        <p14:creationId xmlns:p14="http://schemas.microsoft.com/office/powerpoint/2010/main" val="1760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3829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99684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9127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9143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46012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44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6184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67998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9547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8060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3.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3.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3.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43BDC9-D089-4585-B91C-878B63DD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08B6878-C6F4-4046-B595-0A1FFA64C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36D9A63-67F2-4457-BE72-5EECB8510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20047BB5-615C-4C68-B510-5FCBB3D5E238}" type="datetimeFigureOut">
              <a:rPr lang="zh-CN" altLang="en-US" smtClean="0"/>
              <a:pPr/>
              <a:t>2025/9/10</a:t>
            </a:fld>
            <a:endParaRPr lang="zh-CN" altLang="en-US" dirty="0"/>
          </a:p>
        </p:txBody>
      </p:sp>
      <p:sp>
        <p:nvSpPr>
          <p:cNvPr id="5" name="页脚占位符 4">
            <a:extLst>
              <a:ext uri="{FF2B5EF4-FFF2-40B4-BE49-F238E27FC236}">
                <a16:creationId xmlns:a16="http://schemas.microsoft.com/office/drawing/2014/main" id="{A2F713DC-45CF-4BF6-BFA7-7A1E4B4F7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0E6ECD5C-E6A7-4416-AB80-F47923C84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00FA081-E199-46CA-9715-445E85536B96}" type="slidenum">
              <a:rPr lang="zh-CN" altLang="en-US" smtClean="0"/>
              <a:pPr/>
              <a:t>‹#›</a:t>
            </a:fld>
            <a:endParaRPr lang="zh-CN" altLang="en-US" dirty="0"/>
          </a:p>
        </p:txBody>
      </p:sp>
    </p:spTree>
    <p:extLst>
      <p:ext uri="{BB962C8B-B14F-4D97-AF65-F5344CB8AC3E}">
        <p14:creationId xmlns:p14="http://schemas.microsoft.com/office/powerpoint/2010/main" val="236623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43BDC9-D089-4585-B91C-878B63DD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08B6878-C6F4-4046-B595-0A1FFA64C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36D9A63-67F2-4457-BE72-5EECB8510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20047BB5-615C-4C68-B510-5FCBB3D5E238}" type="datetimeFigureOut">
              <a:rPr lang="zh-CN" altLang="en-US" smtClean="0">
                <a:solidFill>
                  <a:srgbClr val="000000">
                    <a:tint val="75000"/>
                  </a:srgbClr>
                </a:solidFill>
              </a:rPr>
              <a:pPr/>
              <a:t>2025/9/10</a:t>
            </a:fld>
            <a:endParaRPr lang="zh-CN" altLang="en-US" dirty="0">
              <a:solidFill>
                <a:srgbClr val="000000">
                  <a:tint val="75000"/>
                </a:srgbClr>
              </a:solidFill>
            </a:endParaRPr>
          </a:p>
        </p:txBody>
      </p:sp>
      <p:sp>
        <p:nvSpPr>
          <p:cNvPr id="5" name="页脚占位符 4">
            <a:extLst>
              <a:ext uri="{FF2B5EF4-FFF2-40B4-BE49-F238E27FC236}">
                <a16:creationId xmlns:a16="http://schemas.microsoft.com/office/drawing/2014/main" id="{A2F713DC-45CF-4BF6-BFA7-7A1E4B4F7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solidFill>
                <a:srgbClr val="000000">
                  <a:tint val="75000"/>
                </a:srgbClr>
              </a:solidFill>
            </a:endParaRPr>
          </a:p>
        </p:txBody>
      </p:sp>
      <p:sp>
        <p:nvSpPr>
          <p:cNvPr id="6" name="灯片编号占位符 5">
            <a:extLst>
              <a:ext uri="{FF2B5EF4-FFF2-40B4-BE49-F238E27FC236}">
                <a16:creationId xmlns:a16="http://schemas.microsoft.com/office/drawing/2014/main" id="{0E6ECD5C-E6A7-4416-AB80-F47923C84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00FA081-E199-46CA-9715-445E85536B9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422440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40942992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3659159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0828526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29417508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321500890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9/10/2025</a:t>
            </a:fld>
            <a:endParaRPr lang="en-US">
              <a:solidFill>
                <a:srgbClr val="9A5315"/>
              </a:solidFill>
            </a:endParaRPr>
          </a:p>
        </p:txBody>
      </p:sp>
    </p:spTree>
    <p:extLst>
      <p:ext uri="{BB962C8B-B14F-4D97-AF65-F5344CB8AC3E}">
        <p14:creationId xmlns:p14="http://schemas.microsoft.com/office/powerpoint/2010/main" val="100564081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43BDC9-D089-4585-B91C-878B63DDF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08B6878-C6F4-4046-B595-0A1FFA64C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36D9A63-67F2-4457-BE72-5EECB8510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20047BB5-615C-4C68-B510-5FCBB3D5E238}" type="datetimeFigureOut">
              <a:rPr lang="zh-CN" altLang="en-US" smtClean="0">
                <a:solidFill>
                  <a:srgbClr val="000000">
                    <a:tint val="75000"/>
                  </a:srgbClr>
                </a:solidFill>
              </a:rPr>
              <a:pPr/>
              <a:t>2025/9/10</a:t>
            </a:fld>
            <a:endParaRPr lang="zh-CN" altLang="en-US" dirty="0">
              <a:solidFill>
                <a:srgbClr val="000000">
                  <a:tint val="75000"/>
                </a:srgbClr>
              </a:solidFill>
            </a:endParaRPr>
          </a:p>
        </p:txBody>
      </p:sp>
      <p:sp>
        <p:nvSpPr>
          <p:cNvPr id="5" name="页脚占位符 4">
            <a:extLst>
              <a:ext uri="{FF2B5EF4-FFF2-40B4-BE49-F238E27FC236}">
                <a16:creationId xmlns:a16="http://schemas.microsoft.com/office/drawing/2014/main" id="{A2F713DC-45CF-4BF6-BFA7-7A1E4B4F7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solidFill>
                <a:srgbClr val="000000">
                  <a:tint val="75000"/>
                </a:srgbClr>
              </a:solidFill>
            </a:endParaRPr>
          </a:p>
        </p:txBody>
      </p:sp>
      <p:sp>
        <p:nvSpPr>
          <p:cNvPr id="6" name="灯片编号占位符 5">
            <a:extLst>
              <a:ext uri="{FF2B5EF4-FFF2-40B4-BE49-F238E27FC236}">
                <a16:creationId xmlns:a16="http://schemas.microsoft.com/office/drawing/2014/main" id="{0E6ECD5C-E6A7-4416-AB80-F47923C84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00FA081-E199-46CA-9715-445E85536B9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57320562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hemeOverride" Target="../theme/themeOverride2.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www.haylamdo.com/soan-van-lop-8-kn/viet-doan-van-khoang-7-9-cau-phan-tich-chi-tiet-tran-quoc-toan.jsp" TargetMode="External"/><Relationship Id="rId2" Type="http://schemas.openxmlformats.org/officeDocument/2006/relationships/image" Target="../media/image18.png"/><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16.jp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pic>
        <p:nvPicPr>
          <p:cNvPr id="63" name="PA_图片 22">
            <a:extLst>
              <a:ext uri="{FF2B5EF4-FFF2-40B4-BE49-F238E27FC236}">
                <a16:creationId xmlns:a16="http://schemas.microsoft.com/office/drawing/2014/main" id="{8F18F437-DB48-41A7-92AA-E6AB67CF39B3}"/>
              </a:ext>
            </a:extLst>
          </p:cNvPr>
          <p:cNvPicPr>
            <a:picLocks noChangeAspect="1"/>
          </p:cNvPicPr>
          <p:nvPr>
            <p:custDataLst>
              <p:tags r:id="rId2"/>
            </p:custDataLst>
          </p:nvPr>
        </p:nvPicPr>
        <p:blipFill>
          <a:blip r:embed="rId5"/>
          <a:stretch>
            <a:fillRect/>
          </a:stretch>
        </p:blipFill>
        <p:spPr>
          <a:xfrm flipH="1">
            <a:off x="3650128" y="4165486"/>
            <a:ext cx="423012" cy="177826"/>
          </a:xfrm>
          <a:prstGeom prst="rect">
            <a:avLst/>
          </a:prstGeom>
        </p:spPr>
      </p:pic>
      <p:pic>
        <p:nvPicPr>
          <p:cNvPr id="1026" name="Picture 1" descr="Sở Văn hóa và Thể thao thành phố Đà Nẵ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14" y="420915"/>
            <a:ext cx="7939313" cy="59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23086" y="437776"/>
            <a:ext cx="3091544" cy="1615827"/>
          </a:xfrm>
          <a:prstGeom prst="rect">
            <a:avLst/>
          </a:prstGeom>
        </p:spPr>
        <p:txBody>
          <a:bodyPr wrap="square">
            <a:spAutoFit/>
          </a:bodyPr>
          <a:lstStyle/>
          <a:p>
            <a:pPr algn="just">
              <a:lnSpc>
                <a:spcPts val="1800"/>
              </a:lnSpc>
              <a:spcAft>
                <a:spcPts val="0"/>
              </a:spcAft>
              <a:tabLst>
                <a:tab pos="90170" algn="l"/>
                <a:tab pos="180340" algn="l"/>
                <a:tab pos="270510" algn="l"/>
              </a:tabLst>
            </a:pPr>
            <a:endParaRPr lang="de-DE" sz="2400" kern="100" dirty="0">
              <a:solidFill>
                <a:srgbClr val="000000"/>
              </a:solidFill>
              <a:latin typeface="Times New Roman"/>
              <a:ea typeface="SimSun"/>
              <a:cs typeface="Times New Roman"/>
            </a:endParaRPr>
          </a:p>
          <a:p>
            <a:pPr algn="just">
              <a:spcAft>
                <a:spcPts val="0"/>
              </a:spcAft>
              <a:tabLst>
                <a:tab pos="90170" algn="l"/>
                <a:tab pos="180340" algn="l"/>
                <a:tab pos="270510" algn="l"/>
              </a:tabLst>
            </a:pPr>
            <a:r>
              <a:rPr lang="de-DE" sz="2800" b="1" kern="100" dirty="0">
                <a:latin typeface="Times New Roman"/>
                <a:ea typeface="SimSun"/>
                <a:cs typeface="Times New Roman"/>
              </a:rPr>
              <a:t>H1. Hãy nêu tên nhân vật lịch sử trên ?</a:t>
            </a:r>
            <a:endParaRPr lang="en-US" sz="2800" b="1" dirty="0">
              <a:effectLst/>
              <a:latin typeface="Calibri"/>
              <a:ea typeface="Calibri"/>
              <a:cs typeface="Times New Roman"/>
            </a:endParaRPr>
          </a:p>
        </p:txBody>
      </p:sp>
      <p:sp>
        <p:nvSpPr>
          <p:cNvPr id="5" name="Rectangle 4"/>
          <p:cNvSpPr/>
          <p:nvPr/>
        </p:nvSpPr>
        <p:spPr>
          <a:xfrm flipH="1">
            <a:off x="8723086" y="2895907"/>
            <a:ext cx="2946400" cy="2477601"/>
          </a:xfrm>
          <a:prstGeom prst="rect">
            <a:avLst/>
          </a:prstGeom>
        </p:spPr>
        <p:txBody>
          <a:bodyPr wrap="square">
            <a:spAutoFit/>
          </a:bodyPr>
          <a:lstStyle/>
          <a:p>
            <a:pPr algn="just">
              <a:lnSpc>
                <a:spcPts val="1800"/>
              </a:lnSpc>
              <a:spcAft>
                <a:spcPts val="0"/>
              </a:spcAft>
              <a:tabLst>
                <a:tab pos="90170" algn="l"/>
                <a:tab pos="180340" algn="l"/>
                <a:tab pos="270510" algn="l"/>
              </a:tabLst>
            </a:pPr>
            <a:endParaRPr lang="de-DE" sz="2400" kern="100" dirty="0">
              <a:solidFill>
                <a:srgbClr val="000000"/>
              </a:solidFill>
              <a:latin typeface="Times New Roman"/>
              <a:ea typeface="SimSun"/>
              <a:cs typeface="Times New Roman"/>
            </a:endParaRPr>
          </a:p>
          <a:p>
            <a:pPr algn="just">
              <a:spcAft>
                <a:spcPts val="0"/>
              </a:spcAft>
              <a:tabLst>
                <a:tab pos="90170" algn="l"/>
                <a:tab pos="180340" algn="l"/>
                <a:tab pos="270510" algn="l"/>
              </a:tabLst>
            </a:pPr>
            <a:r>
              <a:rPr lang="de-DE" sz="2800" b="1" kern="100" dirty="0">
                <a:latin typeface="Times New Roman"/>
                <a:ea typeface="SimSun"/>
                <a:cs typeface="Times New Roman"/>
              </a:rPr>
              <a:t>H2. Hãy kể một câu chuyện liên quan đến nhân vật lịch sử đó mà em biết?</a:t>
            </a:r>
            <a:endParaRPr lang="en-US" sz="2800" b="1" dirty="0">
              <a:effectLst/>
              <a:latin typeface="Calibri"/>
              <a:ea typeface="Calibri"/>
              <a:cs typeface="Times New Roman"/>
            </a:endParaRPr>
          </a:p>
        </p:txBody>
      </p:sp>
    </p:spTree>
    <p:extLst>
      <p:ext uri="{BB962C8B-B14F-4D97-AF65-F5344CB8AC3E}">
        <p14:creationId xmlns:p14="http://schemas.microsoft.com/office/powerpoint/2010/main" val="505436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55578" y="-467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79305" y="-28615"/>
            <a:ext cx="1177664" cy="120724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93570003"/>
              </p:ext>
            </p:extLst>
          </p:nvPr>
        </p:nvGraphicFramePr>
        <p:xfrm>
          <a:off x="712182" y="575007"/>
          <a:ext cx="10405761" cy="3657600"/>
        </p:xfrm>
        <a:graphic>
          <a:graphicData uri="http://schemas.openxmlformats.org/drawingml/2006/table">
            <a:tbl>
              <a:tblPr firstRow="1" firstCol="1" bandRow="1"/>
              <a:tblGrid>
                <a:gridCol w="1842332">
                  <a:extLst>
                    <a:ext uri="{9D8B030D-6E8A-4147-A177-3AD203B41FA5}">
                      <a16:colId xmlns:a16="http://schemas.microsoft.com/office/drawing/2014/main" val="20000"/>
                    </a:ext>
                  </a:extLst>
                </a:gridCol>
                <a:gridCol w="8563429">
                  <a:extLst>
                    <a:ext uri="{9D8B030D-6E8A-4147-A177-3AD203B41FA5}">
                      <a16:colId xmlns:a16="http://schemas.microsoft.com/office/drawing/2014/main" val="20001"/>
                    </a:ext>
                  </a:extLst>
                </a:gridCol>
              </a:tblGrid>
              <a:tr h="177606">
                <a:tc gridSpan="2">
                  <a:txBody>
                    <a:bodyPr/>
                    <a:lstStyle/>
                    <a:p>
                      <a:pPr algn="just">
                        <a:lnSpc>
                          <a:spcPct val="100000"/>
                        </a:lnSpc>
                        <a:spcAft>
                          <a:spcPts val="0"/>
                        </a:spcAft>
                      </a:pPr>
                      <a:r>
                        <a:rPr lang="nl-NL" sz="2400" b="1" kern="100" dirty="0">
                          <a:solidFill>
                            <a:srgbClr val="000000"/>
                          </a:solidFill>
                          <a:effectLst/>
                          <a:latin typeface="Times New Roman"/>
                          <a:ea typeface="SimSun"/>
                          <a:cs typeface="Times New Roman"/>
                        </a:rPr>
                        <a:t>Phiếu học tập 2</a:t>
                      </a:r>
                      <a:endParaRPr lang="en-US" sz="2400" dirty="0">
                        <a:effectLst/>
                        <a:latin typeface="Calibri"/>
                        <a:ea typeface="Calibri"/>
                        <a:cs typeface="Times New Roman"/>
                      </a:endParaRPr>
                    </a:p>
                    <a:p>
                      <a:pPr algn="just">
                        <a:lnSpc>
                          <a:spcPct val="100000"/>
                        </a:lnSpc>
                        <a:spcAft>
                          <a:spcPts val="0"/>
                        </a:spcAft>
                      </a:pPr>
                      <a:r>
                        <a:rPr lang="nl-NL" sz="2400" b="1" kern="100" dirty="0">
                          <a:solidFill>
                            <a:srgbClr val="000000"/>
                          </a:solidFill>
                          <a:effectLst/>
                          <a:latin typeface="Times New Roman"/>
                          <a:ea typeface="SimSun"/>
                          <a:cs typeface="Times New Roman"/>
                        </a:rPr>
                        <a:t>Nhóm:...............</a:t>
                      </a:r>
                      <a:endParaRPr lang="en-US" sz="24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88803">
                <a:tc gridSpan="2">
                  <a:txBody>
                    <a:bodyPr/>
                    <a:lstStyle/>
                    <a:p>
                      <a:pPr algn="just">
                        <a:lnSpc>
                          <a:spcPct val="100000"/>
                        </a:lnSpc>
                        <a:spcAft>
                          <a:spcPts val="0"/>
                        </a:spcAft>
                      </a:pPr>
                      <a:r>
                        <a:rPr lang="nl-NL" sz="2400" kern="100" dirty="0">
                          <a:solidFill>
                            <a:srgbClr val="000000"/>
                          </a:solidFill>
                          <a:effectLst/>
                          <a:latin typeface="Times New Roman"/>
                          <a:ea typeface="SimSun"/>
                          <a:cs typeface="Times New Roman"/>
                        </a:rPr>
                        <a:t>Nhân vật Trần Quốc Toản</a:t>
                      </a:r>
                      <a:endParaRPr lang="en-US" sz="24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55211">
                <a:tc>
                  <a:txBody>
                    <a:bodyPr/>
                    <a:lstStyle/>
                    <a:p>
                      <a:pPr algn="just">
                        <a:lnSpc>
                          <a:spcPct val="100000"/>
                        </a:lnSpc>
                        <a:spcAft>
                          <a:spcPts val="0"/>
                        </a:spcAft>
                      </a:pPr>
                      <a:r>
                        <a:rPr lang="nl-NL" sz="2400" kern="100">
                          <a:solidFill>
                            <a:srgbClr val="000000"/>
                          </a:solidFill>
                          <a:effectLst/>
                          <a:latin typeface="Times New Roman"/>
                          <a:ea typeface="SimSun"/>
                          <a:cs typeface="Times New Roman"/>
                        </a:rPr>
                        <a:t>Xuất thân</a:t>
                      </a:r>
                      <a:endParaRPr lang="en-US" sz="240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400" dirty="0">
                          <a:effectLst/>
                          <a:latin typeface="Times New Roman"/>
                          <a:ea typeface="Calibri"/>
                          <a:cs typeface="Times New Roman"/>
                        </a:rPr>
                        <a:t>Chàng thiếu niên trẻ tuổi thuộc dòng dõi nhà Trần, cháu ruột của Chiêu Thành Vương.</a:t>
                      </a:r>
                      <a:endParaRPr lang="en-US" sz="24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9225">
                <a:tc>
                  <a:txBody>
                    <a:bodyPr/>
                    <a:lstStyle/>
                    <a:p>
                      <a:pPr algn="just">
                        <a:lnSpc>
                          <a:spcPct val="100000"/>
                        </a:lnSpc>
                        <a:spcAft>
                          <a:spcPts val="0"/>
                        </a:spcAft>
                      </a:pPr>
                      <a:r>
                        <a:rPr lang="nl-NL" sz="2400" kern="100">
                          <a:solidFill>
                            <a:srgbClr val="000000"/>
                          </a:solidFill>
                          <a:effectLst/>
                          <a:latin typeface="Times New Roman"/>
                          <a:ea typeface="SimSun"/>
                          <a:cs typeface="Times New Roman"/>
                        </a:rPr>
                        <a:t>Suy nghĩ</a:t>
                      </a:r>
                      <a:endParaRPr lang="en-US" sz="240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400" dirty="0">
                          <a:effectLst/>
                          <a:latin typeface="Times New Roman"/>
                          <a:ea typeface="Calibri"/>
                          <a:cs typeface="Times New Roman"/>
                        </a:rPr>
                        <a:t>Về bản thân: Cha ta mất sớm nên ta phải đứng rìa nhịn nhục thế này; </a:t>
                      </a:r>
                      <a:endParaRPr lang="en-US" sz="2400" dirty="0">
                        <a:effectLst/>
                        <a:latin typeface="Calibri"/>
                        <a:ea typeface="Calibri"/>
                        <a:cs typeface="Times New Roman"/>
                      </a:endParaRPr>
                    </a:p>
                    <a:p>
                      <a:pPr algn="just">
                        <a:lnSpc>
                          <a:spcPct val="100000"/>
                        </a:lnSpc>
                        <a:spcAft>
                          <a:spcPts val="0"/>
                        </a:spcAft>
                      </a:pPr>
                      <a:r>
                        <a:rPr lang="pt-BR" sz="2400" dirty="0">
                          <a:effectLst/>
                          <a:latin typeface="Times New Roman"/>
                          <a:ea typeface="Calibri"/>
                          <a:cs typeface="Times New Roman"/>
                        </a:rPr>
                        <a:t>Về tình hình thế giặc: Dã tâm của quân giặc mượn đường</a:t>
                      </a:r>
                      <a:r>
                        <a:rPr lang="pt-BR" sz="2400" baseline="0" dirty="0">
                          <a:effectLst/>
                          <a:latin typeface="Times New Roman"/>
                          <a:ea typeface="Calibri"/>
                          <a:cs typeface="Times New Roman"/>
                        </a:rPr>
                        <a:t> </a:t>
                      </a:r>
                      <a:r>
                        <a:rPr lang="pt-BR" sz="2400" dirty="0">
                          <a:effectLst/>
                          <a:latin typeface="Times New Roman"/>
                          <a:ea typeface="Calibri"/>
                          <a:cs typeface="Times New Roman"/>
                        </a:rPr>
                        <a:t>để cướp lấy nước Nam...</a:t>
                      </a:r>
                      <a:endParaRPr lang="en-US" sz="24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5211">
                <a:tc>
                  <a:txBody>
                    <a:bodyPr/>
                    <a:lstStyle/>
                    <a:p>
                      <a:pPr algn="just">
                        <a:lnSpc>
                          <a:spcPct val="100000"/>
                        </a:lnSpc>
                        <a:spcAft>
                          <a:spcPts val="0"/>
                        </a:spcAft>
                      </a:pPr>
                      <a:r>
                        <a:rPr lang="nl-NL" sz="2400" kern="100">
                          <a:solidFill>
                            <a:srgbClr val="000000"/>
                          </a:solidFill>
                          <a:effectLst/>
                          <a:latin typeface="Times New Roman"/>
                          <a:ea typeface="SimSun"/>
                          <a:cs typeface="Times New Roman"/>
                        </a:rPr>
                        <a:t>Tâm trạng</a:t>
                      </a:r>
                      <a:endParaRPr lang="en-US" sz="240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400" dirty="0">
                          <a:effectLst/>
                          <a:latin typeface="Times New Roman"/>
                          <a:ea typeface="Calibri"/>
                          <a:cs typeface="Times New Roman"/>
                        </a:rPr>
                        <a:t>Quên không ăn uống; đói cồn cào, mắt hoa lên... buồn bã... không chịu</a:t>
                      </a:r>
                      <a:r>
                        <a:rPr lang="en-US" sz="2400" baseline="0" dirty="0">
                          <a:effectLst/>
                          <a:latin typeface="Calibri"/>
                          <a:ea typeface="Calibri"/>
                          <a:cs typeface="Times New Roman"/>
                        </a:rPr>
                        <a:t> </a:t>
                      </a:r>
                      <a:r>
                        <a:rPr lang="pt-BR" sz="2400" dirty="0">
                          <a:effectLst/>
                          <a:latin typeface="Times New Roman"/>
                          <a:ea typeface="Calibri"/>
                          <a:cs typeface="Times New Roman"/>
                        </a:rPr>
                        <a:t>được nữa; muốn hét to...</a:t>
                      </a:r>
                      <a:endParaRPr lang="en-US" sz="24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11774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2515429"/>
              </p:ext>
            </p:extLst>
          </p:nvPr>
        </p:nvGraphicFramePr>
        <p:xfrm>
          <a:off x="188686" y="722952"/>
          <a:ext cx="11670121" cy="5781360"/>
        </p:xfrm>
        <a:graphic>
          <a:graphicData uri="http://schemas.openxmlformats.org/drawingml/2006/table">
            <a:tbl>
              <a:tblPr firstRow="1" firstCol="1" bandRow="1">
                <a:tableStyleId>{5C22544A-7EE6-4342-B048-85BDC9FD1C3A}</a:tableStyleId>
              </a:tblPr>
              <a:tblGrid>
                <a:gridCol w="6763657">
                  <a:extLst>
                    <a:ext uri="{9D8B030D-6E8A-4147-A177-3AD203B41FA5}">
                      <a16:colId xmlns:a16="http://schemas.microsoft.com/office/drawing/2014/main" val="20000"/>
                    </a:ext>
                  </a:extLst>
                </a:gridCol>
                <a:gridCol w="4906464">
                  <a:extLst>
                    <a:ext uri="{9D8B030D-6E8A-4147-A177-3AD203B41FA5}">
                      <a16:colId xmlns:a16="http://schemas.microsoft.com/office/drawing/2014/main" val="20001"/>
                    </a:ext>
                  </a:extLst>
                </a:gridCol>
              </a:tblGrid>
              <a:tr h="0">
                <a:tc>
                  <a:txBody>
                    <a:bodyPr/>
                    <a:lstStyle/>
                    <a:p>
                      <a:pPr algn="just">
                        <a:lnSpc>
                          <a:spcPct val="107000"/>
                        </a:lnSpc>
                        <a:spcAft>
                          <a:spcPts val="0"/>
                        </a:spcAft>
                      </a:pPr>
                      <a:r>
                        <a:rPr lang="en-US" sz="2800">
                          <a:solidFill>
                            <a:schemeClr val="tx1"/>
                          </a:solidFill>
                          <a:effectLst/>
                          <a:latin typeface="Times New Roman" pitchFamily="18" charset="0"/>
                          <a:cs typeface="Times New Roman" pitchFamily="18" charset="0"/>
                        </a:rPr>
                        <a:t>TQT trong từng bối cảnh</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solidFill>
                            <a:schemeClr val="tx1"/>
                          </a:solidFill>
                          <a:effectLst/>
                          <a:latin typeface="Times New Roman" pitchFamily="18" charset="0"/>
                          <a:cs typeface="Times New Roman" pitchFamily="18" charset="0"/>
                        </a:rPr>
                        <a:t>Nhận xét </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en-US" sz="2800">
                          <a:solidFill>
                            <a:schemeClr val="tx1"/>
                          </a:solidFill>
                          <a:effectLst/>
                          <a:latin typeface="Times New Roman" pitchFamily="18" charset="0"/>
                          <a:cs typeface="Times New Roman" pitchFamily="18" charset="0"/>
                        </a:rPr>
                        <a:t>1. Khi đứng trên bến Bình Than:</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Hành động: </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Suy nghĩ:</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a:lnSpc>
                          <a:spcPct val="107000"/>
                        </a:lnSpc>
                        <a:spcAft>
                          <a:spcPts val="0"/>
                        </a:spcAft>
                      </a:pPr>
                      <a:r>
                        <a:rPr lang="en-US" sz="1800">
                          <a:solidFill>
                            <a:schemeClr val="tx1"/>
                          </a:solidFill>
                          <a:effectLst/>
                          <a:latin typeface="Times New Roman" pitchFamily="18" charset="0"/>
                          <a:cs typeface="Times New Roman" pitchFamily="18" charset="0"/>
                        </a:rPr>
                        <a:t>2. </a:t>
                      </a:r>
                      <a:r>
                        <a:rPr lang="en-US" sz="2800">
                          <a:solidFill>
                            <a:schemeClr val="tx1"/>
                          </a:solidFill>
                          <a:effectLst/>
                          <a:latin typeface="Times New Roman" pitchFamily="18" charset="0"/>
                          <a:cs typeface="Times New Roman" pitchFamily="18" charset="0"/>
                        </a:rPr>
                        <a:t>Khi bị quân Thánh Dực ngăn xuống bến:</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Lời nói:</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Hành động: </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07000"/>
                        </a:lnSpc>
                        <a:spcAft>
                          <a:spcPts val="0"/>
                        </a:spcAft>
                      </a:pPr>
                      <a:r>
                        <a:rPr lang="en-US" sz="2800">
                          <a:solidFill>
                            <a:schemeClr val="tx1"/>
                          </a:solidFill>
                          <a:effectLst/>
                          <a:latin typeface="Times New Roman" pitchFamily="18" charset="0"/>
                          <a:cs typeface="Times New Roman" pitchFamily="18" charset="0"/>
                        </a:rPr>
                        <a:t>3. Khi nói chuyện với Chiêu Thành Vương:</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Hành động: </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Lời nói:</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solidFill>
                            <a:schemeClr val="tx1"/>
                          </a:solidFill>
                          <a:effectLst/>
                          <a:latin typeface="Times New Roman" pitchFamily="18" charset="0"/>
                          <a:cs typeface="Times New Roman" pitchFamily="18" charset="0"/>
                        </a:rPr>
                        <a:t> </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just">
                        <a:lnSpc>
                          <a:spcPct val="107000"/>
                        </a:lnSpc>
                        <a:spcAft>
                          <a:spcPts val="0"/>
                        </a:spcAft>
                      </a:pPr>
                      <a:r>
                        <a:rPr lang="en-US" sz="2800">
                          <a:solidFill>
                            <a:schemeClr val="tx1"/>
                          </a:solidFill>
                          <a:effectLst/>
                          <a:latin typeface="Times New Roman" pitchFamily="18" charset="0"/>
                          <a:cs typeface="Times New Roman" pitchFamily="18" charset="0"/>
                        </a:rPr>
                        <a:t>4. Khi nói chuyện với vua Thiệu Bảo:</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Hành động: </a:t>
                      </a:r>
                      <a:endParaRPr lang="en-US" sz="2400">
                        <a:solidFill>
                          <a:schemeClr val="tx1"/>
                        </a:solidFill>
                        <a:effectLst/>
                        <a:latin typeface="Times New Roman" pitchFamily="18" charset="0"/>
                        <a:cs typeface="Times New Roman" pitchFamily="18" charset="0"/>
                      </a:endParaRPr>
                    </a:p>
                    <a:p>
                      <a:pPr algn="just">
                        <a:lnSpc>
                          <a:spcPct val="107000"/>
                        </a:lnSpc>
                        <a:spcAft>
                          <a:spcPts val="0"/>
                        </a:spcAft>
                      </a:pPr>
                      <a:r>
                        <a:rPr lang="en-US" sz="2800">
                          <a:solidFill>
                            <a:schemeClr val="tx1"/>
                          </a:solidFill>
                          <a:effectLst/>
                          <a:latin typeface="Times New Roman" pitchFamily="18" charset="0"/>
                          <a:cs typeface="Times New Roman" pitchFamily="18" charset="0"/>
                        </a:rPr>
                        <a:t>- Lời nói:</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7999" y="0"/>
            <a:ext cx="10772051"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HSHĐCN (5p)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theo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dõi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VB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PHT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15196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08845294"/>
              </p:ext>
            </p:extLst>
          </p:nvPr>
        </p:nvGraphicFramePr>
        <p:xfrm>
          <a:off x="188686" y="722952"/>
          <a:ext cx="11670121" cy="5147628"/>
        </p:xfrm>
        <a:graphic>
          <a:graphicData uri="http://schemas.openxmlformats.org/drawingml/2006/table">
            <a:tbl>
              <a:tblPr firstRow="1" firstCol="1" bandRow="1">
                <a:tableStyleId>{5C22544A-7EE6-4342-B048-85BDC9FD1C3A}</a:tableStyleId>
              </a:tblPr>
              <a:tblGrid>
                <a:gridCol w="8984343">
                  <a:extLst>
                    <a:ext uri="{9D8B030D-6E8A-4147-A177-3AD203B41FA5}">
                      <a16:colId xmlns:a16="http://schemas.microsoft.com/office/drawing/2014/main" val="20000"/>
                    </a:ext>
                  </a:extLst>
                </a:gridCol>
                <a:gridCol w="2685778">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n-US" sz="2400" dirty="0" err="1">
                          <a:solidFill>
                            <a:schemeClr val="tx1"/>
                          </a:solidFill>
                          <a:effectLst/>
                          <a:latin typeface="Times New Roman" pitchFamily="18" charset="0"/>
                          <a:cs typeface="Times New Roman" pitchFamily="18" charset="0"/>
                        </a:rPr>
                        <a:t>Trần</a:t>
                      </a:r>
                      <a:r>
                        <a:rPr lang="en-US" sz="2400" baseline="0" dirty="0">
                          <a:solidFill>
                            <a:schemeClr val="tx1"/>
                          </a:solidFill>
                          <a:effectLst/>
                          <a:latin typeface="Times New Roman" pitchFamily="18" charset="0"/>
                          <a:cs typeface="Times New Roman" pitchFamily="18" charset="0"/>
                        </a:rPr>
                        <a:t> </a:t>
                      </a:r>
                      <a:r>
                        <a:rPr lang="en-US" sz="2400" baseline="0" dirty="0" err="1">
                          <a:solidFill>
                            <a:schemeClr val="tx1"/>
                          </a:solidFill>
                          <a:effectLst/>
                          <a:latin typeface="Times New Roman" pitchFamily="18" charset="0"/>
                          <a:cs typeface="Times New Roman" pitchFamily="18" charset="0"/>
                        </a:rPr>
                        <a:t>Quốc</a:t>
                      </a:r>
                      <a:r>
                        <a:rPr lang="en-US" sz="2400" baseline="0" dirty="0">
                          <a:solidFill>
                            <a:schemeClr val="tx1"/>
                          </a:solidFill>
                          <a:effectLst/>
                          <a:latin typeface="Times New Roman" pitchFamily="18" charset="0"/>
                          <a:cs typeface="Times New Roman" pitchFamily="18" charset="0"/>
                        </a:rPr>
                        <a:t> </a:t>
                      </a:r>
                      <a:r>
                        <a:rPr lang="en-US" sz="2400" baseline="0" dirty="0" err="1">
                          <a:solidFill>
                            <a:schemeClr val="tx1"/>
                          </a:solidFill>
                          <a:effectLst/>
                          <a:latin typeface="Times New Roman" pitchFamily="18" charset="0"/>
                          <a:cs typeface="Times New Roman" pitchFamily="18" charset="0"/>
                        </a:rPr>
                        <a:t>Toản</a:t>
                      </a:r>
                      <a:r>
                        <a:rPr lang="en-US" sz="2400" baseline="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trong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từng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bối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cảnh</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a:solidFill>
                            <a:schemeClr val="tx1"/>
                          </a:solidFill>
                          <a:effectLst/>
                          <a:latin typeface="Times New Roman" pitchFamily="18" charset="0"/>
                          <a:cs typeface="Times New Roman" pitchFamily="18" charset="0"/>
                        </a:rPr>
                        <a:t>Nhận xét </a:t>
                      </a:r>
                      <a:endParaRPr lang="en-US" sz="20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1. </a:t>
                      </a:r>
                      <a:r>
                        <a:rPr lang="en-US" sz="2400" dirty="0" err="1">
                          <a:solidFill>
                            <a:schemeClr val="tx1"/>
                          </a:solidFill>
                          <a:effectLst/>
                          <a:latin typeface="Times New Roman" pitchFamily="18" charset="0"/>
                          <a:cs typeface="Times New Roman" pitchFamily="18" charset="0"/>
                        </a:rPr>
                        <a:t>Khi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đứng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trên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bến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Bình</a:t>
                      </a:r>
                      <a:r>
                        <a:rPr lang="en-US" sz="2400" dirty="0">
                          <a:solidFill>
                            <a:schemeClr val="tx1"/>
                          </a:solidFill>
                          <a:effectLst/>
                          <a:latin typeface="Times New Roman" pitchFamily="18" charset="0"/>
                          <a:cs typeface="Times New Roman" pitchFamily="18" charset="0"/>
                        </a:rPr>
                        <a:t> Than:</a:t>
                      </a: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Hành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động</a:t>
                      </a: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endParaRPr lang="en-US" sz="2400" dirty="0">
                        <a:solidFill>
                          <a:schemeClr val="tx1"/>
                        </a:solidFill>
                        <a:effectLst/>
                        <a:latin typeface="Times New Roman" pitchFamily="18" charset="0"/>
                        <a:cs typeface="Times New Roman" pitchFamily="18" charset="0"/>
                      </a:endParaRPr>
                    </a:p>
                    <a:p>
                      <a:pPr marL="0" indent="0" algn="just">
                        <a:lnSpc>
                          <a:spcPct val="107000"/>
                        </a:lnSpc>
                        <a:spcAft>
                          <a:spcPts val="0"/>
                        </a:spcAft>
                        <a:buFontTx/>
                        <a:buNone/>
                      </a:pPr>
                      <a:endParaRPr lang="en-US" sz="2400" dirty="0">
                        <a:solidFill>
                          <a:schemeClr val="tx1"/>
                        </a:solidFill>
                        <a:effectLst/>
                        <a:latin typeface="Times New Roman" pitchFamily="18" charset="0"/>
                        <a:cs typeface="Times New Roman" pitchFamily="18" charset="0"/>
                      </a:endParaRPr>
                    </a:p>
                    <a:p>
                      <a:pPr marL="0" indent="0" algn="just">
                        <a:lnSpc>
                          <a:spcPct val="107000"/>
                        </a:lnSpc>
                        <a:spcAft>
                          <a:spcPts val="0"/>
                        </a:spcAft>
                        <a:buFontTx/>
                        <a:buNone/>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Suy</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nghĩ</a:t>
                      </a:r>
                      <a:r>
                        <a:rPr lang="en-US" sz="2400" dirty="0">
                          <a:solidFill>
                            <a:schemeClr val="tx1"/>
                          </a:solidFill>
                          <a:effectLst/>
                          <a:latin typeface="Times New Roman" pitchFamily="18" charset="0"/>
                          <a:cs typeface="Times New Roman" pitchFamily="18" charset="0"/>
                        </a:rPr>
                        <a:t>:</a:t>
                      </a:r>
                    </a:p>
                    <a:p>
                      <a:pPr marL="342900" indent="-342900" algn="just">
                        <a:lnSpc>
                          <a:spcPct val="107000"/>
                        </a:lnSpc>
                        <a:spcAft>
                          <a:spcPts val="0"/>
                        </a:spcAft>
                        <a:buFontTx/>
                        <a:buChar char="-"/>
                      </a:pPr>
                      <a:endParaRPr lang="en-US" sz="2400" dirty="0">
                        <a:solidFill>
                          <a:schemeClr val="tx1"/>
                        </a:solidFill>
                        <a:effectLst/>
                        <a:latin typeface="Times New Roman" pitchFamily="18" charset="0"/>
                        <a:ea typeface="Calibri"/>
                        <a:cs typeface="Times New Roman" pitchFamily="18" charset="0"/>
                      </a:endParaRPr>
                    </a:p>
                    <a:p>
                      <a:pPr marL="342900" indent="-342900" algn="just">
                        <a:lnSpc>
                          <a:spcPct val="107000"/>
                        </a:lnSpc>
                        <a:spcAft>
                          <a:spcPts val="0"/>
                        </a:spcAft>
                        <a:buFontTx/>
                        <a:buChar char="-"/>
                      </a:pP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a:lnSpc>
                          <a:spcPct val="107000"/>
                        </a:lnSpc>
                        <a:spcAft>
                          <a:spcPts val="0"/>
                        </a:spcAft>
                      </a:pPr>
                      <a:r>
                        <a:rPr lang="en-US" sz="1600" dirty="0">
                          <a:solidFill>
                            <a:schemeClr val="tx1"/>
                          </a:solidFill>
                          <a:effectLst/>
                          <a:latin typeface="Times New Roman" pitchFamily="18" charset="0"/>
                          <a:cs typeface="Times New Roman" pitchFamily="18" charset="0"/>
                        </a:rPr>
                        <a:t>2. </a:t>
                      </a:r>
                      <a:r>
                        <a:rPr lang="en-US" sz="2400" dirty="0" err="1">
                          <a:solidFill>
                            <a:schemeClr val="tx1"/>
                          </a:solidFill>
                          <a:effectLst/>
                          <a:latin typeface="Times New Roman" pitchFamily="18" charset="0"/>
                          <a:cs typeface="Times New Roman" pitchFamily="18" charset="0"/>
                        </a:rPr>
                        <a:t>Khi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bị</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quân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Thánh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Dực</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ngăn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xuống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bến</a:t>
                      </a:r>
                      <a:r>
                        <a:rPr lang="en-US" sz="24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Lời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nói</a:t>
                      </a:r>
                      <a:r>
                        <a:rPr lang="en-US" sz="2400" dirty="0">
                          <a:solidFill>
                            <a:schemeClr val="tx1"/>
                          </a:solidFill>
                          <a:effectLst/>
                          <a:latin typeface="Times New Roman" pitchFamily="18" charset="0"/>
                          <a:cs typeface="Times New Roman" pitchFamily="18" charset="0"/>
                        </a:rPr>
                        <a:t>:</a:t>
                      </a:r>
                    </a:p>
                    <a:p>
                      <a:pPr algn="just">
                        <a:lnSpc>
                          <a:spcPct val="107000"/>
                        </a:lnSpc>
                        <a:spcAft>
                          <a:spcPts val="0"/>
                        </a:spcAft>
                      </a:pP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Hành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động</a:t>
                      </a:r>
                      <a:r>
                        <a:rPr lang="en-US" sz="2400" dirty="0">
                          <a:solidFill>
                            <a:schemeClr val="tx1"/>
                          </a:solidFill>
                          <a:effectLst/>
                          <a:latin typeface="Times New Roman" pitchFamily="18" charset="0"/>
                          <a:cs typeface="Times New Roman" pitchFamily="18" charset="0"/>
                        </a:rPr>
                        <a:t>: </a:t>
                      </a:r>
                    </a:p>
                    <a:p>
                      <a:pPr algn="just">
                        <a:lnSpc>
                          <a:spcPct val="107000"/>
                        </a:lnSpc>
                        <a:spcAft>
                          <a:spcPts val="0"/>
                        </a:spcAft>
                      </a:pPr>
                      <a:endParaRPr lang="en-US" sz="2000" dirty="0">
                        <a:solidFill>
                          <a:schemeClr val="tx1"/>
                        </a:solidFill>
                        <a:effectLst/>
                        <a:latin typeface="Times New Roman" pitchFamily="18" charset="0"/>
                        <a:ea typeface="Calibri"/>
                        <a:cs typeface="Times New Roman" pitchFamily="18" charset="0"/>
                      </a:endParaRPr>
                    </a:p>
                    <a:p>
                      <a:pPr algn="just">
                        <a:lnSpc>
                          <a:spcPct val="107000"/>
                        </a:lnSpc>
                        <a:spcAft>
                          <a:spcPts val="0"/>
                        </a:spcAft>
                      </a:pP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7999" y="0"/>
            <a:ext cx="10772051"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HSHĐCN (5p)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theo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dõi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VB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PHT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
        <p:nvSpPr>
          <p:cNvPr id="2" name="TextBox 1"/>
          <p:cNvSpPr txBox="1"/>
          <p:nvPr/>
        </p:nvSpPr>
        <p:spPr>
          <a:xfrm>
            <a:off x="1770743" y="1436915"/>
            <a:ext cx="7373256" cy="1200329"/>
          </a:xfrm>
          <a:prstGeom prst="rect">
            <a:avLst/>
          </a:prstGeom>
          <a:noFill/>
        </p:spPr>
        <p:txBody>
          <a:bodyPr wrap="square" rtlCol="0">
            <a:spAutoFit/>
          </a:bodyPr>
          <a:lstStyle/>
          <a:p>
            <a:r>
              <a:rPr lang="en-US" sz="2400" i="1" dirty="0">
                <a:solidFill>
                  <a:srgbClr val="00B0F0"/>
                </a:solidFill>
                <a:latin typeface="Times New Roman" pitchFamily="18" charset="0"/>
                <a:cs typeface="Times New Roman" pitchFamily="18" charset="0"/>
              </a:rPr>
              <a:t>“</a:t>
            </a:r>
            <a:r>
              <a:rPr lang="en-US" sz="2400" i="1" dirty="0" err="1">
                <a:solidFill>
                  <a:srgbClr val="00B0F0"/>
                </a:solidFill>
                <a:latin typeface="Times New Roman" pitchFamily="18" charset="0"/>
                <a:cs typeface="Times New Roman" pitchFamily="18" charset="0"/>
              </a:rPr>
              <a:t>đứng</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thẫn</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thờ</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mắt</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giương</a:t>
            </a:r>
            <a:r>
              <a:rPr lang="en-US" sz="2400" i="1" dirty="0">
                <a:solidFill>
                  <a:srgbClr val="00B0F0"/>
                </a:solidFill>
                <a:latin typeface="Times New Roman" pitchFamily="18" charset="0"/>
                <a:cs typeface="Times New Roman" pitchFamily="18" charset="0"/>
              </a:rPr>
              <a:t> to </a:t>
            </a:r>
            <a:r>
              <a:rPr lang="en-US" sz="2400" i="1" dirty="0" err="1">
                <a:solidFill>
                  <a:srgbClr val="00B0F0"/>
                </a:solidFill>
                <a:latin typeface="Times New Roman" pitchFamily="18" charset="0"/>
                <a:cs typeface="Times New Roman" pitchFamily="18" charset="0"/>
              </a:rPr>
              <a:t>đến</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rách</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rong</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ngựa</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tìm</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vua</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quên</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ăn</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uống</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muốn</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xô</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mấy</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người</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lính</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muốn</a:t>
            </a:r>
            <a:r>
              <a:rPr lang="en-US" sz="2400" i="1" dirty="0">
                <a:solidFill>
                  <a:srgbClr val="00B0F0"/>
                </a:solidFill>
                <a:latin typeface="Times New Roman" pitchFamily="18" charset="0"/>
                <a:cs typeface="Times New Roman" pitchFamily="18" charset="0"/>
              </a:rPr>
              <a:t> </a:t>
            </a:r>
            <a:r>
              <a:rPr lang="en-US" sz="2400" i="1" dirty="0" err="1">
                <a:solidFill>
                  <a:srgbClr val="00B0F0"/>
                </a:solidFill>
                <a:latin typeface="Times New Roman" pitchFamily="18" charset="0"/>
                <a:cs typeface="Times New Roman" pitchFamily="18" charset="0"/>
              </a:rPr>
              <a:t>thét</a:t>
            </a:r>
            <a:r>
              <a:rPr lang="en-US" sz="2400" i="1" dirty="0">
                <a:solidFill>
                  <a:srgbClr val="00B0F0"/>
                </a:solidFill>
                <a:latin typeface="Times New Roman" pitchFamily="18" charset="0"/>
                <a:cs typeface="Times New Roman" pitchFamily="18" charset="0"/>
              </a:rPr>
              <a:t> ”</a:t>
            </a:r>
            <a:endParaRPr lang="en-US" sz="2400" dirty="0">
              <a:solidFill>
                <a:srgbClr val="00B0F0"/>
              </a:solidFill>
              <a:latin typeface="Times New Roman" pitchFamily="18" charset="0"/>
              <a:cs typeface="Times New Roman" pitchFamily="18" charset="0"/>
            </a:endParaRPr>
          </a:p>
        </p:txBody>
      </p:sp>
      <p:sp>
        <p:nvSpPr>
          <p:cNvPr id="5" name="TextBox 4"/>
          <p:cNvSpPr txBox="1"/>
          <p:nvPr/>
        </p:nvSpPr>
        <p:spPr>
          <a:xfrm>
            <a:off x="1770742" y="2637244"/>
            <a:ext cx="7373257" cy="1200329"/>
          </a:xfrm>
          <a:prstGeom prst="rect">
            <a:avLst/>
          </a:prstGeom>
          <a:noFill/>
        </p:spPr>
        <p:txBody>
          <a:bodyPr wrap="square" rtlCol="0">
            <a:spAutoFit/>
          </a:bodyPr>
          <a:lstStyle/>
          <a:p>
            <a:r>
              <a:rPr lang="en-US" sz="2400" i="1" dirty="0">
                <a:solidFill>
                  <a:srgbClr val="7030A0"/>
                </a:solidFill>
                <a:latin typeface="Times New Roman" pitchFamily="18" charset="0"/>
                <a:cs typeface="Times New Roman" pitchFamily="18" charset="0"/>
              </a:rPr>
              <a:t>“</a:t>
            </a:r>
            <a:r>
              <a:rPr lang="en-US" sz="2400" i="1" dirty="0" err="1">
                <a:solidFill>
                  <a:srgbClr val="7030A0"/>
                </a:solidFill>
                <a:latin typeface="Times New Roman" pitchFamily="18" charset="0"/>
                <a:cs typeface="Times New Roman" pitchFamily="18" charset="0"/>
              </a:rPr>
              <a:t>sẽ</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quỳ</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trước</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mặt</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xin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quan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gia</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cho</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đánh</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chỉ</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có</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việc</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đánh</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việc</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gì</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phải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bàn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lại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đến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quan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gia</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còn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hỏi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kế</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sao</a:t>
            </a:r>
            <a:r>
              <a:rPr lang="en-US" sz="2400" i="1" dirty="0">
                <a:solidFill>
                  <a:srgbClr val="7030A0"/>
                </a:solidFill>
                <a:latin typeface="Times New Roman" pitchFamily="18" charset="0"/>
                <a:cs typeface="Times New Roman" pitchFamily="18" charset="0"/>
              </a:rPr>
              <a:t> ta </a:t>
            </a:r>
            <a:r>
              <a:rPr lang="en-US" sz="2400" i="1" dirty="0" err="1">
                <a:solidFill>
                  <a:srgbClr val="7030A0"/>
                </a:solidFill>
                <a:latin typeface="Times New Roman" pitchFamily="18" charset="0"/>
                <a:cs typeface="Times New Roman" pitchFamily="18" charset="0"/>
              </a:rPr>
              <a:t>là</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người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gần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gũi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quan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gia</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chẳng</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hỏi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một</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lời</a:t>
            </a:r>
            <a:r>
              <a:rPr lang="en-US" sz="2400" i="1" dirty="0">
                <a:solidFill>
                  <a:srgbClr val="7030A0"/>
                </a:solidFill>
                <a:latin typeface="Times New Roman" pitchFamily="18" charset="0"/>
                <a:cs typeface="Times New Roman" pitchFamily="18" charset="0"/>
              </a:rPr>
              <a:t>”</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9274630" y="1770743"/>
            <a:ext cx="2656114"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ruột</a:t>
            </a:r>
            <a:r>
              <a:rPr lang="en-US" sz="2400" dirty="0">
                <a:latin typeface="Times New Roman" pitchFamily="18" charset="0"/>
                <a:cs typeface="Times New Roman" pitchFamily="18" charset="0"/>
              </a:rPr>
              <a:t>, lo </a:t>
            </a:r>
            <a:r>
              <a:rPr lang="en-US" sz="2400" dirty="0" err="1">
                <a:latin typeface="Times New Roman" pitchFamily="18" charset="0"/>
                <a:cs typeface="Times New Roman" pitchFamily="18" charset="0"/>
              </a:rPr>
              <a:t>lắng</a:t>
            </a:r>
            <a:endParaRPr lang="en-US" sz="2400" dirty="0">
              <a:latin typeface="Times New Roman" pitchFamily="18" charset="0"/>
              <a:cs typeface="Times New Roman" pitchFamily="18" charset="0"/>
            </a:endParaRPr>
          </a:p>
        </p:txBody>
      </p:sp>
      <p:sp>
        <p:nvSpPr>
          <p:cNvPr id="9" name="TextBox 8"/>
          <p:cNvSpPr txBox="1"/>
          <p:nvPr/>
        </p:nvSpPr>
        <p:spPr>
          <a:xfrm>
            <a:off x="1494971" y="4179761"/>
            <a:ext cx="7260321" cy="523220"/>
          </a:xfrm>
          <a:prstGeom prst="rect">
            <a:avLst/>
          </a:prstGeom>
          <a:noFill/>
        </p:spPr>
        <p:txBody>
          <a:bodyPr wrap="none" rtlCol="0">
            <a:spAutoFit/>
          </a:bodyPr>
          <a:lstStyle/>
          <a:p>
            <a:r>
              <a:rPr lang="en-US" sz="2800" i="1" dirty="0" err="1">
                <a:latin typeface="Times New Roman" pitchFamily="18" charset="0"/>
                <a:cs typeface="Times New Roman" pitchFamily="18" charset="0"/>
              </a:rPr>
              <a:t>đe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dọa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cương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quyết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không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buông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ra</a:t>
            </a:r>
            <a:r>
              <a:rPr lang="en-US" sz="2800" i="1" dirty="0">
                <a:latin typeface="Times New Roman" pitchFamily="18" charset="0"/>
                <a:cs typeface="Times New Roman" pitchFamily="18" charset="0"/>
              </a:rPr>
              <a:t>, ta </a:t>
            </a:r>
            <a:r>
              <a:rPr lang="en-US" sz="2800" i="1" dirty="0" err="1">
                <a:latin typeface="Times New Roman" pitchFamily="18" charset="0"/>
                <a:cs typeface="Times New Roman" pitchFamily="18" charset="0"/>
              </a:rPr>
              <a:t>chém</a:t>
            </a:r>
            <a:r>
              <a:rPr lang="en-US"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TextBox 9"/>
          <p:cNvSpPr txBox="1"/>
          <p:nvPr/>
        </p:nvSpPr>
        <p:spPr>
          <a:xfrm>
            <a:off x="2206171" y="4920344"/>
            <a:ext cx="6937828" cy="830997"/>
          </a:xfrm>
          <a:prstGeom prst="rect">
            <a:avLst/>
          </a:prstGeom>
          <a:noFill/>
        </p:spPr>
        <p:txBody>
          <a:bodyPr wrap="square" rtlCol="0">
            <a:spAutoFit/>
          </a:bodyPr>
          <a:lstStyle/>
          <a:p>
            <a:r>
              <a:rPr lang="en-US" sz="2400" i="1" dirty="0">
                <a:solidFill>
                  <a:srgbClr val="7030A0"/>
                </a:solidFill>
                <a:latin typeface="Times New Roman" pitchFamily="18" charset="0"/>
                <a:cs typeface="Times New Roman" pitchFamily="18" charset="0"/>
              </a:rPr>
              <a:t>“</a:t>
            </a:r>
            <a:r>
              <a:rPr lang="en-US" sz="2400" i="1" dirty="0" err="1">
                <a:solidFill>
                  <a:srgbClr val="7030A0"/>
                </a:solidFill>
                <a:latin typeface="Times New Roman" pitchFamily="18" charset="0"/>
                <a:cs typeface="Times New Roman" pitchFamily="18" charset="0"/>
              </a:rPr>
              <a:t>tuốt</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gươm</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trừng</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mắt</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mặt</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đỏ</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bừng</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vung</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gươm</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múa</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tít</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giằng</a:t>
            </a:r>
            <a:r>
              <a:rPr lang="en-US" sz="2400" i="1" dirty="0">
                <a:solidFill>
                  <a:srgbClr val="7030A0"/>
                </a:solidFill>
                <a:latin typeface="Times New Roman" pitchFamily="18" charset="0"/>
                <a:cs typeface="Times New Roman" pitchFamily="18" charset="0"/>
              </a:rPr>
              <a:t> co </a:t>
            </a:r>
            <a:r>
              <a:rPr lang="en-US" sz="2400" i="1" dirty="0" err="1">
                <a:solidFill>
                  <a:srgbClr val="7030A0"/>
                </a:solidFill>
                <a:latin typeface="Times New Roman" pitchFamily="18" charset="0"/>
                <a:cs typeface="Times New Roman" pitchFamily="18" charset="0"/>
              </a:rPr>
              <a:t>với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đám</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quân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lính</a:t>
            </a:r>
            <a:r>
              <a:rPr lang="en-US" sz="2400" i="1" dirty="0">
                <a:solidFill>
                  <a:srgbClr val="7030A0"/>
                </a:solidFill>
                <a:latin typeface="Times New Roman" pitchFamily="18" charset="0"/>
                <a:cs typeface="Times New Roman" pitchFamily="18" charset="0"/>
              </a:rPr>
              <a:t>”</a:t>
            </a:r>
            <a:endParaRPr lang="en-US" sz="2400" dirty="0">
              <a:solidFill>
                <a:srgbClr val="7030A0"/>
              </a:solidFill>
              <a:latin typeface="Times New Roman" pitchFamily="18" charset="0"/>
              <a:cs typeface="Times New Roman" pitchFamily="18" charset="0"/>
            </a:endParaRPr>
          </a:p>
        </p:txBody>
      </p:sp>
      <p:sp>
        <p:nvSpPr>
          <p:cNvPr id="11" name="TextBox 10"/>
          <p:cNvSpPr txBox="1"/>
          <p:nvPr/>
        </p:nvSpPr>
        <p:spPr>
          <a:xfrm>
            <a:off x="9173029" y="4135514"/>
            <a:ext cx="2409370" cy="1569660"/>
          </a:xfrm>
          <a:prstGeom prst="rect">
            <a:avLst/>
          </a:prstGeom>
          <a:noFill/>
        </p:spPr>
        <p:txBody>
          <a:bodyPr wrap="square" rtlCol="0">
            <a:spAutoFit/>
          </a:bodyPr>
          <a:lstStyle/>
          <a:p>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99736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9550434"/>
              </p:ext>
            </p:extLst>
          </p:nvPr>
        </p:nvGraphicFramePr>
        <p:xfrm>
          <a:off x="188686" y="722952"/>
          <a:ext cx="11670121" cy="5547170"/>
        </p:xfrm>
        <a:graphic>
          <a:graphicData uri="http://schemas.openxmlformats.org/drawingml/2006/table">
            <a:tbl>
              <a:tblPr firstRow="1" firstCol="1" bandRow="1">
                <a:tableStyleId>{5C22544A-7EE6-4342-B048-85BDC9FD1C3A}</a:tableStyleId>
              </a:tblPr>
              <a:tblGrid>
                <a:gridCol w="8984343">
                  <a:extLst>
                    <a:ext uri="{9D8B030D-6E8A-4147-A177-3AD203B41FA5}">
                      <a16:colId xmlns:a16="http://schemas.microsoft.com/office/drawing/2014/main" val="20000"/>
                    </a:ext>
                  </a:extLst>
                </a:gridCol>
                <a:gridCol w="2685778">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n-US" sz="2400" dirty="0" err="1">
                          <a:solidFill>
                            <a:schemeClr val="tx1"/>
                          </a:solidFill>
                          <a:effectLst/>
                          <a:latin typeface="Times New Roman" pitchFamily="18" charset="0"/>
                          <a:cs typeface="Times New Roman" pitchFamily="18" charset="0"/>
                        </a:rPr>
                        <a:t>Trần</a:t>
                      </a:r>
                      <a:r>
                        <a:rPr lang="en-US" sz="2400" baseline="0" dirty="0">
                          <a:solidFill>
                            <a:schemeClr val="tx1"/>
                          </a:solidFill>
                          <a:effectLst/>
                          <a:latin typeface="Times New Roman" pitchFamily="18" charset="0"/>
                          <a:cs typeface="Times New Roman" pitchFamily="18" charset="0"/>
                        </a:rPr>
                        <a:t> </a:t>
                      </a:r>
                      <a:r>
                        <a:rPr lang="en-US" sz="2400" baseline="0" dirty="0" err="1">
                          <a:solidFill>
                            <a:schemeClr val="tx1"/>
                          </a:solidFill>
                          <a:effectLst/>
                          <a:latin typeface="Times New Roman" pitchFamily="18" charset="0"/>
                          <a:cs typeface="Times New Roman" pitchFamily="18" charset="0"/>
                        </a:rPr>
                        <a:t>Quốc</a:t>
                      </a:r>
                      <a:r>
                        <a:rPr lang="en-US" sz="2400" baseline="0" dirty="0">
                          <a:solidFill>
                            <a:schemeClr val="tx1"/>
                          </a:solidFill>
                          <a:effectLst/>
                          <a:latin typeface="Times New Roman" pitchFamily="18" charset="0"/>
                          <a:cs typeface="Times New Roman" pitchFamily="18" charset="0"/>
                        </a:rPr>
                        <a:t> </a:t>
                      </a:r>
                      <a:r>
                        <a:rPr lang="en-US" sz="2400" baseline="0" dirty="0" err="1">
                          <a:solidFill>
                            <a:schemeClr val="tx1"/>
                          </a:solidFill>
                          <a:effectLst/>
                          <a:latin typeface="Times New Roman" pitchFamily="18" charset="0"/>
                          <a:cs typeface="Times New Roman" pitchFamily="18" charset="0"/>
                        </a:rPr>
                        <a:t>Toản</a:t>
                      </a:r>
                      <a:r>
                        <a:rPr lang="en-US" sz="2400" baseline="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trong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từng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bối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cảnh</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dirty="0" err="1">
                          <a:solidFill>
                            <a:schemeClr val="tx1"/>
                          </a:solidFill>
                          <a:effectLst/>
                          <a:latin typeface="Times New Roman" pitchFamily="18" charset="0"/>
                          <a:cs typeface="Times New Roman" pitchFamily="18" charset="0"/>
                        </a:rPr>
                        <a:t>Nhận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xét</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về</a:t>
                      </a:r>
                      <a:r>
                        <a:rPr lang="en-US" sz="2400" baseline="0" dirty="0">
                          <a:solidFill>
                            <a:schemeClr val="tx1"/>
                          </a:solidFill>
                          <a:effectLst/>
                          <a:latin typeface="Times New Roman" pitchFamily="18" charset="0"/>
                          <a:cs typeface="Times New Roman" pitchFamily="18" charset="0"/>
                        </a:rPr>
                        <a:t> </a:t>
                      </a:r>
                      <a:r>
                        <a:rPr lang="en-US" sz="2400" baseline="0" dirty="0" err="1">
                          <a:solidFill>
                            <a:schemeClr val="tx1"/>
                          </a:solidFill>
                          <a:effectLst/>
                          <a:latin typeface="Times New Roman" pitchFamily="18" charset="0"/>
                          <a:cs typeface="Times New Roman" pitchFamily="18" charset="0"/>
                        </a:rPr>
                        <a:t>tính</a:t>
                      </a:r>
                      <a:r>
                        <a:rPr lang="en-US" sz="2400" baseline="0" dirty="0">
                          <a:solidFill>
                            <a:schemeClr val="tx1"/>
                          </a:solidFill>
                          <a:effectLst/>
                          <a:latin typeface="Times New Roman" pitchFamily="18" charset="0"/>
                          <a:cs typeface="Times New Roman" pitchFamily="18" charset="0"/>
                        </a:rPr>
                        <a:t> </a:t>
                      </a:r>
                      <a:r>
                        <a:rPr lang="en-US" sz="2400" baseline="0" dirty="0" err="1">
                          <a:solidFill>
                            <a:schemeClr val="tx1"/>
                          </a:solidFill>
                          <a:effectLst/>
                          <a:latin typeface="Times New Roman" pitchFamily="18" charset="0"/>
                          <a:cs typeface="Times New Roman" pitchFamily="18" charset="0"/>
                        </a:rPr>
                        <a:t>cách</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1. </a:t>
                      </a:r>
                      <a:r>
                        <a:rPr lang="en-US" sz="2400" dirty="0" err="1">
                          <a:solidFill>
                            <a:schemeClr val="tx1"/>
                          </a:solidFill>
                          <a:effectLst/>
                          <a:latin typeface="Times New Roman" pitchFamily="18" charset="0"/>
                          <a:cs typeface="Times New Roman" pitchFamily="18" charset="0"/>
                        </a:rPr>
                        <a:t>Khi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đứng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trên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bến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Bình</a:t>
                      </a:r>
                      <a:r>
                        <a:rPr lang="en-US" sz="2400" dirty="0">
                          <a:solidFill>
                            <a:schemeClr val="tx1"/>
                          </a:solidFill>
                          <a:effectLst/>
                          <a:latin typeface="Times New Roman" pitchFamily="18" charset="0"/>
                          <a:cs typeface="Times New Roman" pitchFamily="18" charset="0"/>
                        </a:rPr>
                        <a:t> Than:</a:t>
                      </a: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a:lnSpc>
                          <a:spcPct val="107000"/>
                        </a:lnSpc>
                        <a:spcAft>
                          <a:spcPts val="0"/>
                        </a:spcAft>
                      </a:pPr>
                      <a:r>
                        <a:rPr lang="en-US" sz="1600" dirty="0">
                          <a:solidFill>
                            <a:schemeClr val="tx1"/>
                          </a:solidFill>
                          <a:effectLst/>
                          <a:latin typeface="Times New Roman" pitchFamily="18" charset="0"/>
                          <a:cs typeface="Times New Roman" pitchFamily="18" charset="0"/>
                        </a:rPr>
                        <a:t>2. </a:t>
                      </a:r>
                      <a:r>
                        <a:rPr lang="en-US" sz="2400" dirty="0" err="1">
                          <a:solidFill>
                            <a:schemeClr val="tx1"/>
                          </a:solidFill>
                          <a:effectLst/>
                          <a:latin typeface="Times New Roman" pitchFamily="18" charset="0"/>
                          <a:cs typeface="Times New Roman" pitchFamily="18" charset="0"/>
                        </a:rPr>
                        <a:t>Khi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bị</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quân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Thánh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Dực</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ngăn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xuống</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bến</a:t>
                      </a:r>
                      <a:r>
                        <a:rPr lang="en-US" sz="24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3. </a:t>
                      </a:r>
                      <a:r>
                        <a:rPr lang="en-US" sz="2400" dirty="0" err="1">
                          <a:solidFill>
                            <a:schemeClr val="tx1"/>
                          </a:solidFill>
                          <a:effectLst/>
                          <a:latin typeface="Times New Roman" pitchFamily="18" charset="0"/>
                          <a:cs typeface="Times New Roman" pitchFamily="18" charset="0"/>
                        </a:rPr>
                        <a:t>Khi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nói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chuyện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với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Chiêu</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Thành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Vương</a:t>
                      </a:r>
                      <a:r>
                        <a:rPr lang="en-US" sz="24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Hành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động</a:t>
                      </a:r>
                      <a:r>
                        <a:rPr lang="en-US" sz="2400" dirty="0">
                          <a:solidFill>
                            <a:schemeClr val="tx1"/>
                          </a:solidFill>
                          <a:effectLst/>
                          <a:latin typeface="Times New Roman" pitchFamily="18" charset="0"/>
                          <a:cs typeface="Times New Roman" pitchFamily="18" charset="0"/>
                        </a:rPr>
                        <a:t>: </a:t>
                      </a:r>
                    </a:p>
                    <a:p>
                      <a:pPr algn="just">
                        <a:lnSpc>
                          <a:spcPct val="107000"/>
                        </a:lnSpc>
                        <a:spcAft>
                          <a:spcPts val="0"/>
                        </a:spcAft>
                      </a:pP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Lời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nói</a:t>
                      </a:r>
                      <a:r>
                        <a:rPr lang="en-US" sz="2400" dirty="0">
                          <a:solidFill>
                            <a:schemeClr val="tx1"/>
                          </a:solidFill>
                          <a:effectLst/>
                          <a:latin typeface="Times New Roman" pitchFamily="18" charset="0"/>
                          <a:cs typeface="Times New Roman" pitchFamily="18" charset="0"/>
                        </a:rPr>
                        <a:t>:</a:t>
                      </a:r>
                    </a:p>
                    <a:p>
                      <a:pPr algn="just">
                        <a:lnSpc>
                          <a:spcPct val="107000"/>
                        </a:lnSpc>
                        <a:spcAft>
                          <a:spcPts val="0"/>
                        </a:spcAft>
                      </a:pP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4. </a:t>
                      </a:r>
                      <a:r>
                        <a:rPr lang="en-US" sz="2400" dirty="0" err="1">
                          <a:solidFill>
                            <a:schemeClr val="tx1"/>
                          </a:solidFill>
                          <a:effectLst/>
                          <a:latin typeface="Times New Roman" pitchFamily="18" charset="0"/>
                          <a:cs typeface="Times New Roman" pitchFamily="18" charset="0"/>
                        </a:rPr>
                        <a:t>Khi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nói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chuyện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với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vua</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Thiệu</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Bảo</a:t>
                      </a:r>
                      <a:r>
                        <a:rPr lang="en-US" sz="24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Hành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động</a:t>
                      </a: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cs typeface="Times New Roman" pitchFamily="18" charset="0"/>
                      </a:endParaRPr>
                    </a:p>
                    <a:p>
                      <a:pPr algn="just">
                        <a:lnSpc>
                          <a:spcPct val="107000"/>
                        </a:lnSpc>
                        <a:spcAft>
                          <a:spcPts val="0"/>
                        </a:spcAft>
                      </a:pPr>
                      <a:endParaRPr lang="en-US" sz="2400" dirty="0">
                        <a:solidFill>
                          <a:schemeClr val="tx1"/>
                        </a:solidFill>
                        <a:effectLst/>
                        <a:latin typeface="Times New Roman" pitchFamily="18" charset="0"/>
                        <a:cs typeface="Times New Roman" pitchFamily="18" charset="0"/>
                      </a:endParaRPr>
                    </a:p>
                    <a:p>
                      <a:pPr algn="just">
                        <a:lnSpc>
                          <a:spcPct val="107000"/>
                        </a:lnSpc>
                        <a:spcAft>
                          <a:spcPts val="0"/>
                        </a:spcAft>
                      </a:pPr>
                      <a:endParaRPr lang="en-US" sz="2400" dirty="0">
                        <a:solidFill>
                          <a:schemeClr val="tx1"/>
                        </a:solidFill>
                        <a:effectLst/>
                        <a:latin typeface="Times New Roman" pitchFamily="18" charset="0"/>
                        <a:cs typeface="Times New Roman" pitchFamily="18" charset="0"/>
                      </a:endParaRPr>
                    </a:p>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Lời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nói</a:t>
                      </a: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7999" y="0"/>
            <a:ext cx="10772051"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HSHĐCN (5p)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theo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dõi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VB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PHT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
        <p:nvSpPr>
          <p:cNvPr id="7" name="TextBox 6"/>
          <p:cNvSpPr txBox="1"/>
          <p:nvPr/>
        </p:nvSpPr>
        <p:spPr>
          <a:xfrm>
            <a:off x="1988459" y="2525486"/>
            <a:ext cx="6952342" cy="954107"/>
          </a:xfrm>
          <a:prstGeom prst="rect">
            <a:avLst/>
          </a:prstGeom>
          <a:noFill/>
        </p:spPr>
        <p:txBody>
          <a:bodyPr wrap="square" rtlCol="0">
            <a:spAutoFit/>
          </a:bodyPr>
          <a:lstStyle/>
          <a:p>
            <a:r>
              <a:rPr lang="en-US" sz="2800" i="1" dirty="0">
                <a:solidFill>
                  <a:srgbClr val="7030A0"/>
                </a:solidFill>
                <a:latin typeface="Times New Roman" pitchFamily="18" charset="0"/>
                <a:cs typeface="Times New Roman" pitchFamily="18" charset="0"/>
              </a:rPr>
              <a:t>“</a:t>
            </a:r>
            <a:r>
              <a:rPr lang="en-US" sz="2800" i="1" dirty="0" err="1">
                <a:solidFill>
                  <a:srgbClr val="7030A0"/>
                </a:solidFill>
                <a:latin typeface="Times New Roman" pitchFamily="18" charset="0"/>
                <a:cs typeface="Times New Roman" pitchFamily="18" charset="0"/>
              </a:rPr>
              <a:t>cúi</a:t>
            </a:r>
            <a:r>
              <a:rPr lang="en-US" sz="2800" i="1" dirty="0">
                <a:solidFill>
                  <a:srgbClr val="7030A0"/>
                </a:solidFill>
                <a:latin typeface="Times New Roman" pitchFamily="18" charset="0"/>
                <a:cs typeface="Times New Roman" pitchFamily="18" charset="0"/>
              </a:rPr>
              <a:t> </a:t>
            </a:r>
            <a:r>
              <a:rPr lang="en-US" sz="2800" i="1" dirty="0" err="1">
                <a:solidFill>
                  <a:srgbClr val="7030A0"/>
                </a:solidFill>
                <a:latin typeface="Times New Roman" pitchFamily="18" charset="0"/>
                <a:cs typeface="Times New Roman" pitchFamily="18" charset="0"/>
              </a:rPr>
              <a:t>đầu</a:t>
            </a:r>
            <a:r>
              <a:rPr lang="en-US" sz="2800" i="1" dirty="0">
                <a:solidFill>
                  <a:srgbClr val="7030A0"/>
                </a:solidFill>
                <a:latin typeface="Times New Roman" pitchFamily="18" charset="0"/>
                <a:cs typeface="Times New Roman" pitchFamily="18" charset="0"/>
              </a:rPr>
              <a:t> </a:t>
            </a:r>
            <a:r>
              <a:rPr lang="en-US" sz="2800" i="1" dirty="0" err="1">
                <a:solidFill>
                  <a:srgbClr val="7030A0"/>
                </a:solidFill>
                <a:latin typeface="Times New Roman" pitchFamily="18" charset="0"/>
                <a:cs typeface="Times New Roman" pitchFamily="18" charset="0"/>
              </a:rPr>
              <a:t>thưa</a:t>
            </a:r>
            <a:r>
              <a:rPr lang="en-US" sz="2800" i="1" dirty="0">
                <a:solidFill>
                  <a:srgbClr val="7030A0"/>
                </a:solidFill>
                <a:latin typeface="Times New Roman" pitchFamily="18" charset="0"/>
                <a:cs typeface="Times New Roman" pitchFamily="18" charset="0"/>
              </a:rPr>
              <a:t>”, “</a:t>
            </a:r>
            <a:r>
              <a:rPr lang="en-US" sz="2800" i="1" dirty="0" err="1">
                <a:solidFill>
                  <a:srgbClr val="7030A0"/>
                </a:solidFill>
                <a:latin typeface="Times New Roman" pitchFamily="18" charset="0"/>
                <a:cs typeface="Times New Roman" pitchFamily="18" charset="0"/>
              </a:rPr>
              <a:t>đứng</a:t>
            </a:r>
            <a:r>
              <a:rPr lang="en-US" sz="2800" i="1" dirty="0">
                <a:solidFill>
                  <a:srgbClr val="7030A0"/>
                </a:solidFill>
                <a:latin typeface="Times New Roman" pitchFamily="18" charset="0"/>
                <a:cs typeface="Times New Roman" pitchFamily="18" charset="0"/>
              </a:rPr>
              <a:t> </a:t>
            </a:r>
            <a:r>
              <a:rPr lang="en-US" sz="2800" i="1" dirty="0" err="1">
                <a:solidFill>
                  <a:srgbClr val="7030A0"/>
                </a:solidFill>
                <a:latin typeface="Times New Roman" pitchFamily="18" charset="0"/>
                <a:cs typeface="Times New Roman" pitchFamily="18" charset="0"/>
              </a:rPr>
              <a:t>phắt</a:t>
            </a:r>
            <a:r>
              <a:rPr lang="en-US" sz="2800" i="1" dirty="0">
                <a:solidFill>
                  <a:srgbClr val="7030A0"/>
                </a:solidFill>
                <a:latin typeface="Times New Roman" pitchFamily="18" charset="0"/>
                <a:cs typeface="Times New Roman" pitchFamily="18" charset="0"/>
              </a:rPr>
              <a:t> </a:t>
            </a:r>
            <a:r>
              <a:rPr lang="en-US" sz="2800" i="1" dirty="0" err="1">
                <a:solidFill>
                  <a:srgbClr val="7030A0"/>
                </a:solidFill>
                <a:latin typeface="Times New Roman" pitchFamily="18" charset="0"/>
                <a:cs typeface="Times New Roman" pitchFamily="18" charset="0"/>
              </a:rPr>
              <a:t>dậy</a:t>
            </a:r>
            <a:r>
              <a:rPr lang="en-US" sz="2800" i="1" dirty="0">
                <a:solidFill>
                  <a:srgbClr val="7030A0"/>
                </a:solidFill>
                <a:latin typeface="Times New Roman" pitchFamily="18" charset="0"/>
                <a:cs typeface="Times New Roman" pitchFamily="18" charset="0"/>
              </a:rPr>
              <a:t>”, “</a:t>
            </a:r>
            <a:r>
              <a:rPr lang="en-US" sz="2800" i="1" dirty="0" err="1">
                <a:solidFill>
                  <a:srgbClr val="7030A0"/>
                </a:solidFill>
                <a:latin typeface="Times New Roman" pitchFamily="18" charset="0"/>
                <a:cs typeface="Times New Roman" pitchFamily="18" charset="0"/>
              </a:rPr>
              <a:t>mắt</a:t>
            </a:r>
            <a:r>
              <a:rPr lang="en-US" sz="2800" i="1" dirty="0">
                <a:solidFill>
                  <a:srgbClr val="7030A0"/>
                </a:solidFill>
                <a:latin typeface="Times New Roman" pitchFamily="18" charset="0"/>
                <a:cs typeface="Times New Roman" pitchFamily="18" charset="0"/>
              </a:rPr>
              <a:t> long </a:t>
            </a:r>
            <a:r>
              <a:rPr lang="en-US" sz="2800" i="1" dirty="0" err="1">
                <a:solidFill>
                  <a:srgbClr val="7030A0"/>
                </a:solidFill>
                <a:latin typeface="Times New Roman" pitchFamily="18" charset="0"/>
                <a:cs typeface="Times New Roman" pitchFamily="18" charset="0"/>
              </a:rPr>
              <a:t>lên</a:t>
            </a:r>
            <a:r>
              <a:rPr lang="en-US" sz="2800" i="1" dirty="0">
                <a:solidFill>
                  <a:srgbClr val="7030A0"/>
                </a:solidFill>
                <a:latin typeface="Times New Roman" pitchFamily="18" charset="0"/>
                <a:cs typeface="Times New Roman" pitchFamily="18" charset="0"/>
              </a:rPr>
              <a:t>”</a:t>
            </a:r>
            <a:endParaRPr lang="en-US" sz="2800" dirty="0">
              <a:solidFill>
                <a:srgbClr val="7030A0"/>
              </a:solidFill>
              <a:latin typeface="Times New Roman" pitchFamily="18" charset="0"/>
              <a:cs typeface="Times New Roman" pitchFamily="18" charset="0"/>
            </a:endParaRPr>
          </a:p>
        </p:txBody>
      </p:sp>
      <p:sp>
        <p:nvSpPr>
          <p:cNvPr id="8" name="TextBox 7"/>
          <p:cNvSpPr txBox="1"/>
          <p:nvPr/>
        </p:nvSpPr>
        <p:spPr>
          <a:xfrm>
            <a:off x="1541947" y="5791199"/>
            <a:ext cx="7819769" cy="461665"/>
          </a:xfrm>
          <a:prstGeom prst="rect">
            <a:avLst/>
          </a:prstGeom>
          <a:noFill/>
        </p:spPr>
        <p:txBody>
          <a:bodyPr wrap="none" rtlCol="0">
            <a:spAutoFit/>
          </a:bodyPr>
          <a:lstStyle/>
          <a:p>
            <a:r>
              <a:rPr lang="vi-VN" sz="2400" i="1" dirty="0">
                <a:solidFill>
                  <a:srgbClr val="7030A0"/>
                </a:solidFill>
                <a:latin typeface="Times New Roman" pitchFamily="18" charset="0"/>
                <a:ea typeface="Calibri" panose="020F0502020204030204" pitchFamily="34" charset="0"/>
                <a:cs typeface="Times New Roman" pitchFamily="18" charset="0"/>
              </a:rPr>
              <a:t>“Xin quan gia cho đánh, cho giặc mượn đường là mất nước.</a:t>
            </a:r>
            <a:r>
              <a:rPr lang="en-US" sz="2400" i="1" dirty="0">
                <a:solidFill>
                  <a:srgbClr val="7030A0"/>
                </a:solidFill>
                <a:latin typeface="Times New Roman" pitchFamily="18" charset="0"/>
                <a:ea typeface="Calibri" panose="020F0502020204030204" pitchFamily="34" charset="0"/>
                <a:cs typeface="Times New Roman" pitchFamily="18" charset="0"/>
              </a:rPr>
              <a:t>”</a:t>
            </a:r>
          </a:p>
        </p:txBody>
      </p:sp>
      <p:sp>
        <p:nvSpPr>
          <p:cNvPr id="9" name="TextBox 8"/>
          <p:cNvSpPr txBox="1"/>
          <p:nvPr/>
        </p:nvSpPr>
        <p:spPr>
          <a:xfrm>
            <a:off x="1988462" y="4729370"/>
            <a:ext cx="7126511" cy="830997"/>
          </a:xfrm>
          <a:prstGeom prst="rect">
            <a:avLst/>
          </a:prstGeom>
          <a:noFill/>
        </p:spPr>
        <p:txBody>
          <a:bodyPr wrap="square" rtlCol="0">
            <a:spAutoFit/>
          </a:bodyPr>
          <a:lstStyle/>
          <a:p>
            <a:r>
              <a:rPr lang="en-US" sz="2400" i="1" dirty="0" err="1">
                <a:latin typeface="Times New Roman" pitchFamily="18" charset="0"/>
                <a:cs typeface="Times New Roman" pitchFamily="18" charset="0"/>
              </a:rPr>
              <a:t>chạy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xồng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xộc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xuống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tâu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vua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nói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như</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quả</a:t>
            </a:r>
            <a:r>
              <a:rPr lang="en-US" sz="2400" i="1" dirty="0">
                <a:latin typeface="Times New Roman" pitchFamily="18" charset="0"/>
                <a:cs typeface="Times New Roman" pitchFamily="18" charset="0"/>
              </a:rPr>
              <a:t> cam, </a:t>
            </a:r>
            <a:r>
              <a:rPr lang="en-US" sz="2400" i="1" dirty="0" err="1">
                <a:latin typeface="Times New Roman" pitchFamily="18" charset="0"/>
                <a:cs typeface="Times New Roman" pitchFamily="18" charset="0"/>
              </a:rPr>
              <a:t>tạ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vua</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770741" y="3602704"/>
            <a:ext cx="1351652" cy="523220"/>
          </a:xfrm>
          <a:prstGeom prst="rect">
            <a:avLst/>
          </a:prstGeom>
          <a:noFill/>
        </p:spPr>
        <p:txBody>
          <a:bodyPr wrap="none" rtlCol="0">
            <a:spAutoFit/>
          </a:bodyPr>
          <a:lstStyle/>
          <a:p>
            <a:r>
              <a:rPr lang="en-US" sz="2800" i="1" dirty="0" err="1">
                <a:latin typeface="Times New Roman" pitchFamily="18" charset="0"/>
                <a:cs typeface="Times New Roman" pitchFamily="18" charset="0"/>
              </a:rPr>
              <a:t>gấp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gáp</a:t>
            </a:r>
            <a:endParaRPr lang="en-US" sz="2800" dirty="0">
              <a:latin typeface="Times New Roman" pitchFamily="18" charset="0"/>
              <a:cs typeface="Times New Roman" pitchFamily="18" charset="0"/>
            </a:endParaRPr>
          </a:p>
        </p:txBody>
      </p:sp>
      <p:sp>
        <p:nvSpPr>
          <p:cNvPr id="11" name="TextBox 10"/>
          <p:cNvSpPr txBox="1"/>
          <p:nvPr/>
        </p:nvSpPr>
        <p:spPr>
          <a:xfrm>
            <a:off x="9258400" y="2310042"/>
            <a:ext cx="2320507" cy="1569660"/>
          </a:xfrm>
          <a:prstGeom prst="rect">
            <a:avLst/>
          </a:prstGeom>
          <a:noFill/>
        </p:spPr>
        <p:txBody>
          <a:bodyPr wrap="square" rtlCol="0">
            <a:spAutoFit/>
          </a:bodyPr>
          <a:lstStyle/>
          <a:p>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ràng</a:t>
            </a:r>
            <a:endParaRPr lang="en-US" sz="2400" dirty="0">
              <a:latin typeface="Times New Roman" pitchFamily="18" charset="0"/>
              <a:cs typeface="Times New Roman" pitchFamily="18" charset="0"/>
            </a:endParaRPr>
          </a:p>
        </p:txBody>
      </p:sp>
      <p:sp>
        <p:nvSpPr>
          <p:cNvPr id="12" name="TextBox 11"/>
          <p:cNvSpPr txBox="1"/>
          <p:nvPr/>
        </p:nvSpPr>
        <p:spPr>
          <a:xfrm>
            <a:off x="9374514" y="4452372"/>
            <a:ext cx="2411086" cy="1569660"/>
          </a:xfrm>
          <a:prstGeom prst="rect">
            <a:avLst/>
          </a:prstGeom>
          <a:noFill/>
        </p:spPr>
        <p:txBody>
          <a:bodyPr wrap="square" rtlCol="0">
            <a:spAutoFit/>
          </a:bodyPr>
          <a:lstStyle/>
          <a:p>
            <a:r>
              <a:rPr lang="en-US" sz="2400" dirty="0" err="1">
                <a:latin typeface="Times New Roman" pitchFamily="18" charset="0"/>
                <a:cs typeface="Times New Roman" pitchFamily="18" charset="0"/>
              </a:rPr>
              <a:t>tức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9209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55578" y="-467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79305" y="-28615"/>
            <a:ext cx="1177664" cy="120724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66681191"/>
              </p:ext>
            </p:extLst>
          </p:nvPr>
        </p:nvGraphicFramePr>
        <p:xfrm>
          <a:off x="712182" y="575007"/>
          <a:ext cx="10637989" cy="5120640"/>
        </p:xfrm>
        <a:graphic>
          <a:graphicData uri="http://schemas.openxmlformats.org/drawingml/2006/table">
            <a:tbl>
              <a:tblPr firstRow="1" firstCol="1" bandRow="1"/>
              <a:tblGrid>
                <a:gridCol w="1842332">
                  <a:extLst>
                    <a:ext uri="{9D8B030D-6E8A-4147-A177-3AD203B41FA5}">
                      <a16:colId xmlns:a16="http://schemas.microsoft.com/office/drawing/2014/main" val="20000"/>
                    </a:ext>
                  </a:extLst>
                </a:gridCol>
                <a:gridCol w="8795657">
                  <a:extLst>
                    <a:ext uri="{9D8B030D-6E8A-4147-A177-3AD203B41FA5}">
                      <a16:colId xmlns:a16="http://schemas.microsoft.com/office/drawing/2014/main" val="20001"/>
                    </a:ext>
                  </a:extLst>
                </a:gridCol>
              </a:tblGrid>
              <a:tr h="177606">
                <a:tc gridSpan="2">
                  <a:txBody>
                    <a:bodyPr/>
                    <a:lstStyle/>
                    <a:p>
                      <a:pPr algn="just">
                        <a:lnSpc>
                          <a:spcPct val="100000"/>
                        </a:lnSpc>
                        <a:spcAft>
                          <a:spcPts val="0"/>
                        </a:spcAft>
                      </a:pPr>
                      <a:r>
                        <a:rPr lang="nl-NL" sz="2800" b="1" kern="100" dirty="0">
                          <a:solidFill>
                            <a:srgbClr val="000000"/>
                          </a:solidFill>
                          <a:effectLst/>
                          <a:latin typeface="Times New Roman"/>
                          <a:ea typeface="SimSun"/>
                          <a:cs typeface="Times New Roman"/>
                        </a:rPr>
                        <a:t>Phiếu học tập 2</a:t>
                      </a:r>
                      <a:endParaRPr lang="en-US" sz="2800" dirty="0">
                        <a:effectLst/>
                        <a:latin typeface="Calibri"/>
                        <a:ea typeface="Calibri"/>
                        <a:cs typeface="Times New Roman"/>
                      </a:endParaRPr>
                    </a:p>
                    <a:p>
                      <a:pPr algn="just">
                        <a:lnSpc>
                          <a:spcPct val="100000"/>
                        </a:lnSpc>
                        <a:spcAft>
                          <a:spcPts val="0"/>
                        </a:spcAft>
                      </a:pPr>
                      <a:r>
                        <a:rPr lang="nl-NL" sz="2800" b="1" kern="100" dirty="0">
                          <a:solidFill>
                            <a:srgbClr val="000000"/>
                          </a:solidFill>
                          <a:effectLst/>
                          <a:latin typeface="Times New Roman"/>
                          <a:ea typeface="SimSun"/>
                          <a:cs typeface="Times New Roman"/>
                        </a:rPr>
                        <a:t>Nhóm:...............</a:t>
                      </a:r>
                      <a:endParaRPr lang="en-US" sz="28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88803">
                <a:tc gridSpan="2">
                  <a:txBody>
                    <a:bodyPr/>
                    <a:lstStyle/>
                    <a:p>
                      <a:pPr algn="just">
                        <a:lnSpc>
                          <a:spcPct val="100000"/>
                        </a:lnSpc>
                        <a:spcAft>
                          <a:spcPts val="0"/>
                        </a:spcAft>
                      </a:pPr>
                      <a:r>
                        <a:rPr lang="nl-NL" sz="2800" kern="100" dirty="0">
                          <a:solidFill>
                            <a:srgbClr val="000000"/>
                          </a:solidFill>
                          <a:effectLst/>
                          <a:latin typeface="Times New Roman"/>
                          <a:ea typeface="SimSun"/>
                          <a:cs typeface="Times New Roman"/>
                        </a:rPr>
                        <a:t>Nhân vật Trần Quốc Toản</a:t>
                      </a:r>
                      <a:endParaRPr lang="en-US" sz="28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77606">
                <a:tc>
                  <a:txBody>
                    <a:bodyPr/>
                    <a:lstStyle/>
                    <a:p>
                      <a:pPr algn="just">
                        <a:lnSpc>
                          <a:spcPct val="100000"/>
                        </a:lnSpc>
                        <a:spcAft>
                          <a:spcPts val="0"/>
                        </a:spcAft>
                      </a:pPr>
                      <a:r>
                        <a:rPr lang="nl-NL" sz="2800" kern="100" dirty="0">
                          <a:solidFill>
                            <a:srgbClr val="000000"/>
                          </a:solidFill>
                          <a:effectLst/>
                          <a:latin typeface="Times New Roman"/>
                          <a:ea typeface="SimSun"/>
                          <a:cs typeface="Times New Roman"/>
                        </a:rPr>
                        <a:t>Tính cách</a:t>
                      </a:r>
                      <a:endParaRPr lang="en-US" sz="28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800" dirty="0">
                          <a:effectLst/>
                          <a:latin typeface="Times New Roman"/>
                          <a:ea typeface="Calibri"/>
                          <a:cs typeface="Times New Roman"/>
                        </a:rPr>
                        <a:t>Cương trực, thẳng thắn, dũng cảm, nhanh trí.</a:t>
                      </a:r>
                      <a:endParaRPr lang="en-US" sz="28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4014">
                <a:tc>
                  <a:txBody>
                    <a:bodyPr/>
                    <a:lstStyle/>
                    <a:p>
                      <a:pPr algn="just">
                        <a:lnSpc>
                          <a:spcPct val="100000"/>
                        </a:lnSpc>
                        <a:spcAft>
                          <a:spcPts val="0"/>
                        </a:spcAft>
                      </a:pPr>
                      <a:r>
                        <a:rPr lang="nl-NL" sz="2800" kern="100">
                          <a:solidFill>
                            <a:srgbClr val="000000"/>
                          </a:solidFill>
                          <a:effectLst/>
                          <a:latin typeface="Times New Roman"/>
                          <a:ea typeface="SimSun"/>
                          <a:cs typeface="Times New Roman"/>
                        </a:rPr>
                        <a:t>Nghệ thuật</a:t>
                      </a:r>
                      <a:endParaRPr lang="en-US" sz="280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800" dirty="0">
                          <a:effectLst/>
                          <a:latin typeface="Times New Roman"/>
                          <a:ea typeface="Calibri"/>
                          <a:cs typeface="Times New Roman"/>
                        </a:rPr>
                        <a:t>Nghệ thuật độc thoại, đối thoại, ngôn ngữ mang đậm chất lịch sử, làm nổi bật tính cách, hình tượng nhân vật Trần Quốc Toản.</a:t>
                      </a:r>
                      <a:endParaRPr lang="en-US" sz="28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65634">
                <a:tc>
                  <a:txBody>
                    <a:bodyPr/>
                    <a:lstStyle/>
                    <a:p>
                      <a:pPr algn="just">
                        <a:lnSpc>
                          <a:spcPct val="100000"/>
                        </a:lnSpc>
                        <a:spcAft>
                          <a:spcPts val="0"/>
                        </a:spcAft>
                      </a:pPr>
                      <a:r>
                        <a:rPr lang="nl-NL" sz="2800" kern="100" dirty="0">
                          <a:solidFill>
                            <a:srgbClr val="000000"/>
                          </a:solidFill>
                          <a:effectLst/>
                          <a:latin typeface="Times New Roman"/>
                          <a:ea typeface="SimSun"/>
                          <a:cs typeface="Times New Roman"/>
                        </a:rPr>
                        <a:t>Nhận xét</a:t>
                      </a:r>
                      <a:endParaRPr lang="en-US" sz="28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800" dirty="0">
                          <a:effectLst/>
                          <a:latin typeface="Times New Roman"/>
                          <a:ea typeface="Calibri"/>
                          <a:cs typeface="Times New Roman"/>
                        </a:rPr>
                        <a:t>Trần Quốc Toản với khát khao cống hiến, đánh giặc, một lòng yêu nước nồng nàn cháy bỏng. Biết răng phạm thượng sẽ gánh tội chết nhưng vẫn rất dũng cảm bày tỏ ước muốn đánh giặc của mình. Hình tượng Trần Quốc Toản  được tái hiện sinh động, vừa gần gũi lại vừa cao thượng.</a:t>
                      </a:r>
                      <a:endParaRPr lang="en-US" sz="2800" dirty="0">
                        <a:effectLst/>
                        <a:latin typeface="Calibri"/>
                        <a:ea typeface="Calibri"/>
                        <a:cs typeface="Times New Roman"/>
                      </a:endParaRPr>
                    </a:p>
                  </a:txBody>
                  <a:tcPr marL="26641" marR="26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1788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2129" y="609600"/>
            <a:ext cx="4195379" cy="587853"/>
          </a:xfrm>
          <a:prstGeom prst="rect">
            <a:avLst/>
          </a:prstGeom>
        </p:spPr>
        <p:txBody>
          <a:bodyPr wrap="none">
            <a:spAutoFit/>
          </a:bodyPr>
          <a:lstStyle/>
          <a:p>
            <a:pPr algn="just">
              <a:lnSpc>
                <a:spcPct val="115000"/>
              </a:lnSpc>
            </a:pPr>
            <a:r>
              <a:rPr lang="pt-BR" sz="2800" b="1" i="1" dirty="0">
                <a:solidFill>
                  <a:srgbClr val="9A5315"/>
                </a:solidFill>
                <a:latin typeface="Times New Roman" panose="02020603050405020304" pitchFamily="18" charset="0"/>
                <a:ea typeface="Calibri" panose="020F0502020204030204" pitchFamily="34" charset="0"/>
              </a:rPr>
              <a:t>b. Nhân vật vua Thiệu Bảo</a:t>
            </a:r>
            <a:endParaRPr lang="en-US" sz="2800" dirty="0">
              <a:solidFill>
                <a:srgbClr val="9A5315"/>
              </a:solidFill>
              <a:latin typeface="Times New Roman" panose="02020603050405020304" pitchFamily="18" charset="0"/>
              <a:ea typeface="Calibri" panose="020F0502020204030204" pitchFamily="34" charset="0"/>
            </a:endParaRPr>
          </a:p>
        </p:txBody>
      </p:sp>
      <p:grpSp>
        <p:nvGrpSpPr>
          <p:cNvPr id="7" name="Group 15"/>
          <p:cNvGrpSpPr/>
          <p:nvPr/>
        </p:nvGrpSpPr>
        <p:grpSpPr>
          <a:xfrm>
            <a:off x="443215" y="1511592"/>
            <a:ext cx="2788098" cy="2124719"/>
            <a:chOff x="1813" y="0"/>
            <a:chExt cx="809173" cy="812800"/>
          </a:xfrm>
          <a:solidFill>
            <a:schemeClr val="accent3">
              <a:lumMod val="20000"/>
              <a:lumOff val="80000"/>
            </a:schemeClr>
          </a:solidFill>
        </p:grpSpPr>
        <p:sp>
          <p:nvSpPr>
            <p:cNvPr id="8"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9" name="TextBox 17"/>
            <p:cNvSpPr txBox="1"/>
            <p:nvPr/>
          </p:nvSpPr>
          <p:spPr>
            <a:xfrm>
              <a:off x="48813" y="38100"/>
              <a:ext cx="715173" cy="736600"/>
            </a:xfrm>
            <a:prstGeom prst="rect">
              <a:avLst/>
            </a:prstGeom>
            <a:grpFill/>
          </p:spPr>
          <p:txBody>
            <a:bodyPr lIns="50800" tIns="50800" rIns="50800" bIns="50800" rtlCol="0" anchor="ctr"/>
            <a:lstStyle/>
            <a:p>
              <a:r>
                <a:rPr lang="nl-NL" sz="2400" i="1" dirty="0">
                  <a:solidFill>
                    <a:schemeClr val="tx2"/>
                  </a:solidFill>
                  <a:latin typeface="Times New Roman" pitchFamily="18" charset="0"/>
                  <a:cs typeface="Times New Roman" pitchFamily="18" charset="0"/>
                </a:rPr>
                <a:t>Hãy trình bày hiểu biết về nhân vật lịch sử Vua Thiệu Bảo?</a:t>
              </a:r>
              <a:endParaRPr lang="en-US" sz="2400" dirty="0">
                <a:solidFill>
                  <a:schemeClr val="tx2"/>
                </a:solidFill>
                <a:latin typeface="Times New Roman" pitchFamily="18" charset="0"/>
                <a:cs typeface="Times New Roman" pitchFamily="18" charset="0"/>
              </a:endParaRPr>
            </a:p>
          </p:txBody>
        </p:sp>
      </p:grpSp>
      <p:grpSp>
        <p:nvGrpSpPr>
          <p:cNvPr id="10" name="Group 15"/>
          <p:cNvGrpSpPr/>
          <p:nvPr/>
        </p:nvGrpSpPr>
        <p:grpSpPr>
          <a:xfrm rot="21446456">
            <a:off x="4606157" y="1441262"/>
            <a:ext cx="3197789" cy="2124719"/>
            <a:chOff x="1813" y="0"/>
            <a:chExt cx="809173" cy="812800"/>
          </a:xfrm>
          <a:solidFill>
            <a:schemeClr val="accent3">
              <a:lumMod val="20000"/>
              <a:lumOff val="80000"/>
            </a:schemeClr>
          </a:solidFill>
        </p:grpSpPr>
        <p:sp>
          <p:nvSpPr>
            <p:cNvPr id="11"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2" name="TextBox 17"/>
            <p:cNvSpPr txBox="1"/>
            <p:nvPr/>
          </p:nvSpPr>
          <p:spPr>
            <a:xfrm rot="153544">
              <a:off x="53549" y="35933"/>
              <a:ext cx="715173" cy="736600"/>
            </a:xfrm>
            <a:prstGeom prst="rect">
              <a:avLst/>
            </a:prstGeom>
            <a:grpFill/>
          </p:spPr>
          <p:txBody>
            <a:bodyPr lIns="50800" tIns="50800" rIns="50800" bIns="50800" rtlCol="0" anchor="ctr"/>
            <a:lstStyle/>
            <a:p>
              <a:r>
                <a:rPr lang="nl-NL" sz="2400" i="1" dirty="0">
                  <a:solidFill>
                    <a:schemeClr val="tx2"/>
                  </a:solidFill>
                  <a:latin typeface="Times New Roman" pitchFamily="18" charset="0"/>
                  <a:cs typeface="Times New Roman" pitchFamily="18" charset="0"/>
                </a:rPr>
                <a:t>Phân tích diễn biến tâm lí và thái độ, lời nói, hành động của vua Thiệu Bảo đối với Hoài Văn trong văn bản?</a:t>
              </a:r>
              <a:endParaRPr lang="en-US" sz="2400" dirty="0">
                <a:solidFill>
                  <a:schemeClr val="tx2"/>
                </a:solidFill>
                <a:latin typeface="Times New Roman" pitchFamily="18" charset="0"/>
                <a:cs typeface="Times New Roman" pitchFamily="18" charset="0"/>
              </a:endParaRPr>
            </a:p>
          </p:txBody>
        </p:sp>
      </p:grpSp>
      <p:grpSp>
        <p:nvGrpSpPr>
          <p:cNvPr id="13" name="Group 15"/>
          <p:cNvGrpSpPr/>
          <p:nvPr/>
        </p:nvGrpSpPr>
        <p:grpSpPr>
          <a:xfrm rot="21448899">
            <a:off x="8814843" y="1444021"/>
            <a:ext cx="2788098" cy="2124719"/>
            <a:chOff x="1813" y="0"/>
            <a:chExt cx="809173" cy="812800"/>
          </a:xfrm>
          <a:solidFill>
            <a:schemeClr val="accent3">
              <a:lumMod val="20000"/>
              <a:lumOff val="80000"/>
            </a:schemeClr>
          </a:solidFill>
        </p:grpSpPr>
        <p:sp>
          <p:nvSpPr>
            <p:cNvPr id="14"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pFill/>
          </p:spPr>
        </p:sp>
        <p:sp>
          <p:nvSpPr>
            <p:cNvPr id="15" name="TextBox 17"/>
            <p:cNvSpPr txBox="1"/>
            <p:nvPr/>
          </p:nvSpPr>
          <p:spPr>
            <a:xfrm rot="151101">
              <a:off x="48543" y="46196"/>
              <a:ext cx="715173" cy="736600"/>
            </a:xfrm>
            <a:prstGeom prst="rect">
              <a:avLst/>
            </a:prstGeom>
            <a:grpFill/>
          </p:spPr>
          <p:txBody>
            <a:bodyPr lIns="50800" tIns="50800" rIns="50800" bIns="50800" rtlCol="0" anchor="ctr"/>
            <a:lstStyle/>
            <a:p>
              <a:pPr algn="ctr">
                <a:lnSpc>
                  <a:spcPts val="4200"/>
                </a:lnSpc>
              </a:pPr>
              <a:r>
                <a:rPr lang="nl-NL" sz="2400" i="1" dirty="0">
                  <a:solidFill>
                    <a:schemeClr val="tx2"/>
                  </a:solidFill>
                  <a:latin typeface="Times New Roman" pitchFamily="18" charset="0"/>
                  <a:cs typeface="Times New Roman" pitchFamily="18" charset="0"/>
                </a:rPr>
                <a:t>Nhân xét về nhân vật vua Thiệu Bảo?</a:t>
              </a:r>
              <a:endParaRPr lang="en-US" sz="2400" dirty="0">
                <a:solidFill>
                  <a:schemeClr val="tx2"/>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9766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061" y="444811"/>
            <a:ext cx="10122793" cy="5262979"/>
          </a:xfrm>
          <a:prstGeom prst="rect">
            <a:avLst/>
          </a:prstGeom>
        </p:spPr>
        <p:txBody>
          <a:bodyPr wrap="square">
            <a:spAutoFit/>
          </a:bodyPr>
          <a:lstStyle/>
          <a:p>
            <a:pPr algn="just"/>
            <a:r>
              <a:rPr lang="pt-BR" sz="2800" b="1" dirty="0">
                <a:solidFill>
                  <a:srgbClr val="9A5315"/>
                </a:solidFill>
                <a:latin typeface="Times New Roman"/>
                <a:ea typeface="Calibri"/>
                <a:cs typeface="Times New Roman"/>
              </a:rPr>
              <a:t>Vua Thiệu Bảo</a:t>
            </a:r>
            <a:r>
              <a:rPr lang="pt-BR" sz="2800" dirty="0">
                <a:solidFill>
                  <a:srgbClr val="9A5315"/>
                </a:solidFill>
                <a:latin typeface="Times New Roman"/>
                <a:ea typeface="Calibri"/>
                <a:cs typeface="Times New Roman"/>
              </a:rPr>
              <a:t> (vua Trần Nhân Tông): </a:t>
            </a:r>
            <a:r>
              <a:rPr lang="nl-NL" sz="2800" dirty="0">
                <a:solidFill>
                  <a:srgbClr val="9A5315"/>
                </a:solidFill>
                <a:latin typeface="Times New Roman"/>
                <a:ea typeface="Calibri"/>
                <a:cs typeface="Times New Roman"/>
              </a:rPr>
              <a:t>Đức vua Trần Nhân Tông, tên húy là Trần Khâm, sinh năm Mậu Ngọ - 1258 vào ngày 11 tháng 11 âm lịch. Ngài là con trưởng của Đức Vua Trần Thánh Tông và Hoàng Thái hậu Nguyên Thánh Thiên Cảm. Sử sách ghi lại rằng khi Ngài mới sinh ra đã có dung mạo của bậc thánh nhân, thể chất hoàn hảo, thần khí tươi sáng, sắc thái như vàng ròng, nên được vua cha đặt cho tên hiệu là Phật Kim.</a:t>
            </a:r>
            <a:endParaRPr lang="en-US" sz="2800" dirty="0">
              <a:solidFill>
                <a:srgbClr val="9A5315"/>
              </a:solidFill>
              <a:latin typeface="Calibri"/>
              <a:ea typeface="Calibri"/>
              <a:cs typeface="Times New Roman"/>
            </a:endParaRPr>
          </a:p>
          <a:p>
            <a:pPr algn="just"/>
            <a:r>
              <a:rPr lang="nl-NL" sz="2800" dirty="0">
                <a:solidFill>
                  <a:srgbClr val="9A5315"/>
                </a:solidFill>
                <a:latin typeface="Times New Roman"/>
                <a:ea typeface="Calibri"/>
                <a:cs typeface="Times New Roman"/>
              </a:rPr>
              <a:t>Khi giặc Nguyên - Mông xâm chiếm Đại Việt, năm 1282, Ngài chủ trì hội nghị Bình Than để lấy ý kiến của toàn quân, toàn dân Đại Việt đoàn kết chống giặc ngoại xâm. Sau đó, Ngài đã trực tiếp lãnh đạo quân dân Đại Việt hai lần chiến thắng giặc  Nguyên - Mông vào các năm 1285 và 1288.</a:t>
            </a:r>
            <a:endParaRPr lang="en-US" sz="2800" dirty="0">
              <a:solidFill>
                <a:srgbClr val="9A5315"/>
              </a:solidFill>
              <a:latin typeface="Calibri"/>
              <a:ea typeface="Calibri"/>
              <a:cs typeface="Times New Roman"/>
            </a:endParaRPr>
          </a:p>
        </p:txBody>
      </p:sp>
    </p:spTree>
    <p:extLst>
      <p:ext uri="{BB962C8B-B14F-4D97-AF65-F5344CB8AC3E}">
        <p14:creationId xmlns:p14="http://schemas.microsoft.com/office/powerpoint/2010/main" val="421338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348343"/>
            <a:ext cx="11509829" cy="4893647"/>
          </a:xfrm>
          <a:prstGeom prst="rect">
            <a:avLst/>
          </a:prstGeom>
        </p:spPr>
        <p:txBody>
          <a:bodyPr wrap="square">
            <a:spAutoFit/>
          </a:bodyPr>
          <a:lstStyle/>
          <a:p>
            <a:pPr algn="just">
              <a:spcAft>
                <a:spcPts val="0"/>
              </a:spcAft>
            </a:pPr>
            <a:r>
              <a:rPr lang="nl-NL" sz="2600" i="1" dirty="0">
                <a:solidFill>
                  <a:srgbClr val="000000"/>
                </a:solidFill>
                <a:latin typeface="Times New Roman"/>
                <a:ea typeface="Times New Roman"/>
              </a:rPr>
              <a:t>- Vua Thiệu Bảo và nhiều vị vương hầu ra ngoài mui, ngắm cảnh sông nước; Thiệu Bảo ôn tồn nói:</a:t>
            </a:r>
            <a:endParaRPr lang="en-US" sz="2600" dirty="0">
              <a:latin typeface="Times New Roman"/>
              <a:ea typeface="Times New Roman"/>
            </a:endParaRPr>
          </a:p>
          <a:p>
            <a:pPr algn="just">
              <a:spcAft>
                <a:spcPts val="0"/>
              </a:spcAft>
            </a:pPr>
            <a:r>
              <a:rPr lang="nl-NL" sz="2600" i="1" dirty="0">
                <a:solidFill>
                  <a:srgbClr val="000000"/>
                </a:solidFill>
                <a:latin typeface="Times New Roman"/>
                <a:ea typeface="Times New Roman"/>
                <a:cs typeface="Times New Roman"/>
              </a:rPr>
              <a:t>- Hoài Văn Hầu làm trái phép nước, tội ấy đáng lẽ không dung. Nhưng </a:t>
            </a:r>
            <a:r>
              <a:rPr lang="nl-NL" sz="2600" i="1" dirty="0">
                <a:solidFill>
                  <a:srgbClr val="FF0000"/>
                </a:solidFill>
                <a:latin typeface="Times New Roman"/>
                <a:ea typeface="Times New Roman"/>
                <a:cs typeface="Times New Roman"/>
              </a:rPr>
              <a:t>Hoài Văn còn trẻ, tình cũng đáng thương, lại biết lo cho vua, cho nước, chí ấy đáng trọng.</a:t>
            </a:r>
            <a:endParaRPr lang="en-US" sz="2600" dirty="0">
              <a:solidFill>
                <a:srgbClr val="FF0000"/>
              </a:solidFill>
              <a:latin typeface="Calibri"/>
              <a:ea typeface="Calibri"/>
              <a:cs typeface="Times New Roman"/>
            </a:endParaRPr>
          </a:p>
          <a:p>
            <a:pPr algn="just">
              <a:spcAft>
                <a:spcPts val="0"/>
              </a:spcAft>
            </a:pPr>
            <a:r>
              <a:rPr lang="nl-NL" sz="2600" i="1" dirty="0">
                <a:solidFill>
                  <a:srgbClr val="000000"/>
                </a:solidFill>
                <a:latin typeface="Times New Roman"/>
                <a:ea typeface="Times New Roman"/>
                <a:cs typeface="Times New Roman"/>
              </a:rPr>
              <a:t>Vua truyền cho hai chú cháu đứng dậy, và nói tiếp:</a:t>
            </a:r>
            <a:endParaRPr lang="en-US" sz="2600" dirty="0">
              <a:latin typeface="Calibri"/>
              <a:ea typeface="Calibri"/>
              <a:cs typeface="Times New Roman"/>
            </a:endParaRPr>
          </a:p>
          <a:p>
            <a:pPr algn="just">
              <a:spcAft>
                <a:spcPts val="0"/>
              </a:spcAft>
            </a:pPr>
            <a:r>
              <a:rPr lang="nl-NL" sz="2600" i="1" dirty="0">
                <a:solidFill>
                  <a:srgbClr val="000000"/>
                </a:solidFill>
                <a:latin typeface="Times New Roman"/>
                <a:ea typeface="Times New Roman"/>
                <a:cs typeface="Times New Roman"/>
              </a:rPr>
              <a:t>- Việc nước đã có người lớn lo. </a:t>
            </a:r>
            <a:r>
              <a:rPr lang="nl-NL" sz="2600" i="1" dirty="0">
                <a:solidFill>
                  <a:srgbClr val="FF0000"/>
                </a:solidFill>
                <a:latin typeface="Times New Roman"/>
                <a:ea typeface="Times New Roman"/>
                <a:cs typeface="Times New Roman"/>
              </a:rPr>
              <a:t>Hoài Văn Hầu nên về quê để phu nhân có người sớm </a:t>
            </a:r>
            <a:r>
              <a:rPr lang="nl-NL" sz="2600" i="1" dirty="0">
                <a:solidFill>
                  <a:srgbClr val="000000"/>
                </a:solidFill>
                <a:latin typeface="Times New Roman"/>
                <a:ea typeface="Times New Roman"/>
                <a:cs typeface="Times New Roman"/>
              </a:rPr>
              <a:t>hôm trông cậy. Đế vương lấy hiếu trị thiên hạ, em ta không nên sao nhãng phận làm con.</a:t>
            </a:r>
            <a:endParaRPr lang="en-US" sz="2600" dirty="0">
              <a:latin typeface="Calibri"/>
              <a:ea typeface="Calibri"/>
              <a:cs typeface="Times New Roman"/>
            </a:endParaRPr>
          </a:p>
          <a:p>
            <a:pPr algn="just">
              <a:spcAft>
                <a:spcPts val="0"/>
              </a:spcAft>
            </a:pPr>
            <a:r>
              <a:rPr lang="nl-NL" sz="2600" i="1" dirty="0">
                <a:solidFill>
                  <a:srgbClr val="000000"/>
                </a:solidFill>
                <a:latin typeface="Times New Roman"/>
                <a:ea typeface="Times New Roman"/>
                <a:cs typeface="Times New Roman"/>
              </a:rPr>
              <a:t>Vừa lúc ấy, một người nội thị bưng một mâm cỗ đi qua. Thiệu Bảo cầm lấy một quả</a:t>
            </a:r>
            <a:endParaRPr lang="en-US" sz="2600" dirty="0">
              <a:latin typeface="Calibri"/>
              <a:ea typeface="Calibri"/>
              <a:cs typeface="Times New Roman"/>
            </a:endParaRPr>
          </a:p>
          <a:p>
            <a:pPr algn="just">
              <a:spcAft>
                <a:spcPts val="0"/>
              </a:spcAft>
            </a:pPr>
            <a:r>
              <a:rPr lang="nl-NL" sz="2600" i="1" dirty="0">
                <a:solidFill>
                  <a:srgbClr val="000000"/>
                </a:solidFill>
                <a:latin typeface="Times New Roman"/>
                <a:ea typeface="Times New Roman"/>
                <a:cs typeface="Times New Roman"/>
              </a:rPr>
              <a:t>cam sành chín mọng trên mâm, bảo một nội thị đưa xuống cho Hoài Văn. Vua nói:</a:t>
            </a:r>
            <a:endParaRPr lang="en-US" sz="2600" dirty="0">
              <a:latin typeface="Calibri"/>
              <a:ea typeface="Calibri"/>
              <a:cs typeface="Times New Roman"/>
            </a:endParaRPr>
          </a:p>
          <a:p>
            <a:pPr algn="just">
              <a:spcAft>
                <a:spcPts val="0"/>
              </a:spcAft>
            </a:pPr>
            <a:r>
              <a:rPr lang="nl-NL" sz="2600" i="1" dirty="0">
                <a:solidFill>
                  <a:srgbClr val="000000"/>
                </a:solidFill>
                <a:latin typeface="Times New Roman"/>
                <a:ea typeface="Times New Roman"/>
                <a:cs typeface="Times New Roman"/>
              </a:rPr>
              <a:t>- </a:t>
            </a:r>
            <a:r>
              <a:rPr lang="nl-NL" sz="2600" i="1" dirty="0">
                <a:solidFill>
                  <a:srgbClr val="FF0000"/>
                </a:solidFill>
                <a:latin typeface="Times New Roman"/>
                <a:ea typeface="Times New Roman"/>
                <a:cs typeface="Times New Roman"/>
              </a:rPr>
              <a:t>Tất cả các vương hầu đến đây đều có phần cam. Chẳng có lẽ Hoài Văn lại không được hưởng. Vậy thưởng cho em ta một quả.</a:t>
            </a:r>
            <a:endParaRPr lang="en-US" sz="2600"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val="235093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55062" y="1252584"/>
            <a:ext cx="10122793" cy="1745863"/>
          </a:xfrm>
          <a:prstGeom prst="rect">
            <a:avLst/>
          </a:prstGeom>
        </p:spPr>
        <p:txBody>
          <a:bodyPr wrap="square">
            <a:spAutoFit/>
          </a:bodyPr>
          <a:lstStyle/>
          <a:p>
            <a:pPr algn="just">
              <a:lnSpc>
                <a:spcPct val="115000"/>
              </a:lnSpc>
            </a:pPr>
            <a:r>
              <a:rPr lang="pt-BR" sz="3200" b="1" i="1" dirty="0">
                <a:solidFill>
                  <a:srgbClr val="9A5315"/>
                </a:solidFill>
                <a:latin typeface="Times New Roman" panose="02020603050405020304" pitchFamily="18" charset="0"/>
                <a:ea typeface="Calibri" panose="020F0502020204030204" pitchFamily="34" charset="0"/>
              </a:rPr>
              <a:t>-&gt; Vua Thiệu Bảo là vị vua ôn tồn, thấu hiểu, thông minh sáng suốt, biết nhìn người, biết trân trọng những tấm lòng của người trẻ giành cho đất nước.</a:t>
            </a:r>
            <a:endParaRPr lang="en-US" sz="3200" b="1" i="1" dirty="0">
              <a:solidFill>
                <a:srgbClr val="9A5315"/>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508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0490" y="0"/>
            <a:ext cx="10058402" cy="7010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pt-BR" b="1" dirty="0">
                <a:solidFill>
                  <a:srgbClr val="C00000"/>
                </a:solidFill>
              </a:rPr>
              <a:t>III. Tổng kết</a:t>
            </a:r>
            <a:endParaRPr lang="en-US" dirty="0">
              <a:solidFill>
                <a:srgbClr val="C00000"/>
              </a:solidFill>
            </a:endParaRPr>
          </a:p>
        </p:txBody>
      </p:sp>
      <p:sp>
        <p:nvSpPr>
          <p:cNvPr id="8" name="Rectangle: Rounded Corners 3"/>
          <p:cNvSpPr/>
          <p:nvPr/>
        </p:nvSpPr>
        <p:spPr>
          <a:xfrm>
            <a:off x="399246" y="905780"/>
            <a:ext cx="4899380" cy="4304849"/>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AutoNum type="arabicPeriod"/>
            </a:pPr>
            <a:r>
              <a:rPr lang="pt-BR"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 thuật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Giọng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hào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nghiêm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lịch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sư</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Ngôn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giàu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xây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dựng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ấn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cs typeface="Times New Roman" panose="02020603050405020304" pitchFamily="18" charset="0"/>
              </a:rPr>
              <a:t> qua </a:t>
            </a:r>
            <a:r>
              <a:rPr lang="en-US" sz="2400" dirty="0" err="1">
                <a:solidFill>
                  <a:srgbClr val="000000"/>
                </a:solidFill>
                <a:latin typeface="Times New Roman" panose="02020603050405020304" pitchFamily="18" charset="0"/>
                <a:cs typeface="Times New Roman" panose="02020603050405020304" pitchFamily="18" charset="0"/>
              </a:rPr>
              <a:t>suy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miêu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cảm</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9" name="Rectangle: Rounded Corners 13"/>
          <p:cNvSpPr/>
          <p:nvPr/>
        </p:nvSpPr>
        <p:spPr>
          <a:xfrm>
            <a:off x="6337079" y="1918719"/>
            <a:ext cx="5060724" cy="4002585"/>
          </a:xfrm>
          <a:prstGeom prst="roundRect">
            <a:avLst/>
          </a:prstGeom>
          <a:solidFill>
            <a:schemeClr val="accent6">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b="1"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2. Nội dung</a:t>
            </a:r>
          </a:p>
          <a:p>
            <a:pPr algn="just">
              <a:lnSpc>
                <a:spcPct val="150000"/>
              </a:lnSpc>
            </a:pPr>
            <a:r>
              <a:rPr lang="en-US" sz="2400" dirty="0">
                <a:solidFill>
                  <a:schemeClr val="tx2"/>
                </a:solidFill>
                <a:latin typeface="Times New Roman" pitchFamily="18" charset="0"/>
                <a:ea typeface="Calibri" panose="020F0502020204030204" pitchFamily="34" charset="0"/>
                <a:cs typeface="Times New Roman" pitchFamily="18" charset="0"/>
              </a:rPr>
              <a:t>- Ca </a:t>
            </a:r>
            <a:r>
              <a:rPr lang="en-US" sz="2400" dirty="0" err="1">
                <a:solidFill>
                  <a:schemeClr val="tx2"/>
                </a:solidFill>
                <a:latin typeface="Times New Roman" pitchFamily="18" charset="0"/>
                <a:ea typeface="Calibri" panose="020F0502020204030204" pitchFamily="34" charset="0"/>
                <a:cs typeface="Times New Roman" pitchFamily="18" charset="0"/>
              </a:rPr>
              <a:t>ngợi</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tấm</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lòng</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yêu</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nước</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của</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người</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thiếu</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niên</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trẻ</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tuổi</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Trần</a:t>
            </a:r>
            <a:r>
              <a:rPr lang="en-US" sz="2400" dirty="0">
                <a:solidFill>
                  <a:schemeClr val="tx2"/>
                </a:solidFill>
                <a:latin typeface="Times New Roman" pitchFamily="18" charset="0"/>
                <a:ea typeface="Calibri" panose="020F0502020204030204" pitchFamily="34" charset="0"/>
                <a:cs typeface="Times New Roman" pitchFamily="18" charset="0"/>
              </a:rPr>
              <a:t> Quốc </a:t>
            </a:r>
            <a:r>
              <a:rPr lang="en-US" sz="2400" dirty="0" err="1">
                <a:solidFill>
                  <a:schemeClr val="tx2"/>
                </a:solidFill>
                <a:latin typeface="Times New Roman" pitchFamily="18" charset="0"/>
                <a:ea typeface="Calibri" panose="020F0502020204030204" pitchFamily="34" charset="0"/>
                <a:cs typeface="Times New Roman" pitchFamily="18" charset="0"/>
              </a:rPr>
              <a:t>Toản</a:t>
            </a:r>
            <a:endParaRPr lang="en-US" dirty="0">
              <a:solidFill>
                <a:schemeClr val="tx2"/>
              </a:solidFill>
              <a:latin typeface="Times New Roman" pitchFamily="18" charset="0"/>
              <a:ea typeface="Calibri" panose="020F0502020204030204" pitchFamily="34" charset="0"/>
              <a:cs typeface="Times New Roman" pitchFamily="18" charset="0"/>
            </a:endParaRPr>
          </a:p>
          <a:p>
            <a:pPr algn="just">
              <a:lnSpc>
                <a:spcPct val="150000"/>
              </a:lnSpc>
            </a:pP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Ca</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ngợi</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khí</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thế</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hào</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hùng</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của</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nhà</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Trần</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và</a:t>
            </a:r>
            <a:r>
              <a:rPr lang="en-US" sz="2400" dirty="0">
                <a:solidFill>
                  <a:schemeClr val="tx2"/>
                </a:solidFill>
                <a:latin typeface="Times New Roman" pitchFamily="18" charset="0"/>
                <a:ea typeface="Calibri" panose="020F0502020204030204" pitchFamily="34" charset="0"/>
                <a:cs typeface="Times New Roman" pitchFamily="18" charset="0"/>
              </a:rPr>
              <a:t> cha </a:t>
            </a:r>
            <a:r>
              <a:rPr lang="en-US" sz="2400" dirty="0" err="1">
                <a:solidFill>
                  <a:schemeClr val="tx2"/>
                </a:solidFill>
                <a:latin typeface="Times New Roman" pitchFamily="18" charset="0"/>
                <a:ea typeface="Calibri" panose="020F0502020204030204" pitchFamily="34" charset="0"/>
                <a:cs typeface="Times New Roman" pitchFamily="18" charset="0"/>
              </a:rPr>
              <a:t>ông</a:t>
            </a:r>
            <a:r>
              <a:rPr lang="en-US" sz="2400" dirty="0">
                <a:solidFill>
                  <a:schemeClr val="tx2"/>
                </a:solidFill>
                <a:latin typeface="Times New Roman" pitchFamily="18" charset="0"/>
                <a:ea typeface="Calibri" panose="020F0502020204030204" pitchFamily="34" charset="0"/>
                <a:cs typeface="Times New Roman" pitchFamily="18" charset="0"/>
              </a:rPr>
              <a:t> ta </a:t>
            </a:r>
            <a:r>
              <a:rPr lang="en-US" sz="2400" dirty="0" err="1">
                <a:solidFill>
                  <a:schemeClr val="tx2"/>
                </a:solidFill>
                <a:latin typeface="Times New Roman" pitchFamily="18" charset="0"/>
                <a:ea typeface="Calibri" panose="020F0502020204030204" pitchFamily="34" charset="0"/>
                <a:cs typeface="Times New Roman" pitchFamily="18" charset="0"/>
              </a:rPr>
              <a:t>thời</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kháng</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chiến</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chống</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quân</a:t>
            </a:r>
            <a:r>
              <a:rPr lang="en-US" sz="2400" dirty="0">
                <a:solidFill>
                  <a:schemeClr val="tx2"/>
                </a:solidFill>
                <a:latin typeface="Times New Roman" pitchFamily="18" charset="0"/>
                <a:ea typeface="Calibri" panose="020F0502020204030204" pitchFamily="34" charset="0"/>
                <a:cs typeface="Times New Roman" pitchFamily="18" charset="0"/>
              </a:rPr>
              <a:t> </a:t>
            </a:r>
            <a:r>
              <a:rPr lang="en-US" sz="2400" dirty="0" err="1">
                <a:solidFill>
                  <a:schemeClr val="tx2"/>
                </a:solidFill>
                <a:latin typeface="Times New Roman" pitchFamily="18" charset="0"/>
                <a:ea typeface="Calibri" panose="020F0502020204030204" pitchFamily="34" charset="0"/>
                <a:cs typeface="Times New Roman" pitchFamily="18" charset="0"/>
              </a:rPr>
              <a:t>Nguyên</a:t>
            </a:r>
            <a:r>
              <a:rPr lang="en-US" sz="2400" dirty="0">
                <a:solidFill>
                  <a:schemeClr val="tx2"/>
                </a:solidFill>
                <a:latin typeface="Times New Roman" pitchFamily="18" charset="0"/>
                <a:ea typeface="Calibri" panose="020F0502020204030204" pitchFamily="34" charset="0"/>
                <a:cs typeface="Times New Roman" pitchFamily="18" charset="0"/>
              </a:rPr>
              <a:t> - </a:t>
            </a:r>
            <a:r>
              <a:rPr lang="en-US" sz="2400" dirty="0" err="1">
                <a:solidFill>
                  <a:schemeClr val="tx2"/>
                </a:solidFill>
                <a:latin typeface="Times New Roman" pitchFamily="18" charset="0"/>
                <a:ea typeface="Calibri" panose="020F0502020204030204" pitchFamily="34" charset="0"/>
                <a:cs typeface="Times New Roman" pitchFamily="18" charset="0"/>
              </a:rPr>
              <a:t>Mông</a:t>
            </a:r>
            <a:endParaRPr lang="en-US" sz="3200" dirty="0">
              <a:solidFill>
                <a:schemeClr val="tx2"/>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48177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AF91"/>
        </a:solidFill>
        <a:effectLst/>
      </p:bgPr>
    </p:bg>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5"/>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6"/>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7"/>
            <a:stretch>
              <a:fillRect/>
            </a:stretch>
          </p:blipFill>
          <p:spPr>
            <a:xfrm>
              <a:off x="4296656" y="4976486"/>
              <a:ext cx="6453422" cy="565247"/>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8"/>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2"/>
            </p:custDataLst>
          </p:nvPr>
        </p:nvPicPr>
        <p:blipFill>
          <a:blip r:embed="rId9"/>
          <a:stretch>
            <a:fillRect/>
          </a:stretch>
        </p:blipFill>
        <p:spPr>
          <a:xfrm>
            <a:off x="1145558"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9"/>
          <a:stretch>
            <a:fillRect/>
          </a:stretch>
        </p:blipFill>
        <p:spPr>
          <a:xfrm>
            <a:off x="572439" y="603799"/>
            <a:ext cx="627362" cy="5500916"/>
          </a:xfrm>
          <a:prstGeom prst="rect">
            <a:avLst/>
          </a:prstGeom>
        </p:spPr>
      </p:pic>
      <p:pic>
        <p:nvPicPr>
          <p:cNvPr id="2" name="Picture 1" descr="Text&#10;&#10;Description automatically generated">
            <a:extLst>
              <a:ext uri="{FF2B5EF4-FFF2-40B4-BE49-F238E27FC236}">
                <a16:creationId xmlns:a16="http://schemas.microsoft.com/office/drawing/2014/main" id="{9E6DD855-A7B4-B176-6983-DB50B6BC007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58" b="92373" l="8667" r="92167">
                        <a14:foregroundMark x1="9667" y1="62606" x2="13000" y2="64089"/>
                        <a14:foregroundMark x1="28833" y1="90784" x2="30833" y2="86123"/>
                        <a14:foregroundMark x1="26833" y1="84322" x2="28833" y2="84004"/>
                        <a14:foregroundMark x1="45667" y1="84110" x2="46167" y2="78284"/>
                        <a14:foregroundMark x1="67833" y1="92373" x2="67167" y2="84428"/>
                        <a14:foregroundMark x1="39833" y1="83157" x2="44333" y2="83475"/>
                        <a14:foregroundMark x1="92167" y1="75106" x2="90167" y2="74788"/>
                        <a14:foregroundMark x1="8667" y1="32945" x2="9833" y2="35699"/>
                      </a14:backgroundRemoval>
                    </a14:imgEffect>
                  </a14:imgLayer>
                </a14:imgProps>
              </a:ext>
              <a:ext uri="{28A0092B-C50C-407E-A947-70E740481C1C}">
                <a14:useLocalDpi xmlns:a14="http://schemas.microsoft.com/office/drawing/2010/main" val="0"/>
              </a:ext>
            </a:extLst>
          </a:blip>
          <a:stretch>
            <a:fillRect/>
          </a:stretch>
        </p:blipFill>
        <p:spPr>
          <a:xfrm>
            <a:off x="7746298" y="-1215182"/>
            <a:ext cx="4857168" cy="7641945"/>
          </a:xfrm>
          <a:prstGeom prst="rect">
            <a:avLst/>
          </a:prstGeom>
        </p:spPr>
      </p:pic>
      <p:sp>
        <p:nvSpPr>
          <p:cNvPr id="4" name="TextBox 3">
            <a:extLst>
              <a:ext uri="{FF2B5EF4-FFF2-40B4-BE49-F238E27FC236}">
                <a16:creationId xmlns:a16="http://schemas.microsoft.com/office/drawing/2014/main" id="{CAB8CAF9-6EC1-4B44-D192-55457E7DDE9D}"/>
              </a:ext>
            </a:extLst>
          </p:cNvPr>
          <p:cNvSpPr txBox="1"/>
          <p:nvPr/>
        </p:nvSpPr>
        <p:spPr>
          <a:xfrm>
            <a:off x="2074751" y="1519201"/>
            <a:ext cx="5973377" cy="2256195"/>
          </a:xfrm>
          <a:prstGeom prst="rect">
            <a:avLst/>
          </a:prstGeom>
          <a:noFill/>
        </p:spPr>
        <p:txBody>
          <a:bodyPr wrap="square">
            <a:spAutoFit/>
          </a:bodyPr>
          <a:lstStyle/>
          <a:p>
            <a:pPr algn="just">
              <a:lnSpc>
                <a:spcPct val="150000"/>
              </a:lnSpc>
            </a:pPr>
            <a:r>
              <a:rPr lang="en-US" sz="2400" b="1" i="1">
                <a:solidFill>
                  <a:schemeClr val="accent4">
                    <a:lumMod val="50000"/>
                  </a:schemeClr>
                </a:solidFill>
                <a:effectLst/>
                <a:latin typeface="SVN-Wallington" panose="00000500000000000000" pitchFamily="2" charset="0"/>
              </a:rPr>
              <a:t>Hoài Văn Hầu Trần Quốc Toản</a:t>
            </a:r>
            <a:r>
              <a:rPr lang="en-US" sz="2400" b="0" i="0">
                <a:solidFill>
                  <a:schemeClr val="accent4">
                    <a:lumMod val="50000"/>
                  </a:schemeClr>
                </a:solidFill>
                <a:effectLst/>
                <a:latin typeface="SVN-Wallington" panose="00000500000000000000" pitchFamily="2" charset="0"/>
              </a:rPr>
              <a:t> (1267-1285) là một nhân vật lịch sử, sống ở thời kỳ trị vì của vua Trần Nhân Tông. Ông đã có công tham gia kháng chiến chống quân Nguyên lần thứ hai.</a:t>
            </a:r>
            <a:endParaRPr lang="en-US" sz="2400">
              <a:solidFill>
                <a:schemeClr val="accent4">
                  <a:lumMod val="50000"/>
                </a:schemeClr>
              </a:solidFill>
              <a:latin typeface="SVN-Wallington" panose="00000500000000000000" pitchFamily="2" charset="0"/>
            </a:endParaRPr>
          </a:p>
        </p:txBody>
      </p:sp>
    </p:spTree>
    <p:extLst>
      <p:ext uri="{BB962C8B-B14F-4D97-AF65-F5344CB8AC3E}">
        <p14:creationId xmlns:p14="http://schemas.microsoft.com/office/powerpoint/2010/main" val="578804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45833E-6 1.11111E-6 L 0.80534 1.11111E-6 " pathEditMode="relative" rAng="0" ptsTypes="AA">
                                      <p:cBhvr>
                                        <p:cTn id="6" dur="1000" fill="hold"/>
                                        <p:tgtEl>
                                          <p:spTgt spid="52"/>
                                        </p:tgtEl>
                                        <p:attrNameLst>
                                          <p:attrName>ppt_x</p:attrName>
                                          <p:attrName>ppt_y</p:attrName>
                                        </p:attrNameLst>
                                      </p:cBhvr>
                                      <p:rCtr x="40260" y="0"/>
                                    </p:animMotion>
                                  </p:childTnLst>
                                </p:cTn>
                              </p:par>
                              <p:par>
                                <p:cTn id="7" presetID="22" presetClass="entr" presetSubtype="8" fill="hold" nodeType="withEffect">
                                  <p:stCondLst>
                                    <p:cond delay="150"/>
                                  </p:stCondLst>
                                  <p:childTnLst>
                                    <p:set>
                                      <p:cBhvr>
                                        <p:cTn id="8" dur="1" fill="hold">
                                          <p:stCondLst>
                                            <p:cond delay="0"/>
                                          </p:stCondLst>
                                        </p:cTn>
                                        <p:tgtEl>
                                          <p:spTgt spid="55"/>
                                        </p:tgtEl>
                                        <p:attrNameLst>
                                          <p:attrName>style.visibility</p:attrName>
                                        </p:attrNameLst>
                                      </p:cBhvr>
                                      <p:to>
                                        <p:strVal val="visible"/>
                                      </p:to>
                                    </p:set>
                                    <p:animEffect transition="in" filter="wipe(left)">
                                      <p:cBhvr>
                                        <p:cTn id="9" dur="72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a:off x="0" y="2853216"/>
            <a:ext cx="2524258" cy="4004784"/>
          </a:xfrm>
          <a:prstGeom prst="rect">
            <a:avLst/>
          </a:prstGeom>
        </p:spPr>
      </p:pic>
      <p:graphicFrame>
        <p:nvGraphicFramePr>
          <p:cNvPr id="12" name="Table 10"/>
          <p:cNvGraphicFramePr>
            <a:graphicFrameLocks noGrp="1"/>
          </p:cNvGraphicFramePr>
          <p:nvPr/>
        </p:nvGraphicFramePr>
        <p:xfrm>
          <a:off x="2524258" y="1516979"/>
          <a:ext cx="8860663" cy="4281899"/>
        </p:xfrm>
        <a:graphic>
          <a:graphicData uri="http://schemas.openxmlformats.org/drawingml/2006/table">
            <a:tbl>
              <a:tblPr/>
              <a:tblGrid>
                <a:gridCol w="2521966">
                  <a:extLst>
                    <a:ext uri="{9D8B030D-6E8A-4147-A177-3AD203B41FA5}">
                      <a16:colId xmlns:a16="http://schemas.microsoft.com/office/drawing/2014/main" val="20000"/>
                    </a:ext>
                  </a:extLst>
                </a:gridCol>
                <a:gridCol w="6338697">
                  <a:extLst>
                    <a:ext uri="{9D8B030D-6E8A-4147-A177-3AD203B41FA5}">
                      <a16:colId xmlns:a16="http://schemas.microsoft.com/office/drawing/2014/main" val="20001"/>
                    </a:ext>
                  </a:extLst>
                </a:gridCol>
              </a:tblGrid>
              <a:tr h="1123847">
                <a:tc>
                  <a:txBody>
                    <a:bodyPr/>
                    <a:lstStyle/>
                    <a:p>
                      <a:pPr algn="ctr">
                        <a:defRPr/>
                      </a:pP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Mở</a:t>
                      </a:r>
                      <a:r>
                        <a:rPr lang="en-US" sz="2600" b="1" dirty="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a:solidFill>
                            <a:schemeClr val="tx1"/>
                          </a:solidFill>
                          <a:effectLst/>
                          <a:latin typeface="Times New Roman" panose="02020603050405020304" pitchFamily="18" charset="0"/>
                          <a:ea typeface="+mn-ea"/>
                          <a:cs typeface="Times New Roman" panose="02020603050405020304" pitchFamily="18" charset="0"/>
                        </a:rPr>
                        <a:t>Giới</a:t>
                      </a:r>
                      <a:r>
                        <a:rPr lang="nl-NL" sz="2600" kern="1200" baseline="0" dirty="0">
                          <a:solidFill>
                            <a:schemeClr val="tx1"/>
                          </a:solidFill>
                          <a:effectLst/>
                          <a:latin typeface="Times New Roman" panose="02020603050405020304" pitchFamily="18" charset="0"/>
                          <a:ea typeface="+mn-ea"/>
                          <a:cs typeface="Times New Roman" panose="02020603050405020304" pitchFamily="18" charset="0"/>
                        </a:rPr>
                        <a:t> thiệu </a:t>
                      </a:r>
                      <a:r>
                        <a:rPr lang="nl-NL" sz="2600" kern="1200" dirty="0">
                          <a:solidFill>
                            <a:schemeClr val="tx1"/>
                          </a:solidFill>
                          <a:effectLst/>
                          <a:latin typeface="Times New Roman" panose="02020603050405020304" pitchFamily="18" charset="0"/>
                          <a:ea typeface="+mn-ea"/>
                          <a:cs typeface="Times New Roman" panose="02020603050405020304" pitchFamily="18" charset="0"/>
                        </a:rPr>
                        <a:t>chi tiết hấp dẫn nhất trong trích đoạn của “Lá cờ thêu sáu chữ vàng” (Nguyễn Huy Tưởng) chính là chi tiết Trần Quốc Toản bóp nát quả cam.</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a16="http://schemas.microsoft.com/office/drawing/2014/main" val="10000"/>
                  </a:ext>
                </a:extLst>
              </a:tr>
              <a:tr h="1481652">
                <a:tc>
                  <a:txBody>
                    <a:bodyPr/>
                    <a:lstStyle/>
                    <a:p>
                      <a:pPr algn="ctr">
                        <a:defRPr/>
                      </a:pP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Thân</a:t>
                      </a:r>
                      <a:r>
                        <a:rPr lang="en-US" sz="2600" b="1" dirty="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pPr marL="457200" indent="-457200" algn="just">
                        <a:buFontTx/>
                        <a:buChar char="-"/>
                        <a:defRPr/>
                      </a:pPr>
                      <a:r>
                        <a:rPr lang="nl-NL" sz="2600" kern="1200" dirty="0">
                          <a:solidFill>
                            <a:schemeClr val="tx1"/>
                          </a:solidFill>
                          <a:effectLst/>
                          <a:latin typeface="Times New Roman" panose="02020603050405020304" pitchFamily="18" charset="0"/>
                          <a:ea typeface="+mn-ea"/>
                          <a:cs typeface="Times New Roman" panose="02020603050405020304" pitchFamily="18" charset="0"/>
                        </a:rPr>
                        <a:t>Thuật lại diễn biến chi tiết (ngắn gọn). </a:t>
                      </a:r>
                    </a:p>
                    <a:p>
                      <a:pPr marL="457200" indent="-457200" algn="just">
                        <a:buFontTx/>
                        <a:buChar char="-"/>
                        <a:defRPr/>
                      </a:pPr>
                      <a:r>
                        <a:rPr lang="nl-NL" sz="2600" kern="1200" dirty="0">
                          <a:solidFill>
                            <a:schemeClr val="tx1"/>
                          </a:solidFill>
                          <a:effectLst/>
                          <a:latin typeface="Times New Roman" panose="02020603050405020304" pitchFamily="18" charset="0"/>
                          <a:ea typeface="+mn-ea"/>
                          <a:cs typeface="Times New Roman" panose="02020603050405020304" pitchFamily="18" charset="0"/>
                        </a:rPr>
                        <a:t>Nêu ý nghĩa của chi tiết. </a:t>
                      </a:r>
                      <a:endParaRPr lang="en-US" sz="2600" dirty="0">
                        <a:solidFill>
                          <a:srgbClr val="00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a16="http://schemas.microsoft.com/office/drawing/2014/main" val="10001"/>
                  </a:ext>
                </a:extLst>
              </a:tr>
              <a:tr h="1123847">
                <a:tc>
                  <a:txBody>
                    <a:bodyPr/>
                    <a:lstStyle/>
                    <a:p>
                      <a:pPr algn="ctr">
                        <a:defRPr/>
                      </a:pP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Kết</a:t>
                      </a:r>
                      <a:r>
                        <a:rPr lang="en-US" sz="2600" b="1" dirty="0">
                          <a:latin typeface="Times New Roman" panose="02020603050405020304" pitchFamily="18" charset="0"/>
                          <a:ea typeface="Roboto Condensed" panose="02000000000000000000" pitchFamily="2" charset="0"/>
                          <a:cs typeface="Times New Roman" panose="02020603050405020304" pitchFamily="18" charset="0"/>
                        </a:rPr>
                        <a:t> </a:t>
                      </a:r>
                      <a:r>
                        <a:rPr lang="en-US" sz="2600" b="1" dirty="0" err="1">
                          <a:latin typeface="Times New Roman" panose="02020603050405020304" pitchFamily="18" charset="0"/>
                          <a:ea typeface="Roboto Condensed" panose="02000000000000000000" pitchFamily="2" charset="0"/>
                          <a:cs typeface="Times New Roman" panose="02020603050405020304" pitchFamily="18" charset="0"/>
                        </a:rPr>
                        <a:t>đoạn</a:t>
                      </a:r>
                      <a:endParaRPr lang="en-US" sz="2600" b="1" dirty="0">
                        <a:latin typeface="Times New Roman" panose="02020603050405020304" pitchFamily="18" charset="0"/>
                        <a:ea typeface="Roboto Condensed" panose="02000000000000000000" pitchFamily="2" charset="0"/>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2FAFF"/>
                    </a:solidFill>
                  </a:tcPr>
                </a:tc>
                <a:tc>
                  <a:txBody>
                    <a:bodyPr/>
                    <a:lstStyle/>
                    <a:p>
                      <a:r>
                        <a:rPr lang="nl-NL" sz="2600" kern="1200" dirty="0">
                          <a:solidFill>
                            <a:schemeClr val="tx1"/>
                          </a:solidFill>
                          <a:effectLst/>
                          <a:latin typeface="Times New Roman" panose="02020603050405020304" pitchFamily="18" charset="0"/>
                          <a:ea typeface="+mn-ea"/>
                          <a:cs typeface="Times New Roman" panose="02020603050405020304" pitchFamily="18" charset="0"/>
                        </a:rPr>
                        <a:t>Đánh giá nhân vật qua chi tiết đó. </a:t>
                      </a:r>
                      <a:endParaRPr lang="en-US" sz="26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38100" cap="flat" cmpd="sng" algn="ctr">
                      <a:solidFill>
                        <a:srgbClr val="0E74B7"/>
                      </a:solidFill>
                      <a:prstDash val="solid"/>
                      <a:round/>
                      <a:headEnd type="none" w="med" len="med"/>
                      <a:tailEnd type="none" w="med" len="med"/>
                    </a:lnL>
                    <a:lnR w="38100" cap="flat" cmpd="sng" algn="ctr">
                      <a:solidFill>
                        <a:srgbClr val="0E74B7"/>
                      </a:solidFill>
                      <a:prstDash val="solid"/>
                      <a:round/>
                      <a:headEnd type="none" w="med" len="med"/>
                      <a:tailEnd type="none" w="med" len="med"/>
                    </a:lnR>
                    <a:lnT w="38100" cap="flat" cmpd="sng" algn="ctr">
                      <a:solidFill>
                        <a:srgbClr val="0E74B7"/>
                      </a:solidFill>
                      <a:prstDash val="solid"/>
                      <a:round/>
                      <a:headEnd type="none" w="med" len="med"/>
                      <a:tailEnd type="none" w="med" len="med"/>
                    </a:lnT>
                    <a:lnB w="38100" cap="flat" cmpd="sng" algn="ctr">
                      <a:solidFill>
                        <a:srgbClr val="0E74B7"/>
                      </a:solidFill>
                      <a:prstDash val="solid"/>
                      <a:round/>
                      <a:headEnd type="none" w="med" len="med"/>
                      <a:tailEnd type="none" w="med" len="med"/>
                    </a:lnB>
                    <a:solidFill>
                      <a:srgbClr val="FFFBF0"/>
                    </a:solidFill>
                  </a:tcPr>
                </a:tc>
                <a:extLst>
                  <a:ext uri="{0D108BD9-81ED-4DB2-BD59-A6C34878D82A}">
                    <a16:rowId xmlns:a16="http://schemas.microsoft.com/office/drawing/2014/main" val="10002"/>
                  </a:ext>
                </a:extLst>
              </a:tr>
            </a:tbl>
          </a:graphicData>
        </a:graphic>
      </p:graphicFrame>
      <p:sp>
        <p:nvSpPr>
          <p:cNvPr id="14" name="TextBox 12"/>
          <p:cNvSpPr txBox="1"/>
          <p:nvPr/>
        </p:nvSpPr>
        <p:spPr>
          <a:xfrm>
            <a:off x="64395" y="122357"/>
            <a:ext cx="12028867" cy="1128450"/>
          </a:xfrm>
          <a:prstGeom prst="rect">
            <a:avLst/>
          </a:prstGeom>
        </p:spPr>
        <p:txBody>
          <a:bodyPr wrap="square" lIns="0" tIns="0" rIns="0" bIns="0" rtlCol="0" anchor="t">
            <a:spAutoFit/>
          </a:bodyPr>
          <a:lstStyle/>
          <a:p>
            <a:pPr algn="ctr">
              <a:lnSpc>
                <a:spcPct val="150000"/>
              </a:lnSpc>
            </a:pPr>
            <a:r>
              <a:rPr lang="en-US" sz="2600" b="1" dirty="0">
                <a:solidFill>
                  <a:srgbClr val="9A5315"/>
                </a:solidFill>
                <a:latin typeface="Times New Roman" panose="02020603050405020304" pitchFamily="18" charset="0"/>
                <a:cs typeface="Times New Roman" panose="02020603050405020304" pitchFamily="18" charset="0"/>
              </a:rPr>
              <a:t>BT VIẾT KẾT NỐI VỚI ĐỌC (</a:t>
            </a:r>
            <a:r>
              <a:rPr lang="en-US" sz="2600" b="1" dirty="0" err="1">
                <a:solidFill>
                  <a:srgbClr val="9A5315"/>
                </a:solidFill>
                <a:latin typeface="Times New Roman" panose="02020603050405020304" pitchFamily="18" charset="0"/>
                <a:cs typeface="Times New Roman" panose="02020603050405020304" pitchFamily="18" charset="0"/>
              </a:rPr>
              <a:t>trang</a:t>
            </a:r>
            <a:r>
              <a:rPr lang="en-US" sz="2600" b="1" dirty="0">
                <a:solidFill>
                  <a:srgbClr val="9A5315"/>
                </a:solidFill>
                <a:latin typeface="Times New Roman" panose="02020603050405020304" pitchFamily="18" charset="0"/>
                <a:cs typeface="Times New Roman" panose="02020603050405020304" pitchFamily="18" charset="0"/>
              </a:rPr>
              <a:t> 15 </a:t>
            </a:r>
            <a:r>
              <a:rPr lang="en-US" sz="2600" b="1" dirty="0" err="1">
                <a:solidFill>
                  <a:srgbClr val="9A5315"/>
                </a:solidFill>
                <a:latin typeface="Times New Roman" panose="02020603050405020304" pitchFamily="18" charset="0"/>
                <a:cs typeface="Times New Roman" panose="02020603050405020304" pitchFamily="18" charset="0"/>
              </a:rPr>
              <a:t>sgk</a:t>
            </a:r>
            <a:r>
              <a:rPr lang="en-US" sz="2600" b="1" dirty="0">
                <a:solidFill>
                  <a:srgbClr val="9A5315"/>
                </a:solidFill>
                <a:latin typeface="Times New Roman" panose="02020603050405020304" pitchFamily="18" charset="0"/>
                <a:cs typeface="Times New Roman" panose="02020603050405020304" pitchFamily="18" charset="0"/>
              </a:rPr>
              <a:t> </a:t>
            </a:r>
            <a:r>
              <a:rPr lang="en-US" sz="2600" b="1" dirty="0" err="1">
                <a:solidFill>
                  <a:srgbClr val="9A5315"/>
                </a:solidFill>
                <a:latin typeface="Times New Roman" panose="02020603050405020304" pitchFamily="18" charset="0"/>
                <a:cs typeface="Times New Roman" panose="02020603050405020304" pitchFamily="18" charset="0"/>
              </a:rPr>
              <a:t>Ngữ</a:t>
            </a:r>
            <a:r>
              <a:rPr lang="en-US" sz="2600" b="1" dirty="0">
                <a:solidFill>
                  <a:srgbClr val="9A5315"/>
                </a:solidFill>
                <a:latin typeface="Times New Roman" panose="02020603050405020304" pitchFamily="18" charset="0"/>
                <a:cs typeface="Times New Roman" panose="02020603050405020304" pitchFamily="18" charset="0"/>
              </a:rPr>
              <a:t> </a:t>
            </a:r>
            <a:r>
              <a:rPr lang="en-US" sz="2600" b="1" dirty="0" err="1">
                <a:solidFill>
                  <a:srgbClr val="9A5315"/>
                </a:solidFill>
                <a:latin typeface="Times New Roman" panose="02020603050405020304" pitchFamily="18" charset="0"/>
                <a:cs typeface="Times New Roman" panose="02020603050405020304" pitchFamily="18" charset="0"/>
              </a:rPr>
              <a:t>văn</a:t>
            </a:r>
            <a:r>
              <a:rPr lang="en-US" sz="2600" b="1" dirty="0">
                <a:solidFill>
                  <a:srgbClr val="9A5315"/>
                </a:solidFill>
                <a:latin typeface="Times New Roman" panose="02020603050405020304" pitchFamily="18" charset="0"/>
                <a:cs typeface="Times New Roman" panose="02020603050405020304" pitchFamily="18" charset="0"/>
              </a:rPr>
              <a:t> 8 </a:t>
            </a:r>
            <a:r>
              <a:rPr lang="en-US" sz="2600" b="1" dirty="0" err="1">
                <a:solidFill>
                  <a:srgbClr val="9A5315"/>
                </a:solidFill>
                <a:latin typeface="Times New Roman" panose="02020603050405020304" pitchFamily="18" charset="0"/>
                <a:cs typeface="Times New Roman" panose="02020603050405020304" pitchFamily="18" charset="0"/>
              </a:rPr>
              <a:t>Tập</a:t>
            </a:r>
            <a:r>
              <a:rPr lang="en-US" sz="2600" b="1" dirty="0">
                <a:solidFill>
                  <a:srgbClr val="9A5315"/>
                </a:solidFill>
                <a:latin typeface="Times New Roman" panose="02020603050405020304" pitchFamily="18" charset="0"/>
                <a:cs typeface="Times New Roman" panose="02020603050405020304" pitchFamily="18" charset="0"/>
              </a:rPr>
              <a:t> 1) </a:t>
            </a:r>
          </a:p>
          <a:p>
            <a:pPr algn="ctr">
              <a:lnSpc>
                <a:spcPct val="150000"/>
              </a:lnSpc>
            </a:pPr>
            <a:r>
              <a:rPr lang="en-US" sz="2600" b="1" dirty="0" err="1">
                <a:solidFill>
                  <a:srgbClr val="9A5315"/>
                </a:solidFill>
                <a:latin typeface="Times New Roman" panose="02020603050405020304" pitchFamily="18" charset="0"/>
                <a:cs typeface="Times New Roman" panose="02020603050405020304" pitchFamily="18" charset="0"/>
                <a:hlinkClick r:id="rId3"/>
              </a:rPr>
              <a:t>Viết</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đoạn</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văn</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khoảng</a:t>
            </a:r>
            <a:r>
              <a:rPr lang="en-US" sz="2600" b="1" dirty="0">
                <a:solidFill>
                  <a:srgbClr val="9A5315"/>
                </a:solidFill>
                <a:latin typeface="Times New Roman" panose="02020603050405020304" pitchFamily="18" charset="0"/>
                <a:cs typeface="Times New Roman" panose="02020603050405020304" pitchFamily="18" charset="0"/>
                <a:hlinkClick r:id="rId3"/>
              </a:rPr>
              <a:t> 7 – 9 </a:t>
            </a:r>
            <a:r>
              <a:rPr lang="en-US" sz="2600" b="1" dirty="0" err="1">
                <a:solidFill>
                  <a:srgbClr val="9A5315"/>
                </a:solidFill>
                <a:latin typeface="Times New Roman" panose="02020603050405020304" pitchFamily="18" charset="0"/>
                <a:cs typeface="Times New Roman" panose="02020603050405020304" pitchFamily="18" charset="0"/>
                <a:hlinkClick r:id="rId3"/>
              </a:rPr>
              <a:t>câu</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phân</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tích</a:t>
            </a:r>
            <a:r>
              <a:rPr lang="en-US" sz="2600" b="1" dirty="0">
                <a:solidFill>
                  <a:srgbClr val="9A5315"/>
                </a:solidFill>
                <a:latin typeface="Times New Roman" panose="02020603050405020304" pitchFamily="18" charset="0"/>
                <a:cs typeface="Times New Roman" panose="02020603050405020304" pitchFamily="18" charset="0"/>
                <a:hlinkClick r:id="rId3"/>
              </a:rPr>
              <a:t> chi </a:t>
            </a:r>
            <a:r>
              <a:rPr lang="en-US" sz="2600" b="1" dirty="0" err="1">
                <a:solidFill>
                  <a:srgbClr val="9A5315"/>
                </a:solidFill>
                <a:latin typeface="Times New Roman" panose="02020603050405020304" pitchFamily="18" charset="0"/>
                <a:cs typeface="Times New Roman" panose="02020603050405020304" pitchFamily="18" charset="0"/>
                <a:hlinkClick r:id="rId3"/>
              </a:rPr>
              <a:t>tiết</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Trần</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Quốc</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Toản</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bóp</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nát</a:t>
            </a:r>
            <a:r>
              <a:rPr lang="en-US" sz="2600" b="1" dirty="0">
                <a:solidFill>
                  <a:srgbClr val="9A5315"/>
                </a:solidFill>
                <a:latin typeface="Times New Roman" panose="02020603050405020304" pitchFamily="18" charset="0"/>
                <a:cs typeface="Times New Roman" panose="02020603050405020304" pitchFamily="18" charset="0"/>
                <a:hlinkClick r:id="rId3"/>
              </a:rPr>
              <a:t> </a:t>
            </a:r>
            <a:r>
              <a:rPr lang="en-US" sz="2600" b="1" dirty="0" err="1">
                <a:solidFill>
                  <a:srgbClr val="9A5315"/>
                </a:solidFill>
                <a:latin typeface="Times New Roman" panose="02020603050405020304" pitchFamily="18" charset="0"/>
                <a:cs typeface="Times New Roman" panose="02020603050405020304" pitchFamily="18" charset="0"/>
                <a:hlinkClick r:id="rId3"/>
              </a:rPr>
              <a:t>quả</a:t>
            </a:r>
            <a:r>
              <a:rPr lang="en-US" sz="2600" b="1" dirty="0">
                <a:solidFill>
                  <a:srgbClr val="9A5315"/>
                </a:solidFill>
                <a:latin typeface="Times New Roman" panose="02020603050405020304" pitchFamily="18" charset="0"/>
                <a:cs typeface="Times New Roman" panose="02020603050405020304" pitchFamily="18" charset="0"/>
                <a:hlinkClick r:id="rId3"/>
              </a:rPr>
              <a:t> cam.</a:t>
            </a:r>
            <a:endParaRPr lang="en-US" sz="2600" dirty="0">
              <a:solidFill>
                <a:srgbClr val="9A53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73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3218" y="207016"/>
            <a:ext cx="11577711" cy="5755902"/>
          </a:xfrm>
        </p:spPr>
        <p:txBody>
          <a:bodyPr>
            <a:noAutofit/>
          </a:bodyPr>
          <a:lstStyle/>
          <a:p>
            <a:pPr algn="ctr"/>
            <a:r>
              <a:rPr lang="vi-VN" sz="2200" b="1" dirty="0">
                <a:latin typeface="Times New Roman" panose="02020603050405020304" pitchFamily="18" charset="0"/>
                <a:cs typeface="Times New Roman" panose="02020603050405020304" pitchFamily="18" charset="0"/>
              </a:rPr>
              <a:t>Đoạn văn tham khảo</a:t>
            </a:r>
            <a:endParaRPr lang="vi-VN" sz="2200" dirty="0">
              <a:latin typeface="Times New Roman" panose="02020603050405020304" pitchFamily="18" charset="0"/>
              <a:cs typeface="Times New Roman" panose="02020603050405020304" pitchFamily="18" charset="0"/>
            </a:endParaRPr>
          </a:p>
          <a:p>
            <a:pPr algn="just">
              <a:spcBef>
                <a:spcPts val="0"/>
              </a:spcBef>
            </a:pPr>
            <a:r>
              <a:rPr lang="en-US" sz="22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Được đọc cuốn </a:t>
            </a:r>
            <a:r>
              <a:rPr lang="vi-VN" sz="2800" i="1" dirty="0">
                <a:latin typeface="Times New Roman" panose="02020603050405020304" pitchFamily="18" charset="0"/>
                <a:cs typeface="Times New Roman" panose="02020603050405020304" pitchFamily="18" charset="0"/>
              </a:rPr>
              <a:t>Lá cờ thiêu sáu chữ vàng</a:t>
            </a:r>
            <a:r>
              <a:rPr lang="vi-VN" sz="2800" dirty="0">
                <a:latin typeface="Times New Roman" panose="02020603050405020304" pitchFamily="18" charset="0"/>
                <a:cs typeface="Times New Roman" panose="02020603050405020304" pitchFamily="18" charset="0"/>
              </a:rPr>
              <a:t> cũng đã lâu rồi, nhưng trong tâm trí em như đang phấp phới lá cờ trận đỏ chói của người thiếu niên mười sáu tuổi đánh quân Nguyên tự thuở nào. Nguyễn Huy Tưởng đã làm sống dậy thật đẹp cả một trang anh hùng trong một triều đại anh hùng, in đậm trong em hình ảnh người thiếu niên anh hùng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Toản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bóp nát quả cam. Lúc này đây, tâm trạng của Hoài Văn Hầu vừa tức vừa hờn vừa tủi, bởi tuy được ban cam quý nhưng việc nước vẫn không được bàn. Nhưng uất nhất là đám quân Thánh Dực cũng khúc khích cười chế nhạo. Từ đó, người thiếu niên anh hùng nhen nhóm những hy vọng đầu tiên cho chiêu binh mãi mã đánh bại quân giặc. Điều đó cho em thấy không chỉ gan to, chí quyết của một Hoài Văn, mà còn khiến em hết sức tự hào với tráng khí nhà Trần. Trần Quốc Toản không chỉ thể hiện nhiệt tình cao quý ấy bằng lời, mà còn tự nguyện thể hiện nó bằng hành động, trước hết bằng cử chỉ đã được ghi lại sáng ngời trong lịch sử sách; sức phẫn nộ, chí diệt thù đã chuyển một phần thành năng lượng bóp nát quả cam vua ban trong tay lúc nào không biết!</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4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7" y="1450851"/>
            <a:ext cx="12192000" cy="4960859"/>
          </a:xfrm>
          <a:prstGeom prst="rect">
            <a:avLst/>
          </a:prstGeom>
        </p:spPr>
      </p:pic>
      <p:sp>
        <p:nvSpPr>
          <p:cNvPr id="6" name="TextBox 5"/>
          <p:cNvSpPr txBox="1"/>
          <p:nvPr/>
        </p:nvSpPr>
        <p:spPr>
          <a:xfrm>
            <a:off x="1249250" y="4069729"/>
            <a:ext cx="9890975" cy="1323439"/>
          </a:xfrm>
          <a:prstGeom prst="rect">
            <a:avLst/>
          </a:prstGeom>
          <a:noFill/>
        </p:spPr>
        <p:txBody>
          <a:bodyPr wrap="square" rtlCol="0">
            <a:spAutoFit/>
          </a:bodyPr>
          <a:lstStyle/>
          <a:p>
            <a:pPr algn="ctr"/>
            <a:r>
              <a:rPr lang="en-US" sz="4000" b="1" dirty="0">
                <a:solidFill>
                  <a:srgbClr val="9A5315"/>
                </a:solidFill>
              </a:rPr>
              <a:t>(2) SÂN KHẤU HÓA ĐOẠN TRÍCH</a:t>
            </a:r>
          </a:p>
          <a:p>
            <a:pPr algn="ctr"/>
            <a:r>
              <a:rPr lang="en-US" sz="4000" b="1" dirty="0">
                <a:solidFill>
                  <a:srgbClr val="9A5315"/>
                </a:solidFill>
              </a:rPr>
              <a:t>(HS </a:t>
            </a:r>
            <a:r>
              <a:rPr lang="en-US" sz="4000" b="1" dirty="0" err="1">
                <a:solidFill>
                  <a:srgbClr val="9A5315"/>
                </a:solidFill>
              </a:rPr>
              <a:t>thực</a:t>
            </a:r>
            <a:r>
              <a:rPr lang="en-US" sz="4000" b="1" dirty="0">
                <a:solidFill>
                  <a:srgbClr val="9A5315"/>
                </a:solidFill>
              </a:rPr>
              <a:t> </a:t>
            </a:r>
            <a:r>
              <a:rPr lang="en-US" sz="4000" b="1" dirty="0" err="1">
                <a:solidFill>
                  <a:srgbClr val="9A5315"/>
                </a:solidFill>
              </a:rPr>
              <a:t>hiện</a:t>
            </a:r>
            <a:r>
              <a:rPr lang="en-US" sz="4000" b="1" dirty="0">
                <a:solidFill>
                  <a:srgbClr val="9A5315"/>
                </a:solidFill>
              </a:rPr>
              <a:t> </a:t>
            </a:r>
            <a:r>
              <a:rPr lang="en-US" sz="4000" b="1" dirty="0" err="1">
                <a:solidFill>
                  <a:srgbClr val="9A5315"/>
                </a:solidFill>
              </a:rPr>
              <a:t>theo</a:t>
            </a:r>
            <a:r>
              <a:rPr lang="en-US" sz="4000" b="1" dirty="0">
                <a:solidFill>
                  <a:srgbClr val="9A5315"/>
                </a:solidFill>
              </a:rPr>
              <a:t> </a:t>
            </a:r>
            <a:r>
              <a:rPr lang="en-US" sz="4000" b="1" dirty="0" err="1">
                <a:solidFill>
                  <a:srgbClr val="9A5315"/>
                </a:solidFill>
              </a:rPr>
              <a:t>nhóm</a:t>
            </a:r>
            <a:r>
              <a:rPr lang="en-US" sz="4000" b="1" dirty="0">
                <a:solidFill>
                  <a:srgbClr val="9A5315"/>
                </a:solidFill>
              </a:rPr>
              <a:t> 4)</a:t>
            </a:r>
          </a:p>
        </p:txBody>
      </p:sp>
      <p:sp>
        <p:nvSpPr>
          <p:cNvPr id="7" name="Rectangle: Top Corners Rounded 5"/>
          <p:cNvSpPr/>
          <p:nvPr/>
        </p:nvSpPr>
        <p:spPr>
          <a:xfrm>
            <a:off x="1660218" y="64395"/>
            <a:ext cx="7586813" cy="1094704"/>
          </a:xfrm>
          <a:prstGeom prst="round2SameRect">
            <a:avLst>
              <a:gd name="adj1" fmla="val 50000"/>
              <a:gd name="adj2" fmla="val 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rPr>
              <a:t>Vận</a:t>
            </a:r>
            <a:r>
              <a:rPr lang="en-US" sz="3600" b="1" dirty="0">
                <a:solidFill>
                  <a:srgbClr val="9A5315"/>
                </a:solidFill>
              </a:rPr>
              <a:t> </a:t>
            </a:r>
            <a:r>
              <a:rPr lang="en-US" sz="3600" b="1" dirty="0" err="1">
                <a:solidFill>
                  <a:srgbClr val="9A5315"/>
                </a:solidFill>
              </a:rPr>
              <a:t>dụng</a:t>
            </a:r>
            <a:r>
              <a:rPr lang="en-US" sz="3600" b="1" dirty="0">
                <a:solidFill>
                  <a:srgbClr val="9A5315"/>
                </a:solidFill>
              </a:rPr>
              <a:t> (</a:t>
            </a:r>
            <a:r>
              <a:rPr lang="en-US" sz="3600" b="1" dirty="0" err="1">
                <a:solidFill>
                  <a:srgbClr val="9A5315"/>
                </a:solidFill>
              </a:rPr>
              <a:t>về</a:t>
            </a:r>
            <a:r>
              <a:rPr lang="en-US" sz="3600" b="1" dirty="0">
                <a:solidFill>
                  <a:srgbClr val="9A5315"/>
                </a:solidFill>
              </a:rPr>
              <a:t> </a:t>
            </a:r>
            <a:r>
              <a:rPr lang="en-US" sz="3600" b="1" dirty="0" err="1">
                <a:solidFill>
                  <a:srgbClr val="9A5315"/>
                </a:solidFill>
              </a:rPr>
              <a:t>nhà</a:t>
            </a:r>
            <a:r>
              <a:rPr lang="en-US" sz="3600" b="1" dirty="0">
                <a:solidFill>
                  <a:srgbClr val="9A5315"/>
                </a:solidFill>
              </a:rPr>
              <a:t>)</a:t>
            </a:r>
          </a:p>
        </p:txBody>
      </p:sp>
    </p:spTree>
    <p:extLst>
      <p:ext uri="{BB962C8B-B14F-4D97-AF65-F5344CB8AC3E}">
        <p14:creationId xmlns:p14="http://schemas.microsoft.com/office/powerpoint/2010/main" val="24352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4"/>
          <a:stretch>
            <a:fillRect/>
          </a:stretch>
        </p:blipFill>
        <p:spPr>
          <a:xfrm rot="5400000">
            <a:off x="292217" y="2179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4"/>
          <a:stretch>
            <a:fillRect/>
          </a:stretch>
        </p:blipFill>
        <p:spPr>
          <a:xfrm rot="16200000" flipH="1">
            <a:off x="10722119" y="-28234"/>
            <a:ext cx="1177664" cy="1207244"/>
          </a:xfrm>
          <a:prstGeom prst="rect">
            <a:avLst/>
          </a:prstGeom>
        </p:spPr>
      </p:pic>
      <p:sp>
        <p:nvSpPr>
          <p:cNvPr id="3" name="TextBox 2">
            <a:extLst>
              <a:ext uri="{FF2B5EF4-FFF2-40B4-BE49-F238E27FC236}">
                <a16:creationId xmlns:a16="http://schemas.microsoft.com/office/drawing/2014/main" id="{4CAEE911-047C-748F-963C-028C208275E3}"/>
              </a:ext>
            </a:extLst>
          </p:cNvPr>
          <p:cNvSpPr txBox="1"/>
          <p:nvPr/>
        </p:nvSpPr>
        <p:spPr>
          <a:xfrm>
            <a:off x="1321864" y="456334"/>
            <a:ext cx="6096000" cy="707886"/>
          </a:xfrm>
          <a:prstGeom prst="rect">
            <a:avLst/>
          </a:prstGeom>
          <a:noFill/>
        </p:spPr>
        <p:txBody>
          <a:bodyPr wrap="square">
            <a:spAutoFit/>
          </a:bodyPr>
          <a:lstStyle/>
          <a:p>
            <a:r>
              <a:rPr lang="en-US" sz="4000" b="1" dirty="0">
                <a:solidFill>
                  <a:srgbClr val="FF0000"/>
                </a:solidFill>
                <a:effectLst/>
                <a:latin typeface="#9Slide04 SFU Fenice" panose="00000400000000000000" pitchFamily="2" charset="0"/>
                <a:ea typeface="Times New Roman" panose="02020603050405020304" pitchFamily="18" charset="0"/>
              </a:rPr>
              <a:t>1. </a:t>
            </a:r>
            <a:r>
              <a:rPr lang="en-US" sz="4000" b="1" dirty="0" err="1">
                <a:solidFill>
                  <a:srgbClr val="FF0000"/>
                </a:solidFill>
                <a:effectLst/>
                <a:latin typeface="#9Slide04 SFU Fenice" panose="00000400000000000000" pitchFamily="2" charset="0"/>
                <a:ea typeface="Times New Roman" panose="02020603050405020304" pitchFamily="18" charset="0"/>
              </a:rPr>
              <a:t>Tác</a:t>
            </a:r>
            <a:r>
              <a:rPr lang="en-US" sz="4000" b="1" dirty="0">
                <a:solidFill>
                  <a:srgbClr val="FF0000"/>
                </a:solidFill>
                <a:effectLst/>
                <a:latin typeface="#9Slide04 SFU Fenice" panose="00000400000000000000" pitchFamily="2" charset="0"/>
                <a:ea typeface="Times New Roman" panose="02020603050405020304" pitchFamily="18" charset="0"/>
              </a:rPr>
              <a:t> </a:t>
            </a:r>
            <a:r>
              <a:rPr lang="en-US" sz="4000" b="1" dirty="0" err="1">
                <a:solidFill>
                  <a:srgbClr val="FF0000"/>
                </a:solidFill>
                <a:effectLst/>
                <a:latin typeface="#9Slide04 SFU Fenice" panose="00000400000000000000" pitchFamily="2" charset="0"/>
                <a:ea typeface="Times New Roman" panose="02020603050405020304" pitchFamily="18" charset="0"/>
              </a:rPr>
              <a:t>giả</a:t>
            </a:r>
            <a:endParaRPr lang="en-US" sz="4800" dirty="0">
              <a:solidFill>
                <a:srgbClr val="FF0000"/>
              </a:solidFill>
              <a:latin typeface="#9Slide04 SFU Fenice" panose="00000400000000000000" pitchFamily="2" charset="0"/>
            </a:endParaRPr>
          </a:p>
        </p:txBody>
      </p:sp>
      <p:pic>
        <p:nvPicPr>
          <p:cNvPr id="8" name="Picture 7" descr="A person in a suit&#10;&#10;Description automatically generated with medium confidence">
            <a:extLst>
              <a:ext uri="{FF2B5EF4-FFF2-40B4-BE49-F238E27FC236}">
                <a16:creationId xmlns:a16="http://schemas.microsoft.com/office/drawing/2014/main" id="{118607AB-233F-D9D8-A660-8301C15CF770}"/>
              </a:ext>
            </a:extLst>
          </p:cNvPr>
          <p:cNvPicPr>
            <a:picLocks noChangeAspect="1"/>
          </p:cNvPicPr>
          <p:nvPr/>
        </p:nvPicPr>
        <p:blipFill rotWithShape="1">
          <a:blip r:embed="rId5">
            <a:extLst>
              <a:ext uri="{28A0092B-C50C-407E-A947-70E740481C1C}">
                <a14:useLocalDpi xmlns:a14="http://schemas.microsoft.com/office/drawing/2010/main" val="0"/>
              </a:ext>
            </a:extLst>
          </a:blip>
          <a:srcRect t="10617" r="39474"/>
          <a:stretch/>
        </p:blipFill>
        <p:spPr>
          <a:xfrm>
            <a:off x="8258629" y="1425677"/>
            <a:ext cx="3614734" cy="4567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A7B738B0-DF54-C79B-3411-3E32B2CA2065}"/>
              </a:ext>
            </a:extLst>
          </p:cNvPr>
          <p:cNvSpPr txBox="1"/>
          <p:nvPr/>
        </p:nvSpPr>
        <p:spPr>
          <a:xfrm>
            <a:off x="1321864" y="1284330"/>
            <a:ext cx="6835165" cy="4708981"/>
          </a:xfrm>
          <a:prstGeom prst="rect">
            <a:avLst/>
          </a:prstGeom>
          <a:noFill/>
        </p:spPr>
        <p:txBody>
          <a:bodyPr wrap="square">
            <a:spAutoFit/>
          </a:bodyPr>
          <a:lstStyle/>
          <a:p>
            <a:pPr marL="0" marR="0" algn="just">
              <a:lnSpc>
                <a:spcPct val="150000"/>
              </a:lnSpc>
              <a:spcBef>
                <a:spcPts val="0"/>
              </a:spcBef>
              <a:spcAft>
                <a:spcPts val="0"/>
              </a:spcAft>
            </a:pP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(1912 – 1960)</a:t>
            </a:r>
            <a:endParaRPr lang="en-US" sz="24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Nội</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kịch</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(1942),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(1943), 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(1944),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(1946),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(1960),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(1961),…</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889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55578" y="-467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79305" y="-28615"/>
            <a:ext cx="1177664" cy="1207244"/>
          </a:xfrm>
          <a:prstGeom prst="rect">
            <a:avLst/>
          </a:prstGeom>
        </p:spPr>
      </p:pic>
      <p:sp>
        <p:nvSpPr>
          <p:cNvPr id="3" name="TextBox 2">
            <a:extLst>
              <a:ext uri="{FF2B5EF4-FFF2-40B4-BE49-F238E27FC236}">
                <a16:creationId xmlns:a16="http://schemas.microsoft.com/office/drawing/2014/main" id="{C1913A38-8D08-662F-AFAB-5655E22EC44F}"/>
              </a:ext>
            </a:extLst>
          </p:cNvPr>
          <p:cNvSpPr txBox="1"/>
          <p:nvPr/>
        </p:nvSpPr>
        <p:spPr>
          <a:xfrm>
            <a:off x="643117" y="140456"/>
            <a:ext cx="6096000" cy="916982"/>
          </a:xfrm>
          <a:prstGeom prst="rect">
            <a:avLst/>
          </a:prstGeom>
          <a:noFill/>
        </p:spPr>
        <p:txBody>
          <a:bodyPr wrap="square">
            <a:spAutoFit/>
          </a:bodyPr>
          <a:lstStyle/>
          <a:p>
            <a:pPr marL="0" marR="0" algn="just">
              <a:lnSpc>
                <a:spcPct val="150000"/>
              </a:lnSpc>
              <a:spcBef>
                <a:spcPts val="0"/>
              </a:spcBef>
              <a:spcAft>
                <a:spcPts val="0"/>
              </a:spcAft>
            </a:pPr>
            <a:r>
              <a:rPr lang="en-US" sz="40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2. </a:t>
            </a:r>
            <a:r>
              <a:rPr lang="en-US" sz="40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Tác</a:t>
            </a:r>
            <a:r>
              <a:rPr lang="en-US" sz="40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0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phẩm</a:t>
            </a:r>
            <a:endParaRPr lang="en-US" sz="3200" i="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7207361"/>
              </p:ext>
            </p:extLst>
          </p:nvPr>
        </p:nvGraphicFramePr>
        <p:xfrm>
          <a:off x="643117" y="1057438"/>
          <a:ext cx="9836197" cy="2925129"/>
        </p:xfrm>
        <a:graphic>
          <a:graphicData uri="http://schemas.openxmlformats.org/drawingml/2006/table">
            <a:tbl>
              <a:tblPr firstRow="1" firstCol="1" bandRow="1"/>
              <a:tblGrid>
                <a:gridCol w="5659209">
                  <a:extLst>
                    <a:ext uri="{9D8B030D-6E8A-4147-A177-3AD203B41FA5}">
                      <a16:colId xmlns:a16="http://schemas.microsoft.com/office/drawing/2014/main" val="20000"/>
                    </a:ext>
                  </a:extLst>
                </a:gridCol>
                <a:gridCol w="4176988">
                  <a:extLst>
                    <a:ext uri="{9D8B030D-6E8A-4147-A177-3AD203B41FA5}">
                      <a16:colId xmlns:a16="http://schemas.microsoft.com/office/drawing/2014/main" val="20001"/>
                    </a:ext>
                  </a:extLst>
                </a:gridCol>
              </a:tblGrid>
              <a:tr h="638621">
                <a:tc gridSpan="2">
                  <a:txBody>
                    <a:bodyPr/>
                    <a:lstStyle/>
                    <a:p>
                      <a:pPr algn="ctr">
                        <a:lnSpc>
                          <a:spcPct val="150000"/>
                        </a:lnSpc>
                        <a:spcAft>
                          <a:spcPts val="0"/>
                        </a:spcAft>
                      </a:pPr>
                      <a:r>
                        <a:rPr lang="en-US" sz="2800" b="1" dirty="0" err="1">
                          <a:effectLst/>
                          <a:latin typeface="Times New Roman"/>
                          <a:ea typeface="Calibri"/>
                          <a:cs typeface="Times New Roman"/>
                        </a:rPr>
                        <a:t>Tác</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phẩm</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34035">
                <a:tc>
                  <a:txBody>
                    <a:bodyPr/>
                    <a:lstStyle/>
                    <a:p>
                      <a:pPr algn="just">
                        <a:lnSpc>
                          <a:spcPct val="150000"/>
                        </a:lnSpc>
                        <a:spcAft>
                          <a:spcPts val="0"/>
                        </a:spcAft>
                      </a:pPr>
                      <a:r>
                        <a:rPr lang="en-US" sz="2800" b="1" dirty="0" err="1">
                          <a:effectLst/>
                          <a:latin typeface="Times New Roman"/>
                          <a:cs typeface="Times New Roman"/>
                        </a:rPr>
                        <a:t>Thể</a:t>
                      </a:r>
                      <a:r>
                        <a:rPr lang="en-US" sz="2800" b="1" dirty="0">
                          <a:effectLst/>
                          <a:latin typeface="Times New Roman"/>
                          <a:cs typeface="Times New Roman"/>
                        </a:rPr>
                        <a:t> </a:t>
                      </a:r>
                      <a:r>
                        <a:rPr lang="en-US" sz="2800" b="1" dirty="0" err="1">
                          <a:effectLst/>
                          <a:latin typeface="Times New Roman"/>
                          <a:cs typeface="Times New Roman"/>
                        </a:rPr>
                        <a:t>loại</a:t>
                      </a:r>
                      <a:r>
                        <a:rPr lang="en-US" sz="2800" b="1" dirty="0">
                          <a:effectLst/>
                          <a:latin typeface="Times New Roman"/>
                          <a:cs typeface="Times New Roman"/>
                        </a:rPr>
                        <a:t> </a:t>
                      </a:r>
                      <a:endParaRPr lang="en-US" sz="2800" b="1"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effectLst/>
                          <a:latin typeface="Times New Roman"/>
                          <a:cs typeface="Times New Roman"/>
                        </a:rPr>
                        <a:t> </a:t>
                      </a:r>
                      <a:endParaRPr lang="en-US" sz="28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0980">
                <a:tc>
                  <a:txBody>
                    <a:bodyPr/>
                    <a:lstStyle/>
                    <a:p>
                      <a:pPr algn="just">
                        <a:lnSpc>
                          <a:spcPct val="150000"/>
                        </a:lnSpc>
                        <a:spcAft>
                          <a:spcPts val="0"/>
                        </a:spcAft>
                      </a:pPr>
                      <a:r>
                        <a:rPr lang="en-US" sz="2800" b="1" dirty="0">
                          <a:effectLst/>
                          <a:latin typeface="Times New Roman"/>
                          <a:ea typeface="Calibri"/>
                          <a:cs typeface="Times New Roman"/>
                        </a:rPr>
                        <a:t>PTBĐ</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0980">
                <a:tc>
                  <a:txBody>
                    <a:bodyPr/>
                    <a:lstStyle/>
                    <a:p>
                      <a:pPr algn="just">
                        <a:lnSpc>
                          <a:spcPct val="150000"/>
                        </a:lnSpc>
                        <a:spcAft>
                          <a:spcPts val="0"/>
                        </a:spcAft>
                      </a:pPr>
                      <a:r>
                        <a:rPr lang="en-US" sz="2800" b="1" dirty="0" err="1">
                          <a:effectLst/>
                          <a:latin typeface="Times New Roman"/>
                          <a:ea typeface="Calibri"/>
                          <a:cs typeface="Times New Roman"/>
                        </a:rPr>
                        <a:t>Ngôi</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kể</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1455">
                <a:tc>
                  <a:txBody>
                    <a:bodyPr/>
                    <a:lstStyle/>
                    <a:p>
                      <a:pPr algn="just">
                        <a:lnSpc>
                          <a:spcPct val="150000"/>
                        </a:lnSpc>
                        <a:spcAft>
                          <a:spcPts val="0"/>
                        </a:spcAft>
                      </a:pPr>
                      <a:r>
                        <a:rPr lang="en-US" sz="2800" b="1" dirty="0" err="1">
                          <a:effectLst/>
                          <a:latin typeface="Times New Roman"/>
                          <a:ea typeface="Calibri"/>
                          <a:cs typeface="Times New Roman"/>
                        </a:rPr>
                        <a:t>Bố</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cục</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Nội</a:t>
                      </a:r>
                      <a:r>
                        <a:rPr lang="en-US" sz="2800" b="1" dirty="0">
                          <a:effectLst/>
                          <a:latin typeface="Times New Roman"/>
                          <a:ea typeface="Calibri"/>
                          <a:cs typeface="Times New Roman"/>
                        </a:rPr>
                        <a:t> dung </a:t>
                      </a:r>
                      <a:r>
                        <a:rPr lang="en-US" sz="2800" b="1" dirty="0" err="1">
                          <a:effectLst/>
                          <a:latin typeface="Times New Roman"/>
                          <a:ea typeface="Calibri"/>
                          <a:cs typeface="Times New Roman"/>
                        </a:rPr>
                        <a:t>của</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từng</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phần</a:t>
                      </a:r>
                      <a:r>
                        <a:rPr lang="en-US" sz="2800" b="1" dirty="0">
                          <a:effectLst/>
                          <a:latin typeface="Times New Roman"/>
                          <a:ea typeface="Calibri"/>
                          <a:cs typeface="Times New Roman"/>
                        </a:rPr>
                        <a:t>).</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dirty="0">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482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55578" y="-467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79305" y="-28615"/>
            <a:ext cx="1177664" cy="120724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87366659"/>
              </p:ext>
            </p:extLst>
          </p:nvPr>
        </p:nvGraphicFramePr>
        <p:xfrm>
          <a:off x="493540" y="1501529"/>
          <a:ext cx="11378219" cy="2616011"/>
        </p:xfrm>
        <a:graphic>
          <a:graphicData uri="http://schemas.openxmlformats.org/drawingml/2006/table">
            <a:tbl>
              <a:tblPr firstRow="1" firstCol="1" bandRow="1"/>
              <a:tblGrid>
                <a:gridCol w="2829304">
                  <a:extLst>
                    <a:ext uri="{9D8B030D-6E8A-4147-A177-3AD203B41FA5}">
                      <a16:colId xmlns:a16="http://schemas.microsoft.com/office/drawing/2014/main" val="20000"/>
                    </a:ext>
                  </a:extLst>
                </a:gridCol>
                <a:gridCol w="8548915">
                  <a:extLst>
                    <a:ext uri="{9D8B030D-6E8A-4147-A177-3AD203B41FA5}">
                      <a16:colId xmlns:a16="http://schemas.microsoft.com/office/drawing/2014/main" val="20001"/>
                    </a:ext>
                  </a:extLst>
                </a:gridCol>
              </a:tblGrid>
              <a:tr h="220980">
                <a:tc>
                  <a:txBody>
                    <a:bodyPr/>
                    <a:lstStyle/>
                    <a:p>
                      <a:pPr algn="just">
                        <a:lnSpc>
                          <a:spcPct val="150000"/>
                        </a:lnSpc>
                        <a:spcAft>
                          <a:spcPts val="0"/>
                        </a:spcAft>
                      </a:pPr>
                      <a:r>
                        <a:rPr lang="en-US" sz="3200" dirty="0" err="1">
                          <a:effectLst/>
                          <a:latin typeface="Times New Roman"/>
                          <a:ea typeface="Calibri"/>
                          <a:cs typeface="Times New Roman"/>
                        </a:rPr>
                        <a:t>Thể</a:t>
                      </a:r>
                      <a:r>
                        <a:rPr lang="en-US" sz="3200" dirty="0">
                          <a:effectLst/>
                          <a:latin typeface="Times New Roman"/>
                          <a:ea typeface="Calibri"/>
                          <a:cs typeface="Times New Roman"/>
                        </a:rPr>
                        <a:t> </a:t>
                      </a:r>
                      <a:r>
                        <a:rPr lang="en-US" sz="3200" dirty="0" err="1">
                          <a:effectLst/>
                          <a:latin typeface="Times New Roman"/>
                          <a:ea typeface="Calibri"/>
                          <a:cs typeface="Times New Roman"/>
                        </a:rPr>
                        <a:t>loại</a:t>
                      </a:r>
                      <a:endParaRPr lang="en-US"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200" dirty="0">
                          <a:effectLst/>
                          <a:latin typeface="Times New Roman" pitchFamily="18" charset="0"/>
                          <a:ea typeface="Calibri"/>
                          <a:cs typeface="Times New Roman" pitchFamily="18" charset="0"/>
                        </a:rPr>
                        <a:t>Truyện lịch sử (SGK-9).</a:t>
                      </a:r>
                      <a:endParaRPr lang="en-US" sz="3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980">
                <a:tc>
                  <a:txBody>
                    <a:bodyPr/>
                    <a:lstStyle/>
                    <a:p>
                      <a:pPr algn="just">
                        <a:lnSpc>
                          <a:spcPct val="150000"/>
                        </a:lnSpc>
                        <a:spcAft>
                          <a:spcPts val="0"/>
                        </a:spcAft>
                      </a:pPr>
                      <a:r>
                        <a:rPr lang="en-US" sz="3200" dirty="0">
                          <a:effectLst/>
                          <a:latin typeface="Times New Roman"/>
                          <a:ea typeface="Calibri"/>
                          <a:cs typeface="Times New Roman"/>
                        </a:rPr>
                        <a:t>PTBĐ</a:t>
                      </a:r>
                      <a:endParaRPr lang="en-US"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200" dirty="0">
                          <a:effectLst/>
                          <a:latin typeface="Times New Roman" pitchFamily="18" charset="0"/>
                          <a:ea typeface="Calibri"/>
                          <a:cs typeface="Times New Roman" pitchFamily="18" charset="0"/>
                        </a:rPr>
                        <a:t>Tự sự.</a:t>
                      </a:r>
                      <a:endParaRPr lang="en-US" sz="3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0980">
                <a:tc>
                  <a:txBody>
                    <a:bodyPr/>
                    <a:lstStyle/>
                    <a:p>
                      <a:pPr algn="just">
                        <a:lnSpc>
                          <a:spcPct val="150000"/>
                        </a:lnSpc>
                        <a:spcAft>
                          <a:spcPts val="0"/>
                        </a:spcAft>
                      </a:pPr>
                      <a:r>
                        <a:rPr lang="en-US" sz="3200" dirty="0" err="1">
                          <a:effectLst/>
                          <a:latin typeface="Times New Roman"/>
                          <a:ea typeface="Calibri"/>
                          <a:cs typeface="Times New Roman"/>
                        </a:rPr>
                        <a:t>Ngôi</a:t>
                      </a:r>
                      <a:r>
                        <a:rPr lang="en-US" sz="3200" dirty="0">
                          <a:effectLst/>
                          <a:latin typeface="Times New Roman"/>
                          <a:ea typeface="Calibri"/>
                          <a:cs typeface="Times New Roman"/>
                        </a:rPr>
                        <a:t> </a:t>
                      </a:r>
                      <a:r>
                        <a:rPr lang="en-US" sz="3200" dirty="0" err="1">
                          <a:effectLst/>
                          <a:latin typeface="Times New Roman"/>
                          <a:ea typeface="Calibri"/>
                          <a:cs typeface="Times New Roman"/>
                        </a:rPr>
                        <a:t>kể</a:t>
                      </a:r>
                      <a:endParaRPr lang="en-US"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3200" dirty="0">
                          <a:solidFill>
                            <a:srgbClr val="000000"/>
                          </a:solidFill>
                          <a:effectLst/>
                          <a:latin typeface="Times New Roman" pitchFamily="18" charset="0"/>
                          <a:ea typeface="Calibri"/>
                          <a:cs typeface="Times New Roman" pitchFamily="18" charset="0"/>
                        </a:rPr>
                        <a:t>ngôi thứ ba.</a:t>
                      </a:r>
                      <a:endParaRPr lang="en-US" sz="3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1455">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50000"/>
                        </a:lnSpc>
                        <a:spcAft>
                          <a:spcPts val="0"/>
                        </a:spcAft>
                      </a:pPr>
                      <a:endParaRPr lang="en-US" sz="32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6179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8994" y="257294"/>
            <a:ext cx="4557658" cy="553998"/>
          </a:xfrm>
          <a:prstGeom prst="rect">
            <a:avLst/>
          </a:prstGeom>
        </p:spPr>
        <p:txBody>
          <a:bodyPr wrap="none">
            <a:spAutoFit/>
          </a:bodyPr>
          <a:lstStyle/>
          <a:p>
            <a:pPr algn="ctr"/>
            <a:r>
              <a:rPr lang="en-US" sz="3000" b="1" dirty="0">
                <a:solidFill>
                  <a:srgbClr val="C00000"/>
                </a:solidFill>
              </a:rPr>
              <a:t> </a:t>
            </a:r>
            <a:r>
              <a:rPr lang="en-US" sz="3000" b="1" dirty="0" err="1">
                <a:solidFill>
                  <a:srgbClr val="C00000"/>
                </a:solidFill>
              </a:rPr>
              <a:t>Thể</a:t>
            </a:r>
            <a:r>
              <a:rPr lang="en-US" sz="3000" b="1" dirty="0">
                <a:solidFill>
                  <a:srgbClr val="C00000"/>
                </a:solidFill>
              </a:rPr>
              <a:t> </a:t>
            </a:r>
            <a:r>
              <a:rPr lang="en-US" sz="3000" b="1" dirty="0" err="1">
                <a:solidFill>
                  <a:srgbClr val="C00000"/>
                </a:solidFill>
              </a:rPr>
              <a:t>loại</a:t>
            </a:r>
            <a:r>
              <a:rPr lang="en-US" sz="3000" b="1" dirty="0">
                <a:solidFill>
                  <a:srgbClr val="C00000"/>
                </a:solidFill>
              </a:rPr>
              <a:t> </a:t>
            </a:r>
            <a:r>
              <a:rPr lang="en-US" sz="3000" b="1" dirty="0" err="1">
                <a:solidFill>
                  <a:srgbClr val="C00000"/>
                </a:solidFill>
              </a:rPr>
              <a:t>truyện</a:t>
            </a:r>
            <a:r>
              <a:rPr lang="en-US" sz="3000" b="1" dirty="0">
                <a:solidFill>
                  <a:srgbClr val="C00000"/>
                </a:solidFill>
              </a:rPr>
              <a:t> </a:t>
            </a:r>
            <a:r>
              <a:rPr lang="en-US" sz="3000" b="1" dirty="0" err="1">
                <a:solidFill>
                  <a:srgbClr val="C00000"/>
                </a:solidFill>
              </a:rPr>
              <a:t>lịch</a:t>
            </a:r>
            <a:r>
              <a:rPr lang="en-US" sz="3000" b="1" dirty="0">
                <a:solidFill>
                  <a:srgbClr val="C00000"/>
                </a:solidFill>
              </a:rPr>
              <a:t> </a:t>
            </a:r>
            <a:r>
              <a:rPr lang="en-US" sz="3000" b="1" dirty="0" err="1">
                <a:solidFill>
                  <a:srgbClr val="C00000"/>
                </a:solidFill>
              </a:rPr>
              <a:t>sử</a:t>
            </a:r>
            <a:endParaRPr lang="en-US" sz="3000" b="1" dirty="0">
              <a:solidFill>
                <a:srgbClr val="C00000"/>
              </a:solidFill>
            </a:endParaRPr>
          </a:p>
        </p:txBody>
      </p:sp>
      <p:sp>
        <p:nvSpPr>
          <p:cNvPr id="6" name="Content Placeholder 5"/>
          <p:cNvSpPr>
            <a:spLocks noGrp="1"/>
          </p:cNvSpPr>
          <p:nvPr>
            <p:ph sz="half" idx="2"/>
          </p:nvPr>
        </p:nvSpPr>
        <p:spPr/>
        <p:txBody>
          <a:bodyPr/>
          <a:lstStyle/>
          <a:p>
            <a:endParaRPr lang="en-US"/>
          </a:p>
        </p:txBody>
      </p:sp>
      <p:sp>
        <p:nvSpPr>
          <p:cNvPr id="2" name="Content Placeholder 1"/>
          <p:cNvSpPr>
            <a:spLocks noGrp="1"/>
          </p:cNvSpPr>
          <p:nvPr>
            <p:ph sz="half"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2124" y="811291"/>
            <a:ext cx="11243256" cy="5692539"/>
          </a:xfrm>
          <a:prstGeom prst="rect">
            <a:avLst/>
          </a:prstGeom>
        </p:spPr>
      </p:pic>
    </p:spTree>
    <p:extLst>
      <p:ext uri="{BB962C8B-B14F-4D97-AF65-F5344CB8AC3E}">
        <p14:creationId xmlns:p14="http://schemas.microsoft.com/office/powerpoint/2010/main" val="349773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55578" y="-467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79305" y="-28615"/>
            <a:ext cx="1177664" cy="120724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46247173"/>
              </p:ext>
            </p:extLst>
          </p:nvPr>
        </p:nvGraphicFramePr>
        <p:xfrm>
          <a:off x="508981" y="166215"/>
          <a:ext cx="11378219" cy="4310952"/>
        </p:xfrm>
        <a:graphic>
          <a:graphicData uri="http://schemas.openxmlformats.org/drawingml/2006/table">
            <a:tbl>
              <a:tblPr firstRow="1" firstCol="1" bandRow="1"/>
              <a:tblGrid>
                <a:gridCol w="11378219">
                  <a:extLst>
                    <a:ext uri="{9D8B030D-6E8A-4147-A177-3AD203B41FA5}">
                      <a16:colId xmlns:a16="http://schemas.microsoft.com/office/drawing/2014/main" val="20000"/>
                    </a:ext>
                  </a:extLst>
                </a:gridCol>
              </a:tblGrid>
              <a:tr h="21145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Bố cục 3 phần: </a:t>
                      </a:r>
                      <a:endPar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Phần 1: </a:t>
                      </a:r>
                      <a:r>
                        <a:rPr kumimoji="0" lang="pt-BR" sz="3200" b="0"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Từ đầu đến “nhưng lại e phạm thượng”: </a:t>
                      </a:r>
                      <a:r>
                        <a:rPr kumimoji="0" lang="pt-BR" sz="3200" b="0" i="1"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Hoài Văn xin xuống bến họp bàn việc nước nhưng không được chấp thuận.</a:t>
                      </a:r>
                      <a:endPar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Phần 2: </a:t>
                      </a:r>
                      <a:r>
                        <a:rPr kumimoji="0" lang="pt-BR" sz="3200" b="0"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Tiếp đến “thưởng cho em ta một quả”: </a:t>
                      </a:r>
                      <a:r>
                        <a:rPr kumimoji="0" lang="pt-BR" sz="3200" b="0" i="1"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Hoài Văn xông xuống bến Bình Than xin đánh.</a:t>
                      </a:r>
                      <a:endParaRPr kumimoji="0" lang="en-US" sz="3200" b="0"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Phần 3: </a:t>
                      </a:r>
                      <a:r>
                        <a:rPr kumimoji="0" lang="pt-BR" sz="3200" b="0" i="0"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Còn lại: </a:t>
                      </a:r>
                      <a:r>
                        <a:rPr kumimoji="0" lang="pt-BR" sz="3200" b="0" i="1" u="none" strike="noStrike" kern="1200" cap="none" spc="0" normalizeH="0" baseline="0" noProof="0" dirty="0">
                          <a:ln>
                            <a:noFill/>
                          </a:ln>
                          <a:solidFill>
                            <a:srgbClr val="000000"/>
                          </a:solidFill>
                          <a:effectLst/>
                          <a:uLnTx/>
                          <a:uFillTx/>
                          <a:latin typeface="Times New Roman" pitchFamily="18" charset="0"/>
                          <a:ea typeface="Times New Roman"/>
                          <a:cs typeface="Times New Roman" pitchFamily="18" charset="0"/>
                        </a:rPr>
                        <a:t>Tâm trạng của Hoài Văn</a:t>
                      </a:r>
                      <a:endParaRPr lang="en-US"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4537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55578" y="-467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79305" y="-28615"/>
            <a:ext cx="1177664" cy="120724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49779073"/>
              </p:ext>
            </p:extLst>
          </p:nvPr>
        </p:nvGraphicFramePr>
        <p:xfrm>
          <a:off x="1125583" y="575007"/>
          <a:ext cx="9382760" cy="4693920"/>
        </p:xfrm>
        <a:graphic>
          <a:graphicData uri="http://schemas.openxmlformats.org/drawingml/2006/table">
            <a:tbl>
              <a:tblPr firstRow="1" firstCol="1" bandRow="1"/>
              <a:tblGrid>
                <a:gridCol w="5217160">
                  <a:extLst>
                    <a:ext uri="{9D8B030D-6E8A-4147-A177-3AD203B41FA5}">
                      <a16:colId xmlns:a16="http://schemas.microsoft.com/office/drawing/2014/main" val="20000"/>
                    </a:ext>
                  </a:extLst>
                </a:gridCol>
                <a:gridCol w="4165600">
                  <a:extLst>
                    <a:ext uri="{9D8B030D-6E8A-4147-A177-3AD203B41FA5}">
                      <a16:colId xmlns:a16="http://schemas.microsoft.com/office/drawing/2014/main" val="20001"/>
                    </a:ext>
                  </a:extLst>
                </a:gridCol>
              </a:tblGrid>
              <a:tr h="0">
                <a:tc gridSpan="2">
                  <a:txBody>
                    <a:bodyPr/>
                    <a:lstStyle/>
                    <a:p>
                      <a:pPr algn="just">
                        <a:lnSpc>
                          <a:spcPct val="100000"/>
                        </a:lnSpc>
                        <a:spcAft>
                          <a:spcPts val="0"/>
                        </a:spcAft>
                      </a:pPr>
                      <a:r>
                        <a:rPr lang="nl-NL" sz="2800" b="1" kern="100" dirty="0">
                          <a:solidFill>
                            <a:srgbClr val="000000"/>
                          </a:solidFill>
                          <a:effectLst/>
                          <a:latin typeface="Times New Roman"/>
                          <a:ea typeface="SimSun"/>
                          <a:cs typeface="Times New Roman"/>
                        </a:rPr>
                        <a:t>Phiếu học tập 1</a:t>
                      </a:r>
                      <a:endParaRPr lang="en-US" sz="2800" dirty="0">
                        <a:effectLst/>
                        <a:latin typeface="Calibri"/>
                        <a:ea typeface="Calibri"/>
                        <a:cs typeface="Times New Roman"/>
                      </a:endParaRPr>
                    </a:p>
                    <a:p>
                      <a:pPr algn="just">
                        <a:lnSpc>
                          <a:spcPct val="100000"/>
                        </a:lnSpc>
                        <a:spcAft>
                          <a:spcPts val="0"/>
                        </a:spcAft>
                      </a:pPr>
                      <a:r>
                        <a:rPr lang="nl-NL" sz="2800" b="1" kern="100" dirty="0">
                          <a:solidFill>
                            <a:srgbClr val="000000"/>
                          </a:solidFill>
                          <a:effectLst/>
                          <a:latin typeface="Times New Roman"/>
                          <a:ea typeface="SimSun"/>
                          <a:cs typeface="Times New Roman"/>
                        </a:rPr>
                        <a:t>Nhóm:...............</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gridSpan="2">
                  <a:txBody>
                    <a:bodyPr/>
                    <a:lstStyle/>
                    <a:p>
                      <a:pPr algn="just">
                        <a:lnSpc>
                          <a:spcPct val="100000"/>
                        </a:lnSpc>
                        <a:spcAft>
                          <a:spcPts val="0"/>
                        </a:spcAft>
                      </a:pPr>
                      <a:r>
                        <a:rPr lang="nl-NL" sz="2800" kern="100" dirty="0">
                          <a:solidFill>
                            <a:srgbClr val="FF0000"/>
                          </a:solidFill>
                          <a:effectLst/>
                          <a:latin typeface="Times New Roman"/>
                          <a:ea typeface="SimSun"/>
                          <a:cs typeface="Times New Roman"/>
                        </a:rPr>
                        <a:t>Nhân vật Trần Quốc Toản</a:t>
                      </a:r>
                      <a:endParaRPr lang="en-US" sz="2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0">
                <a:tc>
                  <a:txBody>
                    <a:bodyPr/>
                    <a:lstStyle/>
                    <a:p>
                      <a:pPr algn="just">
                        <a:lnSpc>
                          <a:spcPct val="100000"/>
                        </a:lnSpc>
                        <a:spcAft>
                          <a:spcPts val="0"/>
                        </a:spcAft>
                      </a:pPr>
                      <a:r>
                        <a:rPr lang="nl-NL" sz="2800" kern="100" dirty="0">
                          <a:solidFill>
                            <a:srgbClr val="FF0000"/>
                          </a:solidFill>
                          <a:effectLst/>
                          <a:latin typeface="Times New Roman"/>
                          <a:ea typeface="SimSun"/>
                          <a:cs typeface="Times New Roman"/>
                        </a:rPr>
                        <a:t>Xuất thân</a:t>
                      </a:r>
                      <a:endParaRPr lang="en-US" sz="2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a:solidFill>
                            <a:srgbClr val="000000"/>
                          </a:solidFill>
                          <a:effectLst/>
                          <a:latin typeface="Times New Roman"/>
                          <a:ea typeface="SimSu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00000"/>
                        </a:lnSpc>
                        <a:spcAft>
                          <a:spcPts val="0"/>
                        </a:spcAft>
                      </a:pPr>
                      <a:r>
                        <a:rPr lang="nl-NL" sz="2800" kern="100" dirty="0">
                          <a:solidFill>
                            <a:srgbClr val="FF0000"/>
                          </a:solidFill>
                          <a:effectLst/>
                          <a:latin typeface="Times New Roman"/>
                          <a:ea typeface="SimSun"/>
                          <a:cs typeface="Times New Roman"/>
                        </a:rPr>
                        <a:t>Suy nghĩ</a:t>
                      </a:r>
                      <a:endParaRPr lang="en-US" sz="2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dirty="0">
                          <a:solidFill>
                            <a:srgbClr val="000000"/>
                          </a:solidFill>
                          <a:effectLst/>
                          <a:latin typeface="Times New Roman"/>
                          <a:ea typeface="SimSun"/>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6479">
                <a:tc>
                  <a:txBody>
                    <a:bodyPr/>
                    <a:lstStyle/>
                    <a:p>
                      <a:pPr algn="just">
                        <a:lnSpc>
                          <a:spcPct val="100000"/>
                        </a:lnSpc>
                        <a:spcAft>
                          <a:spcPts val="0"/>
                        </a:spcAft>
                      </a:pPr>
                      <a:r>
                        <a:rPr lang="nl-NL" sz="2800" kern="100" dirty="0">
                          <a:solidFill>
                            <a:srgbClr val="FF0000"/>
                          </a:solidFill>
                          <a:effectLst/>
                          <a:latin typeface="Times New Roman"/>
                          <a:ea typeface="SimSun"/>
                          <a:cs typeface="Times New Roman"/>
                        </a:rPr>
                        <a:t>Tâm trạng</a:t>
                      </a:r>
                      <a:endParaRPr lang="en-US" sz="2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a:solidFill>
                            <a:srgbClr val="000000"/>
                          </a:solidFill>
                          <a:effectLst/>
                          <a:latin typeface="Times New Roman"/>
                          <a:ea typeface="SimSu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00000"/>
                        </a:lnSpc>
                        <a:spcAft>
                          <a:spcPts val="0"/>
                        </a:spcAft>
                      </a:pPr>
                      <a:r>
                        <a:rPr lang="nl-NL" sz="2800" kern="100" dirty="0">
                          <a:solidFill>
                            <a:srgbClr val="000000"/>
                          </a:solidFill>
                          <a:effectLst/>
                          <a:latin typeface="Times New Roman"/>
                          <a:ea typeface="SimSun"/>
                          <a:cs typeface="Times New Roman"/>
                        </a:rPr>
                        <a:t>Hành động</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a:solidFill>
                            <a:srgbClr val="000000"/>
                          </a:solidFill>
                          <a:effectLst/>
                          <a:latin typeface="Times New Roman"/>
                          <a:ea typeface="SimSu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lnSpc>
                          <a:spcPct val="100000"/>
                        </a:lnSpc>
                        <a:spcAft>
                          <a:spcPts val="0"/>
                        </a:spcAft>
                      </a:pPr>
                      <a:r>
                        <a:rPr lang="nl-NL" sz="2800" kern="100" dirty="0">
                          <a:solidFill>
                            <a:srgbClr val="000000"/>
                          </a:solidFill>
                          <a:effectLst/>
                          <a:latin typeface="Times New Roman"/>
                          <a:ea typeface="SimSun"/>
                          <a:cs typeface="Times New Roman"/>
                        </a:rPr>
                        <a:t>Lời nói</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a:solidFill>
                            <a:srgbClr val="000000"/>
                          </a:solidFill>
                          <a:effectLst/>
                          <a:latin typeface="Times New Roman"/>
                          <a:ea typeface="SimSu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just">
                        <a:lnSpc>
                          <a:spcPct val="100000"/>
                        </a:lnSpc>
                        <a:spcAft>
                          <a:spcPts val="0"/>
                        </a:spcAft>
                      </a:pPr>
                      <a:r>
                        <a:rPr lang="nl-NL" sz="2800" kern="100" dirty="0">
                          <a:solidFill>
                            <a:srgbClr val="FF0000"/>
                          </a:solidFill>
                          <a:effectLst/>
                          <a:latin typeface="Times New Roman"/>
                          <a:ea typeface="SimSun"/>
                          <a:cs typeface="Times New Roman"/>
                        </a:rPr>
                        <a:t>Tính cách</a:t>
                      </a:r>
                      <a:endParaRPr lang="en-US" sz="2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dirty="0">
                          <a:solidFill>
                            <a:srgbClr val="000000"/>
                          </a:solidFill>
                          <a:effectLst/>
                          <a:latin typeface="Times New Roman"/>
                          <a:ea typeface="SimSun"/>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just">
                        <a:lnSpc>
                          <a:spcPct val="100000"/>
                        </a:lnSpc>
                        <a:spcAft>
                          <a:spcPts val="0"/>
                        </a:spcAft>
                      </a:pPr>
                      <a:r>
                        <a:rPr lang="nl-NL" sz="2800" kern="100" dirty="0">
                          <a:solidFill>
                            <a:srgbClr val="FF0000"/>
                          </a:solidFill>
                          <a:effectLst/>
                          <a:latin typeface="Times New Roman"/>
                          <a:ea typeface="SimSun"/>
                          <a:cs typeface="Times New Roman"/>
                        </a:rPr>
                        <a:t>Nghệ thuật</a:t>
                      </a:r>
                      <a:endParaRPr lang="en-US" sz="2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a:solidFill>
                            <a:srgbClr val="000000"/>
                          </a:solidFill>
                          <a:effectLst/>
                          <a:latin typeface="Times New Roman"/>
                          <a:ea typeface="SimSu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just">
                        <a:lnSpc>
                          <a:spcPct val="100000"/>
                        </a:lnSpc>
                        <a:spcAft>
                          <a:spcPts val="0"/>
                        </a:spcAft>
                      </a:pPr>
                      <a:r>
                        <a:rPr lang="nl-NL" sz="2800" kern="100" dirty="0">
                          <a:solidFill>
                            <a:srgbClr val="FF0000"/>
                          </a:solidFill>
                          <a:effectLst/>
                          <a:latin typeface="Times New Roman"/>
                          <a:ea typeface="SimSun"/>
                          <a:cs typeface="Times New Roman"/>
                        </a:rPr>
                        <a:t>Nhận xét chung về nhân vật </a:t>
                      </a:r>
                      <a:endParaRPr lang="en-US" sz="2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nl-NL" sz="1400" kern="100" dirty="0">
                          <a:solidFill>
                            <a:srgbClr val="000000"/>
                          </a:solidFill>
                          <a:effectLst/>
                          <a:latin typeface="Times New Roman"/>
                          <a:ea typeface="SimSun"/>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88225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34A4E-FA2D-F712-43F1-D3EB2427ADED}"/>
              </a:ext>
            </a:extLst>
          </p:cNvPr>
          <p:cNvSpPr txBox="1"/>
          <p:nvPr/>
        </p:nvSpPr>
        <p:spPr>
          <a:xfrm>
            <a:off x="391886" y="0"/>
            <a:ext cx="11280710" cy="5509200"/>
          </a:xfrm>
          <a:prstGeom prst="rect">
            <a:avLst/>
          </a:prstGeom>
          <a:noFill/>
        </p:spPr>
        <p:txBody>
          <a:bodyPr wrap="square">
            <a:spAutoFit/>
          </a:bodyPr>
          <a:lstStyle/>
          <a:p>
            <a:pPr algn="just">
              <a:buNone/>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Tại bến Bình Than, Vua Trần và các vương hầu họp bàn kế sách đối phó với quân xâm lược. Vì chưa đủ tuổi không được dự họp, Trần Quốc Toản cảm thấy nhục nhã chỉ muốn gặp Vua để bày tỏ chủ kiến của mình là không chấp nhận hòa hoãn. Do nóng lòng muốn gặp Vua, Trần Quốc Toản định vượt qua hàng rào quân cấm vệ để đến nơi Vua họp bàn, bị ngăn cản đã xảy ra xung đột. Khi được gặp Vua, Trần Quốc Toản nói to câu xin đánh, Vua Trần biết nỗi lòng vì nước của chàng trai đã không trách phạt con ban thưởng một quả cam. Trần Quốc Toản quyết định trở về quê chiêu mộ binh mã, thao luyện võ nghệ đề xuất quân đánh giặc. Khi chàng xòe tay ra, quả cam đã bị bóp nát tự bao giờ.</a:t>
            </a:r>
            <a:endParaRPr lang="en-US" sz="32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823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岗位竞聘PPT"/>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fontScheme name="自定义 9">
      <a:majorFont>
        <a:latin typeface="Arial"/>
        <a:ea typeface="方正舒体"/>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fontScheme name="自定义 9">
      <a:majorFont>
        <a:latin typeface="Arial"/>
        <a:ea typeface="方正舒体"/>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主题​​">
  <a:themeElements>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fontScheme name="自定义 9">
      <a:majorFont>
        <a:latin typeface="Arial"/>
        <a:ea typeface="方正舒体"/>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D16349"/>
    </a:accent1>
    <a:accent2>
      <a:srgbClr val="CCB400"/>
    </a:accent2>
    <a:accent3>
      <a:srgbClr val="8CADAE"/>
    </a:accent3>
    <a:accent4>
      <a:srgbClr val="8C7B70"/>
    </a:accent4>
    <a:accent5>
      <a:srgbClr val="8FB08C"/>
    </a:accent5>
    <a:accent6>
      <a:srgbClr val="D19049"/>
    </a:accent6>
    <a:hlink>
      <a:srgbClr val="D1634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1911</TotalTime>
  <Words>2146</Words>
  <Application>Microsoft Office PowerPoint</Application>
  <PresentationFormat>Widescreen</PresentationFormat>
  <Paragraphs>180</Paragraphs>
  <Slides>22</Slides>
  <Notes>9</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22</vt:i4>
      </vt:variant>
    </vt:vector>
  </HeadingPairs>
  <TitlesOfParts>
    <vt:vector size="40" baseType="lpstr">
      <vt:lpstr>SVN-Wallington</vt:lpstr>
      <vt:lpstr>印品黑体</vt:lpstr>
      <vt:lpstr>Times New Roman</vt:lpstr>
      <vt:lpstr>Tahoma</vt:lpstr>
      <vt:lpstr>Calibri</vt:lpstr>
      <vt:lpstr>.VnTime</vt:lpstr>
      <vt:lpstr>#9Slide04 SFU Fenice</vt:lpstr>
      <vt:lpstr>Arial</vt:lpstr>
      <vt:lpstr>Segoe Print</vt:lpstr>
      <vt:lpstr>Office 主题​​</vt:lpstr>
      <vt:lpstr>1_Office 主题​​</vt:lpstr>
      <vt:lpstr>1_Nature Illustration 16x9</vt:lpstr>
      <vt:lpstr>2_Nature Illustration 16x9</vt:lpstr>
      <vt:lpstr>3_Nature Illustration 16x9</vt:lpstr>
      <vt:lpstr>4_Nature Illustration 16x9</vt:lpstr>
      <vt:lpstr>5_Nature Illustration 16x9</vt:lpstr>
      <vt:lpstr>6_Nature Illustration 16x9</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Administrator</cp:lastModifiedBy>
  <cp:revision>27</cp:revision>
  <dcterms:created xsi:type="dcterms:W3CDTF">2017-05-22T03:21:57Z</dcterms:created>
  <dcterms:modified xsi:type="dcterms:W3CDTF">2025-09-10T01:41:45Z</dcterms:modified>
</cp:coreProperties>
</file>