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9" r:id="rId5"/>
    <p:sldId id="304" r:id="rId6"/>
    <p:sldId id="284" r:id="rId7"/>
    <p:sldId id="274" r:id="rId8"/>
    <p:sldId id="303" r:id="rId9"/>
    <p:sldId id="307" r:id="rId10"/>
    <p:sldId id="271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1" r:id="rId21"/>
    <p:sldId id="300" r:id="rId22"/>
    <p:sldId id="302" r:id="rId23"/>
    <p:sldId id="277" r:id="rId24"/>
    <p:sldId id="306" r:id="rId25"/>
    <p:sldId id="305" r:id="rId26"/>
    <p:sldId id="273" r:id="rId27"/>
    <p:sldId id="301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79"/>
            <p14:sldId id="304"/>
            <p14:sldId id="284"/>
            <p14:sldId id="274"/>
            <p14:sldId id="303"/>
            <p14:sldId id="307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300"/>
            <p14:sldId id="302"/>
            <p14:sldId id="277"/>
            <p14:sldId id="306"/>
            <p14:sldId id="305"/>
            <p14:sldId id="273"/>
            <p14:sldId id="301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95A"/>
    <a:srgbClr val="45EDA1"/>
    <a:srgbClr val="FF6600"/>
    <a:srgbClr val="CC0000"/>
    <a:srgbClr val="F47C56"/>
    <a:srgbClr val="EB257A"/>
    <a:srgbClr val="2964DB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2339-706A-77C9-E347-BBC5957E1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E9A67-3325-2774-5E13-539C05D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4891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123">
            <a:hlinkClick r:id="" action="ppaction://media"/>
            <a:extLst>
              <a:ext uri="{FF2B5EF4-FFF2-40B4-BE49-F238E27FC236}">
                <a16:creationId xmlns:a16="http://schemas.microsoft.com/office/drawing/2014/main" id="{4D090190-9640-688C-6508-C343E18E0B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972549-F43F-0E92-386F-1F73483E2A7B}"/>
              </a:ext>
            </a:extLst>
          </p:cNvPr>
          <p:cNvSpPr txBox="1"/>
          <p:nvPr/>
        </p:nvSpPr>
        <p:spPr>
          <a:xfrm>
            <a:off x="228600" y="0"/>
            <a:ext cx="156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798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F8ADB6-4A3F-C12B-4268-76FD7A478C2F}"/>
              </a:ext>
            </a:extLst>
          </p:cNvPr>
          <p:cNvSpPr txBox="1"/>
          <p:nvPr/>
        </p:nvSpPr>
        <p:spPr>
          <a:xfrm>
            <a:off x="744330" y="1502688"/>
            <a:ext cx="47608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Hydrogen: H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Helium: He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Lithium: Li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Carbon: C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Nitrogen: N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Oxygen: O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Fluorine: F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Sodium: Na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Magnesium: Mg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F2ECD-47BC-3253-0EB8-B6684A9480C6}"/>
              </a:ext>
            </a:extLst>
          </p:cNvPr>
          <p:cNvSpPr txBox="1"/>
          <p:nvPr/>
        </p:nvSpPr>
        <p:spPr>
          <a:xfrm>
            <a:off x="6286500" y="1502688"/>
            <a:ext cx="47608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Silicon: Si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Phosphorus: P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Sulfur: S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Chlorine: Cl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Potassium: K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Calcium: ca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Iron: Fe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Zinc: Zn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B724A-2F3B-7260-83FB-B563919ADC21}"/>
              </a:ext>
            </a:extLst>
          </p:cNvPr>
          <p:cNvSpPr txBox="1"/>
          <p:nvPr/>
        </p:nvSpPr>
        <p:spPr>
          <a:xfrm>
            <a:off x="2666723" y="761999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89073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EBEA-64EB-2B09-B364-1D3519AB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FD974-14C2-7E4C-1680-FBCA60A4EB12}"/>
              </a:ext>
            </a:extLst>
          </p:cNvPr>
          <p:cNvSpPr txBox="1"/>
          <p:nvPr/>
        </p:nvSpPr>
        <p:spPr>
          <a:xfrm>
            <a:off x="1" y="1717990"/>
            <a:ext cx="6095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HS1: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Sodium; Chlorine; Hydrogen; Oxygen; Neon.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960CA-7F1C-A577-9569-198CD28C8436}"/>
              </a:ext>
            </a:extLst>
          </p:cNvPr>
          <p:cNvSpPr txBox="1"/>
          <p:nvPr/>
        </p:nvSpPr>
        <p:spPr>
          <a:xfrm>
            <a:off x="6096002" y="1717990"/>
            <a:ext cx="60959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HS2: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45ED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Calcium; Fluorine; Carbon; Nitrogen; Silicon.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73A34-93A9-2257-35A6-9928FC5B03E0}"/>
              </a:ext>
            </a:extLst>
          </p:cNvPr>
          <p:cNvSpPr txBox="1"/>
          <p:nvPr/>
        </p:nvSpPr>
        <p:spPr>
          <a:xfrm>
            <a:off x="215900" y="5461000"/>
            <a:ext cx="458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Na; Cl; H; O; 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4D5E7-B3A7-9775-CB21-E5C01A8A2011}"/>
              </a:ext>
            </a:extLst>
          </p:cNvPr>
          <p:cNvSpPr txBox="1"/>
          <p:nvPr/>
        </p:nvSpPr>
        <p:spPr>
          <a:xfrm>
            <a:off x="6248400" y="5460999"/>
            <a:ext cx="458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Ca; F; C; N; Si</a:t>
            </a:r>
          </a:p>
        </p:txBody>
      </p:sp>
    </p:spTree>
    <p:extLst>
      <p:ext uri="{BB962C8B-B14F-4D97-AF65-F5344CB8AC3E}">
        <p14:creationId xmlns:p14="http://schemas.microsoft.com/office/powerpoint/2010/main" val="24644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10B9B-2531-61C4-4981-6F43EA83816E}"/>
              </a:ext>
            </a:extLst>
          </p:cNvPr>
          <p:cNvSpPr txBox="1"/>
          <p:nvPr/>
        </p:nvSpPr>
        <p:spPr>
          <a:xfrm>
            <a:off x="4554758" y="-35669"/>
            <a:ext cx="32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9"/>
            <a:ext cx="3362013" cy="230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4397206"/>
            <a:ext cx="3397753" cy="209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397206"/>
            <a:ext cx="3435687" cy="210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31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397206"/>
            <a:ext cx="3922102" cy="210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" y="276770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ctr">
              <a:buFontTx/>
              <a:buChar char="-"/>
            </a:pP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843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6062-1B8D-3D61-D081-D62C0F1D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1264242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845D-F91A-F462-AEC6-BEEFD11DC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593" y="2136461"/>
            <a:ext cx="11420307" cy="300355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4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91" y="1756396"/>
            <a:ext cx="9812808" cy="2976154"/>
          </a:xfrm>
        </p:spPr>
        <p:txBody>
          <a:bodyPr>
            <a:norm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flashcard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hai mặt:</a:t>
            </a:r>
            <a:b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trước: ghi câu hỏi,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(VÍ DỤ: KÍ HIỆU HÓA HỌC, TÊN NGUYÊN TỐ, NGUYÊN TỬ KHỐI)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sau: ghi đáp án hoặc giải thích.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" y="675416"/>
            <a:ext cx="3324388" cy="196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952" y="675415"/>
            <a:ext cx="5244581" cy="196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930" y="4649238"/>
            <a:ext cx="4996070" cy="241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24" y="4859939"/>
            <a:ext cx="4427071" cy="1968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9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69C7CAB8-D495-4055-B3B2-325980176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DA440309-65B1-4ED4-BB9E-4CB01F7C3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979B1BFD-225D-4FC8-9D3D-BD890ED79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9EDEDA21-C986-4C86-85B8-2C03659F1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5A8EF6B-4B50-442B-BF0D-8628A887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3" y="599723"/>
            <a:ext cx="370112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1671056"/>
            <a:ext cx="3057655" cy="3057655"/>
          </a:xfrm>
          <a:prstGeom prst="rect">
            <a:avLst/>
          </a:prstGeom>
        </p:spPr>
      </p:pic>
      <p:sp>
        <p:nvSpPr>
          <p:cNvPr id="3095" name="Rectangle 3094">
            <a:extLst>
              <a:ext uri="{FF2B5EF4-FFF2-40B4-BE49-F238E27FC236}">
                <a16:creationId xmlns:a16="http://schemas.microsoft.com/office/drawing/2014/main" id="{E75485DA-F4C9-4EA7-9A56-ECC28CE3F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38" y="599723"/>
            <a:ext cx="7501130" cy="520032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de kết thúc trong PowerPoint đẹp (3)">
            <a:extLst>
              <a:ext uri="{FF2B5EF4-FFF2-40B4-BE49-F238E27FC236}">
                <a16:creationId xmlns:a16="http://schemas.microsoft.com/office/drawing/2014/main" id="{33CCBCD2-2CB9-112D-15D2-DC97F542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573" y="1170758"/>
            <a:ext cx="6849366" cy="40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3096">
            <a:extLst>
              <a:ext uri="{FF2B5EF4-FFF2-40B4-BE49-F238E27FC236}">
                <a16:creationId xmlns:a16="http://schemas.microsoft.com/office/drawing/2014/main" id="{B6DE96F1-A675-47D2-8014-4F8849A9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4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1DD9A-E099-E5F7-5646-1CAD0A73E728}"/>
              </a:ext>
            </a:extLst>
          </p:cNvPr>
          <p:cNvSpPr txBox="1"/>
          <p:nvPr/>
        </p:nvSpPr>
        <p:spPr>
          <a:xfrm>
            <a:off x="1351091" y="5899095"/>
            <a:ext cx="894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THEO DÕI!</a:t>
            </a:r>
          </a:p>
        </p:txBody>
      </p:sp>
    </p:spTree>
    <p:extLst>
      <p:ext uri="{BB962C8B-B14F-4D97-AF65-F5344CB8AC3E}">
        <p14:creationId xmlns:p14="http://schemas.microsoft.com/office/powerpoint/2010/main" val="137654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AFB72DD-B53A-A92D-8F2F-C13B4164D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13" y="1298575"/>
            <a:ext cx="11871268" cy="150274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2400" b="1" dirty="0">
                <a:solidFill>
                  <a:srgbClr val="0000FF"/>
                </a:solidFill>
              </a:rPr>
              <a:t>CHỦ ĐỀ </a:t>
            </a:r>
            <a:r>
              <a:rPr lang="en-US" sz="2400" b="1" dirty="0">
                <a:solidFill>
                  <a:srgbClr val="0000FF"/>
                </a:solidFill>
              </a:rPr>
              <a:t>1</a:t>
            </a:r>
            <a:r>
              <a:rPr lang="vi-VN" sz="2400" b="1" dirty="0">
                <a:solidFill>
                  <a:srgbClr val="0000FF"/>
                </a:solidFill>
              </a:rPr>
              <a:t>: NGUYÊN TỬ - NGUYÊN TỐ HOÁ HỌC –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vi-VN" sz="2400" b="1" dirty="0">
                <a:solidFill>
                  <a:srgbClr val="0000FF"/>
                </a:solidFill>
              </a:rPr>
              <a:t>SƠ LƯỢC VỀ BẢNG TUẦN HOÀN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vi-VN" sz="2400" b="1" dirty="0">
                <a:solidFill>
                  <a:srgbClr val="0000FF"/>
                </a:solidFill>
              </a:rPr>
              <a:t>CÁC NGUYỀN TỐ HOÁ HỌC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WordArt 3">
            <a:extLst>
              <a:ext uri="{FF2B5EF4-FFF2-40B4-BE49-F238E27FC236}">
                <a16:creationId xmlns:a16="http://schemas.microsoft.com/office/drawing/2014/main" id="{556539F3-D1F9-9A0C-E6E6-AFBF428F1F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07165" y="2650569"/>
            <a:ext cx="10612426" cy="1052036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0245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Bài 3 :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NGUYÊN TỐ HÓA HỌC (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Tiết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Times New Roman"/>
              </a:rPr>
              <a:t> 4)</a:t>
            </a:r>
          </a:p>
        </p:txBody>
      </p:sp>
      <p:sp>
        <p:nvSpPr>
          <p:cNvPr id="3076" name="WordArt 6">
            <a:extLst>
              <a:ext uri="{FF2B5EF4-FFF2-40B4-BE49-F238E27FC236}">
                <a16:creationId xmlns:a16="http://schemas.microsoft.com/office/drawing/2014/main" id="{4B1790BB-91C8-04E1-CAD5-721FB8C282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0525" y="645080"/>
            <a:ext cx="114109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+mj-lt"/>
                <a:ea typeface="+mj-lt"/>
                <a:cs typeface="+mj-lt"/>
              </a:rPr>
              <a:t> MÔN KHOA HỌC TỰ NHIÊN 7</a:t>
            </a:r>
          </a:p>
        </p:txBody>
      </p:sp>
      <p:sp>
        <p:nvSpPr>
          <p:cNvPr id="7" name="AutoShape 17">
            <a:extLst>
              <a:ext uri="{FF2B5EF4-FFF2-40B4-BE49-F238E27FC236}">
                <a16:creationId xmlns:a16="http://schemas.microsoft.com/office/drawing/2014/main" id="{12E5E03B-89B2-CAA9-6105-B62209A5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6213"/>
            <a:ext cx="922338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AutoShape 17">
            <a:extLst>
              <a:ext uri="{FF2B5EF4-FFF2-40B4-BE49-F238E27FC236}">
                <a16:creationId xmlns:a16="http://schemas.microsoft.com/office/drawing/2014/main" id="{5B926ED0-8C55-4282-8846-D34DACF4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301875"/>
            <a:ext cx="922338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461DBB04-C46C-BA66-D13A-3B029036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75" y="609600"/>
            <a:ext cx="922338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1F443F79-B4CF-82FE-4DF4-9695017B9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784225"/>
            <a:ext cx="922338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D741366F-80E7-BBBF-943B-D91410CCD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02225"/>
            <a:ext cx="922338" cy="514350"/>
          </a:xfrm>
          <a:prstGeom prst="star5">
            <a:avLst/>
          </a:prstGeom>
          <a:solidFill>
            <a:srgbClr val="FFFF00">
              <a:alpha val="53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A0255-4E6D-B29F-C9BF-4ADAD758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-46612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A75045-751F-5144-6B99-EDA82BEF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2192000" cy="52530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6D5CB4-F4A3-E590-9409-DADC607985E7}"/>
              </a:ext>
            </a:extLst>
          </p:cNvPr>
          <p:cNvSpPr txBox="1"/>
          <p:nvPr/>
        </p:nvSpPr>
        <p:spPr>
          <a:xfrm>
            <a:off x="342900" y="538163"/>
            <a:ext cx="1184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A0255-4E6D-B29F-C9BF-4ADAD758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-104556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852711-62DD-082D-8612-0906950D0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17683"/>
              </p:ext>
            </p:extLst>
          </p:nvPr>
        </p:nvGraphicFramePr>
        <p:xfrm>
          <a:off x="1981200" y="1196975"/>
          <a:ext cx="4114801" cy="2444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0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>TÊN NGUYÊN TÔ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KÍ HIỆU HOÁ 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88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</a:rPr>
                        <a:t>Hydrogen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88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</a:rPr>
                        <a:t>Carbon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4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</a:rPr>
                        <a:t>Aluminium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AI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9" marR="63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E78C1F-64D6-E0FE-491E-BC56D5F9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19249"/>
              </p:ext>
            </p:extLst>
          </p:nvPr>
        </p:nvGraphicFramePr>
        <p:xfrm>
          <a:off x="6629400" y="1173163"/>
          <a:ext cx="4330700" cy="2459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2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>TÊN NGUYÊN TÔ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</a:rPr>
                        <a:t>KÍ HIỆU HOÁ HỌC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9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</a:rPr>
                        <a:t>Fluorine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37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</a:rPr>
                        <a:t>Phosphorus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8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</a:rPr>
                        <a:t>Argon</a:t>
                      </a:r>
                      <a:endParaRPr lang="en-US" sz="1800">
                        <a:solidFill>
                          <a:srgbClr val="0000FF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</a:rPr>
                        <a:t>Ar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Segoe UI"/>
                        <a:ea typeface="Segoe UI"/>
                      </a:endParaRPr>
                    </a:p>
                  </a:txBody>
                  <a:tcPr marL="6348" marR="634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B51318-D230-F4A8-09F4-7C4F0080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910807"/>
            <a:ext cx="922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</a:t>
            </a:r>
            <a:r>
              <a:rPr lang="vi-VN" altLang="en-US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viết sai và sửa lại cho đúng: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Na;	AL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AI; 	CA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2D9D0-4AD3-51F8-4D6D-8F5CCBDD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5016500"/>
            <a:ext cx="173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C7461-0B12-B01F-53ED-AA6D62497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5685631"/>
            <a:ext cx="1978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772BD7-55FF-74A1-0239-2468AA41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5710"/>
            <a:ext cx="84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bảng sau bằng cách xác định các thông tin chưa biết.</a:t>
            </a:r>
            <a:endParaRPr lang="en-US" alt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1CBAC-D301-364B-2EBA-A23FFC9A6889}"/>
              </a:ext>
            </a:extLst>
          </p:cNvPr>
          <p:cNvSpPr txBox="1"/>
          <p:nvPr/>
        </p:nvSpPr>
        <p:spPr>
          <a:xfrm>
            <a:off x="606287" y="983974"/>
            <a:ext cx="11151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070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82916-90A9-1494-1C01-57A220C4A1B7}"/>
              </a:ext>
            </a:extLst>
          </p:cNvPr>
          <p:cNvSpPr txBox="1"/>
          <p:nvPr/>
        </p:nvSpPr>
        <p:spPr>
          <a:xfrm>
            <a:off x="926464" y="836162"/>
            <a:ext cx="124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871</TotalTime>
  <Words>711</Words>
  <Application>Microsoft Office PowerPoint</Application>
  <PresentationFormat>Widescreen</PresentationFormat>
  <Paragraphs>145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Franklin Gothic Book</vt:lpstr>
      <vt:lpstr>Franklin Gothic Demi</vt:lpstr>
      <vt:lpstr>Segoe UI</vt:lpstr>
      <vt:lpstr>Times New Roman</vt:lpstr>
      <vt:lpstr>Wingdings 2</vt:lpstr>
      <vt:lpstr>DividendVTI</vt:lpstr>
      <vt:lpstr>PowerPoint Presentation</vt:lpstr>
      <vt:lpstr>KIỂM TRA BÀI CŨ</vt:lpstr>
      <vt:lpstr>CHỦ ĐỀ 1: NGUYÊN TỬ - NGUYÊN TỐ HOÁ HỌC –  SƠ LƯỢC VỀ BẢNG TUẦN HOÀN  CÁC NGUYỀN TỐ HOÁ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THIẾT KẾ FLASHCARD TỰ HỌC – TÊN GỌI, KÍ HIỆU HÓA HỌC VÀ KHỐI LƯỢNG NGUYÊN TỬ CỦA 20 NGUYÊN TỐ ĐẦU TIÊN</vt:lpstr>
      <vt:lpstr>Mỗi flashcard gồm hai mặt: Mặt trước: ghi câu hỏi, (VÍ DỤ: KÍ HIỆU HÓA HỌC, TÊN NGUYÊN TỐ, NGUYÊN TỬ KHỐI) Mặt sau: ghi đáp án hoặc giải thích.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83</cp:revision>
  <dcterms:created xsi:type="dcterms:W3CDTF">2022-06-25T14:56:10Z</dcterms:created>
  <dcterms:modified xsi:type="dcterms:W3CDTF">2025-10-29T18:42:41Z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