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573" r:id="rId2"/>
    <p:sldId id="597" r:id="rId3"/>
    <p:sldId id="593" r:id="rId4"/>
    <p:sldId id="598" r:id="rId5"/>
    <p:sldId id="599" r:id="rId6"/>
    <p:sldId id="600" r:id="rId7"/>
    <p:sldId id="601" r:id="rId8"/>
    <p:sldId id="602" r:id="rId9"/>
    <p:sldId id="594" r:id="rId10"/>
    <p:sldId id="1244" r:id="rId11"/>
    <p:sldId id="1245" r:id="rId12"/>
    <p:sldId id="1246" r:id="rId13"/>
    <p:sldId id="1247" r:id="rId14"/>
    <p:sldId id="1249" r:id="rId15"/>
    <p:sldId id="1248" r:id="rId16"/>
    <p:sldId id="1250" r:id="rId17"/>
    <p:sldId id="381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PTShop" initials="F" lastIdx="31" clrIdx="0"/>
  <p:cmAuthor id="1" name="Administrator" initials="A" lastIdx="2" clrIdx="1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C00CC"/>
    <a:srgbClr val="FF4FFF"/>
    <a:srgbClr val="FF93FF"/>
    <a:srgbClr val="FFECAF"/>
    <a:srgbClr val="7F7F7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6-09T19:17:36.722" idx="2">
    <p:pos x="1595" y="2410"/>
    <p:text>Tất cả các slide sau còn sai font so với quy định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7292D-5B6E-4748-BD46-8839EDC60379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68A89-F29B-44A5-93B5-548F33E52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2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366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A,B,C,D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 </a:t>
            </a:r>
            <a:r>
              <a:rPr lang="en-US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C </a:t>
            </a:r>
            <a:r>
              <a:rPr lang="en-US" baseline="0" dirty="0" err="1"/>
              <a:t>đúng</a:t>
            </a:r>
            <a:r>
              <a:rPr lang="en-US" baseline="0" dirty="0"/>
              <a:t>.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go home </a:t>
            </a:r>
            <a:r>
              <a:rPr lang="en-US" baseline="0" dirty="0" err="1"/>
              <a:t>trơ</a:t>
            </a:r>
            <a:r>
              <a:rPr lang="en-US" baseline="0" dirty="0"/>
              <a:t>̉ </a:t>
            </a:r>
            <a:r>
              <a:rPr lang="en-US" baseline="0" dirty="0" err="1"/>
              <a:t>vê</a:t>
            </a:r>
            <a:r>
              <a:rPr lang="en-US" baseline="0" dirty="0"/>
              <a:t>̀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chọn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hỏi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461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A,B,C,D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 </a:t>
            </a:r>
            <a:r>
              <a:rPr lang="en-US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D </a:t>
            </a:r>
            <a:r>
              <a:rPr lang="en-US" baseline="0" dirty="0" err="1"/>
              <a:t>đúng</a:t>
            </a:r>
            <a:r>
              <a:rPr lang="en-US" baseline="0" dirty="0"/>
              <a:t>.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go home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vê</a:t>
            </a:r>
            <a:r>
              <a:rPr lang="en-US" baseline="0" dirty="0"/>
              <a:t>̀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chọn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hỏi</a:t>
            </a:r>
            <a:r>
              <a:rPr lang="en-US" baseline="0" dirty="0"/>
              <a:t>. 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Click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vịt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xuất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lời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8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A,B,C,D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 </a:t>
            </a:r>
            <a:r>
              <a:rPr lang="en-US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C </a:t>
            </a:r>
            <a:r>
              <a:rPr lang="en-US" baseline="0" dirty="0" err="1"/>
              <a:t>đúng</a:t>
            </a:r>
            <a:r>
              <a:rPr lang="en-US" baseline="0" dirty="0"/>
              <a:t>.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go home </a:t>
            </a:r>
            <a:r>
              <a:rPr lang="en-US" baseline="0" dirty="0" err="1"/>
              <a:t>trơ</a:t>
            </a:r>
            <a:r>
              <a:rPr lang="en-US" baseline="0" dirty="0"/>
              <a:t>̉ </a:t>
            </a:r>
            <a:r>
              <a:rPr lang="en-US" baseline="0" dirty="0" err="1"/>
              <a:t>vê</a:t>
            </a:r>
            <a:r>
              <a:rPr lang="en-US" baseline="0" dirty="0"/>
              <a:t>̀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chọn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hỏi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561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nút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A,B,C,D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 </a:t>
            </a:r>
            <a:r>
              <a:rPr lang="en-US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B </a:t>
            </a:r>
            <a:r>
              <a:rPr lang="en-US" baseline="0" dirty="0" err="1"/>
              <a:t>đúng</a:t>
            </a:r>
            <a:r>
              <a:rPr lang="en-US" baseline="0" dirty="0"/>
              <a:t>, 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click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vịt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xuất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lời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038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4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48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2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7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2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0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gif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Relationship Id="rId9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gif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Relationship Id="rId9" Type="http://schemas.openxmlformats.org/officeDocument/2006/relationships/slide" Target="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8.png"/><Relationship Id="rId12" Type="http://schemas.openxmlformats.org/officeDocument/2006/relationships/image" Target="../media/image20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gif"/><Relationship Id="rId11" Type="http://schemas.openxmlformats.org/officeDocument/2006/relationships/slide" Target="slide10.xml"/><Relationship Id="rId5" Type="http://schemas.openxmlformats.org/officeDocument/2006/relationships/audio" Target="../media/audio1.wav"/><Relationship Id="rId10" Type="http://schemas.openxmlformats.org/officeDocument/2006/relationships/slide" Target="slide12.xm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www.publicdomainpictures.net/en/view-image.php?image=317882&amp;picture=abstract-background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12" Type="http://schemas.openxmlformats.org/officeDocument/2006/relationships/comments" Target="../comments/commen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11" Type="http://schemas.openxmlformats.org/officeDocument/2006/relationships/image" Target="../media/image10.emf"/><Relationship Id="rId10" Type="http://schemas.openxmlformats.org/officeDocument/2006/relationships/image" Target="../media/image9.emf"/><Relationship Id="rId4" Type="http://schemas.openxmlformats.org/officeDocument/2006/relationships/image" Target="../media/image33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6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7783965-FC2F-DACC-5811-31459F9EA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9127" y="586763"/>
            <a:ext cx="6237392" cy="85407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33. BÀI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TỨ GIÁC NỘI TIẾP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2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18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9933" y="4725562"/>
            <a:ext cx="65674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đúng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!</a:t>
            </a:r>
          </a:p>
        </p:txBody>
      </p:sp>
      <p:sp>
        <p:nvSpPr>
          <p:cNvPr id="10" name="Text Box 121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802" y="5358353"/>
            <a:ext cx="633492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!</a:t>
            </a:r>
          </a:p>
        </p:txBody>
      </p:sp>
      <p:pic>
        <p:nvPicPr>
          <p:cNvPr id="12" name="Picture 56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738" y="-141224"/>
            <a:ext cx="693739" cy="69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3921884" y="3318617"/>
            <a:ext cx="1234505" cy="930151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  <a:r>
              <a:rPr lang="fr-FR" sz="32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fr-F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8D4153-E005-4F09-8ACD-294368F2B324}"/>
              </a:ext>
            </a:extLst>
          </p:cNvPr>
          <p:cNvSpPr/>
          <p:nvPr/>
        </p:nvSpPr>
        <p:spPr>
          <a:xfrm>
            <a:off x="9470406" y="3359122"/>
            <a:ext cx="1503928" cy="930151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</a:t>
            </a:r>
            <a:r>
              <a:rPr lang="fr-FR" sz="32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4" name="Oval 53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229620" y="3554428"/>
            <a:ext cx="498916" cy="446935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5" name="Oval 54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8828087" y="3539074"/>
            <a:ext cx="498916" cy="511096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56" name="Oval 55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6156090" y="3505089"/>
            <a:ext cx="498916" cy="511096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57" name="Oval 56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3321120" y="3470699"/>
            <a:ext cx="498916" cy="464633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42" name="Rectangle: Rounded Corners 41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811595" y="3318617"/>
            <a:ext cx="1273861" cy="1011162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fr-FR" sz="32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fr-F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6769423" y="3267800"/>
            <a:ext cx="1330913" cy="1011162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  <a:r>
              <a:rPr lang="fr-FR" sz="32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fr-FR" sz="3200" b="1" dirty="0">
                <a:solidFill>
                  <a:schemeClr val="bg1"/>
                </a:solidFill>
              </a:rPr>
              <a:t>.</a:t>
            </a:r>
            <a:endParaRPr lang="en-US" sz="3200" b="1" i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801" y="5306484"/>
            <a:ext cx="64337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!</a:t>
            </a: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801" y="5358353"/>
            <a:ext cx="64337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!</a:t>
            </a:r>
          </a:p>
        </p:txBody>
      </p:sp>
      <p:sp>
        <p:nvSpPr>
          <p:cNvPr id="3" name="Rectangle 2" descr="OPL20U25GSXzBJYl68kk8uQGfFKzs7yb1M4KJWUiLk6ZEvGF+qCIPSnY57AbBFCvTW(2023.15.95.THAO TRAN. 0989457818)9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9EACF44-3237-1B76-1651-1FA5C2B80504}"/>
              </a:ext>
            </a:extLst>
          </p:cNvPr>
          <p:cNvSpPr/>
          <p:nvPr/>
        </p:nvSpPr>
        <p:spPr>
          <a:xfrm>
            <a:off x="959617" y="1026137"/>
            <a:ext cx="9652947" cy="110780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3" rIns="121725" bIns="60863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tổng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góc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đối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30 sec of building music (+ timer)">
            <a:hlinkClick r:id="" action="ppaction://media"/>
            <a:extLst>
              <a:ext uri="{FF2B5EF4-FFF2-40B4-BE49-F238E27FC236}">
                <a16:creationId xmlns:a16="http://schemas.microsoft.com/office/drawing/2014/main" id="{B6305334-DAA5-3440-2309-DC2D684DEA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399" y="5009749"/>
            <a:ext cx="2644402" cy="1644228"/>
          </a:xfrm>
          <a:prstGeom prst="rect">
            <a:avLst/>
          </a:prstGeom>
        </p:spPr>
      </p:pic>
      <p:sp>
        <p:nvSpPr>
          <p:cNvPr id="9" name="Pentagon 9" descr="OPL20U25GSXzBJYl68kk8uQGfFKzs7yb1M4KJWUiLk6ZEvGF+qCIPSnY57AbBFCvTW(2023.15.95.THAO TRAN. 0989457818)95+K4lPs7H94VUqPe2XwIsfPRnrXQE//QTEXxb8/8N4CNc6FpgZahzpTjFhMzSA7T/nHJa11DE8Ng2TP3iAmRczFlmslSuUNOgUeb6yRvs0=">
            <a:hlinkClick r:id="rId8" action="ppaction://hlinksldjump"/>
            <a:extLst>
              <a:ext uri="{FF2B5EF4-FFF2-40B4-BE49-F238E27FC236}">
                <a16:creationId xmlns:a16="http://schemas.microsoft.com/office/drawing/2014/main" id="{231B429B-0F80-76CE-9BD7-DB707BE5FA8D}"/>
              </a:ext>
            </a:extLst>
          </p:cNvPr>
          <p:cNvSpPr/>
          <p:nvPr/>
        </p:nvSpPr>
        <p:spPr>
          <a:xfrm flipH="1">
            <a:off x="10383078" y="6190984"/>
            <a:ext cx="1554480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2100" dirty="0">
                <a:solidFill>
                  <a:srgbClr val="FFC000"/>
                </a:solidFill>
                <a:latin typeface="Calibri" panose="020F0502020204030204"/>
                <a:sym typeface="Arial"/>
              </a:rPr>
              <a:t>GO </a:t>
            </a:r>
            <a:r>
              <a:rPr lang="en-US" sz="2100" dirty="0">
                <a:solidFill>
                  <a:srgbClr val="FFC000"/>
                </a:solidFill>
                <a:latin typeface="Calibri" panose="020F0502020204030204"/>
                <a:sym typeface="Arial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HOME</a:t>
            </a:r>
            <a:endParaRPr lang="en-US" sz="2100" dirty="0">
              <a:solidFill>
                <a:srgbClr val="FFC000"/>
              </a:solidFill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383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50"/>
                            </p:stCondLst>
                            <p:childTnLst>
                              <p:par>
                                <p:cTn id="73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video>
              <p:cMediaNode vol="15152">
                <p:cTn id="1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  <p:bldP spid="10" grpId="0"/>
      <p:bldP spid="10" grpId="1"/>
      <p:bldP spid="51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42" grpId="0" animBg="1"/>
      <p:bldP spid="43" grpId="0" animBg="1"/>
      <p:bldP spid="43" grpId="1" animBg="1"/>
      <p:bldP spid="44" grpId="0"/>
      <p:bldP spid="44" grpId="1"/>
      <p:bldP spid="46" grpId="0"/>
      <p:bldP spid="46" grpId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18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4599" y="4913596"/>
            <a:ext cx="65674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đúng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!</a:t>
            </a:r>
          </a:p>
        </p:txBody>
      </p:sp>
      <p:sp>
        <p:nvSpPr>
          <p:cNvPr id="10" name="Text Box 121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802" y="5358353"/>
            <a:ext cx="633492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!</a:t>
            </a:r>
          </a:p>
        </p:txBody>
      </p:sp>
      <p:sp>
        <p:nvSpPr>
          <p:cNvPr id="51" name="Rectangle: Rounded Corners 50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3921884" y="3318617"/>
            <a:ext cx="1234505" cy="930151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r>
              <a:rPr lang="fr-FR" sz="32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fr-F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8D4153-E005-4F09-8ACD-294368F2B324}"/>
              </a:ext>
            </a:extLst>
          </p:cNvPr>
          <p:cNvSpPr/>
          <p:nvPr/>
        </p:nvSpPr>
        <p:spPr>
          <a:xfrm>
            <a:off x="6738319" y="3322350"/>
            <a:ext cx="1503928" cy="930151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fr-F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fr-FR" sz="32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4" name="Oval 53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229620" y="3554428"/>
            <a:ext cx="498916" cy="446935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5" name="Oval 54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6096000" y="3502302"/>
            <a:ext cx="498916" cy="511096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56" name="Oval 55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8857073" y="3498172"/>
            <a:ext cx="498916" cy="511096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57" name="Oval 56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3321120" y="3470699"/>
            <a:ext cx="498916" cy="464633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42" name="Rectangle: Rounded Corners 41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811595" y="3318617"/>
            <a:ext cx="1273861" cy="1011162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fr-FR" sz="32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fr-F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9470406" y="3260883"/>
            <a:ext cx="1330913" cy="1011162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fr-F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fr-FR" sz="32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fr-FR" sz="3200" b="1" dirty="0">
                <a:solidFill>
                  <a:schemeClr val="bg1"/>
                </a:solidFill>
              </a:rPr>
              <a:t>.</a:t>
            </a:r>
            <a:endParaRPr lang="en-US" sz="3200" b="1" i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801" y="5306484"/>
            <a:ext cx="64337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!</a:t>
            </a: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801" y="5358353"/>
            <a:ext cx="64337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 descr="OPL20U25GSXzBJYl68kk8uQGfFKzs7yb1M4KJWUiLk6ZEvGF+qCIPSnY57AbBFCvTW(2023.15.95.THAO TRAN. 0989457818)9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9EACF44-3237-1B76-1651-1FA5C2B80504}"/>
                  </a:ext>
                </a:extLst>
              </p:cNvPr>
              <p:cNvSpPr/>
              <p:nvPr/>
            </p:nvSpPr>
            <p:spPr>
              <a:xfrm>
                <a:off x="959617" y="1026137"/>
                <a:ext cx="9652947" cy="1141014"/>
              </a:xfrm>
              <a:prstGeom prst="rect">
                <a:avLst/>
              </a:prstGeom>
              <a:solidFill>
                <a:schemeClr val="accent6"/>
              </a:solidFill>
            </p:spPr>
            <p:txBody>
              <a:bodyPr wrap="square" lIns="121725" tIns="60863" rIns="121725" bIns="60863">
                <a:spAutoFit/>
              </a:bodyPr>
              <a:lstStyle/>
              <a:p>
                <a:pPr algn="just"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2:</a:t>
                </a:r>
                <a:r>
                  <a:rPr lang="en-US" sz="3200" b="1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́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giác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nội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tiếp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đường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tròn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có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BAD</m:t>
                        </m:r>
                      </m:e>
                    </m:acc>
                    <m:r>
                      <a:rPr lang="vi-VN" sz="32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vi-VN" sz="32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vi-VN" sz="32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Tính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m:rPr>
                            <m:sty m:val="p"/>
                          </m:rP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CD</m:t>
                        </m:r>
                      </m:e>
                    </m:acc>
                  </m:oMath>
                </a14:m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 descr="OPL20U25GSXzBJYl68kk8uQGfFKzs7yb1M4KJWUiLk6ZEvGF+qCIPSnY57AbBFCvTW(2023.15.95.THAO TRAN. 0989457818)9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9EACF44-3237-1B76-1651-1FA5C2B805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617" y="1026137"/>
                <a:ext cx="9652947" cy="1141014"/>
              </a:xfrm>
              <a:prstGeom prst="rect">
                <a:avLst/>
              </a:prstGeom>
              <a:blipFill>
                <a:blip r:embed="rId7"/>
                <a:stretch>
                  <a:fillRect l="-1263" t="-5851" r="-2273" b="-1329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30 sec of building music (+ timer)">
            <a:hlinkClick r:id="" action="ppaction://media"/>
            <a:extLst>
              <a:ext uri="{FF2B5EF4-FFF2-40B4-BE49-F238E27FC236}">
                <a16:creationId xmlns:a16="http://schemas.microsoft.com/office/drawing/2014/main" id="{B6305334-DAA5-3440-2309-DC2D684DEA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99" y="5009749"/>
            <a:ext cx="2644402" cy="1644228"/>
          </a:xfrm>
          <a:prstGeom prst="rect">
            <a:avLst/>
          </a:prstGeom>
        </p:spPr>
      </p:pic>
      <p:sp>
        <p:nvSpPr>
          <p:cNvPr id="4" name="Pentagon 9" descr="OPL20U25GSXzBJYl68kk8uQGfFKzs7yb1M4KJWUiLk6ZEvGF+qCIPSnY57AbBFCvTW(2023.15.95.THAO TRAN. 0989457818)95+K4lPs7H94VUqPe2XwIsfPRnrXQE//QTEXxb8/8N4CNc6FpgZahzpTjFhMzSA7T/nHJa11DE8Ng2TP3iAmRczFlmslSuUNOgUeb6yRvs0=">
            <a:hlinkClick r:id="rId9" action="ppaction://hlinksldjump"/>
            <a:extLst>
              <a:ext uri="{FF2B5EF4-FFF2-40B4-BE49-F238E27FC236}">
                <a16:creationId xmlns:a16="http://schemas.microsoft.com/office/drawing/2014/main" id="{7903FC55-F38B-0983-9E63-36A6F530D4C3}"/>
              </a:ext>
            </a:extLst>
          </p:cNvPr>
          <p:cNvSpPr/>
          <p:nvPr/>
        </p:nvSpPr>
        <p:spPr>
          <a:xfrm flipH="1">
            <a:off x="10383078" y="6190984"/>
            <a:ext cx="1554480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2100" dirty="0">
                <a:solidFill>
                  <a:srgbClr val="FFC000"/>
                </a:solidFill>
                <a:latin typeface="Calibri" panose="020F0502020204030204"/>
                <a:sym typeface="Arial"/>
              </a:rPr>
              <a:t>GO </a:t>
            </a:r>
            <a:r>
              <a:rPr lang="en-US" sz="2100" dirty="0">
                <a:solidFill>
                  <a:srgbClr val="FFC000"/>
                </a:solidFill>
                <a:latin typeface="Calibri" panose="020F0502020204030204"/>
                <a:sym typeface="Arial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HOME</a:t>
            </a:r>
            <a:endParaRPr lang="en-US" sz="2100" dirty="0">
              <a:solidFill>
                <a:srgbClr val="FFC000"/>
              </a:solidFill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111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video>
              <p:cMediaNode vol="15152">
                <p:cTn id="10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  <p:bldP spid="10" grpId="0"/>
      <p:bldP spid="10" grpId="1"/>
      <p:bldP spid="51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42" grpId="0" animBg="1"/>
      <p:bldP spid="43" grpId="0" animBg="1"/>
      <p:bldP spid="43" grpId="1" animBg="1"/>
      <p:bldP spid="44" grpId="0"/>
      <p:bldP spid="44" grpId="1"/>
      <p:bldP spid="46" grpId="0"/>
      <p:bldP spid="46" grpId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18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872" y="5814326"/>
            <a:ext cx="65674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đúng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!</a:t>
            </a:r>
          </a:p>
        </p:txBody>
      </p:sp>
      <p:sp>
        <p:nvSpPr>
          <p:cNvPr id="10" name="Text Box 121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7413" y="5927379"/>
            <a:ext cx="633492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!</a:t>
            </a:r>
          </a:p>
        </p:txBody>
      </p:sp>
      <p:pic>
        <p:nvPicPr>
          <p:cNvPr id="12" name="Picture 56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738" y="-141224"/>
            <a:ext cx="693739" cy="69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959617" y="2438409"/>
            <a:ext cx="8478245" cy="930151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tổng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góc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đối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180</a:t>
            </a:r>
            <a:r>
              <a:rPr lang="fr-FR" sz="3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fr-F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: Rounded Corners 51" descr="OPL20U25GSXzBJYl68kk8uQGfFKzs7yb1M4KJWUiLk6ZEvGF+qCIPSnY57AbBFCvTWID11 2024 CTST9 0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C8D4153-E005-4F09-8ACD-294368F2B324}"/>
                  </a:ext>
                </a:extLst>
              </p:cNvPr>
              <p:cNvSpPr/>
              <p:nvPr/>
            </p:nvSpPr>
            <p:spPr>
              <a:xfrm>
                <a:off x="987229" y="4716024"/>
                <a:ext cx="8499093" cy="930151"/>
              </a:xfrm>
              <a:prstGeom prst="roundRect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́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giác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MNPQ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nội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tiếp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đường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tròn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́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vi-VN" sz="320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</m:acc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75</m:t>
                    </m:r>
                    <m:r>
                      <m:rPr>
                        <m:nor/>
                      </m:rPr>
                      <a:rPr lang="vi-VN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thì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vi-VN" sz="320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P</m:t>
                        </m:r>
                      </m:e>
                    </m:acc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vi-VN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105</m:t>
                    </m:r>
                    <m:r>
                      <m:rPr>
                        <m:nor/>
                      </m:rPr>
                      <a:rPr lang="vi-VN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2" name="Rectangle: Rounded Corners 51" descr="OPL20U25GSXzBJYl68kk8uQGfFKzs7yb1M4KJWUiLk6ZEvGF+qCIPSnY57AbBFCvTWID11 2024 CTST9 0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C8D4153-E005-4F09-8ACD-294368F2B3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229" y="4716024"/>
                <a:ext cx="8499093" cy="93015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Oval 53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430900" y="1547467"/>
            <a:ext cx="498916" cy="446935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5" name="Oval 54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385685" y="4863599"/>
            <a:ext cx="498916" cy="511096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56" name="Oval 55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350602" y="3714703"/>
            <a:ext cx="498916" cy="511096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57" name="Oval 56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349803" y="2559519"/>
            <a:ext cx="498916" cy="464633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42" name="Rectangle: Rounded Corners 41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987229" y="1297313"/>
            <a:ext cx="8423020" cy="1011162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bốn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đỉnh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cùng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nằm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929816" y="3536711"/>
            <a:ext cx="8543786" cy="1011162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bất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r>
              <a:rPr lang="fr-FR" sz="3200" b="1" dirty="0">
                <a:solidFill>
                  <a:schemeClr val="bg1"/>
                </a:solidFill>
              </a:rPr>
              <a:t>.</a:t>
            </a:r>
            <a:endParaRPr lang="en-US" sz="3200" b="1" i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8025" y="5831863"/>
            <a:ext cx="64337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!</a:t>
            </a: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8025" y="5887725"/>
            <a:ext cx="64337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!</a:t>
            </a:r>
          </a:p>
        </p:txBody>
      </p:sp>
      <p:sp>
        <p:nvSpPr>
          <p:cNvPr id="3" name="Rectangle 2" descr="OPL20U25GSXzBJYl68kk8uQGfFKzs7yb1M4KJWUiLk6ZEvGF+qCIPSnY57AbBFCvTW(2023.15.95.THAO TRAN. 0989457818)9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9EACF44-3237-1B76-1651-1FA5C2B80504}"/>
              </a:ext>
            </a:extLst>
          </p:cNvPr>
          <p:cNvSpPr/>
          <p:nvPr/>
        </p:nvSpPr>
        <p:spPr>
          <a:xfrm>
            <a:off x="959617" y="566855"/>
            <a:ext cx="7430003" cy="615357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3" rIns="121725" bIns="60863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Chọn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phát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biểu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3200" i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30 sec of building music (+ timer)">
            <a:hlinkClick r:id="" action="ppaction://media"/>
            <a:extLst>
              <a:ext uri="{FF2B5EF4-FFF2-40B4-BE49-F238E27FC236}">
                <a16:creationId xmlns:a16="http://schemas.microsoft.com/office/drawing/2014/main" id="{B6305334-DAA5-3440-2309-DC2D684DEA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37862" y="183121"/>
            <a:ext cx="2644402" cy="1644228"/>
          </a:xfrm>
          <a:prstGeom prst="rect">
            <a:avLst/>
          </a:prstGeom>
        </p:spPr>
      </p:pic>
      <p:sp>
        <p:nvSpPr>
          <p:cNvPr id="5" name="Pentagon 9" descr="OPL20U25GSXzBJYl68kk8uQGfFKzs7yb1M4KJWUiLk6ZEvGF+qCIPSnY57AbBFCvTW(2023.15.95.THAO TRAN. 0989457818)95+K4lPs7H94VUqPe2XwIsfPRnrXQE//QTEXxb8/8N4CNc6FpgZahzpTjFhMzSA7T/nHJa11DE8Ng2TP3iAmRczFlmslSuUNOgUeb6yRvs0=">
            <a:hlinkClick r:id="rId9" action="ppaction://hlinksldjump"/>
            <a:extLst>
              <a:ext uri="{FF2B5EF4-FFF2-40B4-BE49-F238E27FC236}">
                <a16:creationId xmlns:a16="http://schemas.microsoft.com/office/drawing/2014/main" id="{8CB31137-6E92-97D8-707C-68927D3096DC}"/>
              </a:ext>
            </a:extLst>
          </p:cNvPr>
          <p:cNvSpPr/>
          <p:nvPr/>
        </p:nvSpPr>
        <p:spPr>
          <a:xfrm flipH="1">
            <a:off x="10383078" y="6190984"/>
            <a:ext cx="1554480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2100" dirty="0">
                <a:solidFill>
                  <a:srgbClr val="FFC000"/>
                </a:solidFill>
                <a:latin typeface="Calibri" panose="020F0502020204030204"/>
                <a:sym typeface="Arial"/>
              </a:rPr>
              <a:t>GO </a:t>
            </a:r>
            <a:r>
              <a:rPr lang="en-US" sz="2100" dirty="0">
                <a:solidFill>
                  <a:srgbClr val="FFC000"/>
                </a:solidFill>
                <a:latin typeface="Calibri" panose="020F0502020204030204"/>
                <a:sym typeface="Arial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HOME</a:t>
            </a:r>
            <a:endParaRPr lang="en-US" sz="2100" dirty="0">
              <a:solidFill>
                <a:srgbClr val="FFC000"/>
              </a:solidFill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614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50"/>
                            </p:stCondLst>
                            <p:childTnLst>
                              <p:par>
                                <p:cTn id="53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250"/>
                            </p:stCondLst>
                            <p:childTnLst>
                              <p:par>
                                <p:cTn id="72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video>
              <p:cMediaNode vol="15152">
                <p:cTn id="10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  <p:bldP spid="10" grpId="0"/>
      <p:bldP spid="10" grpId="1"/>
      <p:bldP spid="51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42" grpId="0" animBg="1"/>
      <p:bldP spid="43" grpId="0" animBg="1"/>
      <p:bldP spid="43" grpId="1" animBg="1"/>
      <p:bldP spid="44" grpId="0"/>
      <p:bldP spid="44" grpId="1"/>
      <p:bldP spid="46" grpId="0"/>
      <p:bldP spid="46" grpId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18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3237" y="5097702"/>
            <a:ext cx="65674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đúng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!</a:t>
            </a:r>
          </a:p>
        </p:txBody>
      </p:sp>
      <p:sp>
        <p:nvSpPr>
          <p:cNvPr id="10" name="Text Box 121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802" y="5358353"/>
            <a:ext cx="633492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!</a:t>
            </a:r>
          </a:p>
        </p:txBody>
      </p:sp>
      <p:pic>
        <p:nvPicPr>
          <p:cNvPr id="12" name="Picture 56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738" y="-141224"/>
            <a:ext cx="693739" cy="69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879595" y="3714599"/>
            <a:ext cx="1234505" cy="930151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fr-FR" sz="32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fr-F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8D4153-E005-4F09-8ACD-294368F2B324}"/>
              </a:ext>
            </a:extLst>
          </p:cNvPr>
          <p:cNvSpPr/>
          <p:nvPr/>
        </p:nvSpPr>
        <p:spPr>
          <a:xfrm>
            <a:off x="3653237" y="3755104"/>
            <a:ext cx="1503928" cy="930151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fr-FR" sz="32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4" name="Oval 53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214412" y="2509979"/>
            <a:ext cx="498916" cy="446935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5" name="Oval 54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3010918" y="3935056"/>
            <a:ext cx="498916" cy="511096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56" name="Oval 55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3154321" y="2477618"/>
            <a:ext cx="498916" cy="511096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57" name="Oval 56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278831" y="3866681"/>
            <a:ext cx="498916" cy="464633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42" name="Rectangle: Rounded Corners 41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796387" y="2274168"/>
            <a:ext cx="1273861" cy="1011162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</a:t>
            </a:r>
            <a:r>
              <a:rPr lang="fr-FR" sz="32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fr-F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3767654" y="2240329"/>
            <a:ext cx="1330913" cy="1011162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</a:t>
            </a:r>
            <a:r>
              <a:rPr lang="fr-FR" sz="32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fr-FR" sz="3200" b="1" dirty="0">
                <a:solidFill>
                  <a:schemeClr val="bg1"/>
                </a:solidFill>
              </a:rPr>
              <a:t>.</a:t>
            </a:r>
            <a:endParaRPr lang="en-US" sz="3200" b="1" i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801" y="5306484"/>
            <a:ext cx="64337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!</a:t>
            </a: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801" y="5358353"/>
            <a:ext cx="64337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 descr="OPL20U25GSXzBJYl68kk8uQGfFKzs7yb1M4KJWUiLk6ZEvGF+qCIPSnY57AbBFCvTW(2023.15.95.THAO TRAN. 0989457818)9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9EACF44-3237-1B76-1651-1FA5C2B80504}"/>
                  </a:ext>
                </a:extLst>
              </p:cNvPr>
              <p:cNvSpPr/>
              <p:nvPr/>
            </p:nvSpPr>
            <p:spPr>
              <a:xfrm>
                <a:off x="959617" y="1026137"/>
                <a:ext cx="9652947" cy="631965"/>
              </a:xfrm>
              <a:prstGeom prst="rect">
                <a:avLst/>
              </a:prstGeom>
              <a:solidFill>
                <a:schemeClr val="accent6"/>
              </a:solidFill>
            </p:spPr>
            <p:txBody>
              <a:bodyPr wrap="square" lIns="121725" tIns="60863" rIns="121725" bIns="60863">
                <a:spAutoFit/>
              </a:bodyPr>
              <a:lstStyle/>
              <a:p>
                <a:pPr algn="just"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4: 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Số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của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trong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hình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ve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̃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dưới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đây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là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 descr="OPL20U25GSXzBJYl68kk8uQGfFKzs7yb1M4KJWUiLk6ZEvGF+qCIPSnY57AbBFCvTW(2023.15.95.THAO TRAN. 0989457818)95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9EACF44-3237-1B76-1651-1FA5C2B805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617" y="1026137"/>
                <a:ext cx="9652947" cy="631965"/>
              </a:xfrm>
              <a:prstGeom prst="rect">
                <a:avLst/>
              </a:prstGeom>
              <a:blipFill rotWithShape="1">
                <a:blip r:embed="rId7"/>
                <a:stretch>
                  <a:fillRect l="-1263" t="-7692" b="-27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30 sec of building music (+ timer)">
            <a:hlinkClick r:id="" action="ppaction://media"/>
            <a:extLst>
              <a:ext uri="{FF2B5EF4-FFF2-40B4-BE49-F238E27FC236}">
                <a16:creationId xmlns:a16="http://schemas.microsoft.com/office/drawing/2014/main" id="{B6305334-DAA5-3440-2309-DC2D684DEA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99" y="5009749"/>
            <a:ext cx="2644402" cy="16442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D01FEA-BB6D-B5FF-A312-262C68E733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4571" y="1954837"/>
            <a:ext cx="2735580" cy="2572512"/>
          </a:xfrm>
          <a:prstGeom prst="rect">
            <a:avLst/>
          </a:prstGeom>
        </p:spPr>
      </p:pic>
      <p:sp>
        <p:nvSpPr>
          <p:cNvPr id="7" name="Pentagon 9" descr="OPL20U25GSXzBJYl68kk8uQGfFKzs7yb1M4KJWUiLk6ZEvGF+qCIPSnY57AbBFCvTW(2023.15.95.THAO TRAN. 0989457818)95+K4lPs7H94VUqPe2XwIsfPRnrXQE//QTEXxb8/8N4CNc6FpgZahzpTjFhMzSA7T/nHJa11DE8Ng2TP3iAmRczFlmslSuUNOgUeb6yRvs0=">
            <a:hlinkClick r:id="rId10" action="ppaction://hlinksldjump"/>
            <a:extLst>
              <a:ext uri="{FF2B5EF4-FFF2-40B4-BE49-F238E27FC236}">
                <a16:creationId xmlns:a16="http://schemas.microsoft.com/office/drawing/2014/main" id="{F04F6BC1-F0C6-BB85-EB7C-CA748058E846}"/>
              </a:ext>
            </a:extLst>
          </p:cNvPr>
          <p:cNvSpPr/>
          <p:nvPr/>
        </p:nvSpPr>
        <p:spPr>
          <a:xfrm flipH="1">
            <a:off x="10383078" y="6190984"/>
            <a:ext cx="1554480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2100" dirty="0">
                <a:solidFill>
                  <a:srgbClr val="FFC000"/>
                </a:solidFill>
                <a:latin typeface="Calibri" panose="020F0502020204030204"/>
                <a:sym typeface="Arial"/>
              </a:rPr>
              <a:t>GO </a:t>
            </a:r>
            <a:r>
              <a:rPr lang="en-US" sz="2100" dirty="0">
                <a:solidFill>
                  <a:srgbClr val="FFC000"/>
                </a:solidFill>
                <a:latin typeface="Calibri" panose="020F0502020204030204"/>
                <a:sym typeface="Arial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HOME</a:t>
            </a:r>
            <a:endParaRPr lang="en-US" sz="2100" dirty="0">
              <a:solidFill>
                <a:srgbClr val="FFC000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4" name="Picture 53" descr="avatar320552_1043153">
            <a:hlinkClick r:id="" action="ppaction://noaction"/>
            <a:extLst>
              <a:ext uri="{FF2B5EF4-FFF2-40B4-BE49-F238E27FC236}">
                <a16:creationId xmlns:a16="http://schemas.microsoft.com/office/drawing/2014/main" id="{723B3F2E-3B92-95EA-7C95-7E2366DB6B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318" y="135002"/>
            <a:ext cx="890588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61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50"/>
                            </p:stCondLst>
                            <p:childTnLst>
                              <p:par>
                                <p:cTn id="53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250"/>
                            </p:stCondLst>
                            <p:childTnLst>
                              <p:par>
                                <p:cTn id="72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video>
              <p:cMediaNode vol="15152">
                <p:cTn id="10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  <p:bldP spid="10" grpId="0"/>
      <p:bldP spid="10" grpId="1"/>
      <p:bldP spid="51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42" grpId="0" animBg="1"/>
      <p:bldP spid="43" grpId="0" animBg="1"/>
      <p:bldP spid="43" grpId="1" animBg="1"/>
      <p:bldP spid="44" grpId="0"/>
      <p:bldP spid="44" grpId="1"/>
      <p:bldP spid="46" grpId="0"/>
      <p:bldP spid="46" grpId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ID11 2024 CTST9 0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71AEAF3-06F4-9FA3-793E-A1D15EAF08D5}"/>
                  </a:ext>
                </a:extLst>
              </p:cNvPr>
              <p:cNvSpPr txBox="1"/>
              <p:nvPr/>
            </p:nvSpPr>
            <p:spPr>
              <a:xfrm>
                <a:off x="720007" y="1586525"/>
                <a:ext cx="9222330" cy="36104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Bài 2: </a:t>
                </a: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tứ giác </a:t>
                </a:r>
                <a:r>
                  <a:rPr lang="vi-VN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nội tiếp đường tròn. Tính số đo các góc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</a:t>
                </a: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òn 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ại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</a:t>
                </a: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ủa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́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giác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́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mỗi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trường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hợp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514350" indent="-514350">
                  <a:buAutoNum type="alphaLcParenR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60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và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acc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125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</a:t>
                </a:r>
              </a:p>
              <a:p>
                <a:pPr marL="514350" indent="-514350">
                  <a:buAutoNum type="alphaLcParenR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acc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95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và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acc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67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514350" indent="-514350">
                  <a:buAutoNum type="alphaLcParenR" startAt="3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acc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75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và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</m:acc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115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</a:t>
                </a:r>
              </a:p>
              <a:p>
                <a:pPr marL="514350" indent="-514350">
                  <a:buAutoNum type="alphaLcParenR" startAt="3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</m:acc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95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và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acc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67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 descr="OPL20U25GSXzBJYl68kk8uQGfFKzs7yb1M4KJWUiLk6ZEvGF+qCIPSnY57AbBFCvTWID11 2024 CTST9 0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71AEAF3-06F4-9FA3-793E-A1D15EAF0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7" y="1586525"/>
                <a:ext cx="9222330" cy="3610476"/>
              </a:xfrm>
              <a:prstGeom prst="rect">
                <a:avLst/>
              </a:prstGeom>
              <a:blipFill>
                <a:blip r:embed="rId4"/>
                <a:stretch>
                  <a:fillRect l="-1652" t="-2361" r="-1652" b="-4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9F3D239-E5A7-D1ED-A86B-AFB4A5182D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l="20349" r="20345" b="-4"/>
          <a:stretch/>
        </p:blipFill>
        <p:spPr>
          <a:xfrm>
            <a:off x="10111409" y="55497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3" name="Picture 2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D847FC5-B03B-E60F-E912-FCBAD98889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492" y="396876"/>
            <a:ext cx="1561730" cy="1561730"/>
          </a:xfrm>
          <a:prstGeom prst="rect">
            <a:avLst/>
          </a:prstGeom>
        </p:spPr>
      </p:pic>
      <p:sp>
        <p:nvSpPr>
          <p:cNvPr id="12" name="TextBox 11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5DD8700-C823-AAAE-1EAE-213B11EF526F}"/>
              </a:ext>
            </a:extLst>
          </p:cNvPr>
          <p:cNvSpPr txBox="1"/>
          <p:nvPr/>
        </p:nvSpPr>
        <p:spPr>
          <a:xfrm>
            <a:off x="720006" y="654521"/>
            <a:ext cx="94709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+mj-lt"/>
              </a:rPr>
              <a:t>Dãy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ý a, b;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dãy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ý c, d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thời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phút</a:t>
            </a:r>
            <a:r>
              <a:rPr lang="en-US" sz="32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dirty="0">
                <a:latin typeface="+mj-lt"/>
              </a:rPr>
              <a:t> </a:t>
            </a:r>
          </a:p>
        </p:txBody>
      </p:sp>
      <p:pic>
        <p:nvPicPr>
          <p:cNvPr id="13" name="5 Min Countdown Flip Clock Timer _ Simple Beeps 🌸🔔" descr="OPL20U25GSXzBJYl68kk8uQGfFKzs7yb1M4KJWUiLk6ZEvGF+qCIPSnY57AbBFCvTWID11 2024 CTST9 02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1BE4F02B-EF0A-06D2-9E30-9A272B38DB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8346" t="23204" r="17339" b="22177"/>
          <a:stretch/>
        </p:blipFill>
        <p:spPr>
          <a:xfrm>
            <a:off x="9773264" y="2383169"/>
            <a:ext cx="2418736" cy="115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4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4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7F0BDD-7FEA-6798-F025-2D10EE883446}"/>
              </a:ext>
            </a:extLst>
          </p:cNvPr>
          <p:cNvSpPr txBox="1"/>
          <p:nvPr/>
        </p:nvSpPr>
        <p:spPr>
          <a:xfrm>
            <a:off x="334263" y="524518"/>
            <a:ext cx="115234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Giải.</a:t>
            </a:r>
          </a:p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Tứ giác </a:t>
            </a:r>
            <a:r>
              <a:rPr lang="vi-V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nội tiếp đường tròn. Theo tính chất của tứ giác nội tiếp ta có.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ID11 2024 CTST9 0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3F63B91-E4B4-2995-822F-75AA851758C4}"/>
                  </a:ext>
                </a:extLst>
              </p:cNvPr>
              <p:cNvSpPr txBox="1"/>
              <p:nvPr/>
            </p:nvSpPr>
            <p:spPr>
              <a:xfrm>
                <a:off x="118107" y="1802399"/>
                <a:ext cx="2988945" cy="14313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acc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 </m:t>
                    </m:r>
                    <m:acc>
                      <m:accPr>
                        <m:chr m:val="̂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180</m:t>
                    </m:r>
                    <m:r>
                      <m:rPr>
                        <m:nor/>
                      </m:rPr>
                      <a:rPr lang="en-US" sz="28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° +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vi-VN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C</m:t>
                          </m:r>
                        </m:e>
                      </m:acc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180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vi-VN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C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120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ID11 2024 CTST9 0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3F63B91-E4B4-2995-822F-75AA851758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07" y="1802399"/>
                <a:ext cx="2988945" cy="1431354"/>
              </a:xfrm>
              <a:prstGeom prst="rect">
                <a:avLst/>
              </a:prstGeom>
              <a:blipFill>
                <a:blip r:embed="rId2"/>
                <a:stretch>
                  <a:fillRect l="-4073" t="-3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ID11 2024 CTST9 0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CCF2F95-E30E-681B-0AD4-62EBD2EAB947}"/>
                  </a:ext>
                </a:extLst>
              </p:cNvPr>
              <p:cNvSpPr txBox="1"/>
              <p:nvPr/>
            </p:nvSpPr>
            <p:spPr>
              <a:xfrm>
                <a:off x="118106" y="3628712"/>
                <a:ext cx="2988945" cy="14150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acc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 </m:t>
                    </m:r>
                    <m:acc>
                      <m:accPr>
                        <m:chr m:val="̂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180</m:t>
                    </m:r>
                    <m:r>
                      <m:rPr>
                        <m:nor/>
                      </m:rPr>
                      <a:rPr lang="en-US" sz="28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25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°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vi-VN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D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180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vi-VN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D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55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ID11 2024 CTST9 0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CCF2F95-E30E-681B-0AD4-62EBD2EAB9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06" y="3628712"/>
                <a:ext cx="2988945" cy="1415003"/>
              </a:xfrm>
              <a:prstGeom prst="rect">
                <a:avLst/>
              </a:prstGeom>
              <a:blipFill>
                <a:blip r:embed="rId3"/>
                <a:stretch>
                  <a:fillRect l="-4073" t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ID11 2024 CTST9 0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C960559-C86A-53F3-0149-C8F82126EAE2}"/>
                  </a:ext>
                </a:extLst>
              </p:cNvPr>
              <p:cNvSpPr txBox="1"/>
              <p:nvPr/>
            </p:nvSpPr>
            <p:spPr>
              <a:xfrm>
                <a:off x="6095998" y="1802399"/>
                <a:ext cx="2988945" cy="14313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 </m:t>
                    </m:r>
                    <m:acc>
                      <m:accPr>
                        <m:chr m:val="̂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180</m:t>
                    </m:r>
                    <m:r>
                      <m:rPr>
                        <m:nor/>
                      </m:rPr>
                      <a:rPr lang="en-US" sz="28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vi-VN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75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°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180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vi-VN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C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105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ID11 2024 CTST9 0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C960559-C86A-53F3-0149-C8F82126EA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8" y="1802399"/>
                <a:ext cx="2988945" cy="1431354"/>
              </a:xfrm>
              <a:prstGeom prst="rect">
                <a:avLst/>
              </a:prstGeom>
              <a:blipFill>
                <a:blip r:embed="rId4"/>
                <a:stretch>
                  <a:fillRect l="-4082" t="-3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ID11 2024 CTST9 0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800CD6A-A9B2-BB62-BF20-64D492ABE02E}"/>
                  </a:ext>
                </a:extLst>
              </p:cNvPr>
              <p:cNvSpPr txBox="1"/>
              <p:nvPr/>
            </p:nvSpPr>
            <p:spPr>
              <a:xfrm>
                <a:off x="3107055" y="3613561"/>
                <a:ext cx="2988945" cy="14150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acc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 </m:t>
                    </m:r>
                    <m:acc>
                      <m:accPr>
                        <m:chr m:val="̂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18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en-US" sz="28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9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° +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vi-VN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D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180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vi-VN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D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85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ID11 2024 CTST9 0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800CD6A-A9B2-BB62-BF20-64D492ABE0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7055" y="3613561"/>
                <a:ext cx="2988945" cy="1415003"/>
              </a:xfrm>
              <a:prstGeom prst="rect">
                <a:avLst/>
              </a:prstGeom>
              <a:blipFill>
                <a:blip r:embed="rId5"/>
                <a:stretch>
                  <a:fillRect l="-4286" t="-38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ID11 2024 CTST9 0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F73945D-13B0-0FFF-B0D3-BC6E01EA5D23}"/>
                  </a:ext>
                </a:extLst>
              </p:cNvPr>
              <p:cNvSpPr txBox="1"/>
              <p:nvPr/>
            </p:nvSpPr>
            <p:spPr>
              <a:xfrm>
                <a:off x="3107054" y="1757571"/>
                <a:ext cx="2988945" cy="14313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 </m:t>
                    </m:r>
                    <m:acc>
                      <m:accPr>
                        <m:chr m:val="̂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180</m:t>
                    </m:r>
                    <m:r>
                      <m:rPr>
                        <m:nor/>
                      </m:rPr>
                      <a:rPr lang="en-US" sz="28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vi-VN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7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°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180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vi-VN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C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113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ID11 2024 CTST9 0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F73945D-13B0-0FFF-B0D3-BC6E01EA5D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7054" y="1757571"/>
                <a:ext cx="2988945" cy="1431354"/>
              </a:xfrm>
              <a:prstGeom prst="rect">
                <a:avLst/>
              </a:prstGeom>
              <a:blipFill>
                <a:blip r:embed="rId6"/>
                <a:stretch>
                  <a:fillRect l="-4286" t="-2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ID11 2024 CTST9 0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8521891-724A-99F4-33FB-31F031120FD7}"/>
                  </a:ext>
                </a:extLst>
              </p:cNvPr>
              <p:cNvSpPr txBox="1"/>
              <p:nvPr/>
            </p:nvSpPr>
            <p:spPr>
              <a:xfrm>
                <a:off x="6095998" y="3539683"/>
                <a:ext cx="2988945" cy="14150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acc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 </m:t>
                    </m:r>
                    <m:acc>
                      <m:accPr>
                        <m:chr m:val="̂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180</m:t>
                    </m:r>
                    <m:r>
                      <m:rPr>
                        <m:nor/>
                      </m:rPr>
                      <a:rPr lang="en-US" sz="28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vi-VN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115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°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180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vi-VN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D</m:t>
                          </m:r>
                        </m:e>
                      </m:acc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65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ID11 2024 CTST9 0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8521891-724A-99F4-33FB-31F031120F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8" y="3539683"/>
                <a:ext cx="2988945" cy="1415003"/>
              </a:xfrm>
              <a:prstGeom prst="rect">
                <a:avLst/>
              </a:prstGeom>
              <a:blipFill>
                <a:blip r:embed="rId7"/>
                <a:stretch>
                  <a:fillRect l="-4082" t="-38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ID11 2024 CTST9 0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B8B9357-EF40-BEDD-5BB5-A7794B7701A0}"/>
                  </a:ext>
                </a:extLst>
              </p:cNvPr>
              <p:cNvSpPr txBox="1"/>
              <p:nvPr/>
            </p:nvSpPr>
            <p:spPr>
              <a:xfrm>
                <a:off x="9084948" y="1768555"/>
                <a:ext cx="2988945" cy="14313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acc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 </m:t>
                    </m:r>
                    <m:acc>
                      <m:accPr>
                        <m:chr m:val="̂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180</m:t>
                    </m:r>
                    <m:r>
                      <m:rPr>
                        <m:nor/>
                      </m:rPr>
                      <a:rPr lang="en-US" sz="28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17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° +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vi-VN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C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180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vi-VN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C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63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ID11 2024 CTST9 0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B8B9357-EF40-BEDD-5BB5-A7794B7701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4948" y="1768555"/>
                <a:ext cx="2988945" cy="1431354"/>
              </a:xfrm>
              <a:prstGeom prst="rect">
                <a:avLst/>
              </a:prstGeom>
              <a:blipFill>
                <a:blip r:embed="rId8"/>
                <a:stretch>
                  <a:fillRect l="-4073" t="-2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ID11 2024 CTST9 0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6A77789-FCD5-F570-5EF1-8FC967FBC326}"/>
                  </a:ext>
                </a:extLst>
              </p:cNvPr>
              <p:cNvSpPr txBox="1"/>
              <p:nvPr/>
            </p:nvSpPr>
            <p:spPr>
              <a:xfrm>
                <a:off x="9084947" y="3594868"/>
                <a:ext cx="2988945" cy="14150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acc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 </m:t>
                    </m:r>
                    <m:acc>
                      <m:accPr>
                        <m:chr m:val="̂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180</m:t>
                    </m:r>
                    <m:r>
                      <m:rPr>
                        <m:nor/>
                      </m:rPr>
                      <a:rPr lang="en-US" sz="28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vi-VN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103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°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180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vi-VN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D</m:t>
                          </m:r>
                        </m:e>
                      </m:acc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77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ID11 2024 CTST9 0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6A77789-FCD5-F570-5EF1-8FC967FBC3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4947" y="3594868"/>
                <a:ext cx="2988945" cy="1415003"/>
              </a:xfrm>
              <a:prstGeom prst="rect">
                <a:avLst/>
              </a:prstGeom>
              <a:blipFill>
                <a:blip r:embed="rId9"/>
                <a:stretch>
                  <a:fillRect l="-4073" t="-38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783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khoi dong" descr="OPL20U25GSXzBJYl68kk8uQGfFKzs7yb1M4KJWUiLk6ZEvGF+qCIPSnY57AbBFCvTWID11 2024 CTST9 02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75857DFF-4E14-6E44-985F-E0F51E4EE2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5703" y="306958"/>
            <a:ext cx="11100593" cy="6244083"/>
          </a:xfrm>
          <a:prstGeom prst="rect">
            <a:avLst/>
          </a:prstGeom>
        </p:spPr>
      </p:pic>
      <p:sp>
        <p:nvSpPr>
          <p:cNvPr id="4" name="Thought Bubble: Cloud 3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958E7CD-BCA5-7979-B575-07FEFDF09373}"/>
              </a:ext>
            </a:extLst>
          </p:cNvPr>
          <p:cNvSpPr/>
          <p:nvPr/>
        </p:nvSpPr>
        <p:spPr>
          <a:xfrm>
            <a:off x="2431532" y="1568316"/>
            <a:ext cx="6964259" cy="3308484"/>
          </a:xfrm>
          <a:prstGeom prst="cloudCallou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́? 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21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AE8C0B-F0B3-F38F-9134-38AB8564D00A}"/>
              </a:ext>
            </a:extLst>
          </p:cNvPr>
          <p:cNvSpPr/>
          <p:nvPr/>
        </p:nvSpPr>
        <p:spPr>
          <a:xfrm>
            <a:off x="258237" y="1006584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</a:t>
            </a:r>
            <a:r>
              <a:rPr kumimoji="0" lang="en-US" sz="3467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 </a:t>
            </a:r>
            <a:r>
              <a:rPr lang="en-US" sz="3467" b="1" ker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NHÀ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3BB5D9-B701-B99A-B334-6D8023462F41}"/>
              </a:ext>
            </a:extLst>
          </p:cNvPr>
          <p:cNvSpPr txBox="1"/>
          <p:nvPr/>
        </p:nvSpPr>
        <p:spPr>
          <a:xfrm>
            <a:off x="267789" y="2322501"/>
            <a:ext cx="7279639" cy="2968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 lại nội dung của tiết học hôm nay </a:t>
            </a:r>
          </a:p>
          <a:p>
            <a:pPr>
              <a:lnSpc>
                <a:spcPct val="150000"/>
              </a:lnSpc>
            </a:pPr>
            <a:r>
              <a:rPr lang="pt-BR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và xem trước mục III.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Làm bài tập 1; 3 SGK trang 78.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Thiết kế logo của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lớp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985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FC1CF0-44D0-9233-9635-7EFFA79137C9}"/>
              </a:ext>
            </a:extLst>
          </p:cNvPr>
          <p:cNvSpPr txBox="1">
            <a:spLocks/>
          </p:cNvSpPr>
          <p:nvPr/>
        </p:nvSpPr>
        <p:spPr>
          <a:xfrm>
            <a:off x="205408" y="942073"/>
            <a:ext cx="3478695" cy="854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I. ĐỊNH NGHĨA</a:t>
            </a:r>
          </a:p>
        </p:txBody>
      </p:sp>
      <p:sp>
        <p:nvSpPr>
          <p:cNvPr id="12" name="TextBox 11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9FFC41B-A8B4-2C44-214E-3F5D7B718457}"/>
              </a:ext>
            </a:extLst>
          </p:cNvPr>
          <p:cNvSpPr txBox="1"/>
          <p:nvPr/>
        </p:nvSpPr>
        <p:spPr>
          <a:xfrm>
            <a:off x="445661" y="1628286"/>
            <a:ext cx="77115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bốn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đỉnh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thuộc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gọi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(hay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còn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gọi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vi-VN" sz="3200" i="1" dirty="0"/>
          </a:p>
        </p:txBody>
      </p:sp>
      <p:sp>
        <p:nvSpPr>
          <p:cNvPr id="13" name="TextBox 12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8C1747-F9BD-FBFC-3278-F4FA84A5EF8E}"/>
              </a:ext>
            </a:extLst>
          </p:cNvPr>
          <p:cNvSpPr txBox="1"/>
          <p:nvPr/>
        </p:nvSpPr>
        <p:spPr>
          <a:xfrm>
            <a:off x="445661" y="3473891"/>
            <a:ext cx="771157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Chú ý: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(O)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(O)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gọi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ngoại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ABCD.</a:t>
            </a:r>
            <a:endParaRPr lang="vi-VN" sz="3200" i="1" dirty="0">
              <a:solidFill>
                <a:schemeClr val="bg1"/>
              </a:solidFill>
            </a:endParaRPr>
          </a:p>
        </p:txBody>
      </p:sp>
      <p:sp>
        <p:nvSpPr>
          <p:cNvPr id="15" name="TextBox 14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0950078-BFAB-4968-F2D1-406467867952}"/>
              </a:ext>
            </a:extLst>
          </p:cNvPr>
          <p:cNvSpPr txBox="1"/>
          <p:nvPr/>
        </p:nvSpPr>
        <p:spPr>
          <a:xfrm>
            <a:off x="8397485" y="4825062"/>
            <a:ext cx="13428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endParaRPr lang="vi-VN" sz="2800" dirty="0"/>
          </a:p>
        </p:txBody>
      </p:sp>
      <p:grpSp>
        <p:nvGrpSpPr>
          <p:cNvPr id="5" name="Group 4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CE4CEC6-4427-1134-9D2E-38B9AF59DC84}"/>
              </a:ext>
            </a:extLst>
          </p:cNvPr>
          <p:cNvGrpSpPr/>
          <p:nvPr/>
        </p:nvGrpSpPr>
        <p:grpSpPr>
          <a:xfrm>
            <a:off x="591435" y="1646932"/>
            <a:ext cx="11205277" cy="1077218"/>
            <a:chOff x="591435" y="1646932"/>
            <a:chExt cx="11205277" cy="10772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6922AC8-F7EC-CB56-7831-8C3B21F6FFCB}"/>
                </a:ext>
              </a:extLst>
            </p:cNvPr>
            <p:cNvSpPr txBox="1"/>
            <p:nvPr/>
          </p:nvSpPr>
          <p:spPr>
            <a:xfrm>
              <a:off x="685913" y="1646932"/>
              <a:ext cx="1111079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sát </a:t>
              </a:r>
              <a:r>
                <a:rPr lang="vi-VN" sz="32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Hình 20 </a:t>
              </a:r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và cho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biết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các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đỉnh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của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́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giác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ABCD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có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thuộc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đường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tròn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(O)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200" b="1" i="1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D93FECE-7919-85FF-C4B3-7710DBFC4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1435" y="1681178"/>
              <a:ext cx="1091591" cy="554324"/>
            </a:xfrm>
            <a:prstGeom prst="rect">
              <a:avLst/>
            </a:prstGeom>
          </p:spPr>
        </p:pic>
      </p:grpSp>
      <p:pic>
        <p:nvPicPr>
          <p:cNvPr id="7" name="Picture 6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0DF7D3-F472-F094-1804-E0B6A7D34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438" y="1995315"/>
            <a:ext cx="2804160" cy="272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0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BC13078-21F9-15ED-AAAF-7BBD4127057A}"/>
              </a:ext>
            </a:extLst>
          </p:cNvPr>
          <p:cNvSpPr txBox="1"/>
          <p:nvPr/>
        </p:nvSpPr>
        <p:spPr>
          <a:xfrm>
            <a:off x="246878" y="739189"/>
            <a:ext cx="77115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Ví dụ 1.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21a, 21b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ở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có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(O)?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Vì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chemeClr val="bg1"/>
              </a:solidFill>
            </a:endParaRPr>
          </a:p>
        </p:txBody>
      </p:sp>
      <p:sp>
        <p:nvSpPr>
          <p:cNvPr id="27" name="TextBox 26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F5D7D4-E6A7-E04F-3B68-9E88076E94D0}"/>
              </a:ext>
            </a:extLst>
          </p:cNvPr>
          <p:cNvSpPr txBox="1"/>
          <p:nvPr/>
        </p:nvSpPr>
        <p:spPr>
          <a:xfrm>
            <a:off x="246878" y="2308849"/>
            <a:ext cx="6986435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Ở </a:t>
            </a:r>
            <a:r>
              <a:rPr lang="fr-FR" altLang="vi-V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fr-FR" alt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21a 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(O) 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là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ngoại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ABCD  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vì nó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cả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bốn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đỉnh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A,B,C,D 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́.</a:t>
            </a:r>
            <a:endParaRPr lang="vi-VN" alt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Ở </a:t>
            </a:r>
            <a:r>
              <a:rPr lang="fr-FR" altLang="vi-V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fr-FR" alt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21b 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(O)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ngoại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ABCD  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vì nó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đỉnh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́.</a:t>
            </a:r>
            <a:endParaRPr lang="fr-FR" alt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altLang="vi-VN" sz="1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6597610-5FE2-357E-1E3B-7EAA85CED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1114" y="893064"/>
            <a:ext cx="2621280" cy="2535936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9793FB-A64E-8AE1-E919-7EADFC346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904" y="3188559"/>
            <a:ext cx="2545080" cy="306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5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ách vẽ tứ giác nội tiếp đường tròn" descr="OPL20U25GSXzBJYl68kk8uQGfFKzs7yb1M4KJWUiLk6ZEvGF+qCIPSnY57AbBFCvTWID11 2024 CTST9 02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51898552-E147-C531-36A0-E22226F0A3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902" y="320343"/>
            <a:ext cx="11113134" cy="5927005"/>
          </a:xfrm>
          <a:prstGeom prst="rect">
            <a:avLst/>
          </a:prstGeom>
        </p:spPr>
      </p:pic>
      <p:grpSp>
        <p:nvGrpSpPr>
          <p:cNvPr id="3" name="Group 2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B306C88-3B3E-7F4F-32A8-BFAD024A28A6}"/>
              </a:ext>
            </a:extLst>
          </p:cNvPr>
          <p:cNvGrpSpPr/>
          <p:nvPr/>
        </p:nvGrpSpPr>
        <p:grpSpPr>
          <a:xfrm>
            <a:off x="534964" y="587216"/>
            <a:ext cx="9990898" cy="2252308"/>
            <a:chOff x="534964" y="587216"/>
            <a:chExt cx="9990898" cy="225230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DC29287-F52C-01BD-8828-9BF763699700}"/>
                </a:ext>
              </a:extLst>
            </p:cNvPr>
            <p:cNvSpPr txBox="1"/>
            <p:nvPr/>
          </p:nvSpPr>
          <p:spPr>
            <a:xfrm>
              <a:off x="534964" y="777421"/>
              <a:ext cx="9990898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Dùng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thước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thẳng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̀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compa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̃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một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́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giác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nội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tiếp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đường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tròn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các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bước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Vẽ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một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đường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tròn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</a:p>
            <a:p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Vẽ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́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giác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có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bốn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đỉnh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thuộc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đường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tròn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216AB66-700A-C684-8F5C-A992AC6D9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0428" y="587216"/>
              <a:ext cx="580952" cy="619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083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FC1CF0-44D0-9233-9635-7EFFA79137C9}"/>
              </a:ext>
            </a:extLst>
          </p:cNvPr>
          <p:cNvSpPr txBox="1">
            <a:spLocks/>
          </p:cNvSpPr>
          <p:nvPr/>
        </p:nvSpPr>
        <p:spPr>
          <a:xfrm>
            <a:off x="205408" y="942073"/>
            <a:ext cx="3478695" cy="854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TÍNH CHẤT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ID11 2024 CTST9 0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6922AC8-F7EC-CB56-7831-8C3B21F6FFCB}"/>
                  </a:ext>
                </a:extLst>
              </p:cNvPr>
              <p:cNvSpPr txBox="1"/>
              <p:nvPr/>
            </p:nvSpPr>
            <p:spPr>
              <a:xfrm>
                <a:off x="458628" y="791537"/>
                <a:ext cx="8190772" cy="29771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Phiếu học tập</a:t>
                </a:r>
              </a:p>
              <a:p>
                <a:pPr algn="ctr"/>
                <a:endParaRPr lang="vi-VN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Nhóm 1, 2: 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vi-V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Hình 22 a 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và cho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biết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AOC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120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Tính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sô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́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các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̀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các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góc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514350" indent="-514350">
                  <a:buAutoNum type="alphaLcParenR"/>
                </a:pP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vi-VN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ADC</m:t>
                        </m:r>
                      </m:e>
                    </m:groupCh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</m:t>
                    </m:r>
                    <m:acc>
                      <m:accPr>
                        <m:chr m:val="̂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ABC</m:t>
                        </m:r>
                      </m:e>
                    </m:acc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	b)</a:t>
                </a:r>
                <a:r>
                  <a:rPr lang="vi-VN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vi-VN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ABC</m:t>
                        </m:r>
                      </m:e>
                    </m:groupCh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</m:t>
                    </m:r>
                    <m:acc>
                      <m:accPr>
                        <m:chr m:val="̂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ADC</m:t>
                        </m:r>
                      </m:e>
                    </m:acc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r>
                  <a:rPr lang="en-US" sz="2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	  </a:t>
                </a:r>
              </a:p>
              <a:p>
                <a:r>
                  <a:rPr lang="en-US" sz="2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ADC</m:t>
                        </m:r>
                      </m:e>
                    </m:acc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ABC</m:t>
                        </m:r>
                      </m:e>
                    </m:acc>
                  </m:oMath>
                </a14:m>
                <a:endPara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 descr="OPL20U25GSXzBJYl68kk8uQGfFKzs7yb1M4KJWUiLk6ZEvGF+qCIPSnY57AbBFCvTWID11 2024 CTST9 0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6922AC8-F7EC-CB56-7831-8C3B21F6FF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628" y="791537"/>
                <a:ext cx="8190772" cy="2977162"/>
              </a:xfrm>
              <a:prstGeom prst="rect">
                <a:avLst/>
              </a:prstGeom>
              <a:blipFill>
                <a:blip r:embed="rId4"/>
                <a:stretch>
                  <a:fillRect l="-1488" t="-2869" b="-26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 descr="OPL20U25GSXzBJYl68kk8uQGfFKzs7yb1M4KJWUiLk6ZEvGF+qCIPSnY57AbBFCvTWID11 2024 CTST9 0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89F5668-A0C6-4A2B-67A1-BE30E3BFA196}"/>
                  </a:ext>
                </a:extLst>
              </p:cNvPr>
              <p:cNvSpPr txBox="1"/>
              <p:nvPr/>
            </p:nvSpPr>
            <p:spPr>
              <a:xfrm>
                <a:off x="458628" y="3780490"/>
                <a:ext cx="7559958" cy="19454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b="1" dirty="0">
                    <a:solidFill>
                      <a:srgbClr val="FFFF00"/>
                    </a:solidFill>
                    <a:latin typeface="+mj-lt"/>
                    <a:cs typeface="Times New Roman" panose="02020603050405020304" pitchFamily="18" charset="0"/>
                  </a:rPr>
                  <a:t>Nhóm 3, 4: </a:t>
                </a:r>
                <a:r>
                  <a:rPr lang="vi-VN" sz="2800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Trong</a:t>
                </a:r>
                <a:r>
                  <a:rPr lang="vi-VN" sz="2800" b="1" dirty="0">
                    <a:solidFill>
                      <a:srgbClr val="FFFF00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vi-VN" sz="2800" i="1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Hình 22 b </a:t>
                </a:r>
                <a:r>
                  <a:rPr lang="vi-VN" sz="2800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và cho</a:t>
                </a:r>
                <a:r>
                  <a:rPr lang="en-US" sz="2800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biết</a:t>
                </a:r>
                <a:r>
                  <a:rPr lang="en-US" sz="2800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AOC</m:t>
                        </m:r>
                      </m:e>
                    </m:acc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Tính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sô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́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các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̀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các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góc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ADC</m:t>
                        </m:r>
                      </m:e>
                    </m:groupCh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</m:t>
                    </m:r>
                    <m:acc>
                      <m:accPr>
                        <m:chr m:val="̂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ABC</m:t>
                        </m:r>
                      </m:e>
                    </m:acc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	b)</a:t>
                </a:r>
                <a:r>
                  <a:rPr lang="vi-VN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ABC</m:t>
                        </m:r>
                      </m:e>
                    </m:groupCh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ADC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r>
                  <a:rPr lang="en-US" sz="2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	  </a:t>
                </a:r>
              </a:p>
              <a:p>
                <a:r>
                  <a:rPr lang="en-US" sz="2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ADC</m:t>
                        </m:r>
                      </m:e>
                    </m:acc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ABC</m:t>
                        </m:r>
                      </m:e>
                    </m:acc>
                  </m:oMath>
                </a14:m>
                <a:endParaRPr lang="vi-VN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 descr="OPL20U25GSXzBJYl68kk8uQGfFKzs7yb1M4KJWUiLk6ZEvGF+qCIPSnY57AbBFCvTWID11 2024 CTST9 0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89F5668-A0C6-4A2B-67A1-BE30E3BFA1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628" y="3780490"/>
                <a:ext cx="7559958" cy="1945404"/>
              </a:xfrm>
              <a:prstGeom prst="rect">
                <a:avLst/>
              </a:prstGeom>
              <a:blipFill>
                <a:blip r:embed="rId8"/>
                <a:stretch>
                  <a:fillRect l="-1613" t="-2821" b="-6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5 Min Countdown Flip Clock Timer _ Simple Beeps 🌸🔔" descr="OPL20U25GSXzBJYl68kk8uQGfFKzs7yb1M4KJWUiLk6ZEvGF+qCIPSnY57AbBFCvTWID11 2024 CTST9 02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64B6F441-1F63-FB3D-4CA0-F0A8A531AA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18346" t="23204" r="17339" b="22177"/>
          <a:stretch/>
        </p:blipFill>
        <p:spPr>
          <a:xfrm>
            <a:off x="5711534" y="5443021"/>
            <a:ext cx="2418736" cy="1155431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AA8DC5-16EA-49D5-42C9-64206B223F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08174" y="649080"/>
            <a:ext cx="2535936" cy="2916936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4C9A23-7B8D-ADD0-935D-70B06F89AB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93518" y="3429000"/>
            <a:ext cx="2365248" cy="28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0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  <p:bldLst>
      <p:bldP spid="2" grpId="0"/>
      <p:bldP spid="2" grpId="2"/>
      <p:bldP spid="4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D505B24-AD74-27F8-61BF-F36B697B082B}"/>
              </a:ext>
            </a:extLst>
          </p:cNvPr>
          <p:cNvSpPr txBox="1"/>
          <p:nvPr/>
        </p:nvSpPr>
        <p:spPr>
          <a:xfrm>
            <a:off x="440141" y="136057"/>
            <a:ext cx="31082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Nhóm 1, 2:   Giải.</a:t>
            </a:r>
            <a:endParaRPr lang="vi-VN" sz="2800" dirty="0"/>
          </a:p>
        </p:txBody>
      </p:sp>
      <p:cxnSp>
        <p:nvCxnSpPr>
          <p:cNvPr id="7" name="Straight Connector 6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196DD7-D81D-DAF6-3A93-2EF135B16EEA}"/>
              </a:ext>
            </a:extLst>
          </p:cNvPr>
          <p:cNvCxnSpPr>
            <a:cxnSpLocks/>
          </p:cNvCxnSpPr>
          <p:nvPr/>
        </p:nvCxnSpPr>
        <p:spPr>
          <a:xfrm flipV="1">
            <a:off x="5920739" y="243232"/>
            <a:ext cx="0" cy="62374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989AEA-71DC-9AB1-DAF3-E3A1381CEE6F}"/>
              </a:ext>
            </a:extLst>
          </p:cNvPr>
          <p:cNvSpPr txBox="1"/>
          <p:nvPr/>
        </p:nvSpPr>
        <p:spPr>
          <a:xfrm>
            <a:off x="7279737" y="-125553"/>
            <a:ext cx="31082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Nhóm 3, 4:   Giải.</a:t>
            </a:r>
            <a:endParaRPr lang="vi-VN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 descr="OPL20U25GSXzBJYl68kk8uQGfFKzs7yb1M4KJWUiLk6ZEvGF+qCIPSnY57AbBFCvTWID11 2024 CTST9 0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4B69566-8861-40D3-499E-D89FAA646F76}"/>
                  </a:ext>
                </a:extLst>
              </p:cNvPr>
              <p:cNvSpPr txBox="1"/>
              <p:nvPr/>
            </p:nvSpPr>
            <p:spPr>
              <a:xfrm>
                <a:off x="314494" y="889508"/>
                <a:ext cx="5606245" cy="58228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Ta có: </a:t>
                </a:r>
                <a:r>
                  <a:rPr lang="vi-V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đ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vi-VN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ACD</m:t>
                        </m:r>
                      </m:e>
                    </m:groupChr>
                    <m:r>
                      <m:rPr>
                        <m:nor/>
                      </m:rPr>
                      <a:rPr lang="vi-VN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vi-VN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120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ABC</m:t>
                        </m:r>
                      </m:e>
                    </m:acc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vi-VN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đ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ADC</m:t>
                        </m:r>
                      </m:e>
                    </m:groupChr>
                  </m:oMath>
                </a14:m>
                <a:r>
                  <a:rPr lang="vi-V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ABC</m:t>
                        </m:r>
                      </m:e>
                    </m:acc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góc nội tiếp chắn cung </a:t>
                </a:r>
                <a:r>
                  <a:rPr lang="vi-V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ADC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vi-VN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28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120</m:t>
                          </m:r>
                          <m:r>
                            <m:rPr>
                              <m:nor/>
                            </m:rPr>
                            <a:rPr lang="vi-VN" sz="28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°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vi-VN" sz="28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60</m:t>
                      </m:r>
                      <m:r>
                        <m:rPr>
                          <m:nor/>
                        </m:rPr>
                        <a:rPr lang="vi-VN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m:oMathPara>
                </a14:m>
                <a:endPara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vi-V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s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đ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vi-VN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ABC</m:t>
                        </m:r>
                      </m:e>
                    </m:groupCh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360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vi-VN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đ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ACD</m:t>
                        </m:r>
                      </m:e>
                    </m:groupChr>
                  </m:oMath>
                </a14:m>
                <a:endParaRPr lang="vi-VN" sz="32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vi-VN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360</m:t>
                      </m:r>
                      <m:r>
                        <m:rPr>
                          <m:nor/>
                        </m:rPr>
                        <a:rPr lang="vi-VN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°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120</m:t>
                      </m:r>
                      <m:r>
                        <m:rPr>
                          <m:nor/>
                        </m:rPr>
                        <a:rPr lang="vi-VN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°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24</m:t>
                      </m:r>
                      <m:r>
                        <m:rPr>
                          <m:nor/>
                        </m:rPr>
                        <a:rPr lang="vi-VN" sz="280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m:rPr>
                          <m:nor/>
                        </m:rPr>
                        <a:rPr lang="vi-VN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m:oMathPara>
                </a14:m>
                <a:endPara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ADC</m:t>
                        </m:r>
                      </m:e>
                    </m:acc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vi-VN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đ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ABC</m:t>
                        </m:r>
                      </m:e>
                    </m:groupChr>
                  </m:oMath>
                </a14:m>
                <a:r>
                  <a:rPr lang="vi-V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ADC</m:t>
                        </m:r>
                      </m:e>
                    </m:acc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góc nội tiếp chắn cung </a:t>
                </a:r>
                <a:r>
                  <a:rPr lang="vi-V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vi-VN" sz="2800" i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vi-VN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28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240</m:t>
                          </m:r>
                          <m:r>
                            <m:rPr>
                              <m:nor/>
                            </m:rPr>
                            <a:rPr lang="vi-VN" sz="28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°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vi-VN" sz="28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120</m:t>
                      </m:r>
                      <m:r>
                        <m:rPr>
                          <m:nor/>
                        </m:rPr>
                        <a:rPr lang="vi-VN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m:oMathPara>
                </a14:m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 </m:t>
                    </m:r>
                    <m:acc>
                      <m:accPr>
                        <m:chr m:val="̂"/>
                        <m:ctrlPr>
                          <a:rPr lang="vi-VN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ABC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ADC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60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120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180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 descr="OPL20U25GSXzBJYl68kk8uQGfFKzs7yb1M4KJWUiLk6ZEvGF+qCIPSnY57AbBFCvTWID11 2024 CTST9 0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4B69566-8861-40D3-499E-D89FAA646F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94" y="889508"/>
                <a:ext cx="5606245" cy="5822876"/>
              </a:xfrm>
              <a:prstGeom prst="rect">
                <a:avLst/>
              </a:prstGeom>
              <a:blipFill>
                <a:blip r:embed="rId2"/>
                <a:stretch>
                  <a:fillRect l="-2285" b="-2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 descr="OPL20U25GSXzBJYl68kk8uQGfFKzs7yb1M4KJWUiLk6ZEvGF+qCIPSnY57AbBFCvTWID11 2024 CTST9 0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37E70C3-360B-EAA2-E6A1-E0163E939E16}"/>
                  </a:ext>
                </a:extLst>
              </p:cNvPr>
              <p:cNvSpPr txBox="1"/>
              <p:nvPr/>
            </p:nvSpPr>
            <p:spPr>
              <a:xfrm>
                <a:off x="5920738" y="397667"/>
                <a:ext cx="6271261" cy="60830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Ta có: s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đ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vi-VN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ACD</m:t>
                        </m:r>
                      </m:e>
                    </m:groupCh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vi-VN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endParaRPr lang="vi-VN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ABC</m:t>
                        </m:r>
                      </m:e>
                    </m:acc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vi-VN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đ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ADC</m:t>
                        </m:r>
                      </m:e>
                    </m:groupChr>
                  </m:oMath>
                </a14:m>
                <a:r>
                  <a:rPr lang="vi-V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ABC</m:t>
                        </m:r>
                      </m:e>
                    </m:acc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góc nội tiếp chắn cung </a:t>
                </a:r>
                <a:r>
                  <a:rPr lang="vi-V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ADC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vi-VN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α</m:t>
                          </m:r>
                          <m:r>
                            <m:rPr>
                              <m:nor/>
                            </m:rPr>
                            <a:rPr lang="vi-VN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vi-VN" sz="28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vi-V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đ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vi-VN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ABC</m:t>
                        </m:r>
                      </m:e>
                    </m:groupCh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360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đ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ACD</m:t>
                        </m:r>
                      </m:e>
                    </m:groupChr>
                  </m:oMath>
                </a14:m>
                <a:endParaRPr lang="vi-VN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vi-VN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360</m:t>
                      </m:r>
                      <m:r>
                        <m:rPr>
                          <m:nor/>
                        </m:rPr>
                        <a:rPr lang="vi-VN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°</m:t>
                      </m:r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α</m:t>
                      </m:r>
                    </m:oMath>
                  </m:oMathPara>
                </a14:m>
                <a:endParaRPr lang="vi-VN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ADC</m:t>
                        </m:r>
                      </m:e>
                    </m:acc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vi-VN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đ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ABC</m:t>
                        </m:r>
                      </m:e>
                    </m:groupChr>
                  </m:oMath>
                </a14:m>
                <a:r>
                  <a:rPr lang="vi-V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ADC</m:t>
                        </m:r>
                      </m:e>
                    </m:acc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góc nội tiếp chắn cung </a:t>
                </a:r>
                <a:r>
                  <a:rPr lang="vi-V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28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360</m:t>
                          </m:r>
                          <m:r>
                            <m:rPr>
                              <m:nor/>
                            </m:rPr>
                            <a:rPr lang="vi-VN" sz="28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°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28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α</m:t>
                          </m:r>
                          <m:r>
                            <m:rPr>
                              <m:nor/>
                            </m:rPr>
                            <a:rPr lang="vi-VN" sz="28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vi-VN" sz="28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 </m:t>
                    </m:r>
                    <m:acc>
                      <m:accPr>
                        <m:chr m:val="̂"/>
                        <m:ctrlPr>
                          <a:rPr lang="vi-VN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ABC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vi-VN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ADC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α</m:t>
                        </m:r>
                        <m:r>
                          <m:rPr>
                            <m:nor/>
                          </m:rPr>
                          <a:rPr lang="vi-VN" sz="3200" i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360</m:t>
                        </m:r>
                        <m:r>
                          <m:rPr>
                            <m:nor/>
                          </m:rPr>
                          <a:rPr lang="vi-VN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  <m:r>
                          <m:rPr>
                            <m:nor/>
                          </m:rPr>
                          <a:rPr lang="vi-VN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α</m:t>
                        </m:r>
                        <m:r>
                          <m:rPr>
                            <m:nor/>
                          </m:rPr>
                          <a:rPr lang="vi-VN" sz="32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180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 descr="OPL20U25GSXzBJYl68kk8uQGfFKzs7yb1M4KJWUiLk6ZEvGF+qCIPSnY57AbBFCvTWID11 2024 CTST9 0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37E70C3-360B-EAA2-E6A1-E0163E939E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0738" y="397667"/>
                <a:ext cx="6271261" cy="6083012"/>
              </a:xfrm>
              <a:prstGeom prst="rect">
                <a:avLst/>
              </a:prstGeom>
              <a:blipFill>
                <a:blip r:embed="rId3"/>
                <a:stretch>
                  <a:fillRect l="-1944" r="-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300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AED7FA-1741-4D3E-30EF-56632239FB67}"/>
              </a:ext>
            </a:extLst>
          </p:cNvPr>
          <p:cNvSpPr/>
          <p:nvPr/>
        </p:nvSpPr>
        <p:spPr>
          <a:xfrm>
            <a:off x="2396866" y="1492818"/>
            <a:ext cx="6690863" cy="3587132"/>
          </a:xfrm>
          <a:prstGeom prst="cloudCallou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vừa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rồi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nhận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xét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tổng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góc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đối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4944040-8E67-92D1-9213-239505814351}"/>
              </a:ext>
            </a:extLst>
          </p:cNvPr>
          <p:cNvSpPr txBox="1"/>
          <p:nvPr/>
        </p:nvSpPr>
        <p:spPr>
          <a:xfrm>
            <a:off x="1068258" y="1778051"/>
            <a:ext cx="100554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Trong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tổng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góc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đối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180</a:t>
            </a:r>
            <a:r>
              <a:rPr lang="en-US" sz="3200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vi-VN" sz="3200" i="1" dirty="0"/>
          </a:p>
        </p:txBody>
      </p:sp>
      <p:sp>
        <p:nvSpPr>
          <p:cNvPr id="7" name="Title 1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972ECE-DBA0-5E08-6197-F79A52D52979}"/>
              </a:ext>
            </a:extLst>
          </p:cNvPr>
          <p:cNvSpPr txBox="1">
            <a:spLocks/>
          </p:cNvSpPr>
          <p:nvPr/>
        </p:nvSpPr>
        <p:spPr>
          <a:xfrm>
            <a:off x="659883" y="754164"/>
            <a:ext cx="3543300" cy="1023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II. TÍNH CHẤT</a:t>
            </a:r>
          </a:p>
        </p:txBody>
      </p:sp>
    </p:spTree>
    <p:extLst>
      <p:ext uri="{BB962C8B-B14F-4D97-AF65-F5344CB8AC3E}">
        <p14:creationId xmlns:p14="http://schemas.microsoft.com/office/powerpoint/2010/main" val="70207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ID11 2024 CTST9 0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71AEAF3-06F4-9FA3-793E-A1D15EAF08D5}"/>
                  </a:ext>
                </a:extLst>
              </p:cNvPr>
              <p:cNvSpPr txBox="1"/>
              <p:nvPr/>
            </p:nvSpPr>
            <p:spPr>
              <a:xfrm>
                <a:off x="889078" y="682782"/>
                <a:ext cx="566412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3200" b="1" dirty="0">
                    <a:solidFill>
                      <a:srgbClr val="FFFF00"/>
                    </a:solidFill>
                    <a:latin typeface="+mj-lt"/>
                    <a:cs typeface="Times New Roman" panose="02020603050405020304" pitchFamily="18" charset="0"/>
                  </a:rPr>
                  <a:t>Ví dụ 2: </a:t>
                </a: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Tìm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vi-VN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vi-VN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vi-VN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Hình 23.</a:t>
                </a:r>
                <a:endParaRPr lang="vi-VN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 descr="OPL20U25GSXzBJYl68kk8uQGfFKzs7yb1M4KJWUiLk6ZEvGF+qCIPSnY57AbBFCvTWID11 2024 CTST9 0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71AEAF3-06F4-9FA3-793E-A1D15EAF0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078" y="682782"/>
                <a:ext cx="5664122" cy="584775"/>
              </a:xfrm>
              <a:prstGeom prst="rect">
                <a:avLst/>
              </a:prstGeom>
              <a:blipFill>
                <a:blip r:embed="rId2"/>
                <a:stretch>
                  <a:fillRect l="-2799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ID11 2024 CTST9 0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E7F0BDD-7FEA-6798-F025-2D10EE883446}"/>
                  </a:ext>
                </a:extLst>
              </p:cNvPr>
              <p:cNvSpPr txBox="1"/>
              <p:nvPr/>
            </p:nvSpPr>
            <p:spPr>
              <a:xfrm>
                <a:off x="568036" y="1737588"/>
                <a:ext cx="6871855" cy="25545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Giải.</a:t>
                </a:r>
              </a:p>
              <a:p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Từ </a:t>
                </a:r>
                <a:r>
                  <a:rPr lang="vi-VN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Hình 23, </a:t>
                </a: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có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α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56</m:t>
                    </m:r>
                    <m:r>
                      <m:rPr>
                        <m:nor/>
                      </m:rPr>
                      <a:rPr lang="vi-VN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180</m:t>
                    </m:r>
                    <m:r>
                      <m:rPr>
                        <m:nor/>
                      </m:rPr>
                      <a:rPr lang="vi-VN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(tổng hai góc đối của tứ giác nội tiếp).</a:t>
                </a:r>
              </a:p>
              <a:p>
                <a:r>
                  <a:rPr lang="vi-VN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 </a:t>
                </a:r>
                <a:r>
                  <a:rPr lang="en-US" sz="32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α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m:rPr>
                        <m:nor/>
                      </m:rPr>
                      <a:rPr lang="vi-VN" sz="32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80</m:t>
                    </m:r>
                    <m:r>
                      <m:rPr>
                        <m:nor/>
                      </m:rPr>
                      <a:rPr lang="vi-VN" sz="32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56</m:t>
                    </m:r>
                    <m:r>
                      <m:rPr>
                        <m:nor/>
                      </m:rPr>
                      <a:rPr lang="vi-VN" sz="32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α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124</m:t>
                    </m:r>
                    <m:r>
                      <m:rPr>
                        <m:nor/>
                      </m:rPr>
                      <a:rPr lang="vi-VN" sz="32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vi-VN" sz="32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ID11 2024 CTST9 0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E7F0BDD-7FEA-6798-F025-2D10EE8834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036" y="1737588"/>
                <a:ext cx="6871855" cy="2554545"/>
              </a:xfrm>
              <a:prstGeom prst="rect">
                <a:avLst/>
              </a:prstGeom>
              <a:blipFill>
                <a:blip r:embed="rId3"/>
                <a:stretch>
                  <a:fillRect l="-2218" t="-3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E96921-4F23-4D45-E339-1A1C2DE35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9418" y="1714963"/>
            <a:ext cx="2251991" cy="280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6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6409094-4B2E-E0B6-1110-41AA6A90F856}"/>
              </a:ext>
            </a:extLst>
          </p:cNvPr>
          <p:cNvGrpSpPr/>
          <p:nvPr/>
        </p:nvGrpSpPr>
        <p:grpSpPr>
          <a:xfrm>
            <a:off x="346364" y="173833"/>
            <a:ext cx="11526981" cy="1871085"/>
            <a:chOff x="889077" y="381357"/>
            <a:chExt cx="9831931" cy="187108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AB956BF-2D5D-B765-A6B8-766B05BA288B}"/>
                </a:ext>
              </a:extLst>
            </p:cNvPr>
            <p:cNvSpPr txBox="1"/>
            <p:nvPr/>
          </p:nvSpPr>
          <p:spPr>
            <a:xfrm>
              <a:off x="889077" y="682782"/>
              <a:ext cx="983193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1" dirty="0">
                  <a:solidFill>
                    <a:srgbClr val="FFFF00"/>
                  </a:solidFill>
                  <a:latin typeface="+mj-lt"/>
                  <a:cs typeface="Times New Roman" panose="02020603050405020304" pitchFamily="18" charset="0"/>
                </a:rPr>
                <a:t>	</a:t>
              </a:r>
              <a:r>
                <a:rPr lang="vi-VN" sz="32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Cho đường tròn </a:t>
              </a:r>
              <a:r>
                <a:rPr lang="vi-VN" sz="3200" i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(O) </a:t>
              </a:r>
              <a:r>
                <a:rPr lang="vi-VN" sz="32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ngoại tiếp tam giác đều </a:t>
              </a:r>
              <a:r>
                <a:rPr lang="vi-VN" sz="3200" i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ABC</a:t>
              </a:r>
              <a:r>
                <a:rPr lang="vi-VN" sz="32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 và điểm </a:t>
              </a:r>
              <a:r>
                <a:rPr lang="vi-VN" sz="3200" i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M</a:t>
              </a:r>
              <a:r>
                <a:rPr lang="vi-VN" sz="32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 thuộc cung nhỏ </a:t>
              </a:r>
              <a:r>
                <a:rPr lang="vi-VN" sz="3200" i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BC</a:t>
              </a:r>
              <a:r>
                <a:rPr lang="vi-VN" sz="32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 (</a:t>
              </a:r>
              <a:r>
                <a:rPr lang="vi-VN" sz="3200" i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M</a:t>
              </a:r>
              <a:r>
                <a:rPr lang="vi-VN" sz="32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 khác </a:t>
              </a:r>
              <a:r>
                <a:rPr lang="vi-VN" sz="3200" i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B</a:t>
              </a:r>
              <a:r>
                <a:rPr lang="vi-VN" sz="32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 và </a:t>
              </a:r>
              <a:r>
                <a:rPr lang="vi-VN" sz="3200" i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C</a:t>
              </a:r>
              <a:r>
                <a:rPr lang="vi-VN" sz="32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)</a:t>
              </a:r>
              <a:r>
                <a:rPr lang="vi-VN" sz="3200" i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. </a:t>
              </a:r>
              <a:r>
                <a:rPr lang="vi-VN" sz="32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Tính số đo góc </a:t>
              </a:r>
              <a:r>
                <a:rPr lang="vi-VN" sz="3200" i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BMC</a:t>
              </a:r>
              <a:endParaRPr lang="vi-VN" sz="3200" b="1" i="1" dirty="0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849B378-12A8-3D80-5D15-5E6F54851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7658" y="381357"/>
              <a:ext cx="666667" cy="685714"/>
            </a:xfrm>
            <a:prstGeom prst="rect">
              <a:avLst/>
            </a:prstGeom>
          </p:spPr>
        </p:pic>
      </p:grpSp>
      <p:sp>
        <p:nvSpPr>
          <p:cNvPr id="7" name="TextBox 6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A0C3164-FCE7-D66D-720F-7BC3F1A1A155}"/>
              </a:ext>
            </a:extLst>
          </p:cNvPr>
          <p:cNvSpPr txBox="1"/>
          <p:nvPr/>
        </p:nvSpPr>
        <p:spPr>
          <a:xfrm>
            <a:off x="4146036" y="1967715"/>
            <a:ext cx="13649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Giải.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ID11 2024 CTST9 0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9BFC788-B959-445A-3CA0-E7B43A73B917}"/>
                  </a:ext>
                </a:extLst>
              </p:cNvPr>
              <p:cNvSpPr txBox="1"/>
              <p:nvPr/>
            </p:nvSpPr>
            <p:spPr>
              <a:xfrm>
                <a:off x="470748" y="2737430"/>
                <a:ext cx="7907145" cy="31304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32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đều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acc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60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́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giác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ABMC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nội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tiếp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đường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tròn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20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acc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vi-VN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BMC</m:t>
                        </m:r>
                      </m:e>
                    </m:acc>
                    <m: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180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tính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chất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́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giác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nội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tiếp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i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60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°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vi-VN" sz="32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3200" i="1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BMC</m:t>
                          </m:r>
                        </m:e>
                      </m:acc>
                      <m:r>
                        <a:rPr lang="en-US" sz="3200" b="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180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vi-VN" sz="320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3200" i="1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BMC</m:t>
                          </m:r>
                        </m:e>
                      </m:acc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180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°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60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vi-VN" sz="320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3200" i="1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BMC</m:t>
                          </m:r>
                        </m:e>
                      </m:acc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120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m:oMathPara>
                </a14:m>
                <a:endPara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ID11 2024 CTST9 0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9BFC788-B959-445A-3CA0-E7B43A73B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748" y="2737430"/>
                <a:ext cx="7907145" cy="3130409"/>
              </a:xfrm>
              <a:prstGeom prst="rect">
                <a:avLst/>
              </a:prstGeom>
              <a:blipFill>
                <a:blip r:embed="rId3"/>
                <a:stretch>
                  <a:fillRect l="-1928" t="-2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F6BFCD-EAB4-0DA5-0983-FDCA9B528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7644" y="2143013"/>
            <a:ext cx="2365248" cy="2365248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EE40902-B5EB-D719-7954-390FCE7137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268" y="3052841"/>
            <a:ext cx="496824" cy="545592"/>
          </a:xfrm>
          <a:prstGeom prst="rect">
            <a:avLst/>
          </a:prstGeom>
        </p:spPr>
      </p:pic>
      <p:pic>
        <p:nvPicPr>
          <p:cNvPr id="16" name="Picture 15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8D13B0-BA6B-ECA5-E0E3-D0324907DA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9387" y="1978418"/>
            <a:ext cx="2383536" cy="2706624"/>
          </a:xfrm>
          <a:prstGeom prst="rect">
            <a:avLst/>
          </a:prstGeom>
        </p:spPr>
      </p:pic>
      <p:pic>
        <p:nvPicPr>
          <p:cNvPr id="17" name="Picture 16" descr="OPL20U25GSXzBJYl68kk8uQGfFKzs7yb1M4KJWUiLk6ZEvGF+qCIPSnY57AbBFCvTWID11 2024 CTST9 0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A73B81F-9732-9BDA-7A05-CE55CAC2CB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8843" y="3368608"/>
            <a:ext cx="1944624" cy="103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1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6385</TotalTime>
  <Words>876</Words>
  <Application>Microsoft Office PowerPoint</Application>
  <PresentationFormat>Widescreen</PresentationFormat>
  <Paragraphs>159</Paragraphs>
  <Slides>17</Slides>
  <Notes>5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Aharoni</vt:lpstr>
      <vt:lpstr>Arial</vt:lpstr>
      <vt:lpstr>Calibri</vt:lpstr>
      <vt:lpstr>Calibri Light</vt:lpstr>
      <vt:lpstr>Cambria Math</vt:lpstr>
      <vt:lpstr>Times New Roman</vt:lpstr>
      <vt:lpstr>1_Office Theme</vt:lpstr>
      <vt:lpstr>TIẾT 33. BÀI 2. TỨ GIÁC NỘI TIẾP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Minh Phuong</dc:creator>
  <cp:lastModifiedBy>Admin</cp:lastModifiedBy>
  <cp:revision>524</cp:revision>
  <dcterms:created xsi:type="dcterms:W3CDTF">2022-08-03T11:07:12Z</dcterms:created>
  <dcterms:modified xsi:type="dcterms:W3CDTF">2026-01-29T15:32:58Z</dcterms:modified>
</cp:coreProperties>
</file>