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733" r:id="rId3"/>
  </p:sldMasterIdLst>
  <p:notesMasterIdLst>
    <p:notesMasterId r:id="rId35"/>
  </p:notesMasterIdLst>
  <p:sldIdLst>
    <p:sldId id="548" r:id="rId4"/>
    <p:sldId id="538" r:id="rId5"/>
    <p:sldId id="539" r:id="rId6"/>
    <p:sldId id="545" r:id="rId7"/>
    <p:sldId id="546" r:id="rId8"/>
    <p:sldId id="547" r:id="rId9"/>
    <p:sldId id="549" r:id="rId10"/>
    <p:sldId id="506" r:id="rId11"/>
    <p:sldId id="480" r:id="rId12"/>
    <p:sldId id="550" r:id="rId13"/>
    <p:sldId id="481" r:id="rId14"/>
    <p:sldId id="551" r:id="rId15"/>
    <p:sldId id="554" r:id="rId16"/>
    <p:sldId id="477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8" r:id="rId28"/>
    <p:sldId id="531" r:id="rId29"/>
    <p:sldId id="532" r:id="rId30"/>
    <p:sldId id="565" r:id="rId31"/>
    <p:sldId id="566" r:id="rId32"/>
    <p:sldId id="567" r:id="rId33"/>
    <p:sldId id="503" r:id="rId34"/>
  </p:sldIdLst>
  <p:sldSz cx="12188825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ạ Thị Mai" initials="TTM" lastIdx="2" clrIdx="0"/>
  <p:cmAuthor id="2" name="Admin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660066"/>
    <a:srgbClr val="FFFFFF"/>
    <a:srgbClr val="3333CC"/>
    <a:srgbClr val="66FFFF"/>
    <a:srgbClr val="FF3300"/>
    <a:srgbClr val="FF7C80"/>
    <a:srgbClr val="3333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8" autoAdjust="0"/>
    <p:restoredTop sz="96797" autoAdjust="0"/>
  </p:normalViewPr>
  <p:slideViewPr>
    <p:cSldViewPr>
      <p:cViewPr varScale="1">
        <p:scale>
          <a:sx n="69" d="100"/>
          <a:sy n="69" d="100"/>
        </p:scale>
        <p:origin x="324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50EC-FED3-455C-9A81-023DF8037D92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AE36-A1C9-4A5A-B42C-90FFEA896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4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37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37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43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6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37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37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4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8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93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0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16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5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4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5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0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70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05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0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70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05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6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9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43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6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5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BAE3-B816-4CA5-B13B-F925D37A3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18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6B988-0BB5-49B9-9078-4F11F33DA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18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5F972-CC26-4EDB-BE41-BA3A20E1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00441-D178-4BD1-9EE4-25F51852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2BD69-A818-4C18-8C68-3F2D02AD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6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E314-CB5B-4E14-A9CB-68153242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7350-C2DD-454D-A6A6-0FBCF018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818E-04D1-48B3-9DC4-FFF8D3FA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98918-10C2-41B8-B731-8A2788E0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4EB6E-74CC-4D3D-AAC4-327533A2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82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F822-A45E-4386-A61F-24F350CF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4FC8E-9146-4150-91E3-FFF7B21BB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9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5B9A-70AE-4DC5-8959-470E0F69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1DED-5BB3-4361-B653-23E217CE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D1B8F-E6D9-46D4-8BD8-AB6D23FD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99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BAFF-4054-4B60-A688-880C4770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608B-CA64-4839-9DA6-F72D436AC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97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7BCDD-3979-46B9-B350-492F3096D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D8C3B-51E1-4D10-8B4A-D39DBD04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D42ED-9F7B-408D-94BD-E79214AB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9CAAA-DA29-4D23-8329-EC435F24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30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E7B4-FA13-4CB6-B6EF-6D60259B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A8A07-55F9-475F-BCE3-80E09BD00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85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511D3-873E-4F4A-9DE3-66D3D33C1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85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BDEFF-2527-42ED-97D4-AD25A359C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46464-19B3-483F-90DD-3A5418017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6E096-A6C7-4601-9BFB-9FD8DD63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6A6A7-835D-4784-9C68-B51AEE2B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15D2A-C301-4305-942D-582E0AFE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82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9C86-F0A6-4D6C-83A4-0B39187E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48C23-7D91-4A76-9F44-0EC290AA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57238-684D-4E8E-8EF0-2CBBC204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3CFAD-3C61-4B85-844F-DAF75651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86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F3BED-B719-4DFD-A538-B66DF846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67092-13B7-45DB-803C-20AA2325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822C3-8B4D-4710-8FF8-11E692D0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8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8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93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3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E0AF-36D8-421B-A7EB-7A94C293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E530-A1AA-4401-B1F9-6DE1F5C6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ED63E-266D-4A1C-834F-FB5D2A315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5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0A9CC-4DF3-49A5-A78E-2E8B40D1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BE6AC-AA91-42E4-9350-B7CB5B8A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82B09-E2C1-4EF8-B867-A3C2C597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7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AE06-4E5F-485B-9A23-A9541AFA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BF418-9066-46CB-9FE1-417F1BFFA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7E297-752E-43A8-A2AA-DD867E8AF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5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91318-23F8-49F8-91C3-A6CAF8F4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61384-012A-4278-97E4-B6ADB90D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2DC71-F3FB-414E-B67D-8E333470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62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2841-4438-4D0A-8A1D-843B437B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4093A-1454-4025-83B6-1794CC545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70F41-EEBB-41DD-8332-614A849D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828BB-2AEA-449D-B2B2-393BA751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9838F-4FAD-4CB9-98A8-E52B7806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8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E3C51-CA73-49D0-8167-520C3ED66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B225C-E6C5-4AF1-8699-966B00349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77511-9331-4E8C-9F7D-5A99F72B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0E233-7439-4A09-AE3F-4C6E61A1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7C6D5-F9A7-4083-B531-D7C32BC5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16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6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0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0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70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05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0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70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05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8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4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480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4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7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4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480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4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99B0A-BBA7-47C0-9649-5E1EA6DB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1A365-0271-4868-922F-EA25921F5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0944D-D473-4EBC-858F-124F78A15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8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4D19-5081-4101-BDCD-E909A237C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D4C2-59A5-4CCC-A9C1-E44AA868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8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057C3-3E53-4054-BFEF-0F1493971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8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94B2-7EA7-4B92-ADF3-498E41F24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1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091E24-9D7B-3F12-7CD5-86CD0EE23551}"/>
              </a:ext>
            </a:extLst>
          </p:cNvPr>
          <p:cNvSpPr txBox="1"/>
          <p:nvPr/>
        </p:nvSpPr>
        <p:spPr>
          <a:xfrm>
            <a:off x="303212" y="610136"/>
            <a:ext cx="11353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00CC"/>
                </a:solidFill>
                <a:latin typeface="+mj-lt"/>
              </a:rPr>
              <a:t>PHIẾU HỌC TẬP</a:t>
            </a:r>
          </a:p>
          <a:p>
            <a:r>
              <a:rPr lang="en-US" sz="2000" smtClean="0">
                <a:solidFill>
                  <a:srgbClr val="0000CC"/>
                </a:solidFill>
                <a:latin typeface="+mj-lt"/>
              </a:rPr>
              <a:t>HỌ VÀ TÊN </a:t>
            </a:r>
            <a:r>
              <a:rPr lang="vi-VN" sz="2000" smtClean="0">
                <a:solidFill>
                  <a:srgbClr val="0000CC"/>
                </a:solidFill>
                <a:latin typeface="+mj-lt"/>
              </a:rPr>
              <a:t> ………………………….. 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LỚP:……</a:t>
            </a:r>
          </a:p>
          <a:p>
            <a:r>
              <a:rPr lang="vi-VN" sz="2000" b="1">
                <a:solidFill>
                  <a:srgbClr val="FF0000"/>
                </a:solidFill>
                <a:latin typeface="+mj-lt"/>
              </a:rPr>
              <a:t>Câu 1 (7 điểm): Điền vào chỗ trống (…)</a:t>
            </a:r>
          </a:p>
          <a:p>
            <a:r>
              <a:rPr lang="vi-VN" sz="2000">
                <a:solidFill>
                  <a:srgbClr val="0000CC"/>
                </a:solidFill>
                <a:latin typeface="+mj-lt"/>
              </a:rPr>
              <a:t>- Đường tròn…… của tam giác là đường tròn ngoại tiếp tam giác đó.</a:t>
            </a:r>
          </a:p>
          <a:p>
            <a:r>
              <a:rPr lang="vi-VN" sz="2000">
                <a:solidFill>
                  <a:srgbClr val="0000CC"/>
                </a:solidFill>
                <a:latin typeface="+mj-lt"/>
              </a:rPr>
              <a:t>- Tâm đường tròn ngoại tiếp tam giác là…..của tam giác đó, bán kính bằng khoảng cách từ…. đến ….. của tam giác.</a:t>
            </a:r>
          </a:p>
          <a:p>
            <a:r>
              <a:rPr lang="vi-VN" sz="2000">
                <a:solidFill>
                  <a:srgbClr val="0000CC"/>
                </a:solidFill>
                <a:latin typeface="+mj-lt"/>
              </a:rPr>
              <a:t>- Đường tròn ngoại tiếp tam giác vuông có tâm là…. và bán kính bằng…..của tam giác vuông đó.</a:t>
            </a:r>
          </a:p>
          <a:p>
            <a:r>
              <a:rPr lang="vi-VN" sz="2000">
                <a:solidFill>
                  <a:srgbClr val="0000CC"/>
                </a:solidFill>
                <a:latin typeface="+mj-lt"/>
              </a:rPr>
              <a:t>- Trong tam giác đều, trọng tâm của tam giác đồng thời…..tam giác đó.</a:t>
            </a:r>
          </a:p>
          <a:p>
            <a:r>
              <a:rPr lang="vi-VN" sz="2000">
                <a:solidFill>
                  <a:srgbClr val="0000CC"/>
                </a:solidFill>
                <a:latin typeface="+mj-lt"/>
              </a:rPr>
              <a:t>- Tam giác đều cạnh   có bán kính đường tròn ngoại tiếp tam giác là …..</a:t>
            </a:r>
          </a:p>
          <a:p>
            <a:r>
              <a:rPr lang="vi-VN" sz="2000" b="1">
                <a:solidFill>
                  <a:srgbClr val="FF0000"/>
                </a:solidFill>
                <a:latin typeface="+mj-lt"/>
              </a:rPr>
              <a:t>Câu 2 (3 điểm): Chọn đáp án đúng </a:t>
            </a:r>
          </a:p>
          <a:p>
            <a:r>
              <a:rPr lang="vi-VN" sz="2000" b="1">
                <a:solidFill>
                  <a:srgbClr val="FF0000"/>
                </a:solidFill>
                <a:latin typeface="+mj-lt"/>
              </a:rPr>
              <a:t>1.</a:t>
            </a:r>
            <a:r>
              <a:rPr lang="vi-VN" sz="20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Đường tròn ngoại tiếp tam giác còn được gọi là:</a:t>
            </a:r>
          </a:p>
          <a:p>
            <a:r>
              <a:rPr lang="vi-VN" sz="2000" b="1">
                <a:solidFill>
                  <a:srgbClr val="0000CC"/>
                </a:solidFill>
                <a:latin typeface="+mj-lt"/>
              </a:rPr>
              <a:t>A.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Đường tròn nằm ngoài tam giác                        </a:t>
            </a:r>
            <a:r>
              <a:rPr lang="vi-VN" sz="2000" b="1">
                <a:solidFill>
                  <a:srgbClr val="0000CC"/>
                </a:solidFill>
                <a:latin typeface="+mj-lt"/>
              </a:rPr>
              <a:t>B.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Đường tròn nằm trong tam giác</a:t>
            </a:r>
          </a:p>
          <a:p>
            <a:r>
              <a:rPr lang="vi-VN" sz="2000" b="1">
                <a:solidFill>
                  <a:srgbClr val="0000CC"/>
                </a:solidFill>
                <a:latin typeface="+mj-lt"/>
              </a:rPr>
              <a:t>C.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Đường tròn bàng tiếp tam giác                          </a:t>
            </a:r>
            <a:r>
              <a:rPr lang="vi-VN" sz="2000" b="1">
                <a:solidFill>
                  <a:srgbClr val="0000CC"/>
                </a:solidFill>
                <a:latin typeface="+mj-lt"/>
              </a:rPr>
              <a:t>D.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Đường tròn đi qua ba đỉnh của tam giác.</a:t>
            </a:r>
          </a:p>
          <a:p>
            <a:r>
              <a:rPr lang="vi-VN" sz="2000" b="1">
                <a:solidFill>
                  <a:srgbClr val="FF0000"/>
                </a:solidFill>
                <a:latin typeface="+mj-lt"/>
              </a:rPr>
              <a:t>2.</a:t>
            </a:r>
            <a:r>
              <a:rPr lang="vi-VN" sz="20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Mỗi tam giác có bao nhiêu đường tròn ngoại tiếp?</a:t>
            </a:r>
          </a:p>
          <a:p>
            <a:r>
              <a:rPr lang="vi-VN" sz="2000" b="1">
                <a:solidFill>
                  <a:srgbClr val="0000CC"/>
                </a:solidFill>
                <a:latin typeface="+mj-lt"/>
              </a:rPr>
              <a:t>A. 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1                    </a:t>
            </a:r>
            <a:r>
              <a:rPr lang="vi-VN" sz="2000" b="1">
                <a:solidFill>
                  <a:srgbClr val="0000CC"/>
                </a:solidFill>
                <a:latin typeface="+mj-lt"/>
              </a:rPr>
              <a:t>B.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2                        </a:t>
            </a:r>
            <a:r>
              <a:rPr lang="vi-VN" sz="2000" b="1">
                <a:solidFill>
                  <a:srgbClr val="0000CC"/>
                </a:solidFill>
                <a:latin typeface="+mj-lt"/>
              </a:rPr>
              <a:t>C.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3                      </a:t>
            </a:r>
            <a:r>
              <a:rPr lang="vi-VN" sz="2000" b="1">
                <a:solidFill>
                  <a:srgbClr val="0000CC"/>
                </a:solidFill>
                <a:latin typeface="+mj-lt"/>
              </a:rPr>
              <a:t>D.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4</a:t>
            </a:r>
          </a:p>
          <a:p>
            <a:r>
              <a:rPr lang="vi-VN" sz="2000" b="1">
                <a:solidFill>
                  <a:srgbClr val="FF0000"/>
                </a:solidFill>
                <a:latin typeface="+mj-lt"/>
              </a:rPr>
              <a:t>3.</a:t>
            </a:r>
            <a:r>
              <a:rPr lang="vi-VN" sz="20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Tâm của đường tròn ngoại tiếp tam giác là:</a:t>
            </a:r>
          </a:p>
          <a:p>
            <a:r>
              <a:rPr lang="vi-VN" sz="2000" b="1">
                <a:solidFill>
                  <a:srgbClr val="0000CC"/>
                </a:solidFill>
                <a:latin typeface="+mj-lt"/>
              </a:rPr>
              <a:t>A.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Giao điểm của 2 đường trung tuyến của tam giác      </a:t>
            </a:r>
          </a:p>
          <a:p>
            <a:r>
              <a:rPr lang="vi-VN" sz="2000" b="1">
                <a:solidFill>
                  <a:srgbClr val="0000CC"/>
                </a:solidFill>
                <a:latin typeface="+mj-lt"/>
              </a:rPr>
              <a:t>B.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Giao điểm của 2 đường cao của tam giác </a:t>
            </a:r>
          </a:p>
          <a:p>
            <a:r>
              <a:rPr lang="vi-VN" sz="2000" b="1">
                <a:solidFill>
                  <a:srgbClr val="0000CC"/>
                </a:solidFill>
                <a:latin typeface="+mj-lt"/>
              </a:rPr>
              <a:t>C.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Giao điểm của 2 đường trung trực của tam giác    </a:t>
            </a:r>
          </a:p>
          <a:p>
            <a:r>
              <a:rPr lang="vi-VN" sz="2000" b="1">
                <a:solidFill>
                  <a:srgbClr val="0000CC"/>
                </a:solidFill>
                <a:latin typeface="+mj-lt"/>
              </a:rPr>
              <a:t>D.</a:t>
            </a:r>
            <a:r>
              <a:rPr lang="vi-VN" sz="2000">
                <a:solidFill>
                  <a:srgbClr val="0000CC"/>
                </a:solidFill>
                <a:latin typeface="+mj-lt"/>
              </a:rPr>
              <a:t> Giao điểm 2 đường phân giác của tam giác.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70AC5CC-5A60-498C-5DF3-AB1DF808644E}"/>
              </a:ext>
            </a:extLst>
          </p:cNvPr>
          <p:cNvSpPr/>
          <p:nvPr/>
        </p:nvSpPr>
        <p:spPr>
          <a:xfrm>
            <a:off x="8990012" y="13855"/>
            <a:ext cx="2926285" cy="1753125"/>
          </a:xfrm>
          <a:custGeom>
            <a:avLst/>
            <a:gdLst/>
            <a:ahLst/>
            <a:cxnLst/>
            <a:rect l="l" t="t" r="r" b="b"/>
            <a:pathLst>
              <a:path w="4512944" h="2013901">
                <a:moveTo>
                  <a:pt x="0" y="0"/>
                </a:moveTo>
                <a:lnTo>
                  <a:pt x="4512944" y="0"/>
                </a:lnTo>
                <a:lnTo>
                  <a:pt x="4512944" y="2013902"/>
                </a:lnTo>
                <a:lnTo>
                  <a:pt x="0" y="2013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3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02B05-0FF2-DDA8-6672-C647CD52E7C8}"/>
              </a:ext>
            </a:extLst>
          </p:cNvPr>
          <p:cNvSpPr txBox="1"/>
          <p:nvPr/>
        </p:nvSpPr>
        <p:spPr>
          <a:xfrm>
            <a:off x="9781251" y="1059094"/>
            <a:ext cx="200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-95060" y="754193"/>
            <a:ext cx="7561072" cy="1249363"/>
          </a:xfrm>
        </p:spPr>
        <p:txBody>
          <a:bodyPr>
            <a:normAutofit fontScale="90000"/>
          </a:bodyPr>
          <a:lstStyle/>
          <a:p>
            <a:r>
              <a:rPr lang="vi-VN" u="sng" dirty="0">
                <a:solidFill>
                  <a:srgbClr val="C00000"/>
                </a:solidFill>
              </a:rPr>
              <a:t/>
            </a:r>
            <a:br>
              <a:rPr lang="vi-VN" u="sng" dirty="0">
                <a:solidFill>
                  <a:srgbClr val="C00000"/>
                </a:solidFill>
              </a:rPr>
            </a:br>
            <a:r>
              <a:rPr lang="vi-VN" u="sng" dirty="0">
                <a:solidFill>
                  <a:srgbClr val="C00000"/>
                </a:solidFill>
              </a:rPr>
              <a:t/>
            </a:r>
            <a:br>
              <a:rPr lang="vi-VN" u="sng" dirty="0">
                <a:solidFill>
                  <a:srgbClr val="C00000"/>
                </a:solidFill>
              </a:rPr>
            </a:br>
            <a:r>
              <a:rPr lang="vi-VN" b="1" dirty="0">
                <a:solidFill>
                  <a:srgbClr val="C00000"/>
                </a:solidFill>
              </a:rPr>
              <a:t>II. </a:t>
            </a:r>
            <a:r>
              <a:rPr lang="vi-VN" b="1" u="sng" dirty="0" err="1">
                <a:solidFill>
                  <a:srgbClr val="C00000"/>
                </a:solidFill>
              </a:rPr>
              <a:t>Đường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u="sng" dirty="0" err="1">
                <a:solidFill>
                  <a:srgbClr val="C00000"/>
                </a:solidFill>
              </a:rPr>
              <a:t>tròn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u="sng" dirty="0" err="1">
                <a:solidFill>
                  <a:srgbClr val="C00000"/>
                </a:solidFill>
              </a:rPr>
              <a:t>nội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u="sng" dirty="0" err="1">
                <a:solidFill>
                  <a:srgbClr val="C00000"/>
                </a:solidFill>
              </a:rPr>
              <a:t>tiếp</a:t>
            </a:r>
            <a:r>
              <a:rPr lang="vi-VN" b="1" u="sng" dirty="0">
                <a:solidFill>
                  <a:srgbClr val="C00000"/>
                </a:solidFill>
              </a:rPr>
              <a:t> tam </a:t>
            </a:r>
            <a:r>
              <a:rPr lang="vi-VN" b="1" u="sng" dirty="0" err="1">
                <a:solidFill>
                  <a:srgbClr val="C00000"/>
                </a:solidFill>
              </a:rPr>
              <a:t>giác</a:t>
            </a:r>
            <a:r>
              <a:rPr lang="vi-VN" u="sng" dirty="0">
                <a:solidFill>
                  <a:srgbClr val="C00000"/>
                </a:solidFill>
              </a:rPr>
              <a:t/>
            </a:r>
            <a:br>
              <a:rPr lang="vi-VN" u="sng" dirty="0">
                <a:solidFill>
                  <a:srgbClr val="C00000"/>
                </a:solidFill>
              </a:rPr>
            </a:br>
            <a:r>
              <a:rPr lang="vi-VN" dirty="0">
                <a:solidFill>
                  <a:srgbClr val="C00000"/>
                </a:solidFill>
              </a:rPr>
              <a:t>   </a:t>
            </a:r>
            <a:r>
              <a:rPr lang="vi-VN" b="1" dirty="0">
                <a:solidFill>
                  <a:srgbClr val="C00000"/>
                </a:solidFill>
              </a:rPr>
              <a:t>1. </a:t>
            </a:r>
            <a:r>
              <a:rPr lang="vi-VN" b="1" u="sng" dirty="0" err="1">
                <a:solidFill>
                  <a:srgbClr val="C00000"/>
                </a:solidFill>
              </a:rPr>
              <a:t>Định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u="sng" dirty="0" err="1">
                <a:solidFill>
                  <a:srgbClr val="C00000"/>
                </a:solidFill>
              </a:rPr>
              <a:t>nghĩa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u="sng" dirty="0">
                <a:solidFill>
                  <a:srgbClr val="C00000"/>
                </a:solidFill>
              </a:rPr>
              <a:t/>
            </a:r>
            <a:br>
              <a:rPr lang="vi-VN" u="sng" dirty="0">
                <a:solidFill>
                  <a:srgbClr val="C00000"/>
                </a:solidFill>
              </a:rPr>
            </a:br>
            <a:r>
              <a:rPr lang="vi-VN" u="sng" dirty="0">
                <a:solidFill>
                  <a:srgbClr val="C00000"/>
                </a:solidFill>
              </a:rPr>
              <a:t/>
            </a:r>
            <a:br>
              <a:rPr lang="vi-VN" u="sng" dirty="0">
                <a:solidFill>
                  <a:srgbClr val="C00000"/>
                </a:solidFill>
              </a:rPr>
            </a:br>
            <a:endParaRPr lang="vi-VN" u="sng" dirty="0">
              <a:solidFill>
                <a:srgbClr val="C00000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5103812" y="1600200"/>
            <a:ext cx="6781800" cy="2133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4000" dirty="0">
                <a:solidFill>
                  <a:srgbClr val="0000CC"/>
                </a:solidFill>
                <a:latin typeface="+mj-lt"/>
              </a:rPr>
              <a:t>- Đường tròn tiếp xúc với ba cạnh của tam giác được gọi là đường tròn nội tiếp tam giác đó.</a:t>
            </a:r>
            <a:endParaRPr lang="vi-VN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5158" y="3962493"/>
                <a:ext cx="7253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Chú ý: Khi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đường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tròn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0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nội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tiếp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tam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giác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0" i="1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, ta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còn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nói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tam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giác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ngoại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tiếp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đường</a:t>
                </a:r>
                <a:r>
                  <a:rPr lang="vi-VN" sz="4000" i="1" dirty="0">
                    <a:solidFill>
                      <a:srgbClr val="660066"/>
                    </a:solidFill>
                    <a:latin typeface="+mj-lt"/>
                  </a:rPr>
                  <a:t> </a:t>
                </a:r>
                <a:r>
                  <a:rPr lang="vi-VN" sz="4000" i="1" dirty="0" err="1">
                    <a:solidFill>
                      <a:srgbClr val="660066"/>
                    </a:solidFill>
                    <a:latin typeface="+mj-lt"/>
                  </a:rPr>
                  <a:t>tròn</a:t>
                </a:r>
                <a:r>
                  <a:rPr lang="vi-VN" sz="4000" dirty="0">
                    <a:solidFill>
                      <a:srgbClr val="660066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srgbClr val="660066"/>
                    </a:solidFill>
                    <a:latin typeface="+mj-lt"/>
                  </a:rPr>
                  <a:t>.</a:t>
                </a:r>
              </a:p>
              <a:p>
                <a:endParaRPr lang="vi-VN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158" y="3962493"/>
                <a:ext cx="7253667" cy="2215991"/>
              </a:xfrm>
              <a:prstGeom prst="rect">
                <a:avLst/>
              </a:prstGeom>
              <a:blipFill>
                <a:blip r:embed="rId3"/>
                <a:stretch>
                  <a:fillRect l="-3028" t="-4945" r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23E7DB3-CFFC-2C19-9DFF-B37609C4F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6" y="1826852"/>
            <a:ext cx="4024327" cy="52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162930" y="304800"/>
                <a:ext cx="12053891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</a:rPr>
                  <a:t>* </a:t>
                </a:r>
                <a:r>
                  <a:rPr lang="vi-VN" sz="4000" b="1" u="sng" dirty="0">
                    <a:solidFill>
                      <a:srgbClr val="C00000"/>
                    </a:solidFill>
                  </a:rPr>
                  <a:t>Ví dụ 5</a:t>
                </a:r>
                <a:r>
                  <a:rPr lang="vi-VN" sz="4000" b="1" u="sng">
                    <a:solidFill>
                      <a:srgbClr val="C00000"/>
                    </a:solidFill>
                  </a:rPr>
                  <a:t>:</a:t>
                </a:r>
                <a:r>
                  <a:rPr lang="en-US" sz="4000" b="1">
                    <a:solidFill>
                      <a:srgbClr val="C00000"/>
                    </a:solidFill>
                  </a:rPr>
                  <a:t>  </a:t>
                </a:r>
                <a:r>
                  <a:rPr lang="en-US" sz="4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10a, 10b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srgbClr val="0000CC"/>
                    </a:solidFill>
                  </a:rPr>
                  <a:t> là đường tròn nội tiếp tam giác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Vì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30" y="304800"/>
                <a:ext cx="12053891" cy="1325563"/>
              </a:xfrm>
              <a:blipFill>
                <a:blip r:embed="rId3"/>
                <a:stretch>
                  <a:fillRect l="-1568" t="-2765" b="-7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24515DB-EEC8-1CE0-1BBA-B902FA102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12" y="1752600"/>
            <a:ext cx="8539924" cy="41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162930" y="304800"/>
                <a:ext cx="1205389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* </a:t>
                </a:r>
                <a:r>
                  <a:rPr lang="vi-VN" sz="3200" b="1" u="sng" dirty="0">
                    <a:solidFill>
                      <a:srgbClr val="C00000"/>
                    </a:solidFill>
                  </a:rPr>
                  <a:t>Ví dụ 5</a:t>
                </a:r>
                <a:r>
                  <a:rPr lang="vi-VN" sz="3200" b="1" u="sng">
                    <a:solidFill>
                      <a:srgbClr val="C00000"/>
                    </a:solidFill>
                  </a:rPr>
                  <a:t>:</a:t>
                </a:r>
                <a:r>
                  <a:rPr lang="en-US" sz="3200" b="1">
                    <a:solidFill>
                      <a:srgbClr val="C00000"/>
                    </a:solidFill>
                  </a:rPr>
                  <a:t>  </a:t>
                </a:r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10a, 10b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0000CC"/>
                    </a:solidFill>
                  </a:rPr>
                  <a:t> là đường tròn nội tiếp tam giác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Vì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30" y="304800"/>
                <a:ext cx="12053891" cy="1325563"/>
              </a:xfrm>
              <a:blipFill>
                <a:blip r:embed="rId3"/>
                <a:stretch>
                  <a:fillRect l="-1315" b="-13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A1CA43B-2B3B-A3DC-CD70-8D7CC67E4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912" y="1436441"/>
            <a:ext cx="3250700" cy="2877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77F0E-4C23-81FD-C977-8467EB2EA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27" y="1476750"/>
            <a:ext cx="3581987" cy="28368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4">
                <a:extLst>
                  <a:ext uri="{FF2B5EF4-FFF2-40B4-BE49-F238E27FC236}">
                    <a16:creationId xmlns:a16="http://schemas.microsoft.com/office/drawing/2014/main" id="{90AE3D11-1F06-6800-C70B-A31B7F5C57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013" y="4572000"/>
                <a:ext cx="5562599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800" i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10a: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00CC"/>
                    </a:solidFill>
                  </a:rPr>
                  <a:t> là đường tròn nội tiếp tam giác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đường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tiếp xúc với 3 cạnh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vi-V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lượt tại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vi-VN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itle 4">
                <a:extLst>
                  <a:ext uri="{FF2B5EF4-FFF2-40B4-BE49-F238E27FC236}">
                    <a16:creationId xmlns:a16="http://schemas.microsoft.com/office/drawing/2014/main" id="{90AE3D11-1F06-6800-C70B-A31B7F5C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" y="4572000"/>
                <a:ext cx="5562599" cy="1828800"/>
              </a:xfrm>
              <a:prstGeom prst="rect">
                <a:avLst/>
              </a:prstGeom>
              <a:blipFill>
                <a:blip r:embed="rId6"/>
                <a:stretch>
                  <a:fillRect l="-2081"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4">
                <a:extLst>
                  <a:ext uri="{FF2B5EF4-FFF2-40B4-BE49-F238E27FC236}">
                    <a16:creationId xmlns:a16="http://schemas.microsoft.com/office/drawing/2014/main" id="{8F848343-8689-5159-4B15-BB5B34587F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5412" y="4572000"/>
                <a:ext cx="5562599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800" i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10b: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00CC"/>
                    </a:solidFill>
                  </a:rPr>
                  <a:t> không là đường tròn nội tiếp tam giác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đường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tiếp xúc với cạnh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vi-VN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4">
                <a:extLst>
                  <a:ext uri="{FF2B5EF4-FFF2-40B4-BE49-F238E27FC236}">
                    <a16:creationId xmlns:a16="http://schemas.microsoft.com/office/drawing/2014/main" id="{8F848343-8689-5159-4B15-BB5B3458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12" y="4572000"/>
                <a:ext cx="5562599" cy="1828800"/>
              </a:xfrm>
              <a:prstGeom prst="rect">
                <a:avLst/>
              </a:prstGeom>
              <a:blipFill>
                <a:blip r:embed="rId7"/>
                <a:stretch>
                  <a:fillRect l="-2081"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67466" y="381000"/>
                <a:ext cx="1205389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u="sng" dirty="0">
                    <a:solidFill>
                      <a:srgbClr val="C00000"/>
                    </a:solidFill>
                  </a:rPr>
                  <a:t>* </a:t>
                </a:r>
                <a:r>
                  <a:rPr lang="en-US" sz="4000" b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4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11,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srgbClr val="0000CC"/>
                    </a:solidFill>
                  </a:rPr>
                  <a:t> là đường tròn nội tiếp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4000" dirty="0">
                    <a:solidFill>
                      <a:srgbClr val="0000CC"/>
                    </a:solidFill>
                  </a:rPr>
                  <a:t> </a:t>
                </a:r>
                <a:r>
                  <a:rPr lang="vi-VN" sz="4000" dirty="0">
                    <a:solidFill>
                      <a:srgbClr val="0000CC"/>
                    </a:solidFill>
                  </a:rPr>
                  <a:t>tam giác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466" y="381000"/>
                <a:ext cx="12053891" cy="1325563"/>
              </a:xfrm>
              <a:blipFill>
                <a:blip r:embed="rId3"/>
                <a:stretch>
                  <a:fillRect l="-1770" t="-82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47B2423-F19E-570A-888D-D9F82A70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12" y="1037506"/>
            <a:ext cx="5357831" cy="3749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40D3AC-D01C-19F8-7B21-40E04D625BCA}"/>
                  </a:ext>
                </a:extLst>
              </p:cNvPr>
              <p:cNvSpPr txBox="1"/>
              <p:nvPr/>
            </p:nvSpPr>
            <p:spPr>
              <a:xfrm>
                <a:off x="299639" y="2459504"/>
                <a:ext cx="5257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tròn nội tiếp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giác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ABC, AEC.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40D3AC-D01C-19F8-7B21-40E04D625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9" y="2459504"/>
                <a:ext cx="5257800" cy="1938992"/>
              </a:xfrm>
              <a:prstGeom prst="rect">
                <a:avLst/>
              </a:prstGeom>
              <a:blipFill>
                <a:blip r:embed="rId5"/>
                <a:stretch>
                  <a:fillRect l="-4056" t="-5643" r="-6605" b="-1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4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633" y="56737"/>
            <a:ext cx="11955379" cy="757097"/>
          </a:xfrm>
        </p:spPr>
        <p:txBody>
          <a:bodyPr>
            <a:normAutofit/>
          </a:bodyPr>
          <a:lstStyle/>
          <a:p>
            <a:r>
              <a:rPr lang="vi-VN" sz="3200" b="1">
                <a:solidFill>
                  <a:srgbClr val="C00000"/>
                </a:solidFill>
              </a:rPr>
              <a:t>2. </a:t>
            </a:r>
            <a:r>
              <a:rPr lang="vi-VN" sz="3200" b="1" u="sng" dirty="0">
                <a:solidFill>
                  <a:srgbClr val="C00000"/>
                </a:solidFill>
              </a:rPr>
              <a:t>Cách xác định tâm và bán kính của đường tròn nội tiếp tam </a:t>
            </a:r>
            <a:r>
              <a:rPr lang="vi-VN" sz="3200" b="1" u="sng">
                <a:solidFill>
                  <a:srgbClr val="C00000"/>
                </a:solidFill>
              </a:rPr>
              <a:t>giác.</a:t>
            </a:r>
            <a:endParaRPr lang="vi-VN" sz="320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7612" y="2945333"/>
                <a:ext cx="7174699" cy="2165501"/>
              </a:xfrm>
            </p:spPr>
            <p:txBody>
              <a:bodyPr>
                <a:noAutofit/>
              </a:bodyPr>
              <a:lstStyle/>
              <a:p>
                <a:pPr marL="514350" indent="-51435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So sánh các đoạn thẳng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𝐼𝑁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.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:endParaRPr lang="vi-VN" sz="32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b) 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.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có phải là đường tròn nội tiếp tam giác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hay không? Vì sao?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7612" y="2945333"/>
                <a:ext cx="7174699" cy="2165501"/>
              </a:xfrm>
              <a:blipFill>
                <a:blip r:embed="rId2"/>
                <a:stretch>
                  <a:fillRect l="-2209" t="-4225" b="-10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43EE00-F8A8-F2C8-0D09-90E35E0EEACD}"/>
                  </a:ext>
                </a:extLst>
              </p:cNvPr>
              <p:cNvSpPr txBox="1"/>
              <p:nvPr/>
            </p:nvSpPr>
            <p:spPr>
              <a:xfrm>
                <a:off x="248302" y="919919"/>
                <a:ext cx="8208309" cy="2095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b="1" u="sng" dirty="0">
                    <a:solidFill>
                      <a:srgbClr val="C00000"/>
                    </a:solidFill>
                    <a:latin typeface="+mj-lt"/>
                  </a:rPr>
                  <a:t>Hoạt động 6</a:t>
                </a:r>
                <a:r>
                  <a:rPr lang="vi-VN" sz="3200" b="1" dirty="0">
                    <a:solidFill>
                      <a:srgbClr val="C00000"/>
                    </a:solidFill>
                    <a:latin typeface="+mj-lt"/>
                  </a:rPr>
                  <a:t>: </a:t>
                </a:r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là giao điểm của ba đường phân giác. Gọi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 lần lượt là hình chiếu của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trên các cạnh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 (Hình 12).</a:t>
                </a:r>
                <a:endParaRPr lang="en-US" sz="3200" u="sng" dirty="0">
                  <a:solidFill>
                    <a:srgbClr val="0000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43EE00-F8A8-F2C8-0D09-90E35E0E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" y="919919"/>
                <a:ext cx="8208309" cy="2095895"/>
              </a:xfrm>
              <a:prstGeom prst="rect">
                <a:avLst/>
              </a:prstGeom>
              <a:blipFill>
                <a:blip r:embed="rId3"/>
                <a:stretch>
                  <a:fillRect l="-1932" t="-4070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F91328D-7CAB-13A5-2A8F-D49EF050D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863" y="595415"/>
            <a:ext cx="4055196" cy="5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43EE00-F8A8-F2C8-0D09-90E35E0EEACD}"/>
                  </a:ext>
                </a:extLst>
              </p:cNvPr>
              <p:cNvSpPr txBox="1"/>
              <p:nvPr/>
            </p:nvSpPr>
            <p:spPr>
              <a:xfrm>
                <a:off x="4405444" y="1510545"/>
                <a:ext cx="7810696" cy="4939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500" b="1" u="sng" dirty="0">
                    <a:solidFill>
                      <a:srgbClr val="C00000"/>
                    </a:solidFill>
                    <a:latin typeface="+mj-lt"/>
                  </a:rPr>
                  <a:t>*</a:t>
                </a:r>
                <a:r>
                  <a:rPr lang="vi-VN" sz="3500" b="1" u="sng" dirty="0">
                    <a:solidFill>
                      <a:srgbClr val="C00000"/>
                    </a:solidFill>
                    <a:latin typeface="+mj-lt"/>
                  </a:rPr>
                  <a:t>Hoạt động 6:</a:t>
                </a:r>
                <a:r>
                  <a:rPr lang="en-US" sz="35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</a:p>
              <a:p>
                <a:pPr algn="just"/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5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3500" b="1" dirty="0">
                  <a:solidFill>
                    <a:srgbClr val="C00000"/>
                  </a:solidFill>
                  <a:latin typeface="+mj-lt"/>
                </a:endParaRPr>
              </a:p>
              <a:p>
                <a:pPr algn="just"/>
                <a:r>
                  <a:rPr lang="en-US" sz="35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M, N, P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5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𝐼𝑀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𝐼𝑁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</m:oMath>
                </a14:m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𝐼𝑀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35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𝐼𝑀</m:t>
                    </m:r>
                    <m:r>
                      <a:rPr lang="en-US" sz="35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𝐼𝑁</m:t>
                    </m:r>
                    <m:r>
                      <a:rPr lang="en-US" sz="35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r>
                      <a:rPr lang="en-US" sz="35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5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endParaRPr lang="en-US" sz="35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5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43EE00-F8A8-F2C8-0D09-90E35E0E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44" y="1510545"/>
                <a:ext cx="7810696" cy="4939814"/>
              </a:xfrm>
              <a:prstGeom prst="rect">
                <a:avLst/>
              </a:prstGeom>
              <a:blipFill>
                <a:blip r:embed="rId2"/>
                <a:stretch>
                  <a:fillRect l="-2342" t="-2099" r="-2264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F91328D-7CAB-13A5-2A8F-D49EF050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" y="1386484"/>
            <a:ext cx="4055196" cy="5063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ADF543-F42B-948F-71E4-791D4D70B0AC}"/>
              </a:ext>
            </a:extLst>
          </p:cNvPr>
          <p:cNvSpPr txBox="1"/>
          <p:nvPr/>
        </p:nvSpPr>
        <p:spPr>
          <a:xfrm>
            <a:off x="3101" y="705075"/>
            <a:ext cx="11970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1. </a:t>
            </a:r>
            <a:r>
              <a:rPr lang="vi-VN" sz="3200" b="1" u="sng" dirty="0">
                <a:solidFill>
                  <a:srgbClr val="C00000"/>
                </a:solidFill>
                <a:latin typeface="+mj-lt"/>
              </a:rPr>
              <a:t>Cách xác định tâm và bán kính của đường tròn nội tiếp tam giác.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9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209431-8799-E27F-6FC6-5FCC04859F01}"/>
              </a:ext>
            </a:extLst>
          </p:cNvPr>
          <p:cNvSpPr txBox="1"/>
          <p:nvPr/>
        </p:nvSpPr>
        <p:spPr>
          <a:xfrm>
            <a:off x="3791816" y="0"/>
            <a:ext cx="8229600" cy="698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 đường tròn nội tiếp tam giác nằm ở vị trí nào của tam giác? </a:t>
            </a:r>
            <a:endParaRPr lang="en-US" sz="28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đường tròn nội tiếp tam giác là giao điểm ba đường phân giác của tam giác đó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N</a:t>
            </a:r>
            <a:r>
              <a:rPr lang="vi-VN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êu cách xác định tâm, bán kính đường tròn nội tiếp tam giác?</a:t>
            </a:r>
            <a:endParaRPr lang="en-US" sz="28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ba đường phân giác của một tam giác cùng đi qua 1 điểm nên tâm đường tròn nội tiếp tam giác là giao điểm của hai đường phân giác bất kì trong tam giác đó.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kính đường tròn nội tiếp tam giác bằng khoảng cách từ giao điểm ba đường phân giác đến mỗi cạnh của tam giác đó.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vi-VN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tam giác có mấy đường tròn nội tiếp?</a:t>
            </a:r>
            <a:endParaRPr lang="en-US" sz="28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tam giác có đúng 1 đường tròn nội tiếp.</a:t>
            </a:r>
            <a:endParaRPr lang="en-US" sz="28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3A0E5-72C7-5378-9C1E-E9C45448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988" y="304800"/>
            <a:ext cx="4055196" cy="5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068"/>
            <a:ext cx="12188825" cy="1211132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C00000"/>
                </a:solidFill>
              </a:rPr>
              <a:t/>
            </a:r>
            <a:br>
              <a:rPr lang="vi-VN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u="sng" dirty="0">
                <a:solidFill>
                  <a:srgbClr val="C00000"/>
                </a:solidFill>
              </a:rPr>
              <a:t>Cách xác định tâm và bán kính của đường tròn nội tiếp tam giác.</a:t>
            </a:r>
            <a:r>
              <a:rPr lang="vi-VN" u="sng" dirty="0">
                <a:solidFill>
                  <a:srgbClr val="C00000"/>
                </a:solidFill>
              </a:rPr>
              <a:t/>
            </a:r>
            <a:br>
              <a:rPr lang="vi-VN" u="sng" dirty="0">
                <a:solidFill>
                  <a:srgbClr val="C00000"/>
                </a:solidFill>
              </a:rPr>
            </a:br>
            <a:endParaRPr lang="vi-VN" u="sng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0812" y="685800"/>
            <a:ext cx="8077200" cy="3124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vi-VN" sz="3200" dirty="0">
                <a:solidFill>
                  <a:srgbClr val="0000CC"/>
                </a:solidFill>
                <a:latin typeface="+mj-lt"/>
              </a:rPr>
              <a:t>- Tâm đường tròn nội tiếp tam giác là giao điểm ba đường phân giác của tam giác đó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vi-VN" sz="3200" dirty="0">
                <a:solidFill>
                  <a:srgbClr val="0000CC"/>
                </a:solidFill>
                <a:latin typeface="+mj-lt"/>
              </a:rPr>
              <a:t>   -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Bán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kính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đường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tròn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nội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tiếp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tam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bằng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khoảng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cách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từ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giao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điểm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ba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đường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phân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đến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mỗi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cạnh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tam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đó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vi-VN" sz="3200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91328D-7CAB-13A5-2A8F-D49EF050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92" y="897062"/>
            <a:ext cx="4055196" cy="5063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2FD3FF-EF1A-4553-A818-F1FBC706A4BB}"/>
              </a:ext>
            </a:extLst>
          </p:cNvPr>
          <p:cNvSpPr txBox="1"/>
          <p:nvPr/>
        </p:nvSpPr>
        <p:spPr>
          <a:xfrm>
            <a:off x="3960812" y="3802943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u="sng" dirty="0" err="1">
                <a:solidFill>
                  <a:srgbClr val="C00000"/>
                </a:solidFill>
                <a:latin typeface="+mj-lt"/>
              </a:rPr>
              <a:t>Nhận</a:t>
            </a:r>
            <a:r>
              <a:rPr lang="vi-VN" sz="3200" b="1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  <a:latin typeface="+mj-lt"/>
              </a:rPr>
              <a:t>xét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+mj-lt"/>
              </a:rPr>
              <a:t>  +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Vì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ba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đường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phân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một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tam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cùng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đi qua 1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điểm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nên tâm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đường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tròn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nội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tiếp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tam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giao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điểm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hai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đường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phân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bất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kì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trong tam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đó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+mj-lt"/>
              </a:rPr>
              <a:t> +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Mỗi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tam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có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đúng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1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đường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tròn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nội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tiếp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8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A5E0F1-0919-C8C5-1FC5-69637497DE8C}"/>
                  </a:ext>
                </a:extLst>
              </p:cNvPr>
              <p:cNvSpPr txBox="1"/>
              <p:nvPr/>
            </p:nvSpPr>
            <p:spPr>
              <a:xfrm>
                <a:off x="303212" y="893762"/>
                <a:ext cx="112776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vi-VN" sz="4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6</a:t>
                </a:r>
                <a:r>
                  <a:rPr lang="vi-VN" sz="4000" b="1" dirty="0">
                    <a:solidFill>
                      <a:srgbClr val="C00000"/>
                    </a:solidFill>
                    <a:latin typeface="+mj-lt"/>
                  </a:rPr>
                  <a:t>:</a:t>
                </a:r>
                <a:r>
                  <a:rPr lang="en-US" sz="40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ê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A5E0F1-0919-C8C5-1FC5-69637497D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893762"/>
                <a:ext cx="11277600" cy="1384995"/>
              </a:xfrm>
              <a:prstGeom prst="rect">
                <a:avLst/>
              </a:prstGeom>
              <a:blipFill>
                <a:blip r:embed="rId2"/>
                <a:stretch>
                  <a:fillRect l="-2216" t="-9251" r="-1676" b="-18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50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ẽ đường tròn nội tiếp tam giác">
            <a:hlinkClick r:id="" action="ppaction://media"/>
            <a:extLst>
              <a:ext uri="{FF2B5EF4-FFF2-40B4-BE49-F238E27FC236}">
                <a16:creationId xmlns:a16="http://schemas.microsoft.com/office/drawing/2014/main" id="{01E0F3FB-F10F-7214-35C3-0EC96B565A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2425" cy="1325563"/>
          </a:xfrm>
        </p:spPr>
        <p:txBody>
          <a:bodyPr>
            <a:normAutofit/>
          </a:bodyPr>
          <a:lstStyle/>
          <a:p>
            <a:r>
              <a:rPr lang="vi-VN" sz="4000" b="1">
                <a:solidFill>
                  <a:srgbClr val="C00000"/>
                </a:solidFill>
              </a:rPr>
              <a:t>Câu 1</a:t>
            </a:r>
            <a:r>
              <a:rPr lang="vi-VN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(7 điểm) </a:t>
            </a:r>
            <a:r>
              <a:rPr lang="vi-VN" sz="4000" b="1">
                <a:solidFill>
                  <a:srgbClr val="C00000"/>
                </a:solidFill>
              </a:rPr>
              <a:t>: </a:t>
            </a:r>
            <a:r>
              <a:rPr lang="vi-VN" sz="4000" b="1" dirty="0" err="1">
                <a:solidFill>
                  <a:srgbClr val="C00000"/>
                </a:solidFill>
              </a:rPr>
              <a:t>Điền</a:t>
            </a:r>
            <a:r>
              <a:rPr lang="vi-VN" sz="4000" b="1" dirty="0">
                <a:solidFill>
                  <a:srgbClr val="C00000"/>
                </a:solidFill>
              </a:rPr>
              <a:t> </a:t>
            </a:r>
            <a:r>
              <a:rPr lang="vi-VN" sz="4000" b="1" dirty="0" err="1">
                <a:solidFill>
                  <a:srgbClr val="C00000"/>
                </a:solidFill>
              </a:rPr>
              <a:t>vào</a:t>
            </a:r>
            <a:r>
              <a:rPr lang="vi-VN" sz="4000" b="1" dirty="0">
                <a:solidFill>
                  <a:srgbClr val="C00000"/>
                </a:solidFill>
              </a:rPr>
              <a:t> </a:t>
            </a:r>
            <a:r>
              <a:rPr lang="vi-VN" sz="4000" b="1" dirty="0" err="1">
                <a:solidFill>
                  <a:srgbClr val="C00000"/>
                </a:solidFill>
              </a:rPr>
              <a:t>chỗ</a:t>
            </a:r>
            <a:r>
              <a:rPr lang="vi-VN" sz="4000" b="1" dirty="0">
                <a:solidFill>
                  <a:srgbClr val="C00000"/>
                </a:solidFill>
              </a:rPr>
              <a:t> </a:t>
            </a:r>
            <a:r>
              <a:rPr lang="vi-VN" sz="4000" b="1" dirty="0" err="1">
                <a:solidFill>
                  <a:srgbClr val="C00000"/>
                </a:solidFill>
              </a:rPr>
              <a:t>trống</a:t>
            </a:r>
            <a:r>
              <a:rPr lang="vi-VN" sz="4000" b="1" dirty="0">
                <a:solidFill>
                  <a:srgbClr val="C00000"/>
                </a:solidFill>
              </a:rPr>
              <a:t> (…)</a:t>
            </a:r>
            <a:endParaRPr lang="vi-VN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012" y="1828800"/>
            <a:ext cx="1051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+mj-lt"/>
              </a:rPr>
              <a:t>- Đường tròn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…...………….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của tam giác là đường tròn ngoại tiếp tam giác đó.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8212" y="6865961"/>
            <a:ext cx="31242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đi qua ba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đỉnh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176" y="3228439"/>
            <a:ext cx="107594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+mj-lt"/>
              </a:rPr>
              <a:t>- Tâm đường tròn ngoại tiếp tam giác là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…...............................................của tam giác đó, bán kính bằng khoảng cách từ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….............................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.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......................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đến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…..........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tam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giác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endParaRPr lang="vi-VN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2588" y="7010400"/>
            <a:ext cx="64770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giao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ba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đường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trung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trực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2" y="7848600"/>
            <a:ext cx="72390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giao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ba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đường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trung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trực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8412" y="8202543"/>
            <a:ext cx="20574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đỉnh</a:t>
            </a:r>
            <a:r>
              <a:rPr lang="vi-VN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66078-24C6-E66D-1CBA-A103D9909F9E}"/>
              </a:ext>
            </a:extLst>
          </p:cNvPr>
          <p:cNvSpPr txBox="1"/>
          <p:nvPr/>
        </p:nvSpPr>
        <p:spPr>
          <a:xfrm>
            <a:off x="10222984" y="5801253"/>
            <a:ext cx="187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1,5 điểm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30B23-9B65-CDDB-17C8-FFD39FB580E1}"/>
              </a:ext>
            </a:extLst>
          </p:cNvPr>
          <p:cNvSpPr txBox="1"/>
          <p:nvPr/>
        </p:nvSpPr>
        <p:spPr>
          <a:xfrm>
            <a:off x="10512425" y="443498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1 điểm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397DC-7DA6-324F-40AB-012252DE4312}"/>
              </a:ext>
            </a:extLst>
          </p:cNvPr>
          <p:cNvSpPr txBox="1"/>
          <p:nvPr/>
        </p:nvSpPr>
        <p:spPr>
          <a:xfrm>
            <a:off x="10361612" y="242301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1 điểm</a:t>
            </a:r>
          </a:p>
        </p:txBody>
      </p:sp>
    </p:spTree>
    <p:extLst>
      <p:ext uri="{BB962C8B-B14F-4D97-AF65-F5344CB8AC3E}">
        <p14:creationId xmlns:p14="http://schemas.microsoft.com/office/powerpoint/2010/main" val="41871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1 -0.0257 L -0.20943 -0.7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7" y="-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 0.00394 L 0.09468 -0.46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4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6 -0.01157 L 0.04688 -0.418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00787 L 0.10003 -0.46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8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4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6B29C5-A366-2A1E-2C86-F7EEE8AE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689795"/>
            <a:ext cx="4419600" cy="42475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086AB5-D4B7-A7AB-1737-8FD7431F4504}"/>
              </a:ext>
            </a:extLst>
          </p:cNvPr>
          <p:cNvSpPr txBox="1"/>
          <p:nvPr/>
        </p:nvSpPr>
        <p:spPr>
          <a:xfrm>
            <a:off x="5031974" y="3517415"/>
            <a:ext cx="64008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400" dirty="0">
                <a:solidFill>
                  <a:srgbClr val="0000CC"/>
                </a:solidFill>
                <a:latin typeface="+mj-lt"/>
              </a:rPr>
              <a:t>Tâm đường tròn ngoại tiếp tam giác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nằm trong tam giác.</a:t>
            </a:r>
            <a:endParaRPr lang="vi-VN" sz="4400" b="1" i="1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2F3E00-29F6-484C-ABCD-FB11E35C759D}"/>
                  </a:ext>
                </a:extLst>
              </p:cNvPr>
              <p:cNvSpPr txBox="1"/>
              <p:nvPr/>
            </p:nvSpPr>
            <p:spPr>
              <a:xfrm>
                <a:off x="303212" y="304800"/>
                <a:ext cx="112776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vi-VN" sz="4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6</a:t>
                </a:r>
                <a:r>
                  <a:rPr lang="vi-VN" sz="4000" b="1" dirty="0">
                    <a:solidFill>
                      <a:srgbClr val="C00000"/>
                    </a:solidFill>
                    <a:latin typeface="+mj-lt"/>
                  </a:rPr>
                  <a:t>:</a:t>
                </a:r>
                <a:r>
                  <a:rPr lang="en-US" sz="40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ê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2F3E00-29F6-484C-ABCD-FB11E35C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304800"/>
                <a:ext cx="11277600" cy="1384995"/>
              </a:xfrm>
              <a:prstGeom prst="rect">
                <a:avLst/>
              </a:prstGeom>
              <a:blipFill>
                <a:blip r:embed="rId3"/>
                <a:stretch>
                  <a:fillRect l="-2216" t="-8811" r="-1676" b="-18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0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08679" y="2896820"/>
                <a:ext cx="7322698" cy="316718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  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vi-VN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vi-VN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vi-VN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là đường phân giác</a:t>
                </a:r>
                <a:r>
                  <a:rPr lang="en-US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tam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35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35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   b) 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35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là tâm đường tròn nội tiếp tam giác </a:t>
                </a:r>
                <a14:m>
                  <m:oMath xmlns:m="http://schemas.openxmlformats.org/officeDocument/2006/math">
                    <m:r>
                      <a:rPr lang="vi-VN" sz="35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5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35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35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5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vi-VN" sz="35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08679" y="2896820"/>
                <a:ext cx="7322698" cy="3167184"/>
              </a:xfrm>
              <a:blipFill>
                <a:blip r:embed="rId2"/>
                <a:stretch>
                  <a:fillRect l="-2415" t="-1154" r="-2498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B70A897-4452-BC47-9991-4A6A464F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7" y="1972552"/>
            <a:ext cx="4176784" cy="5019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61062-804A-2F31-4355-F0EFFE4A621B}"/>
              </a:ext>
            </a:extLst>
          </p:cNvPr>
          <p:cNvSpPr txBox="1"/>
          <p:nvPr/>
        </p:nvSpPr>
        <p:spPr>
          <a:xfrm>
            <a:off x="35199" y="1143000"/>
            <a:ext cx="121888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7: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5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14)</a:t>
            </a:r>
            <a:endParaRPr lang="vi-VN" sz="3500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930" y="212476"/>
            <a:ext cx="11359662" cy="795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7: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5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14)</a:t>
            </a:r>
            <a:endParaRPr lang="vi-VN" sz="3500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74965" y="1219200"/>
                <a:ext cx="7713859" cy="54102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4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vi-VN" sz="4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 smtClean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a)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Vì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đều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là đường trung tuyến</a:t>
                </a:r>
                <a:r>
                  <a:rPr lang="en-US" sz="4000" dirty="0">
                    <a:solidFill>
                      <a:srgbClr val="0000CC"/>
                    </a:solidFill>
                    <a:latin typeface="+mj-lt"/>
                  </a:rPr>
                  <a:t>,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là tia phân giác.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   b)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Vì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là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các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phân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cắt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nhau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tại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là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tâm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tròn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nội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tiếp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sz="4000" dirty="0">
                  <a:solidFill>
                    <a:srgbClr val="0000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74965" y="1219200"/>
                <a:ext cx="7713859" cy="5410200"/>
              </a:xfrm>
              <a:blipFill>
                <a:blip r:embed="rId2"/>
                <a:stretch>
                  <a:fillRect l="-2767" t="-2027" r="-2846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B70A897-4452-BC47-9991-4A6A464F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82" y="1838983"/>
            <a:ext cx="4176784" cy="50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13504" y="1031666"/>
                <a:ext cx="8304213" cy="47946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c)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Xét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là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đều</a:t>
                </a:r>
                <a:endParaRPr lang="vi-VN" sz="40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4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vi-VN" sz="40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Mà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là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trọng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tâm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nên:  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𝑂𝑀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𝐴𝑂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4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vi-VN" sz="40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Vậy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𝑂𝑀</m:t>
                    </m:r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vi-VN" sz="4000" dirty="0">
                  <a:solidFill>
                    <a:srgbClr val="0000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3504" y="1031666"/>
                <a:ext cx="8304213" cy="4794668"/>
              </a:xfrm>
              <a:blipFill>
                <a:blip r:embed="rId3"/>
                <a:stretch>
                  <a:fillRect l="-2643" t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6FBB095-0CB1-4439-98B3-2B3F20018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4176784" cy="50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5612" y="990600"/>
                <a:ext cx="115824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4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400" b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4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vi-VN" sz="44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 dirty="0">
                    <a:latin typeface="+mj-lt"/>
                  </a:rPr>
                  <a:t>   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- Trong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một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đều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,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trọng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tâm tam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đồng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thời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là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tâm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tròn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nội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tiếp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đó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  - Tam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đều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cạnh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có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bán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kính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tròn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nội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tiếp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là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r</m:t>
                    </m:r>
                    <m:r>
                      <a:rPr lang="vi-VN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4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.</a:t>
                </a: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12" y="990600"/>
                <a:ext cx="11582400" cy="4351338"/>
              </a:xfrm>
              <a:blipFill>
                <a:blip r:embed="rId2"/>
                <a:stretch>
                  <a:fillRect l="-2158" t="-4348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1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65112" y="233464"/>
                <a:ext cx="11658600" cy="66294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200" b="1" u="sng" dirty="0">
                    <a:solidFill>
                      <a:srgbClr val="C00000"/>
                    </a:solidFill>
                    <a:latin typeface="+mj-lt"/>
                  </a:rPr>
                  <a:t>Ví dụ 7</a:t>
                </a:r>
                <a:r>
                  <a:rPr lang="en-US" sz="3200" b="1" dirty="0">
                    <a:solidFill>
                      <a:srgbClr val="C00000"/>
                    </a:solidFill>
                    <a:latin typeface="+mj-lt"/>
                  </a:rPr>
                  <a:t>:</a:t>
                </a:r>
                <a:r>
                  <a:rPr lang="vi-VN" sz="32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Một mảnh vườn có dạng tam giác đều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. Người ta muốn trồng hoa 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</a:t>
                </a:r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phần đất bên trong đường tròn nội tiếp tam giác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. Tính diện tích phần đất trồng hoa đó.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2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là đường tròn nội tiếp tam giác đều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Suy ra bán kính của phần đất trồng hoa đó là:</a:t>
                </a:r>
                <a:r>
                  <a:rPr lang="en-US" sz="3200" dirty="0">
                    <a:solidFill>
                      <a:srgbClr val="0000CC"/>
                    </a:solidFill>
                    <a:latin typeface="+mj-lt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3200" dirty="0">
                    <a:solidFill>
                      <a:srgbClr val="0000CC"/>
                    </a:solidFill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r</m:t>
                    </m:r>
                    <m:r>
                      <a:rPr lang="vi-VN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CC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+mj-lt"/>
                  </a:rPr>
                  <a:t> (m)</a:t>
                </a:r>
                <a:endParaRPr lang="vi-VN" sz="32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Diện tích phần đất trồng hoa đó là: </a:t>
                </a:r>
                <a:endParaRPr lang="en-US" sz="3200" b="0" i="1" dirty="0">
                  <a:solidFill>
                    <a:srgbClr val="0000CC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                      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l-GR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l-GR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sz="3200" b="0" i="1" baseline="30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12</m:t>
                    </m:r>
                    <m:r>
                      <a:rPr lang="el-GR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0000CC"/>
                    </a:solidFill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vi-VN" sz="3200" dirty="0">
                  <a:solidFill>
                    <a:srgbClr val="0000CC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vi-VN" sz="3200" dirty="0">
                  <a:solidFill>
                    <a:srgbClr val="0000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12" y="233464"/>
                <a:ext cx="11658600" cy="6629400"/>
              </a:xfrm>
              <a:blipFill>
                <a:blip r:embed="rId2"/>
                <a:stretch>
                  <a:fillRect l="-1307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5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0812" y="0"/>
                <a:ext cx="11755525" cy="507651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 b="1" u="sng" dirty="0" smtClean="0">
                    <a:solidFill>
                      <a:srgbClr val="C00000"/>
                    </a:solidFill>
                    <a:latin typeface="+mj-lt"/>
                  </a:rPr>
                  <a:t>Luyện tập 5 (SGK-73)</a:t>
                </a:r>
                <a:r>
                  <a:rPr lang="en-US" sz="4000" b="1" dirty="0">
                    <a:solidFill>
                      <a:srgbClr val="C00000"/>
                    </a:solidFill>
                    <a:latin typeface="+mj-lt"/>
                  </a:rPr>
                  <a:t>: 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ngoại tiếp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;6</m:t>
                        </m:r>
                        <m:r>
                          <a:rPr lang="en-US" sz="4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. Tính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. </a:t>
                </a:r>
                <a:endParaRPr lang="en-US" sz="40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4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4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+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Xét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đều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ngoại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tiếp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tròn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;6</m:t>
                        </m:r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endParaRPr lang="vi-VN" sz="40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Theo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định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+mj-lt"/>
                  </a:rPr>
                  <a:t>lý</a:t>
                </a:r>
                <a:r>
                  <a:rPr lang="vi-VN" sz="4000" dirty="0">
                    <a:solidFill>
                      <a:srgbClr val="0000CC"/>
                    </a:solidFill>
                    <a:latin typeface="+mj-lt"/>
                  </a:rPr>
                  <a:t> r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. </m:t>
                    </m:r>
                  </m:oMath>
                </a14:m>
                <a:r>
                  <a:rPr lang="vi-VN" sz="4000" dirty="0" smtClean="0">
                    <a:solidFill>
                      <a:srgbClr val="0000CC"/>
                    </a:solidFill>
                    <a:latin typeface="+mj-lt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vi-VN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</m:oMath>
                </a14:m>
                <a:r>
                  <a:rPr lang="en-US" sz="4000" dirty="0" smtClean="0">
                    <a:solidFill>
                      <a:srgbClr val="0000CC"/>
                    </a:solidFill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vi-VN" sz="4000" dirty="0" smtClean="0">
                    <a:solidFill>
                      <a:srgbClr val="0000CC"/>
                    </a:solidFill>
                    <a:latin typeface="+mj-lt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</m:oMath>
                </a14:m>
                <a:r>
                  <a:rPr lang="en-US" sz="4000" dirty="0" smtClean="0">
                    <a:solidFill>
                      <a:srgbClr val="0000CC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.6=12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4000" smtClean="0">
                    <a:solidFill>
                      <a:srgbClr val="0000CC"/>
                    </a:solidFill>
                    <a:latin typeface="+mj-lt"/>
                  </a:rPr>
                  <a:t>(cm)</a:t>
                </a:r>
                <a:endParaRPr lang="vi-VN" sz="40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vi-VN" sz="4000" dirty="0">
                  <a:solidFill>
                    <a:srgbClr val="0000CC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vi-VN" sz="4000" dirty="0">
                  <a:solidFill>
                    <a:srgbClr val="0000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812" y="0"/>
                <a:ext cx="11755525" cy="5076519"/>
              </a:xfrm>
              <a:blipFill>
                <a:blip r:embed="rId2"/>
                <a:stretch>
                  <a:fillRect l="-1867" t="-2281" b="-39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12" y="899959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EB016C-5DBA-B134-7F73-83DDF072E107}"/>
                  </a:ext>
                </a:extLst>
              </p:cNvPr>
              <p:cNvSpPr txBox="1"/>
              <p:nvPr/>
            </p:nvSpPr>
            <p:spPr>
              <a:xfrm>
                <a:off x="389671" y="5124048"/>
                <a:ext cx="1196808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- Hình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vi-VN" sz="4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4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có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tròn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ngoại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tiếp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vi-VN" sz="44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-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Hình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vi-VN" sz="4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4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có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tròn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nội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tiếp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44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CC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EB016C-5DBA-B134-7F73-83DDF072E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71" y="5124048"/>
                <a:ext cx="11968082" cy="1446550"/>
              </a:xfrm>
              <a:prstGeom prst="rect">
                <a:avLst/>
              </a:prstGeom>
              <a:blipFill>
                <a:blip r:embed="rId2"/>
                <a:stretch>
                  <a:fillRect l="-2089" t="-8439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94EE6CC-86F3-D026-7D64-6DCF4705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80" y="1576873"/>
            <a:ext cx="11751663" cy="35238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CA4935-CD3F-D505-2A1B-8E74BD3C1A7A}"/>
              </a:ext>
            </a:extLst>
          </p:cNvPr>
          <p:cNvSpPr txBox="1"/>
          <p:nvPr/>
        </p:nvSpPr>
        <p:spPr>
          <a:xfrm>
            <a:off x="303212" y="609600"/>
            <a:ext cx="49700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4400" b="1" u="sng" dirty="0">
                <a:solidFill>
                  <a:srgbClr val="C00000"/>
                </a:solidFill>
                <a:latin typeface="+mj-lt"/>
              </a:rPr>
              <a:t>Bài tập 1 (SGK- 73)</a:t>
            </a:r>
            <a:endParaRPr lang="vi-VN" sz="4400" u="sng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5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BF0CF1-08CB-C5EC-0431-CE1998A79F5C}"/>
                  </a:ext>
                </a:extLst>
              </p:cNvPr>
              <p:cNvSpPr txBox="1"/>
              <p:nvPr/>
            </p:nvSpPr>
            <p:spPr>
              <a:xfrm>
                <a:off x="399941" y="1150883"/>
                <a:ext cx="8361471" cy="486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HS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hoạt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động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cá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nhân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trả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lời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các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câu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hỏi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sau:</a:t>
                </a:r>
                <a:r>
                  <a:rPr lang="vi-VN" sz="3500" b="1" dirty="0">
                    <a:solidFill>
                      <a:srgbClr val="0000CC"/>
                    </a:solidFill>
                    <a:latin typeface="+mj-lt"/>
                  </a:rPr>
                  <a:t> </a:t>
                </a:r>
                <a:endParaRPr lang="vi-VN" sz="3500" dirty="0">
                  <a:solidFill>
                    <a:srgbClr val="0000CC"/>
                  </a:solidFill>
                  <a:latin typeface="+mj-lt"/>
                </a:endParaRPr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   1. Em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có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nhận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xét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gì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về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vị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trí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2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tròn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đối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với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đều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có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trong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họa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tiết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trên?</a:t>
                </a:r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   2. Tâm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của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2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đường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tròn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này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nằm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ở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vị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trí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nào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của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tam </a:t>
                </a:r>
                <a:r>
                  <a:rPr lang="vi-VN" sz="3500" dirty="0" err="1">
                    <a:solidFill>
                      <a:srgbClr val="0000CC"/>
                    </a:solidFill>
                    <a:latin typeface="+mj-lt"/>
                  </a:rPr>
                  <a:t>giác</a:t>
                </a: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?</a:t>
                </a:r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    3.  Độ dài của sợi dây thép ít nhất là bao nhiêu để uốn thành họa tiết trên nếu cạnh của tam giác đều là </a:t>
                </a:r>
                <a14:m>
                  <m:oMath xmlns:m="http://schemas.openxmlformats.org/officeDocument/2006/math">
                    <m:r>
                      <a:rPr lang="vi-VN" sz="35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6 </m:t>
                    </m:r>
                    <m:r>
                      <a:rPr lang="vi-VN" sz="3500" i="1" dirty="0" err="1">
                        <a:solidFill>
                          <a:srgbClr val="0000CC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vi-VN" sz="3500" dirty="0">
                    <a:solidFill>
                      <a:srgbClr val="0000CC"/>
                    </a:solidFill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BF0CF1-08CB-C5EC-0431-CE1998A7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41" y="1150883"/>
                <a:ext cx="8361471" cy="4862870"/>
              </a:xfrm>
              <a:prstGeom prst="rect">
                <a:avLst/>
              </a:prstGeom>
              <a:blipFill>
                <a:blip r:embed="rId2"/>
                <a:stretch>
                  <a:fillRect l="-2188" t="-2005" r="-2115" b="-3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99DC7BC-3627-ED06-2213-EA5FBE7534AA}"/>
              </a:ext>
            </a:extLst>
          </p:cNvPr>
          <p:cNvGrpSpPr/>
          <p:nvPr/>
        </p:nvGrpSpPr>
        <p:grpSpPr>
          <a:xfrm>
            <a:off x="3205784" y="0"/>
            <a:ext cx="5890223" cy="792769"/>
            <a:chOff x="3467296" y="704160"/>
            <a:chExt cx="4990904" cy="792769"/>
          </a:xfrm>
        </p:grpSpPr>
        <p:pic>
          <p:nvPicPr>
            <p:cNvPr id="3" name="图片 30">
              <a:extLst>
                <a:ext uri="{FF2B5EF4-FFF2-40B4-BE49-F238E27FC236}">
                  <a16:creationId xmlns:a16="http://schemas.microsoft.com/office/drawing/2014/main" id="{9569810A-1F4C-6CC1-FE5B-52597400B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296" y="704160"/>
              <a:ext cx="4990904" cy="792769"/>
            </a:xfrm>
            <a:prstGeom prst="rect">
              <a:avLst/>
            </a:prstGeom>
          </p:spPr>
        </p:pic>
        <p:sp>
          <p:nvSpPr>
            <p:cNvPr id="4" name="文本框 32">
              <a:extLst>
                <a:ext uri="{FF2B5EF4-FFF2-40B4-BE49-F238E27FC236}">
                  <a16:creationId xmlns:a16="http://schemas.microsoft.com/office/drawing/2014/main" id="{FD55B442-08B6-ECFC-D607-420BFCD5E478}"/>
                </a:ext>
              </a:extLst>
            </p:cNvPr>
            <p:cNvSpPr txBox="1"/>
            <p:nvPr/>
          </p:nvSpPr>
          <p:spPr>
            <a:xfrm>
              <a:off x="3633885" y="777378"/>
              <a:ext cx="46767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HOẠT ĐỘNG CÁ NHÂN</a:t>
              </a:r>
              <a:endPara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094E020-795F-B4F9-FEE8-03A0A3BDA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91" y="1143000"/>
            <a:ext cx="3432433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7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346889"/>
            <a:ext cx="6172200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 err="1">
                <a:solidFill>
                  <a:srgbClr val="0000CC"/>
                </a:solidFill>
                <a:latin typeface="+mj-lt"/>
              </a:rPr>
              <a:t>Đáp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án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: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4000" dirty="0">
                <a:solidFill>
                  <a:srgbClr val="0000CC"/>
                </a:solidFill>
                <a:latin typeface="+mj-lt"/>
              </a:rPr>
              <a:t>1. + Đường tròn ngoài cùng là đường tròn ngoại tiếp tam giác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.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4000" dirty="0">
                <a:solidFill>
                  <a:srgbClr val="0000CC"/>
                </a:solidFill>
                <a:latin typeface="+mj-lt"/>
              </a:rPr>
              <a:t>     + Đường tròn trong là đường tròn nội tiếp tam giác</a:t>
            </a:r>
            <a:r>
              <a:rPr lang="en-US" sz="4000">
                <a:solidFill>
                  <a:srgbClr val="0000CC"/>
                </a:solidFill>
                <a:latin typeface="+mj-lt"/>
              </a:rPr>
              <a:t>.</a:t>
            </a:r>
            <a:endParaRPr lang="vi-VN" sz="4000" dirty="0">
              <a:solidFill>
                <a:srgbClr val="0000CC"/>
              </a:solidFill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4000" dirty="0">
                <a:solidFill>
                  <a:srgbClr val="0000CC"/>
                </a:solidFill>
                <a:latin typeface="+mj-lt"/>
              </a:rPr>
              <a:t>2. Tâm của 2 đường tròn trùng nhau và là trọng tâm của tam giác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.</a:t>
            </a:r>
            <a:endParaRPr lang="vi-VN" sz="4000" dirty="0">
              <a:solidFill>
                <a:srgbClr val="0000CC"/>
              </a:solidFill>
              <a:latin typeface="+mj-lt"/>
            </a:endParaRPr>
          </a:p>
          <a:p>
            <a:endParaRPr lang="vi-VN" dirty="0">
              <a:solidFill>
                <a:srgbClr val="0000CC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8E6586-5049-776F-0E10-83A3638B6072}"/>
              </a:ext>
            </a:extLst>
          </p:cNvPr>
          <p:cNvGrpSpPr/>
          <p:nvPr/>
        </p:nvGrpSpPr>
        <p:grpSpPr>
          <a:xfrm>
            <a:off x="4095105" y="-29090"/>
            <a:ext cx="5890223" cy="792769"/>
            <a:chOff x="3467296" y="704160"/>
            <a:chExt cx="4990904" cy="792769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id="{AB53F53F-7D13-8DD4-2906-D7D175B50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296" y="704160"/>
              <a:ext cx="4990904" cy="792769"/>
            </a:xfrm>
            <a:prstGeom prst="rect">
              <a:avLst/>
            </a:prstGeom>
          </p:spPr>
        </p:pic>
        <p:sp>
          <p:nvSpPr>
            <p:cNvPr id="5" name="文本框 32">
              <a:extLst>
                <a:ext uri="{FF2B5EF4-FFF2-40B4-BE49-F238E27FC236}">
                  <a16:creationId xmlns:a16="http://schemas.microsoft.com/office/drawing/2014/main" id="{F2A0F903-0E70-8419-9D12-4B860178904F}"/>
                </a:ext>
              </a:extLst>
            </p:cNvPr>
            <p:cNvSpPr txBox="1"/>
            <p:nvPr/>
          </p:nvSpPr>
          <p:spPr>
            <a:xfrm>
              <a:off x="3633885" y="777378"/>
              <a:ext cx="46767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HOẠT ĐỘNG CÁ NHÂN</a:t>
              </a:r>
              <a:endPara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AB4B39-B405-1231-F907-82795058D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1524000"/>
            <a:ext cx="3775676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3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1812" y="457200"/>
            <a:ext cx="1059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379412" y="457200"/>
            <a:ext cx="1158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CC"/>
                </a:solidFill>
                <a:latin typeface="+mj-lt"/>
              </a:rPr>
              <a:t>- Đường tròn ngoại tiếp tam giác vuông có tâm là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….........................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....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...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và bán kín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h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 bằng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…...........................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..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...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của tam giác vuông đó.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412" y="7010400"/>
            <a:ext cx="51816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+mj-lt"/>
              </a:rPr>
              <a:t>trung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cạnh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huyền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1012" y="7174229"/>
            <a:ext cx="50292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FF0000"/>
                </a:solidFill>
                <a:latin typeface="+mj-lt"/>
              </a:rPr>
              <a:t>nửa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dài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cạnh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huyền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108" y="2740504"/>
            <a:ext cx="10950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+mj-lt"/>
              </a:rPr>
              <a:t>- Trong tam giác đều, trọng tâm của tam giác đồng thời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….......................................</a:t>
            </a:r>
            <a:r>
              <a:rPr lang="en-US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tam giác đó.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212" y="7882115"/>
            <a:ext cx="55626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tâm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đường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tròn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ngoại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108" y="4267200"/>
            <a:ext cx="11102904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00CC"/>
                </a:solidFill>
                <a:latin typeface="+mj-lt"/>
              </a:rPr>
              <a:t>- Tam giác đều cạnh 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có bán kính đường tròn ngoại tiếp tam giác là ….........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85012" y="8236058"/>
                <a:ext cx="2438400" cy="138339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vi-VN" sz="4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vi-V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12" y="8236058"/>
                <a:ext cx="2438400" cy="13833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6F91FCE-FBB1-D9AA-3948-F4F2F19520DB}"/>
              </a:ext>
            </a:extLst>
          </p:cNvPr>
          <p:cNvSpPr txBox="1"/>
          <p:nvPr/>
        </p:nvSpPr>
        <p:spPr>
          <a:xfrm>
            <a:off x="9980612" y="1228100"/>
            <a:ext cx="218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0,75 điểm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1F4A-26E2-EA09-DD32-B6B3478032D2}"/>
              </a:ext>
            </a:extLst>
          </p:cNvPr>
          <p:cNvSpPr txBox="1"/>
          <p:nvPr/>
        </p:nvSpPr>
        <p:spPr>
          <a:xfrm>
            <a:off x="10048539" y="2287740"/>
            <a:ext cx="218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0,75 điểm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9EAE7-8823-726A-1473-9579E39776D1}"/>
              </a:ext>
            </a:extLst>
          </p:cNvPr>
          <p:cNvSpPr txBox="1"/>
          <p:nvPr/>
        </p:nvSpPr>
        <p:spPr>
          <a:xfrm>
            <a:off x="10437812" y="341761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1 điểm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D7682-4973-5226-9F4C-421CF97EF672}"/>
              </a:ext>
            </a:extLst>
          </p:cNvPr>
          <p:cNvSpPr txBox="1"/>
          <p:nvPr/>
        </p:nvSpPr>
        <p:spPr>
          <a:xfrm>
            <a:off x="10437812" y="543686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1 điểm</a:t>
            </a:r>
          </a:p>
        </p:txBody>
      </p:sp>
    </p:spTree>
    <p:extLst>
      <p:ext uri="{BB962C8B-B14F-4D97-AF65-F5344CB8AC3E}">
        <p14:creationId xmlns:p14="http://schemas.microsoft.com/office/powerpoint/2010/main" val="39377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085E-6 -2.59259E-6 L -0.00495 -0.8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4.81481E-6 L -0.40635 -0.783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7" y="-3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8 -0.00763 L 0.06253 -0.666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2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3171 L -0.27507 -0.4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20" grpId="0" animBg="1"/>
      <p:bldP spid="2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855" y="1305484"/>
                <a:ext cx="11718757" cy="48799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Chu vi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3.6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=18 (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Chu vi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2.</m:t>
                    </m:r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Chu vi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CC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2.</m:t>
                      </m:r>
                      <m:r>
                        <a:rPr lang="en-US" sz="4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4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𝑐𝑚</m:t>
                      </m:r>
                      <m:r>
                        <a:rPr lang="en-US" sz="4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dây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thép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uốn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</a:t>
                </a:r>
                <a:r>
                  <a:rPr lang="vi-VN" sz="4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40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6</m:t>
                    </m:r>
                    <m:r>
                      <a:rPr lang="en-US" sz="40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0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√3 + 2</m:t>
                    </m:r>
                    <m:r>
                      <a:rPr lang="en-US" sz="40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0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√3=18+8</m:t>
                    </m:r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4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855" y="1305484"/>
                <a:ext cx="11718757" cy="4879976"/>
              </a:xfrm>
              <a:blipFill>
                <a:blip r:embed="rId2"/>
                <a:stretch>
                  <a:fillRect l="-1820" t="-3496" r="-1040" b="-1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9A817DF-D06D-B632-0D6D-8DBEB46EE7F4}"/>
              </a:ext>
            </a:extLst>
          </p:cNvPr>
          <p:cNvGrpSpPr/>
          <p:nvPr/>
        </p:nvGrpSpPr>
        <p:grpSpPr>
          <a:xfrm>
            <a:off x="4095105" y="-29090"/>
            <a:ext cx="5890223" cy="792769"/>
            <a:chOff x="3467296" y="704160"/>
            <a:chExt cx="4990904" cy="792769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id="{3CCF2BF6-6142-D799-3189-E5794A88A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296" y="704160"/>
              <a:ext cx="4990904" cy="792769"/>
            </a:xfrm>
            <a:prstGeom prst="rect">
              <a:avLst/>
            </a:prstGeom>
          </p:spPr>
        </p:pic>
        <p:sp>
          <p:nvSpPr>
            <p:cNvPr id="5" name="文本框 32">
              <a:extLst>
                <a:ext uri="{FF2B5EF4-FFF2-40B4-BE49-F238E27FC236}">
                  <a16:creationId xmlns:a16="http://schemas.microsoft.com/office/drawing/2014/main" id="{60FE72B4-9869-524A-2CF8-DA3B237894BB}"/>
                </a:ext>
              </a:extLst>
            </p:cNvPr>
            <p:cNvSpPr txBox="1"/>
            <p:nvPr/>
          </p:nvSpPr>
          <p:spPr>
            <a:xfrm>
              <a:off x="3633885" y="777378"/>
              <a:ext cx="46767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HOẠT ĐỘNG CÁ NHÂN</a:t>
              </a:r>
              <a:endPara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1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5613" y="1592631"/>
            <a:ext cx="112484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ghi nhớ các kiến thức về đường tròn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Lập bảng tóm tắt các kiến thức đã học được và so sánh các đơn vị kiên thức đó.</a:t>
            </a:r>
            <a:endParaRPr lang="vi-VN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2 sách giáo khoa toán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  <a:endParaRPr lang="vi-VN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cho tiết sau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8882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Ở NHÀ</a:t>
            </a:r>
          </a:p>
        </p:txBody>
      </p:sp>
    </p:spTree>
    <p:extLst>
      <p:ext uri="{BB962C8B-B14F-4D97-AF65-F5344CB8AC3E}">
        <p14:creationId xmlns:p14="http://schemas.microsoft.com/office/powerpoint/2010/main" val="12501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9A16B4-95B0-B5C9-FC35-6709CCD16F69}"/>
              </a:ext>
            </a:extLst>
          </p:cNvPr>
          <p:cNvSpPr/>
          <p:nvPr/>
        </p:nvSpPr>
        <p:spPr>
          <a:xfrm>
            <a:off x="1065213" y="5410200"/>
            <a:ext cx="9753600" cy="90088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F5489-5CCA-A04F-AE13-BEAF13DAF243}"/>
              </a:ext>
            </a:extLst>
          </p:cNvPr>
          <p:cNvSpPr txBox="1"/>
          <p:nvPr/>
        </p:nvSpPr>
        <p:spPr>
          <a:xfrm>
            <a:off x="1065213" y="2514704"/>
            <a:ext cx="9108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000" b="1" dirty="0">
                <a:solidFill>
                  <a:srgbClr val="0000CC"/>
                </a:solidFill>
                <a:latin typeface="+mj-lt"/>
              </a:rPr>
              <a:t>Đường tròn nằm ngoài tam giác</a:t>
            </a:r>
            <a:endParaRPr lang="en-US" sz="4000" b="1" kern="100" dirty="0">
              <a:solidFill>
                <a:srgbClr val="0000CC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901A2-E01F-799D-FAE0-87E69DE610EE}"/>
              </a:ext>
            </a:extLst>
          </p:cNvPr>
          <p:cNvSpPr txBox="1"/>
          <p:nvPr/>
        </p:nvSpPr>
        <p:spPr>
          <a:xfrm>
            <a:off x="1065214" y="3403836"/>
            <a:ext cx="842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000" b="1" dirty="0">
                <a:solidFill>
                  <a:srgbClr val="0000CC"/>
                </a:solidFill>
                <a:latin typeface="+mj-lt"/>
              </a:rPr>
              <a:t>Đường tròn nằm trong tam giác</a:t>
            </a:r>
            <a:endParaRPr lang="en-US" sz="4000" b="1" dirty="0">
              <a:solidFill>
                <a:srgbClr val="0000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FBA56-B86E-EFED-1016-4DA681C1B47A}"/>
              </a:ext>
            </a:extLst>
          </p:cNvPr>
          <p:cNvSpPr txBox="1"/>
          <p:nvPr/>
        </p:nvSpPr>
        <p:spPr>
          <a:xfrm>
            <a:off x="1065214" y="4412892"/>
            <a:ext cx="792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4000" b="1" dirty="0">
                <a:solidFill>
                  <a:srgbClr val="0000CC"/>
                </a:solidFill>
                <a:latin typeface="+mj-lt"/>
              </a:rPr>
              <a:t>Đường tròn bàng tiếp tam giác</a:t>
            </a:r>
            <a:endParaRPr lang="en-US" sz="4000" b="1" dirty="0">
              <a:solidFill>
                <a:srgbClr val="0000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9773E-3625-022C-7173-57746D9AEFE4}"/>
              </a:ext>
            </a:extLst>
          </p:cNvPr>
          <p:cNvSpPr txBox="1"/>
          <p:nvPr/>
        </p:nvSpPr>
        <p:spPr>
          <a:xfrm>
            <a:off x="1081456" y="5515140"/>
            <a:ext cx="10540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4000" b="1" dirty="0">
                <a:solidFill>
                  <a:srgbClr val="0000CC"/>
                </a:solidFill>
                <a:latin typeface="+mj-lt"/>
              </a:rPr>
              <a:t>Đường tròn đi qua ba đỉnh của tam giác</a:t>
            </a:r>
            <a:r>
              <a:rPr lang="en-US" sz="4000" b="1" dirty="0">
                <a:solidFill>
                  <a:srgbClr val="0000CC"/>
                </a:solidFill>
                <a:latin typeface="+mj-lt"/>
              </a:rPr>
              <a:t>.</a:t>
            </a:r>
            <a:endParaRPr lang="en-US" sz="4000" b="1" dirty="0">
              <a:solidFill>
                <a:srgbClr val="0000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96470-0BA1-717F-1135-97B0C0A816FB}"/>
              </a:ext>
            </a:extLst>
          </p:cNvPr>
          <p:cNvSpPr/>
          <p:nvPr/>
        </p:nvSpPr>
        <p:spPr>
          <a:xfrm>
            <a:off x="209656" y="1589550"/>
            <a:ext cx="11160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j-lt"/>
              </a:rPr>
              <a:t>1. Đường tròn ngoại tiếp tam giác còn được gọi là: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011" y="354914"/>
            <a:ext cx="8386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C00000"/>
                </a:solidFill>
                <a:latin typeface="+mj-lt"/>
              </a:rPr>
              <a:t>Câu 2 (3 điểm) : </a:t>
            </a:r>
            <a:r>
              <a:rPr lang="vi-VN" sz="4000" b="1" dirty="0" err="1">
                <a:solidFill>
                  <a:srgbClr val="C00000"/>
                </a:solidFill>
                <a:latin typeface="+mj-lt"/>
              </a:rPr>
              <a:t>Chọn</a:t>
            </a:r>
            <a:r>
              <a:rPr lang="vi-VN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latin typeface="+mj-lt"/>
              </a:rPr>
              <a:t>đáp</a:t>
            </a:r>
            <a:r>
              <a:rPr lang="vi-VN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latin typeface="+mj-lt"/>
              </a:rPr>
              <a:t>án</a:t>
            </a:r>
            <a:r>
              <a:rPr lang="vi-VN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latin typeface="+mj-lt"/>
              </a:rPr>
              <a:t>đúng</a:t>
            </a:r>
            <a:r>
              <a:rPr lang="vi-VN" sz="4000" b="1" dirty="0">
                <a:solidFill>
                  <a:srgbClr val="C00000"/>
                </a:solidFill>
                <a:latin typeface="+mj-lt"/>
              </a:rPr>
              <a:t>: </a:t>
            </a:r>
            <a:endParaRPr lang="vi-VN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0C8AF-1C7E-AFA2-D17F-08A8211D5AC5}"/>
              </a:ext>
            </a:extLst>
          </p:cNvPr>
          <p:cNvSpPr txBox="1"/>
          <p:nvPr/>
        </p:nvSpPr>
        <p:spPr>
          <a:xfrm>
            <a:off x="10323511" y="367006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1 điểm</a:t>
            </a:r>
          </a:p>
        </p:txBody>
      </p:sp>
    </p:spTree>
    <p:extLst>
      <p:ext uri="{BB962C8B-B14F-4D97-AF65-F5344CB8AC3E}">
        <p14:creationId xmlns:p14="http://schemas.microsoft.com/office/powerpoint/2010/main" val="34925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9A16B4-95B0-B5C9-FC35-6709CCD16F69}"/>
              </a:ext>
            </a:extLst>
          </p:cNvPr>
          <p:cNvSpPr/>
          <p:nvPr/>
        </p:nvSpPr>
        <p:spPr>
          <a:xfrm>
            <a:off x="608011" y="2886318"/>
            <a:ext cx="2743200" cy="90088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F5489-5CCA-A04F-AE13-BEAF13DAF243}"/>
              </a:ext>
            </a:extLst>
          </p:cNvPr>
          <p:cNvSpPr txBox="1"/>
          <p:nvPr/>
        </p:nvSpPr>
        <p:spPr>
          <a:xfrm>
            <a:off x="1065212" y="2969110"/>
            <a:ext cx="43433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5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500" b="1" kern="100" dirty="0">
              <a:solidFill>
                <a:srgbClr val="3333CC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901A2-E01F-799D-FAE0-87E69DE610EE}"/>
              </a:ext>
            </a:extLst>
          </p:cNvPr>
          <p:cNvSpPr txBox="1"/>
          <p:nvPr/>
        </p:nvSpPr>
        <p:spPr>
          <a:xfrm>
            <a:off x="1048972" y="4220002"/>
            <a:ext cx="2743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FBA56-B86E-EFED-1016-4DA681C1B47A}"/>
              </a:ext>
            </a:extLst>
          </p:cNvPr>
          <p:cNvSpPr txBox="1"/>
          <p:nvPr/>
        </p:nvSpPr>
        <p:spPr>
          <a:xfrm>
            <a:off x="7847012" y="2624906"/>
            <a:ext cx="24383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9773E-3625-022C-7173-57746D9AEFE4}"/>
              </a:ext>
            </a:extLst>
          </p:cNvPr>
          <p:cNvSpPr txBox="1"/>
          <p:nvPr/>
        </p:nvSpPr>
        <p:spPr>
          <a:xfrm>
            <a:off x="7847012" y="4088914"/>
            <a:ext cx="22697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96470-0BA1-717F-1135-97B0C0A816FB}"/>
              </a:ext>
            </a:extLst>
          </p:cNvPr>
          <p:cNvSpPr/>
          <p:nvPr/>
        </p:nvSpPr>
        <p:spPr>
          <a:xfrm>
            <a:off x="455611" y="866901"/>
            <a:ext cx="1116616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500" b="1" dirty="0">
                <a:solidFill>
                  <a:srgbClr val="C00000"/>
                </a:solidFill>
                <a:latin typeface="+mj-lt"/>
              </a:rPr>
              <a:t>2. Mỗi tam giác có bao nhiêu đường tròn ngoại tiếp?</a:t>
            </a:r>
            <a:endParaRPr lang="en-US" sz="4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D2BB5-5214-743D-09E5-1BA1BE5E8700}"/>
              </a:ext>
            </a:extLst>
          </p:cNvPr>
          <p:cNvSpPr txBox="1"/>
          <p:nvPr/>
        </p:nvSpPr>
        <p:spPr>
          <a:xfrm>
            <a:off x="10437812" y="357367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1 điểm</a:t>
            </a:r>
          </a:p>
        </p:txBody>
      </p:sp>
    </p:spTree>
    <p:extLst>
      <p:ext uri="{BB962C8B-B14F-4D97-AF65-F5344CB8AC3E}">
        <p14:creationId xmlns:p14="http://schemas.microsoft.com/office/powerpoint/2010/main" val="19631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F67EC1-5376-DF27-DF22-2D3208E76F5A}"/>
              </a:ext>
            </a:extLst>
          </p:cNvPr>
          <p:cNvSpPr/>
          <p:nvPr/>
        </p:nvSpPr>
        <p:spPr>
          <a:xfrm>
            <a:off x="890215" y="3715240"/>
            <a:ext cx="10849822" cy="90088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3216F-A13B-ED9F-05AC-7BFA1EA3FC0C}"/>
              </a:ext>
            </a:extLst>
          </p:cNvPr>
          <p:cNvSpPr txBox="1"/>
          <p:nvPr/>
        </p:nvSpPr>
        <p:spPr>
          <a:xfrm>
            <a:off x="327394" y="1828800"/>
            <a:ext cx="11534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điểm của 2 đường trung tuyến của tam giác</a:t>
            </a:r>
            <a:endParaRPr lang="en-US" sz="4000" b="1" kern="100" dirty="0">
              <a:solidFill>
                <a:srgbClr val="3333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8D581-9DD6-1A7C-0C08-C4F74D9172DC}"/>
              </a:ext>
            </a:extLst>
          </p:cNvPr>
          <p:cNvSpPr txBox="1"/>
          <p:nvPr/>
        </p:nvSpPr>
        <p:spPr>
          <a:xfrm>
            <a:off x="327395" y="2717932"/>
            <a:ext cx="10345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điểm của 2 đường cao của tam giác</a:t>
            </a:r>
            <a:endParaRPr lang="en-US" sz="4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E74F1-A03F-B461-EB53-1B918734D246}"/>
              </a:ext>
            </a:extLst>
          </p:cNvPr>
          <p:cNvSpPr txBox="1"/>
          <p:nvPr/>
        </p:nvSpPr>
        <p:spPr>
          <a:xfrm>
            <a:off x="327395" y="3726988"/>
            <a:ext cx="1141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điểm của 2 đường trung trực của tam giác</a:t>
            </a:r>
            <a:endParaRPr lang="en-US" sz="4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3DFD9-66EF-9A9D-F362-AB653AE7CB15}"/>
              </a:ext>
            </a:extLst>
          </p:cNvPr>
          <p:cNvSpPr txBox="1"/>
          <p:nvPr/>
        </p:nvSpPr>
        <p:spPr>
          <a:xfrm>
            <a:off x="343637" y="4829236"/>
            <a:ext cx="10540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điểm 2 đường phân giác của tam giác. </a:t>
            </a:r>
            <a:endParaRPr lang="en-US" sz="4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80610-B6A0-B156-DDED-9BD3F5BF8D84}"/>
              </a:ext>
            </a:extLst>
          </p:cNvPr>
          <p:cNvSpPr/>
          <p:nvPr/>
        </p:nvSpPr>
        <p:spPr>
          <a:xfrm>
            <a:off x="303212" y="533400"/>
            <a:ext cx="10203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Tâm của đường tròn ngoại tiếp tam giác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FF2E3-3692-5CCE-3838-C4DC23376DC0}"/>
              </a:ext>
            </a:extLst>
          </p:cNvPr>
          <p:cNvSpPr txBox="1"/>
          <p:nvPr/>
        </p:nvSpPr>
        <p:spPr>
          <a:xfrm>
            <a:off x="10556500" y="273628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1 điểm</a:t>
            </a:r>
          </a:p>
        </p:txBody>
      </p:sp>
    </p:spTree>
    <p:extLst>
      <p:ext uri="{BB962C8B-B14F-4D97-AF65-F5344CB8AC3E}">
        <p14:creationId xmlns:p14="http://schemas.microsoft.com/office/powerpoint/2010/main" val="99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0C07D-B4EA-809B-54D1-36AA4C6D7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048" y="1757082"/>
            <a:ext cx="29337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0A399-08D2-E75C-7E15-20DB61193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52" y="1746324"/>
            <a:ext cx="2961421" cy="2961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E5B81-4559-1F1E-F0D9-B7461563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89" y="2458061"/>
            <a:ext cx="1569707" cy="156970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462FC716-CD6D-6EA0-EBD5-DFC235F2B785}"/>
              </a:ext>
            </a:extLst>
          </p:cNvPr>
          <p:cNvSpPr/>
          <p:nvPr/>
        </p:nvSpPr>
        <p:spPr>
          <a:xfrm>
            <a:off x="5942012" y="370098"/>
            <a:ext cx="3848100" cy="1386984"/>
          </a:xfrm>
          <a:prstGeom prst="cloud">
            <a:avLst/>
          </a:prstGeom>
          <a:solidFill>
            <a:srgbClr val="0000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A9FC6-E214-E3BC-368D-8607FFED54C4}"/>
              </a:ext>
            </a:extLst>
          </p:cNvPr>
          <p:cNvSpPr txBox="1"/>
          <p:nvPr/>
        </p:nvSpPr>
        <p:spPr>
          <a:xfrm>
            <a:off x="6397636" y="692998"/>
            <a:ext cx="316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ngoại tiếp tam giác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2071935-C0F9-DFA6-0710-0DAC9AA5D6D0}"/>
              </a:ext>
            </a:extLst>
          </p:cNvPr>
          <p:cNvCxnSpPr>
            <a:cxnSpLocks/>
          </p:cNvCxnSpPr>
          <p:nvPr/>
        </p:nvCxnSpPr>
        <p:spPr>
          <a:xfrm rot="5400000">
            <a:off x="5593278" y="1382011"/>
            <a:ext cx="595564" cy="406703"/>
          </a:xfrm>
          <a:prstGeom prst="bentConnector3">
            <a:avLst/>
          </a:prstGeom>
          <a:ln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C0CA1F52-A04C-0881-2B3D-E889E4F5DC22}"/>
              </a:ext>
            </a:extLst>
          </p:cNvPr>
          <p:cNvSpPr/>
          <p:nvPr/>
        </p:nvSpPr>
        <p:spPr>
          <a:xfrm>
            <a:off x="6771344" y="4114800"/>
            <a:ext cx="3848100" cy="1386984"/>
          </a:xfrm>
          <a:prstGeom prst="cloud">
            <a:avLst/>
          </a:prstGeom>
          <a:solidFill>
            <a:srgbClr val="00B05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46766-4D8F-7A8A-BE1D-E1E657C5F761}"/>
              </a:ext>
            </a:extLst>
          </p:cNvPr>
          <p:cNvSpPr txBox="1"/>
          <p:nvPr/>
        </p:nvSpPr>
        <p:spPr>
          <a:xfrm>
            <a:off x="7379304" y="4439261"/>
            <a:ext cx="293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63EAE96-7FA0-6933-8AFE-91688B8AD494}"/>
              </a:ext>
            </a:extLst>
          </p:cNvPr>
          <p:cNvCxnSpPr>
            <a:cxnSpLocks/>
          </p:cNvCxnSpPr>
          <p:nvPr/>
        </p:nvCxnSpPr>
        <p:spPr>
          <a:xfrm rot="10800000">
            <a:off x="5687708" y="3679390"/>
            <a:ext cx="1473504" cy="923294"/>
          </a:xfrm>
          <a:prstGeom prst="bentConnector3">
            <a:avLst/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8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2812" y="1828800"/>
            <a:ext cx="1059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32. Bài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ĐƯỜNG TRÒN NGOẠI TIẾP TAM GIÁC, ĐƯỜNG TRÒN NỘI TIẾP TAM GIÁC</a:t>
            </a:r>
          </a:p>
          <a:p>
            <a:pPr algn="ctr"/>
            <a:r>
              <a:rPr lang="en-US" sz="45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en-US" sz="4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5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93795" y="924570"/>
            <a:ext cx="11980673" cy="726488"/>
          </a:xfrm>
        </p:spPr>
        <p:txBody>
          <a:bodyPr>
            <a:normAutofit fontScale="90000"/>
          </a:bodyPr>
          <a:lstStyle/>
          <a:p>
            <a:r>
              <a:rPr lang="vi-VN" u="sng">
                <a:solidFill>
                  <a:srgbClr val="C00000"/>
                </a:solidFill>
              </a:rPr>
              <a:t/>
            </a:r>
            <a:br>
              <a:rPr lang="vi-VN" u="sng">
                <a:solidFill>
                  <a:srgbClr val="C00000"/>
                </a:solidFill>
              </a:rPr>
            </a:br>
            <a:r>
              <a:rPr lang="vi-VN" b="1">
                <a:solidFill>
                  <a:srgbClr val="C00000"/>
                </a:solidFill>
              </a:rPr>
              <a:t>II</a:t>
            </a:r>
            <a:r>
              <a:rPr lang="vi-VN" b="1" dirty="0">
                <a:solidFill>
                  <a:srgbClr val="C00000"/>
                </a:solidFill>
              </a:rPr>
              <a:t>. </a:t>
            </a:r>
            <a:r>
              <a:rPr lang="vi-VN" b="1" u="sng" dirty="0" err="1">
                <a:solidFill>
                  <a:srgbClr val="C00000"/>
                </a:solidFill>
              </a:rPr>
              <a:t>Đường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u="sng" dirty="0" err="1">
                <a:solidFill>
                  <a:srgbClr val="C00000"/>
                </a:solidFill>
              </a:rPr>
              <a:t>tròn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u="sng" dirty="0" err="1">
                <a:solidFill>
                  <a:srgbClr val="C00000"/>
                </a:solidFill>
              </a:rPr>
              <a:t>nội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u="sng" dirty="0" err="1">
                <a:solidFill>
                  <a:srgbClr val="C00000"/>
                </a:solidFill>
              </a:rPr>
              <a:t>tiếp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u="sng">
                <a:solidFill>
                  <a:srgbClr val="C00000"/>
                </a:solidFill>
              </a:rPr>
              <a:t>tam giác</a:t>
            </a:r>
            <a:r>
              <a:rPr lang="vi-VN" sz="4000" u="sng" dirty="0">
                <a:solidFill>
                  <a:srgbClr val="0000CC"/>
                </a:solidFill>
              </a:rPr>
              <a:t/>
            </a:r>
            <a:br>
              <a:rPr lang="vi-VN" sz="4000" u="sng" dirty="0">
                <a:solidFill>
                  <a:srgbClr val="0000CC"/>
                </a:solidFill>
              </a:rPr>
            </a:br>
            <a:endParaRPr lang="vi-VN" sz="4000" u="sng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3795" y="2971800"/>
                <a:ext cx="7543800" cy="137885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>
                    <a:solidFill>
                      <a:srgbClr val="0000CC"/>
                    </a:solidFill>
                    <a:latin typeface="+mj-lt"/>
                  </a:rPr>
                  <a:t>- </a:t>
                </a:r>
                <a:r>
                  <a:rPr lang="vi-VN" sz="3600">
                    <a:solidFill>
                      <a:srgbClr val="0000CC"/>
                    </a:solidFill>
                    <a:latin typeface="+mj-lt"/>
                  </a:rPr>
                  <a:t>Nêu vị trí tương đối của các đường thẳng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vi-VN" sz="3600">
                    <a:solidFill>
                      <a:srgbClr val="0000CC"/>
                    </a:solidFill>
                    <a:latin typeface="+mj-lt"/>
                  </a:rPr>
                  <a:t> với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3600">
                    <a:solidFill>
                      <a:srgbClr val="0000CC"/>
                    </a:solidFill>
                    <a:latin typeface="+mj-lt"/>
                  </a:rPr>
                  <a:t>?  </a:t>
                </a:r>
                <a:endParaRPr lang="vi-VN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3795" y="2971800"/>
                <a:ext cx="7543800" cy="1378856"/>
              </a:xfrm>
              <a:blipFill>
                <a:blip r:embed="rId3"/>
                <a:stretch>
                  <a:fillRect l="-2827" t="-7965" r="-2423" b="-70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23E7DB3-CFFC-2C19-9DFF-B37609C4F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698" y="924570"/>
            <a:ext cx="4024327" cy="5225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22">
                <a:extLst>
                  <a:ext uri="{FF2B5EF4-FFF2-40B4-BE49-F238E27FC236}">
                    <a16:creationId xmlns:a16="http://schemas.microsoft.com/office/drawing/2014/main" id="{5DBC4DD9-956E-8620-D6A3-B188F58A32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763" y="1739966"/>
                <a:ext cx="6941864" cy="157251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vi-VN" u="sng" dirty="0">
                    <a:solidFill>
                      <a:srgbClr val="C00000"/>
                    </a:solidFill>
                  </a:rPr>
                  <a:t/>
                </a:r>
                <a:br>
                  <a:rPr lang="vi-VN" u="sng" dirty="0">
                    <a:solidFill>
                      <a:srgbClr val="C00000"/>
                    </a:solidFill>
                  </a:rPr>
                </a:br>
                <a:r>
                  <a:rPr lang="vi-VN" u="sng">
                    <a:solidFill>
                      <a:srgbClr val="C00000"/>
                    </a:solidFill>
                  </a:rPr>
                  <a:t/>
                </a:r>
                <a:br>
                  <a:rPr lang="vi-VN" u="sng">
                    <a:solidFill>
                      <a:srgbClr val="C00000"/>
                    </a:solidFill>
                  </a:rPr>
                </a:br>
                <a:r>
                  <a:rPr lang="vi-VN" u="sng">
                    <a:solidFill>
                      <a:srgbClr val="C00000"/>
                    </a:solidFill>
                  </a:rPr>
                  <a:t/>
                </a:r>
                <a:br>
                  <a:rPr lang="vi-VN" u="sng">
                    <a:solidFill>
                      <a:srgbClr val="C00000"/>
                    </a:solidFill>
                  </a:rPr>
                </a:br>
                <a:r>
                  <a:rPr lang="vi-VN" sz="14400" b="1" u="sng">
                    <a:solidFill>
                      <a:srgbClr val="0000CC"/>
                    </a:solidFill>
                  </a:rPr>
                  <a:t>Hoạt động 5</a:t>
                </a:r>
                <a:r>
                  <a:rPr lang="vi-VN" sz="14400" b="1">
                    <a:solidFill>
                      <a:srgbClr val="0000CC"/>
                    </a:solidFill>
                  </a:rPr>
                  <a:t>: </a:t>
                </a:r>
                <a:r>
                  <a:rPr lang="vi-VN" sz="14400">
                    <a:solidFill>
                      <a:srgbClr val="0000CC"/>
                    </a:solidFill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44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4400">
                    <a:solidFill>
                      <a:srgbClr val="0000CC"/>
                    </a:solidFill>
                  </a:rPr>
                  <a:t> </a:t>
                </a:r>
              </a:p>
              <a:p>
                <a:endParaRPr lang="vi-VN" sz="14400">
                  <a:solidFill>
                    <a:srgbClr val="0000CC"/>
                  </a:solidFill>
                </a:endParaRPr>
              </a:p>
              <a:p>
                <a:r>
                  <a:rPr lang="vi-VN" sz="14400">
                    <a:solidFill>
                      <a:srgbClr val="0000CC"/>
                    </a:solidFill>
                  </a:rPr>
                  <a:t> và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14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14400">
                    <a:solidFill>
                      <a:srgbClr val="0000CC"/>
                    </a:solidFill>
                  </a:rPr>
                  <a:t> (Hình 9)</a:t>
                </a:r>
                <a:r>
                  <a:rPr lang="vi-VN" sz="14400" dirty="0">
                    <a:solidFill>
                      <a:srgbClr val="0000CC"/>
                    </a:solidFill>
                  </a:rPr>
                  <a:t/>
                </a:r>
                <a:br>
                  <a:rPr lang="vi-VN" sz="14400" dirty="0">
                    <a:solidFill>
                      <a:srgbClr val="0000CC"/>
                    </a:solidFill>
                  </a:rPr>
                </a:br>
                <a:r>
                  <a:rPr lang="vi-VN" sz="14400" u="sng" dirty="0">
                    <a:solidFill>
                      <a:srgbClr val="0000CC"/>
                    </a:solidFill>
                  </a:rPr>
                  <a:t/>
                </a:r>
                <a:br>
                  <a:rPr lang="vi-VN" sz="14400" u="sng" dirty="0">
                    <a:solidFill>
                      <a:srgbClr val="0000CC"/>
                    </a:solidFill>
                  </a:rPr>
                </a:br>
                <a:endParaRPr lang="vi-VN" sz="14400" u="sng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itle 22">
                <a:extLst>
                  <a:ext uri="{FF2B5EF4-FFF2-40B4-BE49-F238E27FC236}">
                    <a16:creationId xmlns:a16="http://schemas.microsoft.com/office/drawing/2014/main" id="{5DBC4DD9-956E-8620-D6A3-B188F58A3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3" y="1739966"/>
                <a:ext cx="6941864" cy="1572518"/>
              </a:xfrm>
              <a:prstGeom prst="rect">
                <a:avLst/>
              </a:prstGeom>
              <a:blipFill>
                <a:blip r:embed="rId5"/>
                <a:stretch>
                  <a:fillRect l="-2722" t="-189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4">
                <a:extLst>
                  <a:ext uri="{FF2B5EF4-FFF2-40B4-BE49-F238E27FC236}">
                    <a16:creationId xmlns:a16="http://schemas.microsoft.com/office/drawing/2014/main" id="{0C84C249-6B65-C80C-1AC6-6D88AFF12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25" y="2971800"/>
                <a:ext cx="7543800" cy="13788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>
                    <a:solidFill>
                      <a:srgbClr val="0000CC"/>
                    </a:solidFill>
                    <a:latin typeface="+mj-lt"/>
                  </a:rPr>
                  <a:t>- </a:t>
                </a:r>
                <a:r>
                  <a:rPr lang="vi-VN" sz="3600">
                    <a:solidFill>
                      <a:srgbClr val="0000CC"/>
                    </a:solidFill>
                    <a:latin typeface="+mj-lt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3600">
                    <a:solidFill>
                      <a:srgbClr val="0000CC"/>
                    </a:solidFill>
                    <a:latin typeface="+mj-lt"/>
                  </a:rPr>
                  <a:t> tiếp xúc với các đường thẳng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3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3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endParaRPr lang="vi-VN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4">
                <a:extLst>
                  <a:ext uri="{FF2B5EF4-FFF2-40B4-BE49-F238E27FC236}">
                    <a16:creationId xmlns:a16="http://schemas.microsoft.com/office/drawing/2014/main" id="{0C84C249-6B65-C80C-1AC6-6D88AFF12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5" y="2971800"/>
                <a:ext cx="7543800" cy="1378856"/>
              </a:xfrm>
              <a:prstGeom prst="rect">
                <a:avLst/>
              </a:prstGeom>
              <a:blipFill>
                <a:blip r:embed="rId6"/>
                <a:stretch>
                  <a:fillRect l="-2910" t="-7965" r="-4042" b="-70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4">
                <a:extLst>
                  <a:ext uri="{FF2B5EF4-FFF2-40B4-BE49-F238E27FC236}">
                    <a16:creationId xmlns:a16="http://schemas.microsoft.com/office/drawing/2014/main" id="{5270898D-87B5-09E2-45C4-A1D5FDAD2B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410" y="5388828"/>
                <a:ext cx="7543800" cy="8747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vi-VN" sz="400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3600" b="1">
                    <a:solidFill>
                      <a:srgbClr val="FF0000"/>
                    </a:solidFill>
                    <a:latin typeface="+mj-lt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vi-VN" sz="3600" b="1">
                    <a:solidFill>
                      <a:srgbClr val="FF0000"/>
                    </a:solidFill>
                    <a:latin typeface="+mj-lt"/>
                  </a:rPr>
                  <a:t> nội tiếp tam giác </a:t>
                </a:r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vi-VN" sz="3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4">
                <a:extLst>
                  <a:ext uri="{FF2B5EF4-FFF2-40B4-BE49-F238E27FC236}">
                    <a16:creationId xmlns:a16="http://schemas.microsoft.com/office/drawing/2014/main" id="{5270898D-87B5-09E2-45C4-A1D5FDAD2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0" y="5388828"/>
                <a:ext cx="7543800" cy="874753"/>
              </a:xfrm>
              <a:prstGeom prst="rect">
                <a:avLst/>
              </a:prstGeom>
              <a:blipFill>
                <a:blip r:embed="rId7"/>
                <a:stretch>
                  <a:fillRect l="-2587" t="-11189" b="-2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01033002-9A38-1470-188A-179DBEB8C816}"/>
              </a:ext>
            </a:extLst>
          </p:cNvPr>
          <p:cNvSpPr/>
          <p:nvPr/>
        </p:nvSpPr>
        <p:spPr>
          <a:xfrm>
            <a:off x="3579812" y="4350656"/>
            <a:ext cx="457200" cy="9833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0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build="p"/>
      <p:bldP spid="17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4&quot;/&gt;&lt;property id=&quot;20307&quot; value=&quot;264&quot;/&gt;&lt;/object&gt;&lt;object type=&quot;3&quot; unique_id=&quot;11123&quot;&gt;&lt;property id=&quot;20148&quot; value=&quot;5&quot;/&gt;&lt;property id=&quot;20300&quot; value=&quot;Slide 1&quot;/&gt;&lt;property id=&quot;20307&quot; value=&quot;303&quot;/&gt;&lt;/object&gt;&lt;object type=&quot;3&quot; unique_id=&quot;12472&quot;&gt;&lt;property id=&quot;20148&quot; value=&quot;5&quot;/&gt;&lt;property id=&quot;20300&quot; value=&quot;Slide 2&quot;/&gt;&lt;property id=&quot;20307&quot; value=&quot;334&quot;/&gt;&lt;/object&gt;&lt;object type=&quot;3&quot; unique_id=&quot;13213&quot;&gt;&lt;property id=&quot;20148&quot; value=&quot;5&quot;/&gt;&lt;property id=&quot;20300&quot; value=&quot;Slide 18&quot;/&gt;&lt;property id=&quot;20307&quot; value=&quot;351&quot;/&gt;&lt;/object&gt;&lt;object type=&quot;3&quot; unique_id=&quot;13315&quot;&gt;&lt;property id=&quot;20148&quot; value=&quot;5&quot;/&gt;&lt;property id=&quot;20300&quot; value=&quot;Slide 7&quot;/&gt;&lt;property id=&quot;20307&quot; value=&quot;355&quot;/&gt;&lt;/object&gt;&lt;object type=&quot;3&quot; unique_id=&quot;13316&quot;&gt;&lt;property id=&quot;20148&quot; value=&quot;5&quot;/&gt;&lt;property id=&quot;20300&quot; value=&quot;Slide 13&quot;/&gt;&lt;property id=&quot;20307&quot; value=&quot;356&quot;/&gt;&lt;/object&gt;&lt;object type=&quot;3&quot; unique_id=&quot;13317&quot;&gt;&lt;property id=&quot;20148&quot; value=&quot;5&quot;/&gt;&lt;property id=&quot;20300&quot; value=&quot;Slide 20&quot;/&gt;&lt;property id=&quot;20307&quot; value=&quot;357&quot;/&gt;&lt;/object&gt;&lt;object type=&quot;3&quot; unique_id=&quot;14034&quot;&gt;&lt;property id=&quot;20148&quot; value=&quot;5&quot;/&gt;&lt;property id=&quot;20300&quot; value=&quot;Slide 8&quot;/&gt;&lt;property id=&quot;20307&quot; value=&quot;367&quot;/&gt;&lt;/object&gt;&lt;object type=&quot;3&quot; unique_id=&quot;14035&quot;&gt;&lt;property id=&quot;20148&quot; value=&quot;5&quot;/&gt;&lt;property id=&quot;20300&quot; value=&quot;Slide 9&quot;/&gt;&lt;property id=&quot;20307&quot; value=&quot;368&quot;/&gt;&lt;/object&gt;&lt;object type=&quot;3&quot; unique_id=&quot;14036&quot;&gt;&lt;property id=&quot;20148&quot; value=&quot;5&quot;/&gt;&lt;property id=&quot;20300&quot; value=&quot;Slide 10&quot;/&gt;&lt;property id=&quot;20307&quot; value=&quot;369&quot;/&gt;&lt;/object&gt;&lt;object type=&quot;3&quot; unique_id=&quot;14037&quot;&gt;&lt;property id=&quot;20148&quot; value=&quot;5&quot;/&gt;&lt;property id=&quot;20300&quot; value=&quot;Slide 11&quot;/&gt;&lt;property id=&quot;20307&quot; value=&quot;370&quot;/&gt;&lt;/object&gt;&lt;object type=&quot;3&quot; unique_id=&quot;14495&quot;&gt;&lt;property id=&quot;20148&quot; value=&quot;5&quot;/&gt;&lt;property id=&quot;20300&quot; value=&quot;Slide 12&quot;/&gt;&lt;property id=&quot;20307&quot; value=&quot;382&quot;/&gt;&lt;/object&gt;&lt;object type=&quot;3&quot; unique_id=&quot;14726&quot;&gt;&lt;property id=&quot;20148&quot; value=&quot;5&quot;/&gt;&lt;property id=&quot;20300&quot; value=&quot;Slide 19&quot;/&gt;&lt;property id=&quot;20307&quot; value=&quot;387&quot;/&gt;&lt;/object&gt;&lt;object type=&quot;3&quot; unique_id=&quot;14859&quot;&gt;&lt;property id=&quot;20148&quot; value=&quot;5&quot;/&gt;&lt;property id=&quot;20300&quot; value=&quot;Slide 14&quot;/&gt;&lt;property id=&quot;20307&quot; value=&quot;393&quot;/&gt;&lt;/object&gt;&lt;object type=&quot;3&quot; unique_id=&quot;14861&quot;&gt;&lt;property id=&quot;20148&quot; value=&quot;5&quot;/&gt;&lt;property id=&quot;20300&quot; value=&quot;Slide 16&quot;/&gt;&lt;property id=&quot;20307&quot; value=&quot;390&quot;/&gt;&lt;/object&gt;&lt;object type=&quot;3&quot; unique_id=&quot;14905&quot;&gt;&lt;property id=&quot;20148&quot; value=&quot;5&quot;/&gt;&lt;property id=&quot;20300&quot; value=&quot;Slide 21&quot;/&gt;&lt;property id=&quot;20307&quot; value=&quot;394&quot;/&gt;&lt;/object&gt;&lt;object type=&quot;3&quot; unique_id=&quot;14906&quot;&gt;&lt;property id=&quot;20148&quot; value=&quot;5&quot;/&gt;&lt;property id=&quot;20300&quot; value=&quot;Slide 22&quot;/&gt;&lt;property id=&quot;20307&quot; value=&quot;395&quot;/&gt;&lt;/object&gt;&lt;object type=&quot;3&quot; unique_id=&quot;14907&quot;&gt;&lt;property id=&quot;20148&quot; value=&quot;5&quot;/&gt;&lt;property id=&quot;20300&quot; value=&quot;Slide 15&quot;/&gt;&lt;property id=&quot;20307&quot; value=&quot;396&quot;/&gt;&lt;/object&gt;&lt;object type=&quot;3&quot; unique_id=&quot;14908&quot;&gt;&lt;property id=&quot;20148&quot; value=&quot;5&quot;/&gt;&lt;property id=&quot;20300&quot; value=&quot;Slide 17&quot;/&gt;&lt;property id=&quot;20307&quot; value=&quot;397&quot;/&gt;&lt;/object&gt;&lt;object type=&quot;3&quot; unique_id=&quot;14972&quot;&gt;&lt;property id=&quot;20148&quot; value=&quot;5&quot;/&gt;&lt;property id=&quot;20300&quot; value=&quot;Slide 3&quot;/&gt;&lt;property id=&quot;20307&quot; value=&quot;398&quot;/&gt;&lt;/object&gt;&lt;object type=&quot;3&quot; unique_id=&quot;14973&quot;&gt;&lt;property id=&quot;20148&quot; value=&quot;5&quot;/&gt;&lt;property id=&quot;20300&quot; value=&quot;Slide 5&quot;/&gt;&lt;property id=&quot;20307&quot; value=&quot;399&quot;/&gt;&lt;/object&gt;&lt;object type=&quot;3&quot; unique_id=&quot;14974&quot;&gt;&lt;property id=&quot;20148&quot; value=&quot;5&quot;/&gt;&lt;property id=&quot;20300&quot; value=&quot;Slide 6&quot;/&gt;&lt;property id=&quot;20307&quot; value=&quot;40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12947</TotalTime>
  <Words>1811</Words>
  <Application>Microsoft Office PowerPoint</Application>
  <PresentationFormat>Custom</PresentationFormat>
  <Paragraphs>172</Paragraphs>
  <Slides>31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幼圆</vt:lpstr>
      <vt:lpstr>1_Office Theme</vt:lpstr>
      <vt:lpstr>2_Office Theme</vt:lpstr>
      <vt:lpstr>6_Office Theme</vt:lpstr>
      <vt:lpstr>PowerPoint Presentation</vt:lpstr>
      <vt:lpstr>Câu 1 (7 điểm) : Điền vào chỗ trống (…)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II. Đường tròn nội tiếp tam giác </vt:lpstr>
      <vt:lpstr>  II. Đường tròn nội tiếp tam giác    1. Định nghĩa   </vt:lpstr>
      <vt:lpstr>* Ví dụ 5:  Trong các hình 10a, 10b, ở hình nào ta có đường tròn (I) là đường tròn nội tiếp tam giác ABC ? Vì sao? </vt:lpstr>
      <vt:lpstr>* Ví dụ 5:  Trong các hình 10a, 10b, ở hình nào ta có đường tròn (I) là đường tròn nội tiếp tam giác ABC ? Vì sao? </vt:lpstr>
      <vt:lpstr>* Luyện tập 4: Trong hình 11, đường tròn (I) là đường tròn nội tiếp những tam giác nào? </vt:lpstr>
      <vt:lpstr>2. Cách xác định tâm và bán kính của đường tròn nội tiếp tam giác.</vt:lpstr>
      <vt:lpstr>PowerPoint Presentation</vt:lpstr>
      <vt:lpstr>PowerPoint Presentation</vt:lpstr>
      <vt:lpstr> 2. Cách xác định tâm và bán kính của đường tròn nội tiếp tam giác.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DELL-PC</dc:creator>
  <cp:lastModifiedBy>Admin</cp:lastModifiedBy>
  <cp:revision>552</cp:revision>
  <dcterms:created xsi:type="dcterms:W3CDTF">2016-12-09T08:21:06Z</dcterms:created>
  <dcterms:modified xsi:type="dcterms:W3CDTF">2026-01-29T15:35:00Z</dcterms:modified>
</cp:coreProperties>
</file>