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90" r:id="rId3"/>
    <p:sldId id="257" r:id="rId4"/>
    <p:sldId id="258" r:id="rId5"/>
    <p:sldId id="268" r:id="rId6"/>
    <p:sldId id="260" r:id="rId7"/>
    <p:sldId id="263" r:id="rId8"/>
    <p:sldId id="510" r:id="rId9"/>
    <p:sldId id="259" r:id="rId10"/>
    <p:sldId id="292" r:id="rId11"/>
    <p:sldId id="277" r:id="rId12"/>
    <p:sldId id="293" r:id="rId13"/>
    <p:sldId id="294" r:id="rId14"/>
    <p:sldId id="295" r:id="rId15"/>
    <p:sldId id="276" r:id="rId16"/>
    <p:sldId id="274" r:id="rId17"/>
    <p:sldId id="503" r:id="rId18"/>
    <p:sldId id="506" r:id="rId19"/>
    <p:sldId id="504" r:id="rId20"/>
    <p:sldId id="297" r:id="rId21"/>
    <p:sldId id="505" r:id="rId22"/>
    <p:sldId id="298" r:id="rId23"/>
    <p:sldId id="507" r:id="rId24"/>
    <p:sldId id="508" r:id="rId25"/>
    <p:sldId id="509" r:id="rId26"/>
    <p:sldId id="271" r:id="rId27"/>
    <p:sldId id="299" r:id="rId28"/>
    <p:sldId id="261" r:id="rId29"/>
    <p:sldId id="300" r:id="rId30"/>
    <p:sldId id="301" r:id="rId31"/>
    <p:sldId id="302" r:id="rId32"/>
    <p:sldId id="303" r:id="rId33"/>
    <p:sldId id="305" r:id="rId34"/>
    <p:sldId id="306" r:id="rId35"/>
    <p:sldId id="307" r:id="rId36"/>
    <p:sldId id="273" r:id="rId37"/>
    <p:sldId id="272" r:id="rId38"/>
    <p:sldId id="496" r:id="rId39"/>
    <p:sldId id="497" r:id="rId40"/>
    <p:sldId id="498" r:id="rId41"/>
    <p:sldId id="499" r:id="rId42"/>
    <p:sldId id="500" r:id="rId43"/>
    <p:sldId id="501" r:id="rId44"/>
    <p:sldId id="50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56"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t>‹#›</a:t>
            </a:fld>
            <a:endParaRPr lang="en-US"/>
          </a:p>
        </p:txBody>
      </p:sp>
    </p:spTree>
    <p:extLst>
      <p:ext uri="{BB962C8B-B14F-4D97-AF65-F5344CB8AC3E}">
        <p14:creationId xmlns:p14="http://schemas.microsoft.com/office/powerpoint/2010/main"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t>9/15/2025</a:t>
            </a:fld>
            <a:endParaRPr lang="en-US"/>
          </a:p>
        </p:txBody>
      </p:sp>
      <p:sp>
        <p:nvSpPr>
          <p:cNvPr id="5" name="Footer Placeholder 4">
            <a:extLst>
              <a:ext uri="{FF2B5EF4-FFF2-40B4-BE49-F238E27FC236}">
                <a16:creationId xmlns:a16="http://schemas.microsoft.com/office/drawing/2014/main"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t>9/15/2025</a:t>
            </a:fld>
            <a:endParaRPr lang="en-US"/>
          </a:p>
        </p:txBody>
      </p:sp>
      <p:sp>
        <p:nvSpPr>
          <p:cNvPr id="5" name="Footer Placeholder 4">
            <a:extLst>
              <a:ext uri="{FF2B5EF4-FFF2-40B4-BE49-F238E27FC236}">
                <a16:creationId xmlns:a16="http://schemas.microsoft.com/office/drawing/2014/main"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t>9/15/2025</a:t>
            </a:fld>
            <a:endParaRPr lang="en-US"/>
          </a:p>
        </p:txBody>
      </p:sp>
      <p:sp>
        <p:nvSpPr>
          <p:cNvPr id="5" name="Footer Placeholder 4">
            <a:extLst>
              <a:ext uri="{FF2B5EF4-FFF2-40B4-BE49-F238E27FC236}">
                <a16:creationId xmlns:a16="http://schemas.microsoft.com/office/drawing/2014/main"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605745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t>9/15/2025</a:t>
            </a:fld>
            <a:endParaRPr lang="en-US"/>
          </a:p>
        </p:txBody>
      </p:sp>
      <p:sp>
        <p:nvSpPr>
          <p:cNvPr id="5" name="Footer Placeholder 4">
            <a:extLst>
              <a:ext uri="{FF2B5EF4-FFF2-40B4-BE49-F238E27FC236}">
                <a16:creationId xmlns:a16="http://schemas.microsoft.com/office/drawing/2014/main"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994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t>9/15/2025</a:t>
            </a:fld>
            <a:endParaRPr lang="en-US"/>
          </a:p>
        </p:txBody>
      </p:sp>
      <p:sp>
        <p:nvSpPr>
          <p:cNvPr id="5" name="Footer Placeholder 4">
            <a:extLst>
              <a:ext uri="{FF2B5EF4-FFF2-40B4-BE49-F238E27FC236}">
                <a16:creationId xmlns:a16="http://schemas.microsoft.com/office/drawing/2014/main"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t>9/15/2025</a:t>
            </a:fld>
            <a:endParaRPr lang="en-US"/>
          </a:p>
        </p:txBody>
      </p:sp>
      <p:sp>
        <p:nvSpPr>
          <p:cNvPr id="6" name="Footer Placeholder 5">
            <a:extLst>
              <a:ext uri="{FF2B5EF4-FFF2-40B4-BE49-F238E27FC236}">
                <a16:creationId xmlns:a16="http://schemas.microsoft.com/office/drawing/2014/main"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t>9/15/2025</a:t>
            </a:fld>
            <a:endParaRPr lang="en-US"/>
          </a:p>
        </p:txBody>
      </p:sp>
      <p:sp>
        <p:nvSpPr>
          <p:cNvPr id="8" name="Footer Placeholder 7">
            <a:extLst>
              <a:ext uri="{FF2B5EF4-FFF2-40B4-BE49-F238E27FC236}">
                <a16:creationId xmlns:a16="http://schemas.microsoft.com/office/drawing/2014/main"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t>9/15/2025</a:t>
            </a:fld>
            <a:endParaRPr lang="en-US"/>
          </a:p>
        </p:txBody>
      </p:sp>
      <p:sp>
        <p:nvSpPr>
          <p:cNvPr id="4" name="Footer Placeholder 3">
            <a:extLst>
              <a:ext uri="{FF2B5EF4-FFF2-40B4-BE49-F238E27FC236}">
                <a16:creationId xmlns:a16="http://schemas.microsoft.com/office/drawing/2014/main"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t>9/15/2025</a:t>
            </a:fld>
            <a:endParaRPr lang="en-US"/>
          </a:p>
        </p:txBody>
      </p:sp>
      <p:sp>
        <p:nvSpPr>
          <p:cNvPr id="3" name="Footer Placeholder 2">
            <a:extLst>
              <a:ext uri="{FF2B5EF4-FFF2-40B4-BE49-F238E27FC236}">
                <a16:creationId xmlns:a16="http://schemas.microsoft.com/office/drawing/2014/main"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t>9/15/2025</a:t>
            </a:fld>
            <a:endParaRPr lang="en-US"/>
          </a:p>
        </p:txBody>
      </p:sp>
      <p:sp>
        <p:nvSpPr>
          <p:cNvPr id="6" name="Footer Placeholder 5">
            <a:extLst>
              <a:ext uri="{FF2B5EF4-FFF2-40B4-BE49-F238E27FC236}">
                <a16:creationId xmlns:a16="http://schemas.microsoft.com/office/drawing/2014/main"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t>9/15/2025</a:t>
            </a:fld>
            <a:endParaRPr lang="en-US"/>
          </a:p>
        </p:txBody>
      </p:sp>
      <p:sp>
        <p:nvSpPr>
          <p:cNvPr id="6" name="Footer Placeholder 5">
            <a:extLst>
              <a:ext uri="{FF2B5EF4-FFF2-40B4-BE49-F238E27FC236}">
                <a16:creationId xmlns:a16="http://schemas.microsoft.com/office/drawing/2014/main"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t>9/15/2025</a:t>
            </a:fld>
            <a:endParaRPr lang="en-US"/>
          </a:p>
        </p:txBody>
      </p:sp>
      <p:sp>
        <p:nvSpPr>
          <p:cNvPr id="5" name="Footer Placeholder 4">
            <a:extLst>
              <a:ext uri="{FF2B5EF4-FFF2-40B4-BE49-F238E27FC236}">
                <a16:creationId xmlns:a16="http://schemas.microsoft.com/office/drawing/2014/main"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t>‹#›</a:t>
            </a:fld>
            <a:endParaRPr lang="en-US"/>
          </a:p>
        </p:txBody>
      </p:sp>
    </p:spTree>
    <p:extLst>
      <p:ext uri="{BB962C8B-B14F-4D97-AF65-F5344CB8AC3E}">
        <p14:creationId xmlns:p14="http://schemas.microsoft.com/office/powerpoint/2010/main"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6" name="TextBox 5">
            <a:extLst>
              <a:ext uri="{FF2B5EF4-FFF2-40B4-BE49-F238E27FC236}">
                <a16:creationId xmlns:a16="http://schemas.microsoft.com/office/drawing/2014/main" id="{9CE7EEB2-A5FA-C7AB-13F9-9BE8CF8A0DE4}"/>
              </a:ext>
            </a:extLst>
          </p:cNvPr>
          <p:cNvSpPr txBox="1"/>
          <p:nvPr/>
        </p:nvSpPr>
        <p:spPr>
          <a:xfrm>
            <a:off x="-1477698" y="1750527"/>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CHƯƠNG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1</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7" name="TextBox 6">
            <a:extLst>
              <a:ext uri="{FF2B5EF4-FFF2-40B4-BE49-F238E27FC236}">
                <a16:creationId xmlns:a16="http://schemas.microsoft.com/office/drawing/2014/main" id="{09DF1A8D-2F18-8E99-D1D6-6F05EA2DD0F0}"/>
              </a:ext>
            </a:extLst>
          </p:cNvPr>
          <p:cNvSpPr txBox="1"/>
          <p:nvPr/>
        </p:nvSpPr>
        <p:spPr>
          <a:xfrm>
            <a:off x="251013" y="2921168"/>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NĂNG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LƯỢNG CƠ HỌC</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Tree>
    <p:extLst>
      <p:ext uri="{BB962C8B-B14F-4D97-AF65-F5344CB8AC3E}">
        <p14:creationId xmlns:p14="http://schemas.microsoft.com/office/powerpoint/2010/main" val="1786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6018014" y="3848607"/>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Dùng</a:t>
            </a:r>
            <a:r>
              <a:rPr lang="en-US" dirty="0"/>
              <a:t> </a:t>
            </a:r>
            <a:r>
              <a:rPr lang="en-US" dirty="0" err="1"/>
              <a:t>búa</a:t>
            </a:r>
            <a:r>
              <a:rPr lang="en-US" dirty="0"/>
              <a:t> </a:t>
            </a:r>
            <a:r>
              <a:rPr lang="en-US" dirty="0" err="1"/>
              <a:t>có</a:t>
            </a:r>
            <a:r>
              <a:rPr lang="en-US" dirty="0"/>
              <a:t> </a:t>
            </a:r>
            <a:r>
              <a:rPr lang="en-US" dirty="0" err="1"/>
              <a:t>khối</a:t>
            </a:r>
            <a:r>
              <a:rPr lang="en-US" dirty="0"/>
              <a:t> </a:t>
            </a:r>
            <a:r>
              <a:rPr lang="en-US" dirty="0" err="1"/>
              <a:t>lượng</a:t>
            </a:r>
            <a:r>
              <a:rPr lang="en-US" dirty="0"/>
              <a:t> </a:t>
            </a:r>
            <a:r>
              <a:rPr lang="en-US" dirty="0" err="1"/>
              <a:t>lớn</a:t>
            </a:r>
            <a:r>
              <a:rPr lang="en-US" dirty="0"/>
              <a:t> </a:t>
            </a:r>
            <a:r>
              <a:rPr lang="en-US" dirty="0" err="1"/>
              <a:t>hơn</a:t>
            </a:r>
            <a:endParaRPr lang="en-US" dirty="0"/>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357215" y="1211340"/>
            <a:ext cx="5534147" cy="5444680"/>
          </a:xfrm>
          <a:prstGeom prst="rect">
            <a:avLst/>
          </a:prstGeom>
        </p:spPr>
      </p:pic>
      <p:pic>
        <p:nvPicPr>
          <p:cNvPr id="3" name="Picture 2">
            <a:extLst>
              <a:ext uri="{FF2B5EF4-FFF2-40B4-BE49-F238E27FC236}">
                <a16:creationId xmlns:a16="http://schemas.microsoft.com/office/drawing/2014/main" id="{FE5B14EC-9DBB-F308-D53B-F99A6F4A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015" y="1963064"/>
            <a:ext cx="1946783" cy="1946783"/>
          </a:xfrm>
          <a:prstGeom prst="rect">
            <a:avLst/>
          </a:prstGeom>
        </p:spPr>
      </p:pic>
      <p:sp>
        <p:nvSpPr>
          <p:cNvPr id="5" name="Google Shape;1924;p44">
            <a:extLst>
              <a:ext uri="{FF2B5EF4-FFF2-40B4-BE49-F238E27FC236}">
                <a16:creationId xmlns:a16="http://schemas.microsoft.com/office/drawing/2014/main" id="{2EFEDA70-A693-9241-9759-47C13CE0AD6C}"/>
              </a:ext>
            </a:extLst>
          </p:cNvPr>
          <p:cNvSpPr txBox="1">
            <a:spLocks/>
          </p:cNvSpPr>
          <p:nvPr/>
        </p:nvSpPr>
        <p:spPr>
          <a:xfrm>
            <a:off x="6018015" y="4609038"/>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Đập</a:t>
            </a:r>
            <a:r>
              <a:rPr lang="en-US" dirty="0"/>
              <a:t> </a:t>
            </a:r>
            <a:r>
              <a:rPr lang="en-US" dirty="0" err="1"/>
              <a:t>nhanh</a:t>
            </a:r>
            <a:r>
              <a:rPr lang="en-US" dirty="0"/>
              <a:t> </a:t>
            </a:r>
            <a:r>
              <a:rPr lang="en-US" dirty="0" err="1"/>
              <a:t>hơn</a:t>
            </a:r>
            <a:endParaRPr lang="en-US" dirty="0"/>
          </a:p>
        </p:txBody>
      </p:sp>
    </p:spTree>
    <p:extLst>
      <p:ext uri="{BB962C8B-B14F-4D97-AF65-F5344CB8AC3E}">
        <p14:creationId xmlns:p14="http://schemas.microsoft.com/office/powerpoint/2010/main" val="414818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897933" y="3028879"/>
            <a:ext cx="628550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t>Động</a:t>
            </a:r>
            <a:r>
              <a:rPr lang="en-US" sz="4800" dirty="0"/>
              <a:t> </a:t>
            </a:r>
            <a:r>
              <a:rPr lang="en-US" sz="4800" dirty="0" err="1"/>
              <a:t>năng</a:t>
            </a:r>
            <a:r>
              <a:rPr lang="en-US" sz="4800" dirty="0"/>
              <a:t> </a:t>
            </a:r>
            <a:r>
              <a:rPr lang="en-US" sz="4800" dirty="0" err="1"/>
              <a:t>phụ</a:t>
            </a:r>
            <a:r>
              <a:rPr lang="en-US" sz="4800" dirty="0"/>
              <a:t> </a:t>
            </a:r>
            <a:r>
              <a:rPr lang="en-US" sz="4800" dirty="0" err="1"/>
              <a:t>thuộc</a:t>
            </a:r>
            <a:r>
              <a:rPr lang="en-US" sz="4800" dirty="0"/>
              <a:t> </a:t>
            </a:r>
            <a:r>
              <a:rPr lang="en-US" sz="4800" dirty="0" err="1"/>
              <a:t>vào</a:t>
            </a:r>
            <a:r>
              <a:rPr lang="en-US" sz="4800" dirty="0"/>
              <a:t> </a:t>
            </a:r>
            <a:r>
              <a:rPr lang="en-US" sz="4800" dirty="0" err="1"/>
              <a:t>yếu</a:t>
            </a:r>
            <a:r>
              <a:rPr lang="en-US" sz="4800" dirty="0"/>
              <a:t> </a:t>
            </a:r>
            <a:r>
              <a:rPr lang="en-US" sz="4800" dirty="0" err="1"/>
              <a:t>tố</a:t>
            </a:r>
            <a:r>
              <a:rPr lang="en-US" sz="4800" dirty="0"/>
              <a:t> </a:t>
            </a:r>
            <a:r>
              <a:rPr lang="en-US" sz="4800" dirty="0" err="1"/>
              <a:t>nào</a:t>
            </a:r>
            <a:r>
              <a:rPr lang="en-US" sz="4800" dirty="0"/>
              <a:t>?</a:t>
            </a:r>
            <a:endParaRPr lang="vi-VN" sz="4800"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04" y="810395"/>
            <a:ext cx="4733323" cy="4995106"/>
          </a:xfrm>
          <a:prstGeom prst="rect">
            <a:avLst/>
          </a:prstGeom>
        </p:spPr>
      </p:pic>
      <p:sp>
        <p:nvSpPr>
          <p:cNvPr id="4" name="TextBox 3">
            <a:extLst>
              <a:ext uri="{FF2B5EF4-FFF2-40B4-BE49-F238E27FC236}">
                <a16:creationId xmlns:a16="http://schemas.microsoft.com/office/drawing/2014/main" id="{2B17A542-C220-39AE-818E-003F47F5DBA0}"/>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a16="http://schemas.microsoft.com/office/drawing/2014/main"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68214" y="3128507"/>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2800" b="1" kern="0" dirty="0">
                <a:solidFill>
                  <a:srgbClr val="D35C27"/>
                </a:solidFill>
                <a:latin typeface="Arial" panose="020B0604020202020204" pitchFamily="34" charset="0"/>
                <a:cs typeface="Arial" panose="020B0604020202020204" pitchFamily="34" charset="0"/>
              </a:rPr>
              <a:t>khối lượng </a:t>
            </a:r>
            <a:r>
              <a:rPr lang="vi-VN" sz="2800" kern="0" dirty="0">
                <a:solidFill>
                  <a:prstClr val="black">
                    <a:lumMod val="85000"/>
                    <a:lumOff val="15000"/>
                  </a:prstClr>
                </a:solidFill>
                <a:latin typeface="Arial" panose="020B0604020202020204" pitchFamily="34" charset="0"/>
                <a:cs typeface="Arial" panose="020B0604020202020204" pitchFamily="34" charset="0"/>
              </a:rPr>
              <a:t>và </a:t>
            </a:r>
            <a:r>
              <a:rPr lang="vi-VN" sz="2800" b="1" kern="0" dirty="0">
                <a:solidFill>
                  <a:srgbClr val="D35C27"/>
                </a:solidFill>
                <a:latin typeface="Arial" panose="020B0604020202020204" pitchFamily="34" charset="0"/>
                <a:cs typeface="Arial" panose="020B0604020202020204" pitchFamily="34" charset="0"/>
              </a:rPr>
              <a:t>tốc độ </a:t>
            </a:r>
            <a:r>
              <a:rPr lang="vi-VN" sz="2800" kern="0" dirty="0">
                <a:solidFill>
                  <a:prstClr val="black">
                    <a:lumMod val="85000"/>
                    <a:lumOff val="15000"/>
                  </a:prstClr>
                </a:solidFill>
                <a:latin typeface="Arial" panose="020B0604020202020204" pitchFamily="34" charset="0"/>
                <a:cs typeface="Arial" panose="020B0604020202020204" pitchFamily="34" charset="0"/>
              </a:rPr>
              <a:t>của nó</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Quả bóng đang bay tới rổ</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a16="http://schemas.microsoft.com/office/drawing/2014/main" id="{7310245D-AB27-0C8E-8D62-94E326CD58D7}"/>
              </a:ext>
            </a:extLst>
          </p:cNvPr>
          <p:cNvSpPr txBox="1"/>
          <p:nvPr/>
        </p:nvSpPr>
        <p:spPr>
          <a:xfrm>
            <a:off x="2996378" y="5593702"/>
            <a:ext cx="6890172" cy="584775"/>
          </a:xfrm>
          <a:prstGeom prst="rect">
            <a:avLst/>
          </a:prstGeom>
          <a:noFill/>
        </p:spPr>
        <p:txBody>
          <a:bodyPr wrap="square" rtlCol="0">
            <a:spAutoFit/>
          </a:bodyPr>
          <a:lstStyle/>
          <a:p>
            <a:pPr lvl="0" algn="ctr">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pic>
        <p:nvPicPr>
          <p:cNvPr id="1026" name="Picture 2" descr="Vector sky background with basketball basket">
            <a:extLst>
              <a:ext uri="{FF2B5EF4-FFF2-40B4-BE49-F238E27FC236}">
                <a16:creationId xmlns:a16="http://schemas.microsoft.com/office/drawing/2014/main" id="{50E834C8-66E0-3DE1-E44B-107FD90B5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Ô</a:t>
            </a:r>
            <a:r>
              <a:rPr lang="vi-VN" dirty="0"/>
              <a:t> tô đang di chuyển tr</a:t>
            </a:r>
            <a:r>
              <a:rPr lang="en-US" dirty="0"/>
              <a:t>ê</a:t>
            </a:r>
            <a:r>
              <a:rPr lang="vi-VN" dirty="0"/>
              <a:t>n đường cao tốc</a:t>
            </a:r>
            <a:endParaRPr lang="en-US" sz="2000" dirty="0"/>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Tree>
    <p:extLst>
      <p:ext uri="{BB962C8B-B14F-4D97-AF65-F5344CB8AC3E}">
        <p14:creationId xmlns:p14="http://schemas.microsoft.com/office/powerpoint/2010/main" val="40490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608" y="1016860"/>
            <a:ext cx="2188796" cy="2188796"/>
          </a:xfrm>
          <a:prstGeom prst="rect">
            <a:avLst/>
          </a:prstGeom>
        </p:spPr>
      </p:pic>
    </p:spTree>
    <p:extLst>
      <p:ext uri="{BB962C8B-B14F-4D97-AF65-F5344CB8AC3E}">
        <p14:creationId xmlns:p14="http://schemas.microsoft.com/office/powerpoint/2010/main" val="164496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83C0D34F-9913-460F-A608-7C542D301205}"/>
              </a:ext>
            </a:extLst>
          </p:cNvPr>
          <p:cNvSpPr txBox="1"/>
          <p:nvPr/>
        </p:nvSpPr>
        <p:spPr>
          <a:xfrm>
            <a:off x="1390042" y="386546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dirty="0"/>
              <a:t>m</a:t>
            </a:r>
            <a:r>
              <a:rPr lang="en-US" dirty="0"/>
              <a:t>: </a:t>
            </a:r>
            <a:r>
              <a:rPr lang="vi-VN" dirty="0"/>
              <a:t>khối lượng của vật</a:t>
            </a:r>
            <a:r>
              <a:rPr lang="en-US" dirty="0"/>
              <a:t> </a:t>
            </a:r>
            <a:r>
              <a:rPr lang="en-US" altLang="vi-VN" dirty="0"/>
              <a:t>(kg)</a:t>
            </a:r>
            <a:endParaRPr lang="en-US" dirty="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501" y="2939332"/>
            <a:ext cx="2692593" cy="6130456"/>
          </a:xfrm>
          <a:prstGeom prst="rect">
            <a:avLst/>
          </a:prstGeom>
        </p:spPr>
      </p:pic>
      <p:sp>
        <p:nvSpPr>
          <p:cNvPr id="14" name="TextBox 13">
            <a:extLst>
              <a:ext uri="{FF2B5EF4-FFF2-40B4-BE49-F238E27FC236}">
                <a16:creationId xmlns:a16="http://schemas.microsoft.com/office/drawing/2014/main" id="{C5E79DB0-FCBF-BB5D-CC78-F38B6A09D4F5}"/>
              </a:ext>
            </a:extLst>
          </p:cNvPr>
          <p:cNvSpPr txBox="1"/>
          <p:nvPr/>
        </p:nvSpPr>
        <p:spPr>
          <a:xfrm>
            <a:off x="1469008" y="634786"/>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1" name="Group 70">
            <a:extLst>
              <a:ext uri="{FF2B5EF4-FFF2-40B4-BE49-F238E27FC236}">
                <a16:creationId xmlns:a16="http://schemas.microsoft.com/office/drawing/2014/main" id="{0D213286-56AA-D621-1EC2-FE1A2C8886DC}"/>
              </a:ext>
            </a:extLst>
          </p:cNvPr>
          <p:cNvGrpSpPr/>
          <p:nvPr/>
        </p:nvGrpSpPr>
        <p:grpSpPr>
          <a:xfrm>
            <a:off x="530940" y="401633"/>
            <a:ext cx="908087" cy="865902"/>
            <a:chOff x="526953" y="97897"/>
            <a:chExt cx="2383847" cy="2273106"/>
          </a:xfrm>
        </p:grpSpPr>
        <p:sp>
          <p:nvSpPr>
            <p:cNvPr id="72" name="Google Shape;3016;p59">
              <a:extLst>
                <a:ext uri="{FF2B5EF4-FFF2-40B4-BE49-F238E27FC236}">
                  <a16:creationId xmlns:a16="http://schemas.microsoft.com/office/drawing/2014/main" id="{23854482-66A1-637E-6471-78702F024C7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Picture 4" descr="Kinetic energy ">
              <a:extLst>
                <a:ext uri="{FF2B5EF4-FFF2-40B4-BE49-F238E27FC236}">
                  <a16:creationId xmlns:a16="http://schemas.microsoft.com/office/drawing/2014/main" id="{62C9FCA9-E4B3-93C1-A6A3-C7394933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390042" y="4540832"/>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a:t>v: </a:t>
            </a:r>
            <a:r>
              <a:rPr lang="en-US" dirty="0" err="1"/>
              <a:t>tốc</a:t>
            </a:r>
            <a:r>
              <a:rPr lang="en-US" dirty="0"/>
              <a:t> </a:t>
            </a:r>
            <a:r>
              <a:rPr lang="en-US" dirty="0" err="1"/>
              <a:t>độ</a:t>
            </a:r>
            <a:r>
              <a:rPr lang="en-US" dirty="0"/>
              <a:t> </a:t>
            </a:r>
            <a:r>
              <a:rPr lang="vi-VN" dirty="0"/>
              <a:t>của vật</a:t>
            </a:r>
            <a:r>
              <a:rPr lang="en-US" dirty="0"/>
              <a:t> </a:t>
            </a:r>
            <a:r>
              <a:rPr lang="en-US" altLang="vi-VN" dirty="0"/>
              <a:t>(m/s)</a:t>
            </a:r>
            <a:endParaRPr lang="en-US" dirty="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390042" y="521619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vi-VN" dirty="0"/>
              <a:t>của vật</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checkerboard(across)">
                                      <p:cBhvr>
                                        <p:cTn id="21" dur="500"/>
                                        <p:tgtEl>
                                          <p:spTgt spid="76"/>
                                        </p:tgtEl>
                                      </p:cBhvr>
                                    </p:animEffect>
                                  </p:childTnLst>
                                </p:cTn>
                              </p:par>
                              <p:par>
                                <p:cTn id="22" presetID="22" presetClass="entr" presetSubtype="8" fill="hold" grpId="0" nodeType="withEffect">
                                  <p:stCondLst>
                                    <p:cond delay="0"/>
                                  </p:stCondLst>
                                  <p:iterate type="lt">
                                    <p:tmPct val="5000"/>
                                  </p:iterate>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0"/>
                                        </p:tgtEl>
                                        <p:attrNameLst>
                                          <p:attrName>style.visibility</p:attrName>
                                        </p:attrNameLst>
                                      </p:cBhvr>
                                      <p:to>
                                        <p:strVal val="visible"/>
                                      </p:to>
                                    </p:set>
                                    <p:animEffect transition="in" filter="wipe(left)">
                                      <p:cBhvr>
                                        <p:cTn id="34" dur="5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lt">
                                    <p:tmPct val="5000"/>
                                  </p:iterate>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6" grpId="0" animBg="1"/>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030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5699" y="217464"/>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420457" y="214212"/>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2" t="38746" r="8042"/>
          <a:stretch/>
        </p:blipFill>
        <p:spPr bwMode="auto">
          <a:xfrm>
            <a:off x="6917810" y="1694195"/>
            <a:ext cx="4750092" cy="3850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BAAA48-4F01-70D9-A451-0533C9AB64D7}"/>
              </a:ext>
            </a:extLst>
          </p:cNvPr>
          <p:cNvSpPr txBox="1"/>
          <p:nvPr/>
        </p:nvSpPr>
        <p:spPr>
          <a:xfrm>
            <a:off x="238210" y="2979312"/>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Vận</a:t>
            </a:r>
            <a:r>
              <a:rPr lang="en-US" dirty="0"/>
              <a:t> </a:t>
            </a:r>
            <a:r>
              <a:rPr lang="en-US" dirty="0" err="1"/>
              <a:t>tốc</a:t>
            </a:r>
            <a:r>
              <a:rPr lang="en-US" dirty="0"/>
              <a:t> </a:t>
            </a:r>
            <a:r>
              <a:rPr lang="en-US" dirty="0" err="1"/>
              <a:t>của</a:t>
            </a:r>
            <a:r>
              <a:rPr lang="en-US" dirty="0"/>
              <a:t> </a:t>
            </a:r>
            <a:r>
              <a:rPr lang="en-US" dirty="0" err="1"/>
              <a:t>xe</a:t>
            </a:r>
            <a:r>
              <a:rPr lang="en-US" dirty="0"/>
              <a:t> </a:t>
            </a:r>
            <a:r>
              <a:rPr lang="en-US" dirty="0" err="1"/>
              <a:t>tăng</a:t>
            </a:r>
            <a:r>
              <a:rPr lang="en-US" dirty="0"/>
              <a:t> </a:t>
            </a:r>
            <a:r>
              <a:rPr lang="en-US" dirty="0" err="1"/>
              <a:t>gấp</a:t>
            </a:r>
            <a:r>
              <a:rPr lang="en-US" dirty="0"/>
              <a:t> </a:t>
            </a:r>
            <a:r>
              <a:rPr lang="en-US" dirty="0" err="1"/>
              <a:t>đôi</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v’ = 2v</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m(2v)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r>
                  <a:rPr lang="en-US" dirty="0">
                    <a:solidFill>
                      <a:prstClr val="black">
                        <a:lumMod val="85000"/>
                        <a:lumOff val="15000"/>
                      </a:prstClr>
                    </a:solidFill>
                    <a:sym typeface="Arial"/>
                  </a:rPr>
                  <a:t>.4</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52941"/>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4.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endParaRPr lang="en-US" baseline="-25000" dirty="0">
              <a:sym typeface="Arial"/>
            </a:endParaRPr>
          </a:p>
        </p:txBody>
      </p:sp>
      <p:sp>
        <p:nvSpPr>
          <p:cNvPr id="15" name="TextBox 14">
            <a:extLst>
              <a:ext uri="{FF2B5EF4-FFF2-40B4-BE49-F238E27FC236}">
                <a16:creationId xmlns:a16="http://schemas.microsoft.com/office/drawing/2014/main"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
        <p:nvSpPr>
          <p:cNvPr id="11" name="TextBox 10">
            <a:extLst>
              <a:ext uri="{FF2B5EF4-FFF2-40B4-BE49-F238E27FC236}">
                <a16:creationId xmlns:a16="http://schemas.microsoft.com/office/drawing/2014/main" id="{70ED6499-3240-C2F7-6D87-B51F7F3CF656}"/>
              </a:ext>
            </a:extLst>
          </p:cNvPr>
          <p:cNvSpPr txBox="1"/>
          <p:nvPr/>
        </p:nvSpPr>
        <p:spPr>
          <a:xfrm>
            <a:off x="1225001" y="774310"/>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b="1" dirty="0"/>
              <a:t>Động năng của một xe ô tô thay đổi như thế nào nếu tốc độ của xe t</a:t>
            </a:r>
            <a:r>
              <a:rPr lang="en-US" b="1" dirty="0"/>
              <a:t>ă</a:t>
            </a:r>
            <a:r>
              <a:rPr lang="vi-VN" b="1" dirty="0"/>
              <a:t>ng gấp đôi?</a:t>
            </a:r>
            <a:endParaRPr lang="en-US" b="1" dirty="0">
              <a:sym typeface="Arial"/>
            </a:endParaRPr>
          </a:p>
        </p:txBody>
      </p:sp>
      <p:sp>
        <p:nvSpPr>
          <p:cNvPr id="12" name="Oval 11">
            <a:extLst>
              <a:ext uri="{FF2B5EF4-FFF2-40B4-BE49-F238E27FC236}">
                <a16:creationId xmlns:a16="http://schemas.microsoft.com/office/drawing/2014/main" id="{EC0D40EF-9B1B-088D-EC73-46D9377B67C0}"/>
              </a:ext>
            </a:extLst>
          </p:cNvPr>
          <p:cNvSpPr/>
          <p:nvPr/>
        </p:nvSpPr>
        <p:spPr>
          <a:xfrm>
            <a:off x="802272" y="91057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Tree>
    <p:extLst>
      <p:ext uri="{BB962C8B-B14F-4D97-AF65-F5344CB8AC3E}">
        <p14:creationId xmlns:p14="http://schemas.microsoft.com/office/powerpoint/2010/main" val="3357413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P spid="14" grpId="0"/>
      <p:bldP spid="15" grpId="0"/>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982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75C0-DC3E-95EB-F9F8-EF1B35E60A8D}"/>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1929202" y="1900824"/>
            <a:ext cx="8142938" cy="4872837"/>
          </a:xfrm>
          <a:prstGeom prst="rect">
            <a:avLst/>
          </a:prstGeom>
        </p:spPr>
      </p:pic>
      <p:sp>
        <p:nvSpPr>
          <p:cNvPr id="2" name="TextBox 1">
            <a:extLst>
              <a:ext uri="{FF2B5EF4-FFF2-40B4-BE49-F238E27FC236}">
                <a16:creationId xmlns:a16="http://schemas.microsoft.com/office/drawing/2014/main" id="{045066AB-C314-6158-5DD4-1B4ED154D6FC}"/>
              </a:ext>
            </a:extLst>
          </p:cNvPr>
          <p:cNvSpPr txBox="1"/>
          <p:nvPr/>
        </p:nvSpPr>
        <p:spPr>
          <a:xfrm>
            <a:off x="1615099" y="783964"/>
            <a:ext cx="8310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C74"/>
                </a:solidFill>
                <a:latin typeface="Fira Sans Condensed Medium" panose="020B0603050000020004" pitchFamily="34" charset="0"/>
              </a:rPr>
              <a:t>Động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năng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của</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người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chơi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xích</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đu</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thay</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đổi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như</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thế</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nào</a:t>
            </a:r>
            <a:r>
              <a:rPr lang="en-US" sz="3600" dirty="0">
                <a:solidFill>
                  <a:srgbClr val="002C74"/>
                </a:solidFill>
                <a:latin typeface="Fira Sans Condensed Medium" panose="020B0603050000020004" pitchFamily="34" charset="0"/>
              </a:rPr>
              <a:t> ở </a:t>
            </a:r>
            <a:r>
              <a:rPr lang="en-US" sz="3600" dirty="0" err="1">
                <a:solidFill>
                  <a:srgbClr val="002C74"/>
                </a:solidFill>
                <a:latin typeface="Fira Sans Condensed Medium" panose="020B0603050000020004" pitchFamily="34" charset="0"/>
              </a:rPr>
              <a:t>các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vị</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trí</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khác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nhau</a:t>
            </a:r>
            <a:r>
              <a:rPr lang="en-US" sz="3600" dirty="0">
                <a:solidFill>
                  <a:srgbClr val="002C74"/>
                </a:solidFill>
                <a:latin typeface="Fira Sans Condensed Medium" panose="020B0603050000020004" pitchFamily="34" charset="0"/>
              </a:rPr>
              <a:t>?</a:t>
            </a:r>
            <a:endParaRPr kumimoji="0" lang="en-US" sz="3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275190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602497" y="2833031"/>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p>
              <a:p>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602497" y="2833031"/>
                <a:ext cx="3724190" cy="1710863"/>
              </a:xfrm>
              <a:prstGeom prst="rect">
                <a:avLst/>
              </a:prstGeom>
              <a:blipFill>
                <a:blip r:embed="rId3"/>
                <a:stretch>
                  <a:fillRect/>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357110" y="4507279"/>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.0,45.10</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22,5 (Jun) </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357110" y="4507279"/>
                <a:ext cx="6414838" cy="1008144"/>
              </a:xfrm>
              <a:prstGeom prst="rect">
                <a:avLst/>
              </a:prstGeom>
              <a:blipFill>
                <a:blip r:embed="rId4"/>
                <a:stretch>
                  <a:fillRect b="-3012"/>
                </a:stretch>
              </a:blipFill>
              <a:ln>
                <a:noFill/>
              </a:ln>
            </p:spPr>
            <p:txBody>
              <a:bodyPr/>
              <a:lstStyle/>
              <a:p>
                <a:r>
                  <a:rPr lang="vi-VN">
                    <a:noFill/>
                  </a:rPr>
                  <a:t> </a:t>
                </a:r>
              </a:p>
            </p:txBody>
          </p:sp>
        </mc:Fallback>
      </mc:AlternateContent>
      <p:sp>
        <p:nvSpPr>
          <p:cNvPr id="15" name="TextBox 14">
            <a:extLst>
              <a:ext uri="{FF2B5EF4-FFF2-40B4-BE49-F238E27FC236}">
                <a16:creationId xmlns:a16="http://schemas.microsoft.com/office/drawing/2014/main"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a16="http://schemas.microsoft.com/office/drawing/2014/main"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76A0C3-8D6F-3301-F7AA-8B62B0082766}"/>
              </a:ext>
            </a:extLst>
          </p:cNvPr>
          <p:cNvSpPr txBox="1"/>
          <p:nvPr/>
        </p:nvSpPr>
        <p:spPr>
          <a:xfrm>
            <a:off x="1029127" y="1298607"/>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Tree>
    <p:extLst>
      <p:ext uri="{BB962C8B-B14F-4D97-AF65-F5344CB8AC3E}">
        <p14:creationId xmlns:p14="http://schemas.microsoft.com/office/powerpoint/2010/main" val="1041951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7453907" y="3508141"/>
            <a:ext cx="3961907" cy="237085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780649" y="2184793"/>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spTree>
    <p:extLst>
      <p:ext uri="{BB962C8B-B14F-4D97-AF65-F5344CB8AC3E}">
        <p14:creationId xmlns:p14="http://schemas.microsoft.com/office/powerpoint/2010/main" val="265084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randombar(horizontal)">
                                      <p:cBhvr>
                                        <p:cTn id="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a16="http://schemas.microsoft.com/office/drawing/2014/main" id="{EC5D0BD0-5763-FF25-4BDF-23B4EAB87CE8}"/>
              </a:ext>
            </a:extLst>
          </p:cNvPr>
          <p:cNvSpPr txBox="1"/>
          <p:nvPr/>
        </p:nvSpPr>
        <p:spPr>
          <a:xfrm>
            <a:off x="5664639" y="3352093"/>
            <a:ext cx="6147444"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xuống</a:t>
            </a:r>
            <a:r>
              <a:rPr lang="en-US" dirty="0"/>
              <a:t> </a:t>
            </a:r>
            <a:r>
              <a:rPr lang="en-US" dirty="0" err="1"/>
              <a:t>từ</a:t>
            </a:r>
            <a:r>
              <a:rPr lang="en-US" dirty="0"/>
              <a:t> A </a:t>
            </a:r>
            <a:r>
              <a:rPr lang="en-US" dirty="0" err="1"/>
              <a:t>đến</a:t>
            </a:r>
            <a:r>
              <a:rPr lang="en-US" dirty="0"/>
              <a:t> O, </a:t>
            </a:r>
            <a:r>
              <a:rPr lang="en-US" dirty="0" err="1"/>
              <a:t>tốc</a:t>
            </a:r>
            <a:r>
              <a:rPr lang="en-US" dirty="0"/>
              <a:t> </a:t>
            </a:r>
            <a:r>
              <a:rPr lang="en-US" dirty="0" err="1"/>
              <a:t>độ</a:t>
            </a:r>
            <a:r>
              <a:rPr lang="en-US" dirty="0"/>
              <a:t> </a:t>
            </a:r>
            <a:r>
              <a:rPr lang="en-US" dirty="0" err="1"/>
              <a:t>tăng</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tăng</a:t>
            </a:r>
            <a:r>
              <a:rPr lang="en-US" dirty="0"/>
              <a:t> </a:t>
            </a:r>
            <a:r>
              <a:rPr lang="en-US" dirty="0" err="1"/>
              <a:t>dần</a:t>
            </a:r>
            <a:endParaRPr lang="en-US" dirty="0">
              <a:sym typeface="Arial"/>
            </a:endParaRPr>
          </a:p>
        </p:txBody>
      </p:sp>
      <p:pic>
        <p:nvPicPr>
          <p:cNvPr id="2" name="Picture 1">
            <a:extLst>
              <a:ext uri="{FF2B5EF4-FFF2-40B4-BE49-F238E27FC236}">
                <a16:creationId xmlns:a16="http://schemas.microsoft.com/office/drawing/2014/main"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a16="http://schemas.microsoft.com/office/drawing/2014/main"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sym typeface="Arial"/>
              </a:rPr>
              <a:t>Động</a:t>
            </a:r>
            <a:r>
              <a:rPr lang="en-US" dirty="0">
                <a:sym typeface="Arial"/>
              </a:rPr>
              <a:t> </a:t>
            </a:r>
            <a:r>
              <a:rPr lang="en-US" dirty="0" err="1">
                <a:sym typeface="Arial"/>
              </a:rPr>
              <a:t>năng</a:t>
            </a:r>
            <a:r>
              <a:rPr lang="en-US" dirty="0">
                <a:sym typeface="Arial"/>
              </a:rPr>
              <a:t> </a:t>
            </a:r>
            <a:r>
              <a:rPr lang="en-US" dirty="0" err="1">
                <a:sym typeface="Arial"/>
              </a:rPr>
              <a:t>phụ</a:t>
            </a:r>
            <a:r>
              <a:rPr lang="en-US" dirty="0">
                <a:sym typeface="Arial"/>
              </a:rPr>
              <a:t> </a:t>
            </a:r>
            <a:r>
              <a:rPr lang="en-US" dirty="0" err="1">
                <a:sym typeface="Arial"/>
              </a:rPr>
              <a:t>thuộc</a:t>
            </a:r>
            <a:r>
              <a:rPr lang="en-US" dirty="0">
                <a:sym typeface="Arial"/>
              </a:rPr>
              <a:t> </a:t>
            </a:r>
            <a:r>
              <a:rPr lang="en-US" dirty="0" err="1">
                <a:sym typeface="Arial"/>
              </a:rPr>
              <a:t>vào</a:t>
            </a:r>
            <a:r>
              <a:rPr lang="en-US" dirty="0">
                <a:sym typeface="Arial"/>
              </a:rPr>
              <a:t> </a:t>
            </a:r>
            <a:r>
              <a:rPr lang="en-US" dirty="0" err="1">
                <a:sym typeface="Arial"/>
              </a:rPr>
              <a:t>khối</a:t>
            </a:r>
            <a:r>
              <a:rPr lang="en-US" dirty="0">
                <a:sym typeface="Arial"/>
              </a:rPr>
              <a:t> </a:t>
            </a:r>
            <a:r>
              <a:rPr lang="en-US" dirty="0" err="1">
                <a:sym typeface="Arial"/>
              </a:rPr>
              <a:t>lượng</a:t>
            </a:r>
            <a:r>
              <a:rPr lang="en-US" dirty="0">
                <a:sym typeface="Arial"/>
              </a:rPr>
              <a:t> </a:t>
            </a:r>
            <a:r>
              <a:rPr lang="en-US" dirty="0" err="1">
                <a:sym typeface="Arial"/>
              </a:rPr>
              <a:t>và</a:t>
            </a:r>
            <a:r>
              <a:rPr lang="en-US" dirty="0">
                <a:sym typeface="Arial"/>
              </a:rPr>
              <a:t> </a:t>
            </a:r>
            <a:r>
              <a:rPr lang="en-US" dirty="0" err="1">
                <a:sym typeface="Arial"/>
              </a:rPr>
              <a:t>tốc</a:t>
            </a:r>
            <a:r>
              <a:rPr lang="en-US" dirty="0">
                <a:sym typeface="Arial"/>
              </a:rPr>
              <a:t> </a:t>
            </a:r>
            <a:r>
              <a:rPr lang="en-US" dirty="0" err="1">
                <a:sym typeface="Arial"/>
              </a:rPr>
              <a:t>độ</a:t>
            </a:r>
            <a:r>
              <a:rPr lang="en-US" dirty="0">
                <a:sym typeface="Arial"/>
              </a:rPr>
              <a:t>.</a:t>
            </a:r>
          </a:p>
        </p:txBody>
      </p:sp>
      <p:sp>
        <p:nvSpPr>
          <p:cNvPr id="14" name="TextBox 13">
            <a:extLst>
              <a:ext uri="{FF2B5EF4-FFF2-40B4-BE49-F238E27FC236}">
                <a16:creationId xmlns:a16="http://schemas.microsoft.com/office/drawing/2014/main" id="{D15CBCCB-76A3-0C93-82B9-CF95CD396491}"/>
              </a:ext>
            </a:extLst>
          </p:cNvPr>
          <p:cNvSpPr txBox="1"/>
          <p:nvPr/>
        </p:nvSpPr>
        <p:spPr>
          <a:xfrm>
            <a:off x="5664638" y="4706299"/>
            <a:ext cx="6194001"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lên</a:t>
            </a:r>
            <a:r>
              <a:rPr lang="en-US" dirty="0"/>
              <a:t> </a:t>
            </a:r>
            <a:r>
              <a:rPr lang="en-US" dirty="0" err="1"/>
              <a:t>từ</a:t>
            </a:r>
            <a:r>
              <a:rPr lang="en-US" dirty="0"/>
              <a:t> O </a:t>
            </a:r>
            <a:r>
              <a:rPr lang="en-US" dirty="0" err="1"/>
              <a:t>đến</a:t>
            </a:r>
            <a:r>
              <a:rPr lang="en-US" dirty="0"/>
              <a:t> A, </a:t>
            </a:r>
            <a:r>
              <a:rPr lang="en-US" dirty="0" err="1"/>
              <a:t>tốc</a:t>
            </a:r>
            <a:r>
              <a:rPr lang="en-US" dirty="0"/>
              <a:t> </a:t>
            </a:r>
            <a:r>
              <a:rPr lang="en-US" dirty="0" err="1"/>
              <a:t>độ</a:t>
            </a:r>
            <a:r>
              <a:rPr lang="en-US" dirty="0"/>
              <a:t> </a:t>
            </a:r>
            <a:r>
              <a:rPr lang="en-US" dirty="0" err="1"/>
              <a:t>giảm</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giảm</a:t>
            </a:r>
            <a:r>
              <a:rPr lang="en-US" dirty="0"/>
              <a:t> </a:t>
            </a:r>
            <a:r>
              <a:rPr lang="en-US" dirty="0" err="1"/>
              <a:t>dần</a:t>
            </a:r>
            <a:endParaRPr lang="en-US" dirty="0">
              <a:sym typeface="Arial"/>
            </a:endParaRPr>
          </a:p>
        </p:txBody>
      </p:sp>
    </p:spTree>
    <p:extLst>
      <p:ext uri="{BB962C8B-B14F-4D97-AF65-F5344CB8AC3E}">
        <p14:creationId xmlns:p14="http://schemas.microsoft.com/office/powerpoint/2010/main" val="252712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EA2336-15FF-81E3-C0A9-0588BA360C9E}"/>
              </a:ext>
            </a:extLst>
          </p:cNvPr>
          <p:cNvSpPr txBox="1"/>
          <p:nvPr/>
        </p:nvSpPr>
        <p:spPr>
          <a:xfrm>
            <a:off x="1581564" y="577840"/>
            <a:ext cx="9927948" cy="5632311"/>
          </a:xfrm>
          <a:prstGeom prst="rect">
            <a:avLst/>
          </a:prstGeom>
          <a:noFill/>
        </p:spPr>
        <p:txBody>
          <a:bodyPr wrap="square">
            <a:spAutoFit/>
          </a:bodyPr>
          <a:lstStyle/>
          <a:p>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1</a:t>
            </a:r>
            <a:r>
              <a:rPr lang="en-US" sz="3600" b="1" dirty="0"/>
              <a:t>: </a:t>
            </a:r>
            <a:r>
              <a:rPr lang="vi-VN" sz="3600" dirty="0"/>
              <a:t>Động năng của một vật phụ thuộc vào</a:t>
            </a:r>
          </a:p>
          <a:p>
            <a:r>
              <a:rPr lang="vi-VN" sz="3600" dirty="0"/>
              <a:t>Động năng của một vật phụ thuộc vào yếu tố nào sau đây?</a:t>
            </a:r>
          </a:p>
          <a:p>
            <a:r>
              <a:rPr lang="vi-VN" sz="3600" dirty="0"/>
              <a:t>A. Khối lượng và độ cao của vật.</a:t>
            </a:r>
          </a:p>
          <a:p>
            <a:endParaRPr lang="vi-VN" sz="3600" dirty="0"/>
          </a:p>
          <a:p>
            <a:r>
              <a:rPr lang="vi-VN" sz="3600" dirty="0"/>
              <a:t>B. Khối lượng và tốc độ của vật.  </a:t>
            </a:r>
          </a:p>
          <a:p>
            <a:endParaRPr lang="vi-VN" sz="3600" dirty="0"/>
          </a:p>
          <a:p>
            <a:r>
              <a:rPr lang="vi-VN" sz="3600" dirty="0"/>
              <a:t>C. Tốc độ và hình dạng của vật.                 </a:t>
            </a:r>
          </a:p>
          <a:p>
            <a:endParaRPr lang="vi-VN" sz="3600" dirty="0"/>
          </a:p>
          <a:p>
            <a:r>
              <a:rPr lang="vi-VN" sz="3600" dirty="0"/>
              <a:t>D. Độ cao và hình dạng của vật</a:t>
            </a:r>
            <a:r>
              <a:rPr lang="vi-VN" dirty="0"/>
              <a:t>.</a:t>
            </a:r>
          </a:p>
        </p:txBody>
      </p:sp>
    </p:spTree>
    <p:extLst>
      <p:ext uri="{BB962C8B-B14F-4D97-AF65-F5344CB8AC3E}">
        <p14:creationId xmlns:p14="http://schemas.microsoft.com/office/powerpoint/2010/main" val="3327279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F6CBF-DC65-F84B-BB17-F4B3FCF3F1A3}"/>
              </a:ext>
            </a:extLst>
          </p:cNvPr>
          <p:cNvSpPr txBox="1"/>
          <p:nvPr/>
        </p:nvSpPr>
        <p:spPr>
          <a:xfrm>
            <a:off x="1407629" y="722388"/>
            <a:ext cx="10272628" cy="3785652"/>
          </a:xfrm>
          <a:prstGeom prst="rect">
            <a:avLst/>
          </a:prstGeom>
          <a:noFill/>
        </p:spPr>
        <p:txBody>
          <a:bodyPr wrap="square">
            <a:spAutoFit/>
          </a:bodyPr>
          <a:lstStyle/>
          <a:p>
            <a:pPr algn="l"/>
            <a:r>
              <a:rPr lang="en-US" sz="4000" b="1" dirty="0" err="1">
                <a:solidFill>
                  <a:srgbClr val="333333"/>
                </a:solidFill>
                <a:latin typeface="Roboto" panose="02000000000000000000" pitchFamily="2" charset="0"/>
              </a:rPr>
              <a:t>Bài</a:t>
            </a:r>
            <a:r>
              <a:rPr lang="en-US" sz="4000" b="1" dirty="0">
                <a:solidFill>
                  <a:srgbClr val="333333"/>
                </a:solidFill>
                <a:latin typeface="Roboto" panose="02000000000000000000" pitchFamily="2" charset="0"/>
              </a:rPr>
              <a:t> 2: </a:t>
            </a:r>
            <a:r>
              <a:rPr lang="vi-VN" sz="4000" b="0" i="0" dirty="0">
                <a:solidFill>
                  <a:srgbClr val="333333"/>
                </a:solidFill>
                <a:effectLst/>
                <a:latin typeface="Roboto" panose="02000000000000000000" pitchFamily="2" charset="0"/>
              </a:rPr>
              <a:t> Tìm câu </a:t>
            </a:r>
            <a:r>
              <a:rPr lang="vi-VN" sz="4000" b="1" i="0" dirty="0">
                <a:solidFill>
                  <a:srgbClr val="333333"/>
                </a:solidFill>
                <a:effectLst/>
                <a:latin typeface="Roboto" panose="02000000000000000000" pitchFamily="2" charset="0"/>
              </a:rPr>
              <a:t>sai.</a:t>
            </a:r>
            <a:r>
              <a:rPr lang="vi-VN" sz="4000" b="0" i="0" dirty="0">
                <a:solidFill>
                  <a:srgbClr val="333333"/>
                </a:solidFill>
                <a:effectLst/>
                <a:latin typeface="Roboto" panose="02000000000000000000" pitchFamily="2" charset="0"/>
              </a:rPr>
              <a:t> Động năng của một vật không đổi khi</a:t>
            </a:r>
          </a:p>
          <a:p>
            <a:pPr algn="l">
              <a:buFont typeface="Arial" panose="020B0604020202020204" pitchFamily="34" charset="0"/>
              <a:buChar char="•"/>
            </a:pPr>
            <a:r>
              <a:rPr lang="vi-VN" sz="4000" b="0" i="0" dirty="0">
                <a:solidFill>
                  <a:srgbClr val="333333"/>
                </a:solidFill>
                <a:effectLst/>
                <a:latin typeface="Roboto" panose="02000000000000000000" pitchFamily="2" charset="0"/>
              </a:rPr>
              <a:t>A. chuyển động thẳng đều.</a:t>
            </a:r>
          </a:p>
          <a:p>
            <a:pPr algn="l">
              <a:buFont typeface="Arial" panose="020B0604020202020204" pitchFamily="34" charset="0"/>
              <a:buChar char="•"/>
            </a:pPr>
            <a:r>
              <a:rPr lang="vi-VN" sz="4000" b="0" i="0" dirty="0">
                <a:solidFill>
                  <a:srgbClr val="333333"/>
                </a:solidFill>
                <a:effectLst/>
                <a:latin typeface="Roboto" panose="02000000000000000000" pitchFamily="2" charset="0"/>
              </a:rPr>
              <a:t>B. chuyển động tròn đều.</a:t>
            </a:r>
          </a:p>
          <a:p>
            <a:pPr algn="l">
              <a:buFont typeface="Arial" panose="020B0604020202020204" pitchFamily="34" charset="0"/>
              <a:buChar char="•"/>
            </a:pPr>
            <a:r>
              <a:rPr lang="vi-VN" sz="4000" b="0" i="0" dirty="0">
                <a:solidFill>
                  <a:srgbClr val="333333"/>
                </a:solidFill>
                <a:effectLst/>
                <a:latin typeface="Roboto" panose="02000000000000000000" pitchFamily="2" charset="0"/>
              </a:rPr>
              <a:t>C. chuyển động cong đều.</a:t>
            </a:r>
          </a:p>
          <a:p>
            <a:pPr algn="l">
              <a:buFont typeface="Arial" panose="020B0604020202020204" pitchFamily="34" charset="0"/>
              <a:buChar char="•"/>
            </a:pPr>
            <a:r>
              <a:rPr lang="vi-VN" sz="4000" b="0" i="0" dirty="0">
                <a:solidFill>
                  <a:srgbClr val="333333"/>
                </a:solidFill>
                <a:effectLst/>
                <a:latin typeface="Roboto" panose="02000000000000000000" pitchFamily="2" charset="0"/>
              </a:rPr>
              <a:t>D. chuyển động biến đổi đều.</a:t>
            </a:r>
          </a:p>
        </p:txBody>
      </p:sp>
    </p:spTree>
    <p:extLst>
      <p:ext uri="{BB962C8B-B14F-4D97-AF65-F5344CB8AC3E}">
        <p14:creationId xmlns:p14="http://schemas.microsoft.com/office/powerpoint/2010/main" val="1270879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110622-3846-A851-2ABC-C12E583A0C75}"/>
              </a:ext>
            </a:extLst>
          </p:cNvPr>
          <p:cNvSpPr txBox="1"/>
          <p:nvPr/>
        </p:nvSpPr>
        <p:spPr>
          <a:xfrm>
            <a:off x="1164120" y="442147"/>
            <a:ext cx="10082005" cy="1077218"/>
          </a:xfrm>
          <a:prstGeom prst="rect">
            <a:avLst/>
          </a:prstGeom>
          <a:noFill/>
        </p:spPr>
        <p:txBody>
          <a:bodyPr wrap="square">
            <a:spAutoFit/>
          </a:bodyPr>
          <a:lstStyle/>
          <a:p>
            <a:r>
              <a:rPr lang="en-US" sz="3200" b="1" i="0" dirty="0" err="1">
                <a:solidFill>
                  <a:srgbClr val="000000"/>
                </a:solidFill>
                <a:effectLst/>
                <a:latin typeface="Times New Roman" panose="02020603050405020304" pitchFamily="18" charset="0"/>
                <a:cs typeface="Times New Roman" panose="02020603050405020304" pitchFamily="18" charset="0"/>
              </a:rPr>
              <a:t>Bài</a:t>
            </a:r>
            <a:r>
              <a:rPr lang="en-US" sz="3200" b="1" i="0" dirty="0">
                <a:solidFill>
                  <a:srgbClr val="000000"/>
                </a:solidFill>
                <a:effectLst/>
                <a:latin typeface="Times New Roman" panose="02020603050405020304" pitchFamily="18" charset="0"/>
                <a:cs typeface="Times New Roman" panose="02020603050405020304" pitchFamily="18" charset="0"/>
              </a:rPr>
              <a:t> 3</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Một ô tô khối lượng 4 tấn chuyển động với vận tốc không đổi 54 km/h. </a:t>
            </a:r>
            <a:r>
              <a:rPr lang="en-US" sz="3200" b="0" i="0" dirty="0" err="1">
                <a:solidFill>
                  <a:srgbClr val="000000"/>
                </a:solidFill>
                <a:effectLst/>
                <a:latin typeface="Times New Roman" panose="02020603050405020304" pitchFamily="18" charset="0"/>
                <a:cs typeface="Times New Roman" panose="02020603050405020304" pitchFamily="18" charset="0"/>
              </a:rPr>
              <a:t>Tính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Động năng của ô tô tải</a:t>
            </a:r>
            <a:r>
              <a:rPr lang="en-US" sz="3200" b="0" i="0" dirty="0">
                <a:solidFill>
                  <a:srgbClr val="000000"/>
                </a:solidFill>
                <a:effectLst/>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EE9D06C-2CD6-A559-64BD-A45192C62932}"/>
              </a:ext>
            </a:extLst>
          </p:cNvPr>
          <p:cNvSpPr txBox="1"/>
          <p:nvPr/>
        </p:nvSpPr>
        <p:spPr>
          <a:xfrm>
            <a:off x="1164120" y="1695126"/>
            <a:ext cx="9580080" cy="2062103"/>
          </a:xfrm>
          <a:prstGeom prst="rect">
            <a:avLst/>
          </a:prstGeom>
          <a:noFill/>
        </p:spPr>
        <p:txBody>
          <a:bodyPr wrap="square">
            <a:spAutoFit/>
          </a:bodyPr>
          <a:lstStyle/>
          <a:p>
            <a:pPr algn="just"/>
            <a:r>
              <a:rPr lang="en-US" sz="3200" b="1" dirty="0" err="1">
                <a:solidFill>
                  <a:srgbClr val="000000"/>
                </a:solidFill>
                <a:latin typeface="Times New Roman" panose="02020603050405020304" pitchFamily="18" charset="0"/>
                <a:cs typeface="Times New Roman" panose="02020603050405020304" pitchFamily="18" charset="0"/>
              </a:rPr>
              <a:t>Hướng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dẫn</a:t>
            </a:r>
            <a:r>
              <a:rPr lang="en-US" sz="3200" b="1" i="0" dirty="0">
                <a:solidFill>
                  <a:srgbClr val="000000"/>
                </a:solidFill>
                <a:effectLst/>
                <a:latin typeface="Times New Roman" panose="02020603050405020304" pitchFamily="18" charset="0"/>
                <a:cs typeface="Times New Roman" panose="02020603050405020304" pitchFamily="18" charset="0"/>
              </a:rPr>
              <a:t>:</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Ta có: v = 54 km/h = 15 m/s; m = 4 tấn = 4000 kg.</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Động năng của ô tô tải bằng: W</a:t>
            </a:r>
            <a:r>
              <a:rPr lang="vi-VN" sz="3200" b="0" i="0" baseline="-25000" dirty="0">
                <a:solidFill>
                  <a:srgbClr val="000000"/>
                </a:solidFill>
                <a:effectLst/>
                <a:latin typeface="Times New Roman" panose="02020603050405020304" pitchFamily="18" charset="0"/>
                <a:cs typeface="Times New Roman" panose="02020603050405020304" pitchFamily="18" charset="0"/>
              </a:rPr>
              <a:t>đ</a:t>
            </a:r>
            <a:r>
              <a:rPr lang="vi-VN" sz="3200" b="0" i="0" dirty="0">
                <a:solidFill>
                  <a:srgbClr val="000000"/>
                </a:solidFill>
                <a:effectLst/>
                <a:latin typeface="Times New Roman" panose="02020603050405020304" pitchFamily="18" charset="0"/>
                <a:cs typeface="Times New Roman" panose="02020603050405020304" pitchFamily="18" charset="0"/>
              </a:rPr>
              <a:t> = 0,5mv</a:t>
            </a:r>
            <a:r>
              <a:rPr lang="vi-VN" sz="3200" b="0" i="0" baseline="30000" dirty="0">
                <a:solidFill>
                  <a:srgbClr val="000000"/>
                </a:solidFill>
                <a:effectLst/>
                <a:latin typeface="Times New Roman" panose="02020603050405020304" pitchFamily="18" charset="0"/>
                <a:cs typeface="Times New Roman" panose="02020603050405020304" pitchFamily="18" charset="0"/>
              </a:rPr>
              <a:t>2</a:t>
            </a:r>
            <a:r>
              <a:rPr lang="vi-VN" sz="3200" b="0" i="0" dirty="0">
                <a:solidFill>
                  <a:srgbClr val="000000"/>
                </a:solidFill>
                <a:effectLst/>
                <a:latin typeface="Times New Roman" panose="02020603050405020304" pitchFamily="18" charset="0"/>
                <a:cs typeface="Times New Roman" panose="02020603050405020304" pitchFamily="18" charset="0"/>
              </a:rPr>
              <a:t> = 0,5.4000.15</a:t>
            </a:r>
            <a:r>
              <a:rPr lang="vi-VN" sz="3200" b="0" i="0" baseline="30000" dirty="0">
                <a:solidFill>
                  <a:srgbClr val="000000"/>
                </a:solidFill>
                <a:effectLst/>
                <a:latin typeface="Times New Roman" panose="02020603050405020304" pitchFamily="18" charset="0"/>
                <a:cs typeface="Times New Roman" panose="02020603050405020304" pitchFamily="18" charset="0"/>
              </a:rPr>
              <a:t>2</a:t>
            </a:r>
            <a:r>
              <a:rPr lang="vi-VN" sz="3200" b="0" i="0" dirty="0">
                <a:solidFill>
                  <a:srgbClr val="000000"/>
                </a:solidFill>
                <a:effectLst/>
                <a:latin typeface="Times New Roman" panose="02020603050405020304" pitchFamily="18" charset="0"/>
                <a:cs typeface="Times New Roman" panose="02020603050405020304" pitchFamily="18" charset="0"/>
              </a:rPr>
              <a:t> = 450000 J = 450 kJ</a:t>
            </a:r>
          </a:p>
        </p:txBody>
      </p:sp>
    </p:spTree>
    <p:extLst>
      <p:ext uri="{BB962C8B-B14F-4D97-AF65-F5344CB8AC3E}">
        <p14:creationId xmlns:p14="http://schemas.microsoft.com/office/powerpoint/2010/main" val="175267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15C4B85E-0C93-FE8F-2E2F-5EB17B00B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567" y="1318865"/>
            <a:ext cx="8846319" cy="4898004"/>
          </a:xfrm>
          <a:prstGeom prst="rect">
            <a:avLst/>
          </a:prstGeom>
        </p:spPr>
      </p:pic>
      <p:sp>
        <p:nvSpPr>
          <p:cNvPr id="429" name="Google Shape;1770;p42">
            <a:extLst>
              <a:ext uri="{FF2B5EF4-FFF2-40B4-BE49-F238E27FC236}">
                <a16:creationId xmlns:a16="http://schemas.microsoft.com/office/drawing/2014/main" id="{D2A527B1-A481-5E69-FB9F-0BC37DB3531F}"/>
              </a:ext>
            </a:extLst>
          </p:cNvPr>
          <p:cNvSpPr txBox="1">
            <a:spLocks/>
          </p:cNvSpPr>
          <p:nvPr/>
        </p:nvSpPr>
        <p:spPr>
          <a:xfrm>
            <a:off x="610720" y="3647398"/>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II.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THẾ</a:t>
            </a:r>
            <a:r>
              <a:rPr kumimoji="0" lang="en" sz="8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057842"/>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69CF2AE-76C9-32F6-5D22-D9B4DF9C6B03}"/>
                </a:ext>
              </a:extLst>
            </p:cNvPr>
            <p:cNvPicPr>
              <a:picLocks noChangeAspect="1"/>
            </p:cNvPicPr>
            <p:nvPr/>
          </p:nvPicPr>
          <p:blipFill>
            <a:blip r:embed="rId3"/>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a16="http://schemas.microsoft.com/office/drawing/2014/main"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a16="http://schemas.microsoft.com/office/drawing/2014/main"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a16="http://schemas.microsoft.com/office/drawing/2014/main"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3072" name="Picture 3071">
            <a:extLst>
              <a:ext uri="{FF2B5EF4-FFF2-40B4-BE49-F238E27FC236}">
                <a16:creationId xmlns:a16="http://schemas.microsoft.com/office/drawing/2014/main" id="{B6DA510D-D169-09C8-DC20-9932E6B6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69" y="774322"/>
            <a:ext cx="10266554" cy="6041660"/>
          </a:xfrm>
          <a:prstGeom prst="rect">
            <a:avLst/>
          </a:prstGeom>
        </p:spPr>
      </p:pic>
    </p:spTree>
    <p:extLst>
      <p:ext uri="{BB962C8B-B14F-4D97-AF65-F5344CB8AC3E}">
        <p14:creationId xmlns:p14="http://schemas.microsoft.com/office/powerpoint/2010/main" val="81800116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203" name="TextBox 2202">
            <a:extLst>
              <a:ext uri="{FF2B5EF4-FFF2-40B4-BE49-F238E27FC236}">
                <a16:creationId xmlns:a16="http://schemas.microsoft.com/office/drawing/2014/main" id="{B5BF66AD-35E0-4221-8A71-DB418E25C3F8}"/>
              </a:ext>
            </a:extLst>
          </p:cNvPr>
          <p:cNvSpPr txBox="1"/>
          <p:nvPr/>
        </p:nvSpPr>
        <p:spPr>
          <a:xfrm>
            <a:off x="6822522" y="1532579"/>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2</a:t>
            </a:r>
          </a:p>
        </p:txBody>
      </p:sp>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ĐỘNG NĂNG</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
        <p:nvSpPr>
          <p:cNvPr id="1986" name="TextBox 1985">
            <a:extLst>
              <a:ext uri="{FF2B5EF4-FFF2-40B4-BE49-F238E27FC236}">
                <a16:creationId xmlns:a16="http://schemas.microsoft.com/office/drawing/2014/main" id="{6B325150-84DA-4E47-83CF-094FB1B6E424}"/>
              </a:ext>
            </a:extLst>
          </p:cNvPr>
          <p:cNvSpPr txBox="1"/>
          <p:nvPr/>
        </p:nvSpPr>
        <p:spPr>
          <a:xfrm>
            <a:off x="6822522" y="3949138"/>
            <a:ext cx="376413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rPr>
              <a:t>THẾ</a:t>
            </a:r>
            <a:r>
              <a:rPr kumimoji="0" lang="en-US" sz="6000" b="0" i="0" u="none" strike="noStrike" kern="1200" cap="none" spc="0" normalizeH="0" noProof="0" dirty="0">
                <a:ln>
                  <a:noFill/>
                </a:ln>
                <a:solidFill>
                  <a:srgbClr val="001331"/>
                </a:solidFill>
                <a:effectLst/>
                <a:uLnTx/>
                <a:uFillTx/>
                <a:latin typeface="Fira Sans Black" panose="020B0A03050000020004" pitchFamily="34" charset="0"/>
                <a:ea typeface="+mn-ea"/>
                <a:cs typeface="+mn-cs"/>
              </a:rPr>
              <a:t> NĂNG</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23757"/>
            <a:ext cx="6687911" cy="6687911"/>
          </a:xfrm>
          <a:prstGeom prst="rect">
            <a:avLst/>
          </a:prstGeom>
        </p:spPr>
      </p:pic>
    </p:spTree>
    <p:extLst>
      <p:ext uri="{BB962C8B-B14F-4D97-AF65-F5344CB8AC3E}">
        <p14:creationId xmlns:p14="http://schemas.microsoft.com/office/powerpoint/2010/main" val="1075539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wipe(up)">
                                      <p:cBhvr>
                                        <p:cTn id="7" dur="500"/>
                                        <p:tgtEl>
                                          <p:spTgt spid="220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84"/>
                                        </p:tgtEl>
                                        <p:attrNameLst>
                                          <p:attrName>style.visibility</p:attrName>
                                        </p:attrNameLst>
                                      </p:cBhvr>
                                      <p:to>
                                        <p:strVal val="visible"/>
                                      </p:to>
                                    </p:set>
                                    <p:animEffect transition="in" filter="wipe(up)">
                                      <p:cBhvr>
                                        <p:cTn id="11" dur="500"/>
                                        <p:tgtEl>
                                          <p:spTgt spid="198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wipe(up)">
                                      <p:cBhvr>
                                        <p:cTn id="15" dur="500"/>
                                        <p:tgtEl>
                                          <p:spTgt spid="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P spid="198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5BA9DEF-B041-7A41-A1A4-80868A356BE8}"/>
              </a:ext>
            </a:extLst>
          </p:cNvPr>
          <p:cNvSpPr/>
          <p:nvPr/>
        </p:nvSpPr>
        <p:spPr>
          <a:xfrm>
            <a:off x="316239" y="2062226"/>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69" y="1876249"/>
            <a:ext cx="6351226" cy="3737568"/>
          </a:xfrm>
          <a:prstGeom prst="rect">
            <a:avLst/>
          </a:prstGeom>
        </p:spPr>
      </p:pic>
      <p:sp>
        <p:nvSpPr>
          <p:cNvPr id="10" name="TextBox 9">
            <a:extLst>
              <a:ext uri="{FF2B5EF4-FFF2-40B4-BE49-F238E27FC236}">
                <a16:creationId xmlns:a16="http://schemas.microsoft.com/office/drawing/2014/main" id="{F92A3728-1554-A890-60E5-29B9ED01CD03}"/>
              </a:ext>
            </a:extLst>
          </p:cNvPr>
          <p:cNvSpPr txBox="1"/>
          <p:nvPr/>
        </p:nvSpPr>
        <p:spPr>
          <a:xfrm>
            <a:off x="558404" y="2993606"/>
            <a:ext cx="4633278" cy="3046988"/>
          </a:xfrm>
          <a:prstGeom prst="rect">
            <a:avLst/>
          </a:prstGeom>
          <a:noFill/>
        </p:spPr>
        <p:txBody>
          <a:bodyPr wrap="square" rtlCol="0">
            <a:spAutoFit/>
          </a:bodyPr>
          <a:lstStyle/>
          <a:p>
            <a:pPr lvl="0" algn="ctr">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pic>
        <p:nvPicPr>
          <p:cNvPr id="11" name="Picture 10">
            <a:extLst>
              <a:ext uri="{FF2B5EF4-FFF2-40B4-BE49-F238E27FC236}">
                <a16:creationId xmlns:a16="http://schemas.microsoft.com/office/drawing/2014/main" id="{15B2DB08-8173-2F10-67C0-C07B5FDFB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364" y="1056322"/>
            <a:ext cx="1670025" cy="1762388"/>
          </a:xfrm>
          <a:prstGeom prst="rect">
            <a:avLst/>
          </a:prstGeom>
        </p:spPr>
      </p:pic>
    </p:spTree>
    <p:extLst>
      <p:ext uri="{BB962C8B-B14F-4D97-AF65-F5344CB8AC3E}">
        <p14:creationId xmlns:p14="http://schemas.microsoft.com/office/powerpoint/2010/main" val="282728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836260"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50496"/>
            <a:ext cx="6784107" cy="3992310"/>
          </a:xfrm>
          <a:prstGeom prst="rect">
            <a:avLst/>
          </a:prstGeom>
        </p:spPr>
      </p:pic>
      <p:sp>
        <p:nvSpPr>
          <p:cNvPr id="3" name="Rectangle: Rounded Corners 2">
            <a:extLst>
              <a:ext uri="{FF2B5EF4-FFF2-40B4-BE49-F238E27FC236}">
                <a16:creationId xmlns:a16="http://schemas.microsoft.com/office/drawing/2014/main" id="{60DA2A69-AC31-D8C6-9660-46D9BFC9C262}"/>
              </a:ext>
            </a:extLst>
          </p:cNvPr>
          <p:cNvSpPr/>
          <p:nvPr/>
        </p:nvSpPr>
        <p:spPr>
          <a:xfrm>
            <a:off x="1234961" y="4641766"/>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a16="http://schemas.microsoft.com/office/drawing/2014/main" id="{FAD84C47-3073-F707-B46C-0BA037057240}"/>
              </a:ext>
            </a:extLst>
          </p:cNvPr>
          <p:cNvSpPr txBox="1">
            <a:spLocks/>
          </p:cNvSpPr>
          <p:nvPr/>
        </p:nvSpPr>
        <p:spPr>
          <a:xfrm>
            <a:off x="1999589" y="4689027"/>
            <a:ext cx="877613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id="{E99E6BD6-98E2-C898-4C94-9A6E36246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5" y="3877143"/>
            <a:ext cx="2188796" cy="2188796"/>
          </a:xfrm>
          <a:prstGeom prst="rect">
            <a:avLst/>
          </a:prstGeom>
        </p:spPr>
      </p:pic>
    </p:spTree>
    <p:extLst>
      <p:ext uri="{BB962C8B-B14F-4D97-AF65-F5344CB8AC3E}">
        <p14:creationId xmlns:p14="http://schemas.microsoft.com/office/powerpoint/2010/main" val="281081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a16="http://schemas.microsoft.com/office/drawing/2014/main"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696" y="3023415"/>
            <a:ext cx="2692593" cy="6130456"/>
          </a:xfrm>
          <a:prstGeom prst="rect">
            <a:avLst/>
          </a:prstGeom>
        </p:spPr>
      </p:pic>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43AA2E4B-BB84-AE41-6B92-C4AA857345CF}"/>
              </a:ext>
            </a:extLst>
          </p:cNvPr>
          <p:cNvSpPr txBox="1"/>
          <p:nvPr/>
        </p:nvSpPr>
        <p:spPr>
          <a:xfrm>
            <a:off x="1043200" y="527909"/>
            <a:ext cx="3207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0B0138-4BC9-CF04-34A0-ADC0B72933DB}"/>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a16="http://schemas.microsoft.com/office/drawing/2014/main"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9" name="Oval 8">
            <a:extLst>
              <a:ext uri="{FF2B5EF4-FFF2-40B4-BE49-F238E27FC236}">
                <a16:creationId xmlns:a16="http://schemas.microsoft.com/office/drawing/2014/main"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t>
                </a:r>
                <a:r>
                  <a:rPr lang="en-US" sz="2600" dirty="0"/>
                  <a:t>= P</a:t>
                </a:r>
                <a:r>
                  <a:rPr lang="en-US" sz="2600" baseline="-25000" dirty="0"/>
                  <a:t>2</a:t>
                </a:r>
                <a:r>
                  <a:rPr lang="en-US" sz="2600" dirty="0"/>
                  <a:t>.h</a:t>
                </a:r>
                <a:r>
                  <a:rPr lang="en-US" sz="2600" baseline="-25000" dirty="0"/>
                  <a:t>2</a:t>
                </a:r>
              </a:p>
            </p:txBody>
          </p:sp>
        </mc:Choice>
        <mc:Fallback xmlns="">
          <p:sp>
            <p:nvSpPr>
              <p:cNvPr id="4" name="TextBox 3">
                <a:extLst>
                  <a:ext uri="{FF2B5EF4-FFF2-40B4-BE49-F238E27FC236}">
                    <a16:creationId xmlns:a16="http://schemas.microsoft.com/office/drawing/2014/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a16="http://schemas.microsoft.com/office/drawing/2014/main"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panose="02040503050406030204" pitchFamily="18" charset="0"/>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t>
                </a:r>
                <a:endParaRPr lang="en-US" sz="2600" baseline="-25000" dirty="0"/>
              </a:p>
            </p:txBody>
          </p:sp>
        </mc:Choice>
        <mc:Fallback xmlns="">
          <p:sp>
            <p:nvSpPr>
              <p:cNvPr id="18" name="TextBox 17">
                <a:extLst>
                  <a:ext uri="{FF2B5EF4-FFF2-40B4-BE49-F238E27FC236}">
                    <a16:creationId xmlns:a16="http://schemas.microsoft.com/office/drawing/2014/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971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id="{A17FC295-4F7F-4C39-A60C-D2A66BDF9780}"/>
              </a:ext>
            </a:extLst>
          </p:cNvPr>
          <p:cNvCxnSpPr>
            <a:cxnSpLocks/>
            <a:stCxn id="69" idx="3"/>
            <a:endCxn id="77" idx="1"/>
          </p:cNvCxnSpPr>
          <p:nvPr/>
        </p:nvCxnSpPr>
        <p:spPr>
          <a:xfrm>
            <a:off x="7202406" y="3429000"/>
            <a:ext cx="972313"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5046483" y="2769717"/>
            <a:ext cx="2155923" cy="131856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8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rPr>
              <a:t>THẾ</a:t>
            </a:r>
            <a:r>
              <a:rPr kumimoji="0" lang="en-US" sz="2800" b="1" i="0" u="none" strike="noStrike" kern="0" cap="none" spc="0" normalizeH="0" noProof="0" dirty="0">
                <a:ln>
                  <a:noFill/>
                </a:ln>
                <a:solidFill>
                  <a:srgbClr val="00A19D"/>
                </a:solidFill>
                <a:effectLst/>
                <a:uLnTx/>
                <a:uFillTx/>
                <a:latin typeface="Fira Sans Condensed Medium" panose="020B0603050000020004" pitchFamily="34" charset="0"/>
                <a:ea typeface="+mn-ea"/>
                <a:cs typeface="Arial"/>
                <a:sym typeface="Arial"/>
              </a:rPr>
              <a:t> NĂNG</a:t>
            </a:r>
            <a:endPar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en-VN"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en-VN"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3844955" y="421453"/>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CỦNG</a:t>
            </a:r>
            <a:r>
              <a:rPr kumimoji="0" lang="en-US" sz="7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CỐ</a:t>
            </a:r>
            <a:endPar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4" name="Picture 3">
            <a:extLst>
              <a:ext uri="{FF2B5EF4-FFF2-40B4-BE49-F238E27FC236}">
                <a16:creationId xmlns:a16="http://schemas.microsoft.com/office/drawing/2014/main" id="{ED226AD7-DE01-4A67-E4C7-80127CFE3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54" y="2180232"/>
            <a:ext cx="7353355" cy="4535878"/>
          </a:xfrm>
          <a:prstGeom prst="rect">
            <a:avLst/>
          </a:prstGeom>
        </p:spPr>
      </p:pic>
    </p:spTree>
    <p:extLst>
      <p:ext uri="{BB962C8B-B14F-4D97-AF65-F5344CB8AC3E}">
        <p14:creationId xmlns:p14="http://schemas.microsoft.com/office/powerpoint/2010/main"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a16="http://schemas.microsoft.com/office/drawing/2014/main"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3" name="Google Shape;2992;p59">
            <a:extLst>
              <a:ext uri="{FF2B5EF4-FFF2-40B4-BE49-F238E27FC236}">
                <a16:creationId xmlns:a16="http://schemas.microsoft.com/office/drawing/2014/main" id="{A97D75C7-50C7-4182-B1C5-E436E0317EE3}"/>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47046D-3EBC-4ADF-A870-028063271EE3}"/>
              </a:ext>
            </a:extLst>
          </p:cNvPr>
          <p:cNvSpPr txBox="1"/>
          <p:nvPr/>
        </p:nvSpPr>
        <p:spPr>
          <a:xfrm>
            <a:off x="2344661" y="913648"/>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sp>
        <p:nvSpPr>
          <p:cNvPr id="16" name="TextBox 15">
            <a:extLst>
              <a:ext uri="{FF2B5EF4-FFF2-40B4-BE49-F238E27FC236}">
                <a16:creationId xmlns:a16="http://schemas.microsoft.com/office/drawing/2014/main" id="{B8C4DB99-31BF-455C-9647-0A4D61824F0F}"/>
              </a:ext>
            </a:extLst>
          </p:cNvPr>
          <p:cNvSpPr txBox="1"/>
          <p:nvPr/>
        </p:nvSpPr>
        <p:spPr>
          <a:xfrm>
            <a:off x="2429506"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E05D5D"/>
                </a:solidFill>
                <a:latin typeface="Fira Sans Condensed Medium" panose="020B0603050000020004" pitchFamily="34" charset="0"/>
              </a:rPr>
              <a:t>Động</a:t>
            </a:r>
            <a:r>
              <a:rPr lang="en-US" sz="3600" dirty="0">
                <a:solidFill>
                  <a:srgbClr val="E05D5D"/>
                </a:solidFill>
                <a:latin typeface="Fira Sans Condensed Medium" panose="020B0603050000020004" pitchFamily="34" charset="0"/>
              </a:rPr>
              <a:t> </a:t>
            </a:r>
            <a:r>
              <a:rPr lang="en-US" sz="3600" dirty="0" err="1">
                <a:solidFill>
                  <a:srgbClr val="E05D5D"/>
                </a:solidFill>
                <a:latin typeface="Fira Sans Condensed Medium" panose="020B0603050000020004" pitchFamily="34" charset="0"/>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17" name="TextBox 16">
            <a:extLst>
              <a:ext uri="{FF2B5EF4-FFF2-40B4-BE49-F238E27FC236}">
                <a16:creationId xmlns:a16="http://schemas.microsoft.com/office/drawing/2014/main" id="{F57A786B-0D46-46BE-AD68-76A053A73FCD}"/>
              </a:ext>
            </a:extLst>
          </p:cNvPr>
          <p:cNvSpPr txBox="1"/>
          <p:nvPr/>
        </p:nvSpPr>
        <p:spPr>
          <a:xfrm>
            <a:off x="7365635"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05D5D"/>
                </a:solidFill>
                <a:effectLst/>
                <a:uLnTx/>
                <a:uFillTx/>
                <a:latin typeface="Fira Sans Condensed Medium" panose="020B0603050000020004" pitchFamily="34" charset="0"/>
                <a:ea typeface="+mn-ea"/>
                <a:cs typeface="+mn-cs"/>
              </a:rPr>
              <a:t>Thế</a:t>
            </a:r>
            <a:r>
              <a:rPr kumimoji="0" lang="en-US" sz="3600" b="0" i="0" u="none" strike="noStrike" kern="1200" cap="none" spc="0" normalizeH="0" noProof="0" dirty="0">
                <a:ln>
                  <a:noFill/>
                </a:ln>
                <a:solidFill>
                  <a:srgbClr val="E05D5D"/>
                </a:solidFill>
                <a:effectLst/>
                <a:uLnTx/>
                <a:uFillTx/>
                <a:latin typeface="Fira Sans Condensed Medium" panose="020B0603050000020004" pitchFamily="34" charset="0"/>
                <a:ea typeface="+mn-ea"/>
                <a:cs typeface="+mn-cs"/>
              </a:rPr>
              <a:t> </a:t>
            </a:r>
            <a:r>
              <a:rPr kumimoji="0" lang="en-US" sz="3600" b="0" i="0" u="none" strike="noStrike" kern="1200" cap="none" spc="0" normalizeH="0" noProof="0" dirty="0" err="1">
                <a:ln>
                  <a:noFill/>
                </a:ln>
                <a:solidFill>
                  <a:srgbClr val="E05D5D"/>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5" name="Google Shape;3016;p59">
            <a:extLst>
              <a:ext uri="{FF2B5EF4-FFF2-40B4-BE49-F238E27FC236}">
                <a16:creationId xmlns:a16="http://schemas.microsoft.com/office/drawing/2014/main" id="{475E7207-D881-49ED-BF6A-CD5DEB275D76}"/>
              </a:ext>
            </a:extLst>
          </p:cNvPr>
          <p:cNvSpPr/>
          <p:nvPr/>
        </p:nvSpPr>
        <p:spPr>
          <a:xfrm rot="7214107">
            <a:off x="2359012" y="2287180"/>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6CC949-9CB5-5600-9B44-D7924DDD1870}"/>
              </a:ext>
            </a:extLst>
          </p:cNvPr>
          <p:cNvPicPr>
            <a:picLocks noChangeAspect="1"/>
          </p:cNvPicPr>
          <p:nvPr/>
        </p:nvPicPr>
        <p:blipFill>
          <a:blip r:embed="rId2"/>
          <a:stretch>
            <a:fillRect/>
          </a:stretch>
        </p:blipFill>
        <p:spPr>
          <a:xfrm>
            <a:off x="7936321" y="2914838"/>
            <a:ext cx="1164289" cy="1164289"/>
          </a:xfrm>
          <a:prstGeom prst="rect">
            <a:avLst/>
          </a:prstGeom>
        </p:spPr>
      </p:pic>
      <p:pic>
        <p:nvPicPr>
          <p:cNvPr id="1028" name="Picture 4" descr="Kinetic energy ">
            <a:extLst>
              <a:ext uri="{FF2B5EF4-FFF2-40B4-BE49-F238E27FC236}">
                <a16:creationId xmlns:a16="http://schemas.microsoft.com/office/drawing/2014/main" id="{8D0491BE-1B32-1413-186D-E2B407A45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013" y="307836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xmlns:a14="http://schemas.microsoft.com/office/drawing/2010/main">
        <mc:Choice Requires="a14">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mc:Choice>
        <mc:Fallback xmlns="">
          <p:sp>
            <p:nvSpPr>
              <p:cNvPr id="9" name="Google Shape;2308;p46">
                <a:extLst>
                  <a:ext uri="{FF2B5EF4-FFF2-40B4-BE49-F238E27FC236}">
                    <a16:creationId xmlns:a16="http://schemas.microsoft.com/office/drawing/2014/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mc:Choice>
        <mc:Fallback xmlns="">
          <p:sp>
            <p:nvSpPr>
              <p:cNvPr id="10" name="Google Shape;2310;p46">
                <a:extLst>
                  <a:ext uri="{FF2B5EF4-FFF2-40B4-BE49-F238E27FC236}">
                    <a16:creationId xmlns:a16="http://schemas.microsoft.com/office/drawing/2014/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5217"/>
                </a:stretch>
              </a:blipFill>
            </p:spPr>
            <p:txBody>
              <a:bodyPr/>
              <a:lstStyle/>
              <a:p>
                <a:r>
                  <a:rPr lang="en-US">
                    <a:noFill/>
                  </a:rPr>
                  <a:t> </a:t>
                </a:r>
              </a:p>
            </p:txBody>
          </p:sp>
        </mc:Fallback>
      </mc:AlternateContent>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t>P.h</a:t>
            </a:r>
            <a:r>
              <a:rPr lang="en-US" baseline="30000" dirty="0"/>
              <a:t>2</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mặt</a:t>
            </a:r>
            <a:r>
              <a:rPr lang="en-US" dirty="0"/>
              <a:t> </a:t>
            </a:r>
            <a:r>
              <a:rPr lang="en-US" dirty="0" err="1"/>
              <a:t>sàn</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4500836"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EM CÓ</a:t>
            </a:r>
            <a:r>
              <a:rPr kumimoji="0" lang="en-US"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BIẾT</a:t>
            </a:r>
            <a:endPar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3" name="Picture 2">
            <a:extLst>
              <a:ext uri="{FF2B5EF4-FFF2-40B4-BE49-F238E27FC236}">
                <a16:creationId xmlns:a16="http://schemas.microsoft.com/office/drawing/2014/main" id="{70996201-67ED-A04F-70A2-C6D3C150E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7" y="856860"/>
            <a:ext cx="6001140" cy="6001140"/>
          </a:xfrm>
          <a:prstGeom prst="rect">
            <a:avLst/>
          </a:prstGeom>
        </p:spPr>
      </p:pic>
      <p:sp>
        <p:nvSpPr>
          <p:cNvPr id="5" name="Google Shape;2308;p46">
            <a:extLst>
              <a:ext uri="{FF2B5EF4-FFF2-40B4-BE49-F238E27FC236}">
                <a16:creationId xmlns:a16="http://schemas.microsoft.com/office/drawing/2014/main" id="{994BA4F7-CCC8-9943-8097-3164A2368689}"/>
              </a:ext>
            </a:extLst>
          </p:cNvPr>
          <p:cNvSpPr txBox="1">
            <a:spLocks/>
          </p:cNvSpPr>
          <p:nvPr/>
        </p:nvSpPr>
        <p:spPr>
          <a:xfrm>
            <a:off x="6456787" y="1407442"/>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a16="http://schemas.microsoft.com/office/drawing/2014/main" id="{7BA07042-5043-4B9C-ACF6-450E2E873F52}"/>
              </a:ext>
            </a:extLst>
          </p:cNvPr>
          <p:cNvSpPr txBox="1"/>
          <p:nvPr/>
        </p:nvSpPr>
        <p:spPr>
          <a:xfrm>
            <a:off x="6456787" y="2117418"/>
            <a:ext cx="462499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a16="http://schemas.microsoft.com/office/drawing/2014/main" id="{B20F57D1-7485-B342-4E35-2D6D00B7A235}"/>
              </a:ext>
            </a:extLst>
          </p:cNvPr>
          <p:cNvSpPr txBox="1">
            <a:spLocks/>
          </p:cNvSpPr>
          <p:nvPr/>
        </p:nvSpPr>
        <p:spPr>
          <a:xfrm>
            <a:off x="6456787" y="3528368"/>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a16="http://schemas.microsoft.com/office/drawing/2014/main" id="{B9B359D8-C1B0-B058-0ADC-DDD8772EB25B}"/>
              </a:ext>
            </a:extLst>
          </p:cNvPr>
          <p:cNvSpPr txBox="1"/>
          <p:nvPr/>
        </p:nvSpPr>
        <p:spPr>
          <a:xfrm>
            <a:off x="6456787" y="4238344"/>
            <a:ext cx="52064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31" name="Google Shape;1770;p42">
            <a:extLst>
              <a:ext uri="{FF2B5EF4-FFF2-40B4-BE49-F238E27FC236}">
                <a16:creationId xmlns:a16="http://schemas.microsoft.com/office/drawing/2014/main" id="{3963E0E2-B17F-4B43-956C-1C97BA9A5545}"/>
              </a:ext>
            </a:extLst>
          </p:cNvPr>
          <p:cNvSpPr txBox="1">
            <a:spLocks/>
          </p:cNvSpPr>
          <p:nvPr/>
        </p:nvSpPr>
        <p:spPr>
          <a:xfrm>
            <a:off x="926030" y="2575453"/>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 ĐỘNG</a:t>
            </a:r>
            <a:r>
              <a:rPr kumimoji="0" lang="en" sz="66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132" name="Picture 131">
            <a:extLst>
              <a:ext uri="{FF2B5EF4-FFF2-40B4-BE49-F238E27FC236}">
                <a16:creationId xmlns:a16="http://schemas.microsoft.com/office/drawing/2014/main" id="{F8821AF1-7517-9279-9AE9-47A90B94E41F}"/>
              </a:ext>
            </a:extLst>
          </p:cNvPr>
          <p:cNvPicPr>
            <a:picLocks noChangeAspect="1"/>
          </p:cNvPicPr>
          <p:nvPr/>
        </p:nvPicPr>
        <p:blipFill rotWithShape="1">
          <a:blip r:embed="rId2">
            <a:extLst>
              <a:ext uri="{28A0092B-C50C-407E-A947-70E740481C1C}">
                <a14:useLocalDpi xmlns:a14="http://schemas.microsoft.com/office/drawing/2010/main" val="0"/>
              </a:ext>
            </a:extLst>
          </a:blip>
          <a:srcRect l="29227" t="19582" r="21504"/>
          <a:stretch/>
        </p:blipFill>
        <p:spPr>
          <a:xfrm>
            <a:off x="6251510" y="-140308"/>
            <a:ext cx="5318450" cy="6848802"/>
          </a:xfrm>
          <a:prstGeom prst="rect">
            <a:avLst/>
          </a:prstGeom>
        </p:spPr>
      </p:pic>
    </p:spTree>
    <p:extLst>
      <p:ext uri="{BB962C8B-B14F-4D97-AF65-F5344CB8AC3E}">
        <p14:creationId xmlns:p14="http://schemas.microsoft.com/office/powerpoint/2010/main"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up)">
                                      <p:cBhvr>
                                        <p:cTn id="7" dur="500"/>
                                        <p:tgtEl>
                                          <p:spTgt spid="131"/>
                                        </p:tgtEl>
                                      </p:cBhvr>
                                    </p:animEffect>
                                  </p:childTnLst>
                                </p:cTn>
                              </p:par>
                              <p:par>
                                <p:cTn id="8" presetID="2" presetClass="entr" presetSubtype="2"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1+#ppt_w/2"/>
                                          </p:val>
                                        </p:tav>
                                        <p:tav tm="100000">
                                          <p:val>
                                            <p:strVal val="#ppt_x"/>
                                          </p:val>
                                        </p:tav>
                                      </p:tavLst>
                                    </p:anim>
                                    <p:anim calcmode="lin" valueType="num">
                                      <p:cBhvr additive="base">
                                        <p:cTn id="11" dur="5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77657-1D81-5421-BFD3-9157E64DC201}"/>
              </a:ext>
            </a:extLst>
          </p:cNvPr>
          <p:cNvPicPr>
            <a:picLocks noChangeAspect="1"/>
          </p:cNvPicPr>
          <p:nvPr/>
        </p:nvPicPr>
        <p:blipFill>
          <a:blip r:embed="rId5"/>
          <a:stretch>
            <a:fillRect/>
          </a:stretch>
        </p:blipFill>
        <p:spPr>
          <a:xfrm>
            <a:off x="8281059" y="1080196"/>
            <a:ext cx="3487375" cy="2131174"/>
          </a:xfrm>
          <a:prstGeom prst="rect">
            <a:avLst/>
          </a:prstGeom>
        </p:spPr>
      </p:pic>
      <p:sp>
        <p:nvSpPr>
          <p:cNvPr id="4" name="TextBox 3">
            <a:extLst>
              <a:ext uri="{FF2B5EF4-FFF2-40B4-BE49-F238E27FC236}">
                <a16:creationId xmlns:a16="http://schemas.microsoft.com/office/drawing/2014/main"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a16="http://schemas.microsoft.com/office/drawing/2014/main"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Dòng nước chảy có thể làm quay các cọn nước</a:t>
            </a:r>
            <a:endParaRPr lang="en-US" dirty="0"/>
          </a:p>
        </p:txBody>
      </p:sp>
      <p:sp>
        <p:nvSpPr>
          <p:cNvPr id="3159" name="TextBox 3158">
            <a:extLst>
              <a:ext uri="{FF2B5EF4-FFF2-40B4-BE49-F238E27FC236}">
                <a16:creationId xmlns:a16="http://schemas.microsoft.com/office/drawing/2014/main" id="{7310245D-AB27-0C8E-8D62-94E326CD58D7}"/>
              </a:ext>
            </a:extLst>
          </p:cNvPr>
          <p:cNvSpPr txBox="1"/>
          <p:nvPr/>
        </p:nvSpPr>
        <p:spPr>
          <a:xfrm>
            <a:off x="2999387" y="5503306"/>
            <a:ext cx="68901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D35C27"/>
                </a:solidFill>
                <a:latin typeface="Fira Sans Condensed Medium" panose="020B0603050000020004" pitchFamily="34" charset="0"/>
              </a:rPr>
              <a:t>Ở </a:t>
            </a:r>
            <a:r>
              <a:rPr lang="en-US" sz="3200" dirty="0" err="1">
                <a:solidFill>
                  <a:srgbClr val="D35C27"/>
                </a:solidFill>
                <a:latin typeface="Fira Sans Condensed Medium" panose="020B0603050000020004" pitchFamily="34" charset="0"/>
              </a:rPr>
              <a:t>trên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các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ví</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dụ</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về</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Vậy</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theo</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em</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spTree>
    <p:extLst>
      <p:ext uri="{BB962C8B-B14F-4D97-AF65-F5344CB8AC3E}">
        <p14:creationId xmlns:p14="http://schemas.microsoft.com/office/powerpoint/2010/main" val="355627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149203" y="1042558"/>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Khái</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niệm</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371155" y="996092"/>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động như trong các ví dụ trên gọi là </a:t>
            </a:r>
            <a:r>
              <a:rPr lang="vi-VN" sz="2800" b="1" kern="0" dirty="0">
                <a:solidFill>
                  <a:srgbClr val="D35C27"/>
                </a:solidFill>
                <a:latin typeface="Arial" panose="020B0604020202020204" pitchFamily="34" charset="0"/>
                <a:cs typeface="Arial" panose="020B0604020202020204" pitchFamily="34" charset="0"/>
              </a:rPr>
              <a:t>động năng</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371155" y="304461"/>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10771" y="163897"/>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F0DB4A26-5A80-D766-917B-8BB4E137D9B5}"/>
              </a:ext>
            </a:extLst>
          </p:cNvPr>
          <p:cNvSpPr>
            <a:spLocks noChangeArrowheads="1"/>
          </p:cNvSpPr>
          <p:nvPr/>
        </p:nvSpPr>
        <p:spPr bwMode="auto">
          <a:xfrm>
            <a:off x="0" y="-184666"/>
            <a:ext cx="377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0" i="0" u="none" strike="noStrike" cap="none" normalizeH="0" baseline="0" dirty="0">
                <a:ln>
                  <a:noFill/>
                </a:ln>
                <a:solidFill>
                  <a:schemeClr val="tx1"/>
                </a:solidFill>
                <a:effectLst/>
                <a:latin typeface="Arial" panose="020B0604020202020204" pitchFamily="34" charset="0"/>
              </a:rPr>
              <a:t>.  </a:t>
            </a:r>
          </a:p>
        </p:txBody>
      </p:sp>
      <p:pic>
        <p:nvPicPr>
          <p:cNvPr id="1026" name="Picture 2">
            <a:extLst>
              <a:ext uri="{FF2B5EF4-FFF2-40B4-BE49-F238E27FC236}">
                <a16:creationId xmlns:a16="http://schemas.microsoft.com/office/drawing/2014/main" id="{97540C5A-D46A-DAD1-DDE1-1E2868A86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411163"/>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3D9F3A-A613-32C1-2233-F042E18BC30D}"/>
              </a:ext>
            </a:extLst>
          </p:cNvPr>
          <p:cNvPicPr>
            <a:picLocks noChangeAspect="1"/>
          </p:cNvPicPr>
          <p:nvPr/>
        </p:nvPicPr>
        <p:blipFill>
          <a:blip r:embed="rId2"/>
          <a:stretch>
            <a:fillRect/>
          </a:stretch>
        </p:blipFill>
        <p:spPr>
          <a:xfrm>
            <a:off x="562160" y="964272"/>
            <a:ext cx="11079542" cy="2057224"/>
          </a:xfrm>
          <a:prstGeom prst="rect">
            <a:avLst/>
          </a:prstGeom>
        </p:spPr>
      </p:pic>
    </p:spTree>
    <p:extLst>
      <p:ext uri="{BB962C8B-B14F-4D97-AF65-F5344CB8AC3E}">
        <p14:creationId xmlns:p14="http://schemas.microsoft.com/office/powerpoint/2010/main" val="2426907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dirty="0"/>
              <a:t>Búa chuyển động đập vào thanh thép, làm biến dạng thanh thép</a:t>
            </a:r>
            <a:endParaRPr lang="en-US" dirty="0"/>
          </a:p>
        </p:txBody>
      </p:sp>
      <p:sp>
        <p:nvSpPr>
          <p:cNvPr id="156" name="Google Shape;1924;p44">
            <a:extLst>
              <a:ext uri="{FF2B5EF4-FFF2-40B4-BE49-F238E27FC236}">
                <a16:creationId xmlns:a16="http://schemas.microsoft.com/office/drawing/2014/main" id="{72BC00DA-95D8-4B20-ACF6-5850296A1156}"/>
              </a:ext>
            </a:extLst>
          </p:cNvPr>
          <p:cNvSpPr txBox="1">
            <a:spLocks/>
          </p:cNvSpPr>
          <p:nvPr/>
        </p:nvSpPr>
        <p:spPr>
          <a:xfrm>
            <a:off x="1532292" y="3885739"/>
            <a:ext cx="4864873"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Đề</a:t>
            </a:r>
            <a:r>
              <a:rPr lang="en-US" dirty="0"/>
              <a:t> </a:t>
            </a:r>
            <a:r>
              <a:rPr lang="en-US" dirty="0" err="1"/>
              <a:t>xuất</a:t>
            </a:r>
            <a:r>
              <a:rPr lang="en-US" dirty="0"/>
              <a:t> </a:t>
            </a:r>
            <a:r>
              <a:rPr lang="en-US" dirty="0" err="1"/>
              <a:t>cách</a:t>
            </a:r>
            <a:r>
              <a:rPr lang="en-US" dirty="0"/>
              <a:t> </a:t>
            </a:r>
            <a:r>
              <a:rPr lang="en-US" dirty="0" err="1"/>
              <a:t>để</a:t>
            </a:r>
            <a:r>
              <a:rPr lang="en-US" dirty="0"/>
              <a:t> </a:t>
            </a:r>
            <a:r>
              <a:rPr lang="en-US" dirty="0" err="1"/>
              <a:t>thanh</a:t>
            </a:r>
            <a:r>
              <a:rPr lang="en-US" dirty="0"/>
              <a:t> </a:t>
            </a:r>
            <a:r>
              <a:rPr lang="en-US" dirty="0" err="1"/>
              <a:t>thép</a:t>
            </a:r>
            <a:r>
              <a:rPr lang="en-US" dirty="0"/>
              <a:t> </a:t>
            </a:r>
            <a:r>
              <a:rPr lang="en-US" dirty="0" err="1"/>
              <a:t>biến</a:t>
            </a:r>
            <a:r>
              <a:rPr lang="en-US" dirty="0"/>
              <a:t> </a:t>
            </a:r>
            <a:r>
              <a:rPr lang="en-US" dirty="0" err="1"/>
              <a:t>dạng</a:t>
            </a:r>
            <a:r>
              <a:rPr lang="en-US" dirty="0"/>
              <a:t> </a:t>
            </a:r>
            <a:r>
              <a:rPr lang="en-US" dirty="0" err="1"/>
              <a:t>nhiều</a:t>
            </a:r>
            <a:r>
              <a:rPr lang="en-US" dirty="0"/>
              <a:t> </a:t>
            </a:r>
            <a:r>
              <a:rPr lang="en-US" dirty="0" err="1"/>
              <a:t>hơn</a:t>
            </a:r>
            <a:r>
              <a:rPr lang="en-US" dirty="0"/>
              <a:t>?</a:t>
            </a:r>
            <a:endParaRPr lang="vi-VN" dirty="0">
              <a:sym typeface="Montserrat"/>
            </a:endParaRPr>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pic>
        <p:nvPicPr>
          <p:cNvPr id="15" name="Picture 14">
            <a:extLst>
              <a:ext uri="{FF2B5EF4-FFF2-40B4-BE49-F238E27FC236}">
                <a16:creationId xmlns:a16="http://schemas.microsoft.com/office/drawing/2014/main" id="{D5441691-274D-D97A-08EE-E674F4826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56" y="3490533"/>
            <a:ext cx="1670025" cy="1762388"/>
          </a:xfrm>
          <a:prstGeom prst="rect">
            <a:avLst/>
          </a:prstGeom>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6155</TotalTime>
  <Words>1895</Words>
  <Application>Microsoft Office PowerPoint</Application>
  <PresentationFormat>Widescreen</PresentationFormat>
  <Paragraphs>227</Paragraphs>
  <Slides>44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#9Slide03 Arima Madurai Black</vt:lpstr>
      <vt:lpstr>Arial</vt:lpstr>
      <vt:lpstr>Arial Black</vt:lpstr>
      <vt:lpstr>Calibri</vt:lpstr>
      <vt:lpstr>Calibri Light</vt:lpstr>
      <vt:lpstr>Cambria Math</vt:lpstr>
      <vt:lpstr>Fira Sans Black</vt:lpstr>
      <vt:lpstr>Fira Sans Condensed Medium</vt:lpstr>
      <vt:lpstr>Merriweather</vt:lpstr>
      <vt:lpstr>Montserrat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Phong Nguyễn chấn</cp:lastModifiedBy>
  <cp:revision>18</cp:revision>
  <dcterms:created xsi:type="dcterms:W3CDTF">2024-01-13T16:09:11Z</dcterms:created>
  <dcterms:modified xsi:type="dcterms:W3CDTF">2025-09-15T00:34:06Z</dcterms:modified>
</cp:coreProperties>
</file>