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60" r:id="rId2"/>
    <p:sldId id="265" r:id="rId3"/>
    <p:sldId id="261" r:id="rId4"/>
    <p:sldId id="275" r:id="rId5"/>
    <p:sldId id="271" r:id="rId6"/>
    <p:sldId id="272" r:id="rId7"/>
    <p:sldId id="273" r:id="rId8"/>
    <p:sldId id="267" r:id="rId9"/>
    <p:sldId id="276" r:id="rId10"/>
    <p:sldId id="274" r:id="rId11"/>
    <p:sldId id="268" r:id="rId12"/>
    <p:sldId id="269" r:id="rId13"/>
    <p:sldId id="277" r:id="rId14"/>
    <p:sldId id="257" r:id="rId15"/>
    <p:sldId id="270" r:id="rId16"/>
    <p:sldId id="263"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CD16B-EA7F-4C67-90D3-2EE96A2C581C}"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9D71D-B554-4B12-AAE9-122B5F020F0F}" type="slidenum">
              <a:rPr lang="en-US" smtClean="0"/>
              <a:t>‹#›</a:t>
            </a:fld>
            <a:endParaRPr lang="en-US"/>
          </a:p>
        </p:txBody>
      </p:sp>
    </p:spTree>
    <p:extLst>
      <p:ext uri="{BB962C8B-B14F-4D97-AF65-F5344CB8AC3E}">
        <p14:creationId xmlns:p14="http://schemas.microsoft.com/office/powerpoint/2010/main" val="169706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3447798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301080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84942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680372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53736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588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427412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364620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308776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00CF92-F861-4662-A00B-46684A169F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329569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00CF92-F861-4662-A00B-46684A169FE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159876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00CF92-F861-4662-A00B-46684A169FE5}"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66473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00CF92-F861-4662-A00B-46684A169FE5}"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156526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0CF92-F861-4662-A00B-46684A169FE5}"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199730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600CF92-F861-4662-A00B-46684A169FE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141564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600CF92-F861-4662-A00B-46684A169FE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6E7F5-0E44-49D9-A586-C198A0F2575B}" type="slidenum">
              <a:rPr lang="en-US" smtClean="0"/>
              <a:t>‹#›</a:t>
            </a:fld>
            <a:endParaRPr lang="en-US"/>
          </a:p>
        </p:txBody>
      </p:sp>
    </p:spTree>
    <p:extLst>
      <p:ext uri="{BB962C8B-B14F-4D97-AF65-F5344CB8AC3E}">
        <p14:creationId xmlns:p14="http://schemas.microsoft.com/office/powerpoint/2010/main" val="368308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00CF92-F861-4662-A00B-46684A169FE5}" type="datetimeFigureOut">
              <a:rPr lang="en-US" smtClean="0"/>
              <a:t>1/11/2023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756E7F5-0E44-49D9-A586-C198A0F2575B}" type="slidenum">
              <a:rPr lang="en-US" smtClean="0"/>
              <a:t>‹#›</a:t>
            </a:fld>
            <a:endParaRPr lang="en-US"/>
          </a:p>
        </p:txBody>
      </p:sp>
    </p:spTree>
    <p:extLst>
      <p:ext uri="{BB962C8B-B14F-4D97-AF65-F5344CB8AC3E}">
        <p14:creationId xmlns:p14="http://schemas.microsoft.com/office/powerpoint/2010/main" val="27925063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vi.wikipedia.org/wiki/H%E1%BB%A3p_x%C6%B0%E1%BB%9Bng" TargetMode="External"/><Relationship Id="rId2" Type="http://schemas.openxmlformats.org/officeDocument/2006/relationships/hyperlink" Target="https://vi.wikipedia.org/wiki/Ca_h%C3%A1t" TargetMode="Externa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vi.wikipedia.org/wiki/%C3%82m_thanh"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987784" cy="6858000"/>
          </a:xfrm>
          <a:prstGeom prst="rect">
            <a:avLst/>
          </a:prstGeom>
        </p:spPr>
      </p:pic>
    </p:spTree>
    <p:extLst>
      <p:ext uri="{BB962C8B-B14F-4D97-AF65-F5344CB8AC3E}">
        <p14:creationId xmlns:p14="http://schemas.microsoft.com/office/powerpoint/2010/main" val="1812114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0899648" cy="6858000"/>
          </a:xfrm>
          <a:prstGeom prst="rect">
            <a:avLst/>
          </a:prstGeom>
        </p:spPr>
      </p:pic>
    </p:spTree>
    <p:extLst>
      <p:ext uri="{BB962C8B-B14F-4D97-AF65-F5344CB8AC3E}">
        <p14:creationId xmlns:p14="http://schemas.microsoft.com/office/powerpoint/2010/main" val="58702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an uoc 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4320" y="182880"/>
            <a:ext cx="11740896" cy="6254496"/>
          </a:xfrm>
        </p:spPr>
      </p:pic>
    </p:spTree>
    <p:extLst>
      <p:ext uri="{BB962C8B-B14F-4D97-AF65-F5344CB8AC3E}">
        <p14:creationId xmlns:p14="http://schemas.microsoft.com/office/powerpoint/2010/main" val="1478167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016" y="136874"/>
            <a:ext cx="11997968" cy="6584251"/>
          </a:xfrm>
          <a:prstGeom prst="rect">
            <a:avLst/>
          </a:prstGeom>
        </p:spPr>
      </p:pic>
    </p:spTree>
    <p:extLst>
      <p:ext uri="{BB962C8B-B14F-4D97-AF65-F5344CB8AC3E}">
        <p14:creationId xmlns:p14="http://schemas.microsoft.com/office/powerpoint/2010/main" val="251423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1450848"/>
            <a:ext cx="8421624" cy="2581656"/>
          </a:xfrm>
        </p:spPr>
        <p:txBody>
          <a:bodyPr>
            <a:noAutofit/>
          </a:bodyPr>
          <a:lstStyle/>
          <a:p>
            <a:pPr algn="r"/>
            <a:r>
              <a:rPr lang="en-US" sz="4000" dirty="0" smtClean="0">
                <a:solidFill>
                  <a:srgbClr val="C00000"/>
                </a:solidFill>
                <a:latin typeface="Times New Roman" panose="02020603050405020304" pitchFamily="18" charset="0"/>
                <a:cs typeface="Times New Roman" panose="02020603050405020304" pitchFamily="18" charset="0"/>
              </a:rPr>
              <a:t>LIÊN KHÚC: TÔI YÊU VIỆT NAM</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4000" dirty="0" err="1" smtClean="0">
                <a:solidFill>
                  <a:schemeClr val="tx1"/>
                </a:solidFill>
                <a:latin typeface="Times New Roman" panose="02020603050405020304" pitchFamily="18" charset="0"/>
                <a:cs typeface="Times New Roman" panose="02020603050405020304" pitchFamily="18" charset="0"/>
              </a:rPr>
              <a:t>Việt</a:t>
            </a:r>
            <a:r>
              <a:rPr lang="en-US" sz="4000" dirty="0" smtClean="0">
                <a:solidFill>
                  <a:schemeClr val="tx1"/>
                </a:solidFill>
                <a:latin typeface="Times New Roman" panose="02020603050405020304" pitchFamily="18" charset="0"/>
                <a:cs typeface="Times New Roman" panose="02020603050405020304" pitchFamily="18" charset="0"/>
              </a:rPr>
              <a:t> Nam </a:t>
            </a:r>
            <a:r>
              <a:rPr lang="en-US" sz="4000" dirty="0" err="1" smtClean="0">
                <a:solidFill>
                  <a:schemeClr val="tx1"/>
                </a:solidFill>
                <a:latin typeface="Times New Roman" panose="02020603050405020304" pitchFamily="18" charset="0"/>
                <a:cs typeface="Times New Roman" panose="02020603050405020304" pitchFamily="18" charset="0"/>
              </a:rPr>
              <a:t>ơi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Bùi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Minh)</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Ngàn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ước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Việt</a:t>
            </a:r>
            <a:r>
              <a:rPr lang="en-US" sz="4000" dirty="0" smtClean="0">
                <a:solidFill>
                  <a:schemeClr val="tx1"/>
                </a:solidFill>
                <a:latin typeface="Times New Roman" panose="02020603050405020304" pitchFamily="18" charset="0"/>
                <a:cs typeface="Times New Roman" panose="02020603050405020304" pitchFamily="18" charset="0"/>
              </a:rPr>
              <a:t> Nam </a:t>
            </a:r>
            <a:r>
              <a:rPr lang="en-US"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Nguyễn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Thuận</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339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7144"/>
          <a:stretch/>
        </p:blipFill>
        <p:spPr>
          <a:xfrm>
            <a:off x="393192" y="64008"/>
            <a:ext cx="11457432" cy="6702552"/>
          </a:xfrm>
          <a:prstGeom prst="rect">
            <a:avLst/>
          </a:prstGeom>
        </p:spPr>
      </p:pic>
    </p:spTree>
    <p:extLst>
      <p:ext uri="{BB962C8B-B14F-4D97-AF65-F5344CB8AC3E}">
        <p14:creationId xmlns:p14="http://schemas.microsoft.com/office/powerpoint/2010/main" val="2347407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LIÊN KHÚ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7603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 y="2109216"/>
            <a:ext cx="9765792" cy="1320800"/>
          </a:xfrm>
        </p:spPr>
        <p:txBody>
          <a:bodyPr>
            <a:no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Em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sẽ</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làm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gì</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để</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thể</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hiện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tình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yêu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đất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nước</a:t>
            </a:r>
            <a:r>
              <a:rPr lang="en-US" sz="4000"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86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 y="609600"/>
            <a:ext cx="10204704" cy="3459480"/>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HƯỚNG DẪN VỀ NHÀ </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Học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thuộc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liên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khúc</a:t>
            </a:r>
            <a:r>
              <a:rPr lang="en-US" sz="4000" dirty="0" smtClean="0">
                <a:solidFill>
                  <a:srgbClr val="FF0000"/>
                </a:solidFill>
                <a:latin typeface="Times New Roman" panose="02020603050405020304" pitchFamily="18" charset="0"/>
                <a:cs typeface="Times New Roman" panose="02020603050405020304" pitchFamily="18" charset="0"/>
              </a:rPr>
              <a:t> : </a:t>
            </a:r>
            <a:r>
              <a:rPr lang="en-US" sz="4000" dirty="0" err="1" smtClean="0">
                <a:solidFill>
                  <a:srgbClr val="FF0000"/>
                </a:solidFill>
                <a:latin typeface="Times New Roman" panose="02020603050405020304" pitchFamily="18" charset="0"/>
                <a:cs typeface="Times New Roman" panose="02020603050405020304" pitchFamily="18" charset="0"/>
              </a:rPr>
              <a:t>Việt</a:t>
            </a:r>
            <a:r>
              <a:rPr lang="en-US" sz="4000" dirty="0" smtClean="0">
                <a:solidFill>
                  <a:srgbClr val="FF0000"/>
                </a:solidFill>
                <a:latin typeface="Times New Roman" panose="02020603050405020304" pitchFamily="18" charset="0"/>
                <a:cs typeface="Times New Roman" panose="02020603050405020304" pitchFamily="18" charset="0"/>
              </a:rPr>
              <a:t> Nam </a:t>
            </a:r>
            <a:r>
              <a:rPr lang="en-US" sz="4000" dirty="0" err="1" smtClean="0">
                <a:solidFill>
                  <a:srgbClr val="FF0000"/>
                </a:solidFill>
                <a:latin typeface="Times New Roman" panose="02020603050405020304" pitchFamily="18" charset="0"/>
                <a:cs typeface="Times New Roman" panose="02020603050405020304" pitchFamily="18" charset="0"/>
              </a:rPr>
              <a:t>ơi</a:t>
            </a:r>
            <a:r>
              <a:rPr lang="en-US" sz="4000" dirty="0" smtClean="0">
                <a:solidFill>
                  <a:srgbClr val="FF0000"/>
                </a:solidFill>
                <a:latin typeface="Times New Roman" panose="02020603050405020304" pitchFamily="18" charset="0"/>
                <a:cs typeface="Times New Roman" panose="02020603050405020304" pitchFamily="18" charset="0"/>
              </a:rPr>
              <a:t> - </a:t>
            </a:r>
            <a:r>
              <a:rPr lang="en-US" sz="4000" dirty="0" err="1" smtClean="0">
                <a:solidFill>
                  <a:srgbClr val="FF0000"/>
                </a:solidFill>
                <a:latin typeface="Times New Roman" panose="02020603050405020304" pitchFamily="18" charset="0"/>
                <a:cs typeface="Times New Roman" panose="02020603050405020304" pitchFamily="18" charset="0"/>
              </a:rPr>
              <a:t>Ngàn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ước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mơ</a:t>
            </a:r>
            <a:r>
              <a:rPr lang="en-US" sz="4000" dirty="0" smtClean="0">
                <a:solidFill>
                  <a:srgbClr val="FF0000"/>
                </a:solidFill>
                <a:latin typeface="Times New Roman" panose="02020603050405020304" pitchFamily="18" charset="0"/>
                <a:cs typeface="Times New Roman" panose="02020603050405020304" pitchFamily="18" charset="0"/>
              </a:rPr>
              <a:t> VN</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Hợp</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xướng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là</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gì</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Nhịp</a:t>
            </a:r>
            <a:r>
              <a:rPr lang="en-US" sz="4000" dirty="0" smtClean="0">
                <a:solidFill>
                  <a:srgbClr val="FF0000"/>
                </a:solidFill>
                <a:latin typeface="Times New Roman" panose="02020603050405020304" pitchFamily="18" charset="0"/>
                <a:cs typeface="Times New Roman" panose="02020603050405020304" pitchFamily="18" charset="0"/>
              </a:rPr>
              <a:t> 3 </a:t>
            </a:r>
            <a:r>
              <a:rPr lang="en-US" sz="4000" dirty="0" err="1" smtClean="0">
                <a:solidFill>
                  <a:srgbClr val="FF0000"/>
                </a:solidFill>
                <a:latin typeface="Times New Roman" panose="02020603050405020304" pitchFamily="18" charset="0"/>
                <a:cs typeface="Times New Roman" panose="02020603050405020304" pitchFamily="18" charset="0"/>
              </a:rPr>
              <a:t>là</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nhịp</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như</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thế</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nào</a:t>
            </a:r>
            <a:r>
              <a:rPr lang="en-US" sz="4000" dirty="0" smtClean="0">
                <a:solidFill>
                  <a:srgbClr val="FF0000"/>
                </a:solidFill>
                <a:latin typeface="Times New Roman" panose="02020603050405020304" pitchFamily="18" charset="0"/>
                <a:cs typeface="Times New Roman" panose="02020603050405020304" pitchFamily="18" charset="0"/>
              </a:rPr>
              <a:t>?</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a:solidFill>
                  <a:srgbClr val="FF0000"/>
                </a:solidFill>
                <a:latin typeface="Times New Roman" panose="02020603050405020304" pitchFamily="18" charset="0"/>
                <a:cs typeface="Times New Roman" panose="02020603050405020304" pitchFamily="18" charset="0"/>
              </a:rPr>
              <a:t> </a:t>
            </a:r>
            <a:r>
              <a:rPr lang="en-US" sz="4000" dirty="0" smtClean="0">
                <a:solidFill>
                  <a:srgbClr val="FF0000"/>
                </a:solidFill>
                <a:latin typeface="Times New Roman" panose="02020603050405020304" pitchFamily="18" charset="0"/>
                <a:cs typeface="Times New Roman" panose="02020603050405020304" pitchFamily="18" charset="0"/>
              </a:rPr>
              <a:t>      8</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541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k co l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54925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862" y="1249680"/>
            <a:ext cx="9408498" cy="1320800"/>
          </a:xfrm>
        </p:spPr>
        <p:txBody>
          <a:bodyPr>
            <a:noAutofit/>
          </a:bodyPr>
          <a:lstStyle/>
          <a:p>
            <a:pPr algn="ctr"/>
            <a:r>
              <a:rPr lang="en-US" sz="4000" dirty="0" smtClean="0">
                <a:solidFill>
                  <a:srgbClr val="0070C0"/>
                </a:solidFill>
                <a:latin typeface="Times New Roman" panose="02020603050405020304" pitchFamily="18" charset="0"/>
                <a:cs typeface="Times New Roman" panose="02020603050405020304" pitchFamily="18" charset="0"/>
              </a:rPr>
              <a:t>CHỦ ĐỀ 3: HÒA CA</a:t>
            </a:r>
            <a:r>
              <a:rPr lang="en-US" sz="4000" dirty="0" smtClean="0">
                <a:solidFill>
                  <a:srgbClr val="FF0000"/>
                </a:solidFill>
                <a:latin typeface="Times New Roman" panose="02020603050405020304" pitchFamily="18" charset="0"/>
                <a:cs typeface="Times New Roman" panose="02020603050405020304" pitchFamily="18" charset="0"/>
              </a:rPr>
              <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TIẾT 9</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Hát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Hát</a:t>
            </a:r>
            <a:r>
              <a:rPr lang="en-US" sz="4000" dirty="0" smtClean="0">
                <a:solidFill>
                  <a:schemeClr val="tx1"/>
                </a:solidFill>
                <a:latin typeface="Times New Roman" panose="02020603050405020304" pitchFamily="18" charset="0"/>
                <a:cs typeface="Times New Roman" panose="02020603050405020304" pitchFamily="18" charset="0"/>
              </a:rPr>
              <a:t> 2 </a:t>
            </a:r>
            <a:r>
              <a:rPr lang="en-US" sz="4000" dirty="0" err="1" smtClean="0">
                <a:solidFill>
                  <a:schemeClr val="tx1"/>
                </a:solidFill>
                <a:latin typeface="Times New Roman" panose="02020603050405020304" pitchFamily="18" charset="0"/>
                <a:cs typeface="Times New Roman" panose="02020603050405020304" pitchFamily="18" charset="0"/>
              </a:rPr>
              <a:t>bè</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trích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đoạn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bài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Ngàn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ước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Việt</a:t>
            </a:r>
            <a:r>
              <a:rPr lang="en-US" sz="4000" dirty="0" smtClean="0">
                <a:solidFill>
                  <a:schemeClr val="tx1"/>
                </a:solidFill>
                <a:latin typeface="Times New Roman" panose="02020603050405020304" pitchFamily="18" charset="0"/>
                <a:cs typeface="Times New Roman" panose="02020603050405020304" pitchFamily="18" charset="0"/>
              </a:rPr>
              <a:t> Nam</a:t>
            </a:r>
            <a:br>
              <a:rPr lang="en-US" sz="4000" dirty="0" smtClean="0">
                <a:solidFill>
                  <a:schemeClr val="tx1"/>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Liên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khúc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Tôi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yêu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Việt</a:t>
            </a:r>
            <a:r>
              <a:rPr lang="en-US" sz="4000" dirty="0" smtClean="0">
                <a:solidFill>
                  <a:schemeClr val="tx1"/>
                </a:solidFill>
                <a:latin typeface="Times New Roman" panose="02020603050405020304" pitchFamily="18" charset="0"/>
                <a:cs typeface="Times New Roman" panose="02020603050405020304" pitchFamily="18" charset="0"/>
              </a:rPr>
              <a:t> Nam</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924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988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06056" y="0"/>
            <a:ext cx="4809744" cy="5715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654160042"/>
              </p:ext>
            </p:extLst>
          </p:nvPr>
        </p:nvGraphicFramePr>
        <p:xfrm>
          <a:off x="346484" y="175482"/>
          <a:ext cx="6959571" cy="3535680"/>
        </p:xfrm>
        <a:graphic>
          <a:graphicData uri="http://schemas.openxmlformats.org/drawingml/2006/table">
            <a:tbl>
              <a:tblPr/>
              <a:tblGrid>
                <a:gridCol w="2768971">
                  <a:extLst>
                    <a:ext uri="{9D8B030D-6E8A-4147-A177-3AD203B41FA5}">
                      <a16:colId xmlns:a16="http://schemas.microsoft.com/office/drawing/2014/main" val="1858040016"/>
                    </a:ext>
                  </a:extLst>
                </a:gridCol>
                <a:gridCol w="4190600">
                  <a:extLst>
                    <a:ext uri="{9D8B030D-6E8A-4147-A177-3AD203B41FA5}">
                      <a16:colId xmlns:a16="http://schemas.microsoft.com/office/drawing/2014/main" val="3542420341"/>
                    </a:ext>
                  </a:extLst>
                </a:gridCol>
              </a:tblGrid>
              <a:tr h="200025">
                <a:tc>
                  <a:txBody>
                    <a:bodyPr/>
                    <a:lstStyle/>
                    <a:p>
                      <a:r>
                        <a:rPr lang="en-US" sz="2400" b="1" dirty="0" err="1">
                          <a:effectLst/>
                          <a:latin typeface="Times New Roman" panose="02020603050405020304" pitchFamily="18" charset="0"/>
                          <a:cs typeface="Times New Roman" panose="02020603050405020304" pitchFamily="18" charset="0"/>
                        </a:rPr>
                        <a:t>Tên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thật</a:t>
                      </a:r>
                      <a:r>
                        <a:rPr lang="en-US" sz="2400" b="1"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10C0EF"/>
                      </a:solidFill>
                      <a:prstDash val="solid"/>
                      <a:round/>
                      <a:headEnd type="none" w="med" len="med"/>
                      <a:tailEnd type="none" w="med" len="med"/>
                    </a:lnL>
                    <a:lnR w="9525" cap="flat" cmpd="sng" algn="ctr">
                      <a:solidFill>
                        <a:srgbClr val="E0C2EF"/>
                      </a:solidFill>
                      <a:prstDash val="solid"/>
                      <a:round/>
                      <a:headEnd type="none" w="med" len="med"/>
                      <a:tailEnd type="none" w="med" len="med"/>
                    </a:lnR>
                    <a:lnT w="9525" cap="flat" cmpd="sng" algn="ctr">
                      <a:solidFill>
                        <a:srgbClr val="10C0EF"/>
                      </a:solidFill>
                      <a:prstDash val="solid"/>
                      <a:round/>
                      <a:headEnd type="none" w="med" len="med"/>
                      <a:tailEnd type="none" w="med" len="med"/>
                    </a:lnT>
                    <a:lnB w="9525" cap="flat" cmpd="sng" algn="ctr">
                      <a:solidFill>
                        <a:srgbClr val="60C1EF"/>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Nguyễn Hồng Thuận</a:t>
                      </a:r>
                    </a:p>
                  </a:txBody>
                  <a:tcPr marL="76200" marR="76200" marT="76200" marB="76200" anchor="ctr">
                    <a:lnL w="9525" cap="flat" cmpd="sng" algn="ctr">
                      <a:solidFill>
                        <a:srgbClr val="E0C2EF"/>
                      </a:solidFill>
                      <a:prstDash val="solid"/>
                      <a:round/>
                      <a:headEnd type="none" w="med" len="med"/>
                      <a:tailEnd type="none" w="med" len="med"/>
                    </a:lnL>
                    <a:lnR w="9525" cap="flat" cmpd="sng" algn="ctr">
                      <a:solidFill>
                        <a:srgbClr val="E0C2EF"/>
                      </a:solidFill>
                      <a:prstDash val="solid"/>
                      <a:round/>
                      <a:headEnd type="none" w="med" len="med"/>
                      <a:tailEnd type="none" w="med" len="med"/>
                    </a:lnR>
                    <a:lnT w="9525" cap="flat" cmpd="sng" algn="ctr">
                      <a:solidFill>
                        <a:srgbClr val="E0C2EF"/>
                      </a:solidFill>
                      <a:prstDash val="solid"/>
                      <a:round/>
                      <a:headEnd type="none" w="med" len="med"/>
                      <a:tailEnd type="none" w="med" len="med"/>
                    </a:lnT>
                    <a:lnB w="9525" cap="flat" cmpd="sng" algn="ctr">
                      <a:solidFill>
                        <a:srgbClr val="30C1EF"/>
                      </a:solidFill>
                      <a:prstDash val="solid"/>
                      <a:round/>
                      <a:headEnd type="none" w="med" len="med"/>
                      <a:tailEnd type="none" w="med" len="med"/>
                    </a:lnB>
                    <a:solidFill>
                      <a:srgbClr val="FFFFFF"/>
                    </a:solidFill>
                  </a:tcPr>
                </a:tc>
                <a:extLst>
                  <a:ext uri="{0D108BD9-81ED-4DB2-BD59-A6C34878D82A}">
                    <a16:rowId xmlns:a16="http://schemas.microsoft.com/office/drawing/2014/main" val="2006055752"/>
                  </a:ext>
                </a:extLst>
              </a:tr>
              <a:tr h="200025">
                <a:tc>
                  <a:txBody>
                    <a:bodyPr/>
                    <a:lstStyle/>
                    <a:p>
                      <a:r>
                        <a:rPr lang="en-US" sz="2400" b="1" dirty="0" err="1">
                          <a:effectLst/>
                          <a:latin typeface="Times New Roman" panose="02020603050405020304" pitchFamily="18" charset="0"/>
                          <a:cs typeface="Times New Roman" panose="02020603050405020304" pitchFamily="18" charset="0"/>
                        </a:rPr>
                        <a:t>Sinh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năm</a:t>
                      </a:r>
                      <a:r>
                        <a:rPr lang="en-US" sz="2400" b="1"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60C1EF"/>
                      </a:solidFill>
                      <a:prstDash val="solid"/>
                      <a:round/>
                      <a:headEnd type="none" w="med" len="med"/>
                      <a:tailEnd type="none" w="med" len="med"/>
                    </a:lnL>
                    <a:lnR w="9525" cap="flat" cmpd="sng" algn="ctr">
                      <a:solidFill>
                        <a:srgbClr val="30C1EF"/>
                      </a:solidFill>
                      <a:prstDash val="solid"/>
                      <a:round/>
                      <a:headEnd type="none" w="med" len="med"/>
                      <a:tailEnd type="none" w="med" len="med"/>
                    </a:lnR>
                    <a:lnT w="9525" cap="flat" cmpd="sng" algn="ctr">
                      <a:solidFill>
                        <a:srgbClr val="60C1EF"/>
                      </a:solidFill>
                      <a:prstDash val="solid"/>
                      <a:round/>
                      <a:headEnd type="none" w="med" len="med"/>
                      <a:tailEnd type="none" w="med" len="med"/>
                    </a:lnT>
                    <a:lnB w="9525" cap="flat" cmpd="sng" algn="ctr">
                      <a:solidFill>
                        <a:srgbClr val="F0C4EF"/>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1981</a:t>
                      </a:r>
                    </a:p>
                  </a:txBody>
                  <a:tcPr marL="76200" marR="76200" marT="76200" marB="76200" anchor="ctr">
                    <a:lnL w="9525" cap="flat" cmpd="sng" algn="ctr">
                      <a:solidFill>
                        <a:srgbClr val="30C1EF"/>
                      </a:solidFill>
                      <a:prstDash val="solid"/>
                      <a:round/>
                      <a:headEnd type="none" w="med" len="med"/>
                      <a:tailEnd type="none" w="med" len="med"/>
                    </a:lnL>
                    <a:lnR w="9525" cap="flat" cmpd="sng" algn="ctr">
                      <a:solidFill>
                        <a:srgbClr val="30C1EF"/>
                      </a:solidFill>
                      <a:prstDash val="solid"/>
                      <a:round/>
                      <a:headEnd type="none" w="med" len="med"/>
                      <a:tailEnd type="none" w="med" len="med"/>
                    </a:lnR>
                    <a:lnT w="9525" cap="flat" cmpd="sng" algn="ctr">
                      <a:solidFill>
                        <a:srgbClr val="30C1EF"/>
                      </a:solidFill>
                      <a:prstDash val="solid"/>
                      <a:round/>
                      <a:headEnd type="none" w="med" len="med"/>
                      <a:tailEnd type="none" w="med" len="med"/>
                    </a:lnT>
                    <a:lnB w="9525" cap="flat" cmpd="sng" algn="ctr">
                      <a:solidFill>
                        <a:srgbClr val="D0C0EF"/>
                      </a:solidFill>
                      <a:prstDash val="solid"/>
                      <a:round/>
                      <a:headEnd type="none" w="med" len="med"/>
                      <a:tailEnd type="none" w="med" len="med"/>
                    </a:lnB>
                    <a:solidFill>
                      <a:srgbClr val="FFFFFF"/>
                    </a:solidFill>
                  </a:tcPr>
                </a:tc>
                <a:extLst>
                  <a:ext uri="{0D108BD9-81ED-4DB2-BD59-A6C34878D82A}">
                    <a16:rowId xmlns:a16="http://schemas.microsoft.com/office/drawing/2014/main" val="2569363165"/>
                  </a:ext>
                </a:extLst>
              </a:tr>
              <a:tr h="200025">
                <a:tc>
                  <a:txBody>
                    <a:bodyPr/>
                    <a:lstStyle/>
                    <a:p>
                      <a:r>
                        <a:rPr lang="en-US" sz="2400" b="1" dirty="0" err="1" smtClean="0">
                          <a:effectLst/>
                          <a:latin typeface="Times New Roman" panose="02020603050405020304" pitchFamily="18" charset="0"/>
                          <a:cs typeface="Times New Roman" panose="02020603050405020304" pitchFamily="18" charset="0"/>
                        </a:rPr>
                        <a:t>Giải</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thưởng</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F0C4EF"/>
                      </a:solidFill>
                      <a:prstDash val="solid"/>
                      <a:round/>
                      <a:headEnd type="none" w="med" len="med"/>
                      <a:tailEnd type="none" w="med" len="med"/>
                    </a:lnL>
                    <a:lnR w="9525" cap="flat" cmpd="sng" algn="ctr">
                      <a:solidFill>
                        <a:srgbClr val="D0C0EF"/>
                      </a:solidFill>
                      <a:prstDash val="solid"/>
                      <a:round/>
                      <a:headEnd type="none" w="med" len="med"/>
                      <a:tailEnd type="none" w="med" len="med"/>
                    </a:lnR>
                    <a:lnT w="9525" cap="flat" cmpd="sng" algn="ctr">
                      <a:solidFill>
                        <a:srgbClr val="F0C4EF"/>
                      </a:solidFill>
                      <a:prstDash val="solid"/>
                      <a:round/>
                      <a:headEnd type="none" w="med" len="med"/>
                      <a:tailEnd type="none" w="med" len="med"/>
                    </a:lnT>
                    <a:lnB w="9525" cap="flat" cmpd="sng" algn="ctr">
                      <a:solidFill>
                        <a:srgbClr val="A0C3EF"/>
                      </a:solidFill>
                      <a:prstDash val="solid"/>
                      <a:round/>
                      <a:headEnd type="none" w="med" len="med"/>
                      <a:tailEnd type="none" w="med" len="med"/>
                    </a:lnB>
                    <a:solidFill>
                      <a:srgbClr val="FFFFFF"/>
                    </a:solidFill>
                  </a:tcPr>
                </a:tc>
                <a:tc>
                  <a:txBody>
                    <a:bodyPr/>
                    <a:lstStyle/>
                    <a:p>
                      <a:pPr algn="l">
                        <a:buFont typeface="Arial" panose="020B0604020202020204" pitchFamily="34" charset="0"/>
                        <a:buChar char="•"/>
                      </a:pPr>
                      <a:r>
                        <a:rPr lang="en-US" sz="2400" b="0" i="1" dirty="0" err="1" smtClean="0">
                          <a:solidFill>
                            <a:srgbClr val="191A1A"/>
                          </a:solidFill>
                          <a:effectLst/>
                          <a:latin typeface="Times New Roman" panose="02020603050405020304" pitchFamily="18" charset="0"/>
                          <a:cs typeface="Times New Roman" panose="02020603050405020304" pitchFamily="18" charset="0"/>
                        </a:rPr>
                        <a:t>Nhạc</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sĩ</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yêu</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thích</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nhất</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Làn</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sóng</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xanh</a:t>
                      </a:r>
                      <a:r>
                        <a:rPr lang="en-US" sz="2400" b="0" i="0" dirty="0" smtClean="0">
                          <a:solidFill>
                            <a:srgbClr val="191A1A"/>
                          </a:solidFill>
                          <a:effectLst/>
                          <a:latin typeface="Times New Roman" panose="02020603050405020304" pitchFamily="18" charset="0"/>
                          <a:cs typeface="Times New Roman" panose="02020603050405020304" pitchFamily="18" charset="0"/>
                        </a:rPr>
                        <a:t>.</a:t>
                      </a:r>
                      <a:r>
                        <a:rPr lang="en-US" sz="2400" b="0" i="0" baseline="0"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smtClean="0">
                          <a:solidFill>
                            <a:srgbClr val="191A1A"/>
                          </a:solidFill>
                          <a:effectLst/>
                          <a:latin typeface="Times New Roman" panose="02020603050405020304" pitchFamily="18" charset="0"/>
                          <a:cs typeface="Times New Roman" panose="02020603050405020304" pitchFamily="18" charset="0"/>
                        </a:rPr>
                        <a:t>Mai </a:t>
                      </a:r>
                      <a:r>
                        <a:rPr lang="en-US" sz="2400" b="0" i="1" dirty="0" err="1" smtClean="0">
                          <a:solidFill>
                            <a:srgbClr val="191A1A"/>
                          </a:solidFill>
                          <a:effectLst/>
                          <a:latin typeface="Times New Roman" panose="02020603050405020304" pitchFamily="18" charset="0"/>
                          <a:cs typeface="Times New Roman" panose="02020603050405020304" pitchFamily="18" charset="0"/>
                        </a:rPr>
                        <a:t>Vàng</a:t>
                      </a:r>
                      <a:r>
                        <a:rPr lang="en-US" sz="2400" b="0" i="0" dirty="0" smtClean="0">
                          <a:solidFill>
                            <a:srgbClr val="191A1A"/>
                          </a:solidFill>
                          <a:effectLst/>
                          <a:latin typeface="Times New Roman" panose="02020603050405020304" pitchFamily="18" charset="0"/>
                          <a:cs typeface="Times New Roman" panose="02020603050405020304" pitchFamily="18" charset="0"/>
                        </a:rPr>
                        <a:t>.</a:t>
                      </a:r>
                      <a:r>
                        <a:rPr lang="en-US" sz="2400" b="0" i="0" baseline="0"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Bài</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hát</a:t>
                      </a:r>
                      <a:r>
                        <a:rPr lang="en-US" sz="2400" b="0" i="1" dirty="0" smtClean="0">
                          <a:solidFill>
                            <a:srgbClr val="191A1A"/>
                          </a:solidFill>
                          <a:effectLst/>
                          <a:latin typeface="Times New Roman" panose="02020603050405020304" pitchFamily="18" charset="0"/>
                          <a:cs typeface="Times New Roman" panose="02020603050405020304" pitchFamily="18" charset="0"/>
                        </a:rPr>
                        <a:t> </a:t>
                      </a:r>
                      <a:r>
                        <a:rPr lang="en-US" sz="2400" b="0" i="1" dirty="0" err="1" smtClean="0">
                          <a:solidFill>
                            <a:srgbClr val="191A1A"/>
                          </a:solidFill>
                          <a:effectLst/>
                          <a:latin typeface="Times New Roman" panose="02020603050405020304" pitchFamily="18" charset="0"/>
                          <a:cs typeface="Times New Roman" panose="02020603050405020304" pitchFamily="18" charset="0"/>
                        </a:rPr>
                        <a:t>Việt</a:t>
                      </a:r>
                      <a:r>
                        <a:rPr lang="en-US" sz="2400" b="0" i="1" dirty="0" smtClean="0">
                          <a:solidFill>
                            <a:srgbClr val="191A1A"/>
                          </a:solidFill>
                          <a:effectLst/>
                          <a:latin typeface="Times New Roman" panose="02020603050405020304" pitchFamily="18" charset="0"/>
                          <a:cs typeface="Times New Roman" panose="02020603050405020304" pitchFamily="18" charset="0"/>
                        </a:rPr>
                        <a:t> VTV</a:t>
                      </a:r>
                      <a:r>
                        <a:rPr lang="en-US" sz="2400" b="0" i="0" dirty="0" smtClean="0">
                          <a:solidFill>
                            <a:srgbClr val="191A1A"/>
                          </a:solidFill>
                          <a:effectLst/>
                          <a:latin typeface="Times New Roman" panose="02020603050405020304" pitchFamily="18" charset="0"/>
                          <a:cs typeface="Times New Roman" panose="02020603050405020304" pitchFamily="18" charset="0"/>
                        </a:rPr>
                        <a:t>.</a:t>
                      </a:r>
                      <a:r>
                        <a:rPr lang="en-US" sz="2400" b="0" i="0" baseline="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err="1" smtClean="0">
                          <a:solidFill>
                            <a:srgbClr val="191A1A"/>
                          </a:solidFill>
                          <a:effectLst/>
                          <a:latin typeface="Times New Roman" panose="02020603050405020304" pitchFamily="18" charset="0"/>
                          <a:cs typeface="Times New Roman" panose="02020603050405020304" pitchFamily="18" charset="0"/>
                        </a:rPr>
                        <a:t>Nhạc</a:t>
                      </a:r>
                      <a:r>
                        <a:rPr lang="en-US" sz="2400" b="0" i="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err="1" smtClean="0">
                          <a:solidFill>
                            <a:srgbClr val="191A1A"/>
                          </a:solidFill>
                          <a:effectLst/>
                          <a:latin typeface="Times New Roman" panose="02020603050405020304" pitchFamily="18" charset="0"/>
                          <a:cs typeface="Times New Roman" panose="02020603050405020304" pitchFamily="18" charset="0"/>
                        </a:rPr>
                        <a:t>sĩ</a:t>
                      </a:r>
                      <a:r>
                        <a:rPr lang="en-US" sz="2400" b="0" i="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err="1" smtClean="0">
                          <a:solidFill>
                            <a:srgbClr val="191A1A"/>
                          </a:solidFill>
                          <a:effectLst/>
                          <a:latin typeface="Times New Roman" panose="02020603050405020304" pitchFamily="18" charset="0"/>
                          <a:cs typeface="Times New Roman" panose="02020603050405020304" pitchFamily="18" charset="0"/>
                        </a:rPr>
                        <a:t>yêu</a:t>
                      </a:r>
                      <a:r>
                        <a:rPr lang="en-US" sz="2400" b="0" i="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err="1" smtClean="0">
                          <a:solidFill>
                            <a:srgbClr val="191A1A"/>
                          </a:solidFill>
                          <a:effectLst/>
                          <a:latin typeface="Times New Roman" panose="02020603050405020304" pitchFamily="18" charset="0"/>
                          <a:cs typeface="Times New Roman" panose="02020603050405020304" pitchFamily="18" charset="0"/>
                        </a:rPr>
                        <a:t>thích</a:t>
                      </a:r>
                      <a:r>
                        <a:rPr lang="en-US" sz="2400" b="0" i="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err="1" smtClean="0">
                          <a:solidFill>
                            <a:srgbClr val="191A1A"/>
                          </a:solidFill>
                          <a:effectLst/>
                          <a:latin typeface="Times New Roman" panose="02020603050405020304" pitchFamily="18" charset="0"/>
                          <a:cs typeface="Times New Roman" panose="02020603050405020304" pitchFamily="18" charset="0"/>
                        </a:rPr>
                        <a:t>nhất</a:t>
                      </a:r>
                      <a:r>
                        <a:rPr lang="en-US" sz="2400" b="0" i="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err="1" smtClean="0">
                          <a:solidFill>
                            <a:srgbClr val="191A1A"/>
                          </a:solidFill>
                          <a:effectLst/>
                          <a:latin typeface="Times New Roman" panose="02020603050405020304" pitchFamily="18" charset="0"/>
                          <a:cs typeface="Times New Roman" panose="02020603050405020304" pitchFamily="18" charset="0"/>
                        </a:rPr>
                        <a:t>của</a:t>
                      </a:r>
                      <a:r>
                        <a:rPr lang="en-US" sz="2400" b="0" i="0" dirty="0" smtClean="0">
                          <a:solidFill>
                            <a:srgbClr val="191A1A"/>
                          </a:solidFill>
                          <a:effectLst/>
                          <a:latin typeface="Times New Roman" panose="02020603050405020304" pitchFamily="18" charset="0"/>
                          <a:cs typeface="Times New Roman" panose="02020603050405020304" pitchFamily="18" charset="0"/>
                        </a:rPr>
                        <a:t> Zing Awards.</a:t>
                      </a:r>
                      <a:r>
                        <a:rPr lang="en-US" sz="2400" b="0" i="0" baseline="0" dirty="0" smtClean="0">
                          <a:solidFill>
                            <a:srgbClr val="191A1A"/>
                          </a:solidFill>
                          <a:effectLst/>
                          <a:latin typeface="Times New Roman" panose="02020603050405020304" pitchFamily="18" charset="0"/>
                          <a:cs typeface="Times New Roman" panose="02020603050405020304" pitchFamily="18" charset="0"/>
                        </a:rPr>
                        <a:t> </a:t>
                      </a:r>
                      <a:r>
                        <a:rPr lang="en-US" sz="2400" b="0" i="0" dirty="0" smtClean="0">
                          <a:solidFill>
                            <a:srgbClr val="191A1A"/>
                          </a:solidFill>
                          <a:effectLst/>
                          <a:latin typeface="Times New Roman" panose="02020603050405020304" pitchFamily="18" charset="0"/>
                          <a:cs typeface="Times New Roman" panose="02020603050405020304" pitchFamily="18" charset="0"/>
                        </a:rPr>
                        <a:t>Mai </a:t>
                      </a:r>
                      <a:r>
                        <a:rPr lang="en-US" sz="2400" b="0" i="0" dirty="0" err="1" smtClean="0">
                          <a:solidFill>
                            <a:srgbClr val="191A1A"/>
                          </a:solidFill>
                          <a:effectLst/>
                          <a:latin typeface="Times New Roman" panose="02020603050405020304" pitchFamily="18" charset="0"/>
                          <a:cs typeface="Times New Roman" panose="02020603050405020304" pitchFamily="18" charset="0"/>
                        </a:rPr>
                        <a:t>vàng</a:t>
                      </a:r>
                      <a:r>
                        <a:rPr lang="en-US" sz="2400" b="0" i="0" dirty="0" smtClean="0">
                          <a:solidFill>
                            <a:srgbClr val="191A1A"/>
                          </a:solidFill>
                          <a:effectLst/>
                          <a:latin typeface="Times New Roman" panose="02020603050405020304" pitchFamily="18" charset="0"/>
                          <a:cs typeface="Times New Roman" panose="02020603050405020304" pitchFamily="18" charset="0"/>
                        </a:rPr>
                        <a:t> 2008…</a:t>
                      </a:r>
                      <a:endParaRPr lang="en-US" sz="2400" b="0" i="0" dirty="0">
                        <a:solidFill>
                          <a:srgbClr val="191A1A"/>
                        </a:solidFill>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D0C0EF"/>
                      </a:solidFill>
                      <a:prstDash val="solid"/>
                      <a:round/>
                      <a:headEnd type="none" w="med" len="med"/>
                      <a:tailEnd type="none" w="med" len="med"/>
                    </a:lnL>
                    <a:lnR w="9525" cap="flat" cmpd="sng" algn="ctr">
                      <a:solidFill>
                        <a:srgbClr val="D0C0EF"/>
                      </a:solidFill>
                      <a:prstDash val="solid"/>
                      <a:round/>
                      <a:headEnd type="none" w="med" len="med"/>
                      <a:tailEnd type="none" w="med" len="med"/>
                    </a:lnR>
                    <a:lnT w="9525" cap="flat" cmpd="sng" algn="ctr">
                      <a:solidFill>
                        <a:srgbClr val="D0C0EF"/>
                      </a:solidFill>
                      <a:prstDash val="solid"/>
                      <a:round/>
                      <a:headEnd type="none" w="med" len="med"/>
                      <a:tailEnd type="none" w="med" len="med"/>
                    </a:lnT>
                    <a:lnB w="9525" cap="flat" cmpd="sng" algn="ctr">
                      <a:solidFill>
                        <a:srgbClr val="E0C5EF"/>
                      </a:solidFill>
                      <a:prstDash val="solid"/>
                      <a:round/>
                      <a:headEnd type="none" w="med" len="med"/>
                      <a:tailEnd type="none" w="med" len="med"/>
                    </a:lnB>
                    <a:solidFill>
                      <a:srgbClr val="FFFFFF"/>
                    </a:solidFill>
                  </a:tcPr>
                </a:tc>
                <a:extLst>
                  <a:ext uri="{0D108BD9-81ED-4DB2-BD59-A6C34878D82A}">
                    <a16:rowId xmlns:a16="http://schemas.microsoft.com/office/drawing/2014/main" val="1389295773"/>
                  </a:ext>
                </a:extLst>
              </a:tr>
              <a:tr h="200025">
                <a:tc>
                  <a:txBody>
                    <a:bodyPr/>
                    <a:lstStyle/>
                    <a:p>
                      <a:r>
                        <a:rPr lang="en-US" sz="2400" b="1" dirty="0" err="1">
                          <a:effectLst/>
                          <a:latin typeface="Times New Roman" panose="02020603050405020304" pitchFamily="18" charset="0"/>
                          <a:cs typeface="Times New Roman" panose="02020603050405020304" pitchFamily="18" charset="0"/>
                        </a:rPr>
                        <a:t>Quê</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quán</a:t>
                      </a:r>
                      <a:r>
                        <a:rPr lang="en-US" sz="2400" b="1" dirty="0" smtClean="0">
                          <a:effectLst/>
                          <a:latin typeface="Times New Roman" panose="02020603050405020304" pitchFamily="18" charset="0"/>
                          <a:cs typeface="Times New Roman" panose="02020603050405020304" pitchFamily="18" charset="0"/>
                        </a:rPr>
                        <a:t>,</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nơi</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sống</a:t>
                      </a:r>
                      <a:r>
                        <a:rPr lang="en-US" sz="2400" b="1"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76200" marR="76200" marT="76200" marB="76200" anchor="ctr">
                    <a:lnL w="9525" cap="flat" cmpd="sng" algn="ctr">
                      <a:solidFill>
                        <a:srgbClr val="A0C3EF"/>
                      </a:solidFill>
                      <a:prstDash val="solid"/>
                      <a:round/>
                      <a:headEnd type="none" w="med" len="med"/>
                      <a:tailEnd type="none" w="med" len="med"/>
                    </a:lnL>
                    <a:lnR w="9525" cap="flat" cmpd="sng" algn="ctr">
                      <a:solidFill>
                        <a:srgbClr val="E0C5EF"/>
                      </a:solidFill>
                      <a:prstDash val="solid"/>
                      <a:round/>
                      <a:headEnd type="none" w="med" len="med"/>
                      <a:tailEnd type="none" w="med" len="med"/>
                    </a:lnR>
                    <a:lnT w="9525" cap="flat" cmpd="sng" algn="ctr">
                      <a:solidFill>
                        <a:srgbClr val="A0C3EF"/>
                      </a:solidFill>
                      <a:prstDash val="solid"/>
                      <a:round/>
                      <a:headEnd type="none" w="med" len="med"/>
                      <a:tailEnd type="none" w="med" len="med"/>
                    </a:lnT>
                    <a:lnB w="9525" cap="flat" cmpd="sng" algn="ctr">
                      <a:solidFill>
                        <a:srgbClr val="C0C1EF"/>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Minh</a:t>
                      </a:r>
                    </a:p>
                  </a:txBody>
                  <a:tcPr marL="76200" marR="76200" marT="76200" marB="76200" anchor="ctr">
                    <a:lnL w="9525" cap="flat" cmpd="sng" algn="ctr">
                      <a:solidFill>
                        <a:srgbClr val="E0C5EF"/>
                      </a:solidFill>
                      <a:prstDash val="solid"/>
                      <a:round/>
                      <a:headEnd type="none" w="med" len="med"/>
                      <a:tailEnd type="none" w="med" len="med"/>
                    </a:lnL>
                    <a:lnR w="9525" cap="flat" cmpd="sng" algn="ctr">
                      <a:solidFill>
                        <a:srgbClr val="E0C5EF"/>
                      </a:solidFill>
                      <a:prstDash val="solid"/>
                      <a:round/>
                      <a:headEnd type="none" w="med" len="med"/>
                      <a:tailEnd type="none" w="med" len="med"/>
                    </a:lnR>
                    <a:lnT w="9525" cap="flat" cmpd="sng" algn="ctr">
                      <a:solidFill>
                        <a:srgbClr val="E0C5EF"/>
                      </a:solidFill>
                      <a:prstDash val="solid"/>
                      <a:round/>
                      <a:headEnd type="none" w="med" len="med"/>
                      <a:tailEnd type="none" w="med" len="med"/>
                    </a:lnT>
                    <a:lnB w="9525" cap="flat" cmpd="sng" algn="ctr">
                      <a:solidFill>
                        <a:srgbClr val="E0C2EF"/>
                      </a:solidFill>
                      <a:prstDash val="solid"/>
                      <a:round/>
                      <a:headEnd type="none" w="med" len="med"/>
                      <a:tailEnd type="none" w="med" len="med"/>
                    </a:lnB>
                    <a:solidFill>
                      <a:srgbClr val="FFFFFF"/>
                    </a:solidFill>
                  </a:tcPr>
                </a:tc>
                <a:extLst>
                  <a:ext uri="{0D108BD9-81ED-4DB2-BD59-A6C34878D82A}">
                    <a16:rowId xmlns:a16="http://schemas.microsoft.com/office/drawing/2014/main" val="2773167176"/>
                  </a:ext>
                </a:extLst>
              </a:tr>
            </a:tbl>
          </a:graphicData>
        </a:graphic>
      </p:graphicFrame>
      <p:sp>
        <p:nvSpPr>
          <p:cNvPr id="5" name="Rectangle 4"/>
          <p:cNvSpPr/>
          <p:nvPr/>
        </p:nvSpPr>
        <p:spPr>
          <a:xfrm>
            <a:off x="396776" y="4003770"/>
            <a:ext cx="6858985" cy="2308324"/>
          </a:xfrm>
          <a:prstGeom prst="rect">
            <a:avLst/>
          </a:prstGeom>
        </p:spPr>
        <p:txBody>
          <a:bodyPr wrap="square">
            <a:spAutoFit/>
          </a:bodyPr>
          <a:lstStyle/>
          <a:p>
            <a:pPr>
              <a:buFont typeface="Arial" panose="020B0604020202020204" pitchFamily="34" charset="0"/>
              <a:buChar char="•"/>
            </a:pPr>
            <a:r>
              <a:rPr lang="vi-VN" sz="2400" dirty="0">
                <a:solidFill>
                  <a:srgbClr val="FF0000"/>
                </a:solidFill>
                <a:latin typeface="Times New Roman" panose="02020603050405020304" pitchFamily="18" charset="0"/>
                <a:cs typeface="Times New Roman" panose="02020603050405020304" pitchFamily="18" charset="0"/>
              </a:rPr>
              <a:t>Kem dâu tình yêu</a:t>
            </a:r>
          </a:p>
          <a:p>
            <a:pPr>
              <a:buFont typeface="Arial" panose="020B0604020202020204" pitchFamily="34" charset="0"/>
              <a:buChar char="•"/>
            </a:pPr>
            <a:r>
              <a:rPr lang="vi-VN" sz="2400" dirty="0">
                <a:solidFill>
                  <a:srgbClr val="FF0000"/>
                </a:solidFill>
                <a:latin typeface="Times New Roman" panose="02020603050405020304" pitchFamily="18" charset="0"/>
                <a:cs typeface="Times New Roman" panose="02020603050405020304" pitchFamily="18" charset="0"/>
              </a:rPr>
              <a:t>Thế giới diệu kỳ (ca khúc trong phim Kính vạn hoa)</a:t>
            </a:r>
          </a:p>
          <a:p>
            <a:pPr>
              <a:buFont typeface="Arial" panose="020B0604020202020204" pitchFamily="34" charset="0"/>
              <a:buChar char="•"/>
            </a:pPr>
            <a:r>
              <a:rPr lang="vi-VN" sz="2400" dirty="0">
                <a:solidFill>
                  <a:srgbClr val="FF0000"/>
                </a:solidFill>
                <a:latin typeface="Times New Roman" panose="02020603050405020304" pitchFamily="18" charset="0"/>
                <a:cs typeface="Times New Roman" panose="02020603050405020304" pitchFamily="18" charset="0"/>
              </a:rPr>
              <a:t>Tình yêu diệu kỳ</a:t>
            </a:r>
          </a:p>
          <a:p>
            <a:pPr>
              <a:buFont typeface="Arial" panose="020B0604020202020204" pitchFamily="34" charset="0"/>
              <a:buChar char="•"/>
            </a:pPr>
            <a:r>
              <a:rPr lang="vi-VN" sz="2400" dirty="0">
                <a:solidFill>
                  <a:srgbClr val="FF0000"/>
                </a:solidFill>
                <a:latin typeface="Times New Roman" panose="02020603050405020304" pitchFamily="18" charset="0"/>
                <a:cs typeface="Times New Roman" panose="02020603050405020304" pitchFamily="18" charset="0"/>
              </a:rPr>
              <a:t>Bảy sắc cầu vồng</a:t>
            </a:r>
          </a:p>
          <a:p>
            <a:pPr>
              <a:buFont typeface="Arial" panose="020B0604020202020204" pitchFamily="34" charset="0"/>
              <a:buChar char="•"/>
            </a:pPr>
            <a:r>
              <a:rPr lang="vi-VN" sz="2400" dirty="0" smtClean="0">
                <a:solidFill>
                  <a:srgbClr val="FF0000"/>
                </a:solidFill>
                <a:latin typeface="Times New Roman" panose="02020603050405020304" pitchFamily="18" charset="0"/>
                <a:cs typeface="Times New Roman" panose="02020603050405020304" pitchFamily="18" charset="0"/>
              </a:rPr>
              <a:t>Về </a:t>
            </a:r>
            <a:r>
              <a:rPr lang="vi-VN" sz="2400" dirty="0">
                <a:solidFill>
                  <a:srgbClr val="FF0000"/>
                </a:solidFill>
                <a:latin typeface="Times New Roman" panose="02020603050405020304" pitchFamily="18" charset="0"/>
                <a:cs typeface="Times New Roman" panose="02020603050405020304" pitchFamily="18" charset="0"/>
              </a:rPr>
              <a:t>với yêu thương</a:t>
            </a:r>
          </a:p>
          <a:p>
            <a:pPr>
              <a:buFont typeface="Arial" panose="020B0604020202020204" pitchFamily="34" charset="0"/>
              <a:buChar char="•"/>
            </a:pPr>
            <a:r>
              <a:rPr lang="vi-VN" sz="2400" dirty="0" smtClean="0">
                <a:solidFill>
                  <a:srgbClr val="FF0000"/>
                </a:solidFill>
                <a:latin typeface="Times New Roman" panose="02020603050405020304" pitchFamily="18" charset="0"/>
                <a:cs typeface="Times New Roman" panose="02020603050405020304" pitchFamily="18" charset="0"/>
              </a:rPr>
              <a:t>Không </a:t>
            </a:r>
            <a:r>
              <a:rPr lang="vi-VN" sz="2400" dirty="0">
                <a:solidFill>
                  <a:srgbClr val="FF0000"/>
                </a:solidFill>
                <a:latin typeface="Times New Roman" panose="02020603050405020304" pitchFamily="18" charset="0"/>
                <a:cs typeface="Times New Roman" panose="02020603050405020304" pitchFamily="18" charset="0"/>
              </a:rPr>
              <a:t>thể quay lại (ca khúc trong phim Bò cạp tím</a:t>
            </a:r>
            <a:r>
              <a:rPr lang="vi-VN" sz="2400" dirty="0" smtClean="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73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 y="0"/>
            <a:ext cx="8229600" cy="5139869"/>
          </a:xfrm>
          <a:prstGeom prst="rect">
            <a:avLst/>
          </a:prstGeom>
        </p:spPr>
        <p:txBody>
          <a:bodyPr wrap="square">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Trần Bảo </a:t>
            </a:r>
            <a:r>
              <a:rPr lang="vi-VN" sz="3200" dirty="0" smtClean="0">
                <a:solidFill>
                  <a:srgbClr val="FF0000"/>
                </a:solidFill>
                <a:latin typeface="Times New Roman" panose="02020603050405020304" pitchFamily="18" charset="0"/>
                <a:cs typeface="Times New Roman" panose="02020603050405020304" pitchFamily="18" charset="0"/>
              </a:rPr>
              <a:t>Lân</a:t>
            </a:r>
            <a:endParaRPr lang="en-US" sz="3200" dirty="0" smtClean="0">
              <a:solidFill>
                <a:srgbClr val="FF0000"/>
              </a:solidFill>
              <a:latin typeface="Times New Roman" panose="02020603050405020304" pitchFamily="18" charset="0"/>
              <a:cs typeface="Times New Roman" panose="02020603050405020304" pitchFamily="18" charset="0"/>
            </a:endParaRPr>
          </a:p>
          <a:p>
            <a:endParaRPr lang="vi-VN" sz="3200" dirty="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Chuyên </a:t>
            </a:r>
            <a:r>
              <a:rPr lang="vi-VN" sz="2400" dirty="0">
                <a:solidFill>
                  <a:srgbClr val="333333"/>
                </a:solidFill>
                <a:latin typeface="Times New Roman" panose="02020603050405020304" pitchFamily="18" charset="0"/>
                <a:cs typeface="Times New Roman" panose="02020603050405020304" pitchFamily="18" charset="0"/>
              </a:rPr>
              <a:t>ngành sáng tác</a:t>
            </a:r>
          </a:p>
          <a:p>
            <a:r>
              <a:rPr lang="en-US" sz="2400" dirty="0" smtClean="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Nhạc </a:t>
            </a:r>
            <a:r>
              <a:rPr lang="vi-VN" sz="2400" dirty="0">
                <a:solidFill>
                  <a:srgbClr val="333333"/>
                </a:solidFill>
                <a:latin typeface="Times New Roman" panose="02020603050405020304" pitchFamily="18" charset="0"/>
                <a:cs typeface="Times New Roman" panose="02020603050405020304" pitchFamily="18" charset="0"/>
              </a:rPr>
              <a:t>sĩ Trần Bảo Lân (Bảo Lân) sinh ngày 26 tháng 5 năm 1963. quê ở Cẩm Phả, Quảng Ninh, hiện công tác tại Khoa Nghệ thuật Trường Đại học Sư phạm Hà Nội.</a:t>
            </a:r>
          </a:p>
          <a:p>
            <a:r>
              <a:rPr lang="en-US" sz="2400" dirty="0" smtClean="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Ông </a:t>
            </a:r>
            <a:r>
              <a:rPr lang="vi-VN" sz="2400" dirty="0">
                <a:solidFill>
                  <a:srgbClr val="333333"/>
                </a:solidFill>
                <a:latin typeface="Times New Roman" panose="02020603050405020304" pitchFamily="18" charset="0"/>
                <a:cs typeface="Times New Roman" panose="02020603050405020304" pitchFamily="18" charset="0"/>
              </a:rPr>
              <a:t>tham gia hoạt động phong trào âm nhạc quần chúng từ năm 1982 đến 1983 tại Tổng công ty Năng lượng và Mỏ Quảng Ninh; từ 1994 đến 2001 học và tốt nghiệp Đại học ngành Sáng tác tại Nhạc viện Hà Nội.</a:t>
            </a:r>
          </a:p>
          <a:p>
            <a:r>
              <a:rPr lang="vi-VN" sz="2400" dirty="0">
                <a:solidFill>
                  <a:srgbClr val="00B050"/>
                </a:solidFill>
                <a:latin typeface="Times New Roman" panose="02020603050405020304" pitchFamily="18" charset="0"/>
                <a:cs typeface="Times New Roman" panose="02020603050405020304" pitchFamily="18" charset="0"/>
              </a:rPr>
              <a:t>Những tác phẩm tiêu biểu, về ca khúc có:</a:t>
            </a:r>
          </a:p>
          <a:p>
            <a:r>
              <a:rPr lang="vi-VN" sz="2400" dirty="0">
                <a:solidFill>
                  <a:srgbClr val="00B050"/>
                </a:solidFill>
                <a:latin typeface="Times New Roman" panose="02020603050405020304" pitchFamily="18" charset="0"/>
                <a:cs typeface="Times New Roman" panose="02020603050405020304" pitchFamily="18" charset="0"/>
              </a:rPr>
              <a:t>Hà Nội mưa, Xôn xao mùa hè, Đêm biển hờn, Cùng cơn mưa, Về Tây Bắc</a:t>
            </a:r>
            <a:endParaRPr lang="vi-VN" sz="2400" b="0" i="0" dirty="0">
              <a:solidFill>
                <a:srgbClr val="00B050"/>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480" y="0"/>
            <a:ext cx="3595309" cy="4425696"/>
          </a:xfrm>
          <a:prstGeom prst="rect">
            <a:avLst/>
          </a:prstGeom>
        </p:spPr>
      </p:pic>
    </p:spTree>
    <p:extLst>
      <p:ext uri="{BB962C8B-B14F-4D97-AF65-F5344CB8AC3E}">
        <p14:creationId xmlns:p14="http://schemas.microsoft.com/office/powerpoint/2010/main" val="3868147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783402" cy="5443728"/>
          </a:xfrm>
        </p:spPr>
        <p:txBody>
          <a:bodyPr>
            <a:normAutofit fontScale="90000"/>
          </a:bodyPr>
          <a:lstStyle/>
          <a:p>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Nhịp</a:t>
            </a:r>
            <a:r>
              <a:rPr lang="en-US" dirty="0" smtClean="0">
                <a:solidFill>
                  <a:schemeClr val="tx1"/>
                </a:solidFill>
                <a:latin typeface="Times New Roman" panose="02020603050405020304" pitchFamily="18" charset="0"/>
                <a:cs typeface="Times New Roman" panose="02020603050405020304" pitchFamily="18" charset="0"/>
              </a:rPr>
              <a:t> 4, </a:t>
            </a:r>
            <a:r>
              <a:rPr lang="en-US" dirty="0" err="1" smtClean="0">
                <a:solidFill>
                  <a:schemeClr val="tx1"/>
                </a:solidFill>
                <a:latin typeface="Times New Roman" panose="02020603050405020304" pitchFamily="18" charset="0"/>
                <a:cs typeface="Times New Roman" panose="02020603050405020304" pitchFamily="18" charset="0"/>
              </a:rPr>
              <a:t>giọng</a:t>
            </a:r>
            <a:r>
              <a:rPr lang="en-US" dirty="0" smtClean="0">
                <a:solidFill>
                  <a:schemeClr val="tx1"/>
                </a:solidFill>
                <a:latin typeface="Times New Roman" panose="02020603050405020304" pitchFamily="18" charset="0"/>
                <a:cs typeface="Times New Roman" panose="02020603050405020304" pitchFamily="18" charset="0"/>
              </a:rPr>
              <a:t> Son </a:t>
            </a:r>
            <a:r>
              <a:rPr lang="en-US" dirty="0" err="1" smtClean="0">
                <a:solidFill>
                  <a:schemeClr val="tx1"/>
                </a:solidFill>
                <a:latin typeface="Times New Roman" panose="02020603050405020304" pitchFamily="18" charset="0"/>
                <a:cs typeface="Times New Roman" panose="02020603050405020304" pitchFamily="18" charset="0"/>
              </a:rPr>
              <a:t>trưởng</a:t>
            </a: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4</a:t>
            </a:r>
            <a:br>
              <a:rPr lang="en-US" dirty="0" smtClean="0">
                <a:solidFill>
                  <a:schemeClr val="tx1"/>
                </a:solidFill>
                <a:latin typeface="Times New Roman" panose="02020603050405020304" pitchFamily="18" charset="0"/>
                <a:cs typeface="Times New Roman" panose="02020603050405020304" pitchFamily="18" charset="0"/>
              </a:rPr>
            </a:b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Nằm</a:t>
            </a:r>
            <a:r>
              <a:rPr lang="en-US" dirty="0" smtClean="0">
                <a:solidFill>
                  <a:schemeClr val="tx1"/>
                </a:solidFill>
                <a:latin typeface="Times New Roman" panose="02020603050405020304" pitchFamily="18" charset="0"/>
                <a:cs typeface="Times New Roman" panose="02020603050405020304" pitchFamily="18" charset="0"/>
              </a:rPr>
              <a:t> ở </a:t>
            </a:r>
            <a:r>
              <a:rPr lang="en-US" dirty="0" err="1" smtClean="0">
                <a:solidFill>
                  <a:schemeClr val="tx1"/>
                </a:solidFill>
                <a:latin typeface="Times New Roman" panose="02020603050405020304" pitchFamily="18" charset="0"/>
                <a:cs typeface="Times New Roman" panose="02020603050405020304" pitchFamily="18" charset="0"/>
              </a:rPr>
              <a:t>đoạn</a:t>
            </a:r>
            <a:r>
              <a:rPr lang="en-US" dirty="0" smtClean="0">
                <a:solidFill>
                  <a:schemeClr val="tx1"/>
                </a:solidFill>
                <a:latin typeface="Times New Roman" panose="02020603050405020304" pitchFamily="18" charset="0"/>
                <a:cs typeface="Times New Roman" panose="02020603050405020304" pitchFamily="18" charset="0"/>
              </a:rPr>
              <a:t> 2 </a:t>
            </a:r>
            <a:r>
              <a:rPr lang="en-US" dirty="0" err="1" smtClean="0">
                <a:solidFill>
                  <a:schemeClr val="tx1"/>
                </a:solidFill>
                <a:latin typeface="Times New Roman" panose="02020603050405020304" pitchFamily="18" charset="0"/>
                <a:cs typeface="Times New Roman" panose="02020603050405020304" pitchFamily="18" charset="0"/>
              </a:rPr>
              <a:t>bài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hát</a:t>
            </a:r>
            <a:r>
              <a:rPr lang="en-US" dirty="0" smtClean="0">
                <a:solidFill>
                  <a:schemeClr val="tx1"/>
                </a:solidFill>
                <a:latin typeface="Times New Roman" panose="02020603050405020304" pitchFamily="18" charset="0"/>
                <a:cs typeface="Times New Roman" panose="02020603050405020304" pitchFamily="18" charset="0"/>
              </a:rPr>
              <a:t>.</a:t>
            </a:r>
            <a:br>
              <a:rPr lang="en-US" dirty="0" smtClean="0">
                <a:solidFill>
                  <a:schemeClr val="tx1"/>
                </a:solidFill>
                <a:latin typeface="Times New Roman" panose="02020603050405020304" pitchFamily="18" charset="0"/>
                <a:cs typeface="Times New Roman" panose="02020603050405020304" pitchFamily="18" charset="0"/>
              </a:rPr>
            </a:b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Kí</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hiệu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Dấu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dấu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nối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dấu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nhắc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lại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khung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thay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đổi</a:t>
            </a:r>
            <a:r>
              <a:rPr lang="en-US" dirty="0" smtClean="0">
                <a:solidFill>
                  <a:schemeClr val="tx1"/>
                </a:solidFill>
                <a:latin typeface="Times New Roman" panose="02020603050405020304" pitchFamily="18" charset="0"/>
                <a:cs typeface="Times New Roman" panose="02020603050405020304" pitchFamily="18" charset="0"/>
              </a:rPr>
              <a:t>, </a:t>
            </a:r>
            <a:br>
              <a:rPr lang="en-US" dirty="0" smtClean="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
            </a:r>
            <a:br>
              <a:rPr lang="en-US" dirty="0">
                <a:solidFill>
                  <a:schemeClr val="tx1"/>
                </a:solidFill>
                <a:latin typeface="Times New Roman" panose="02020603050405020304" pitchFamily="18" charset="0"/>
                <a:cs typeface="Times New Roman" panose="02020603050405020304" pitchFamily="18" charset="0"/>
              </a:rPr>
            </a:b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
            </a:r>
            <a:br>
              <a:rPr lang="en-US" dirty="0">
                <a:solidFill>
                  <a:schemeClr val="tx1"/>
                </a:solidFill>
                <a:latin typeface="Times New Roman" panose="02020603050405020304" pitchFamily="18" charset="0"/>
                <a:cs typeface="Times New Roman" panose="02020603050405020304" pitchFamily="18" charset="0"/>
              </a:rPr>
            </a:b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en-US" dirty="0" err="1" smtClean="0">
                <a:solidFill>
                  <a:schemeClr val="tx1"/>
                </a:solidFill>
                <a:latin typeface="Times New Roman" panose="02020603050405020304" pitchFamily="18" charset="0"/>
                <a:cs typeface="Times New Roman" panose="02020603050405020304" pitchFamily="18" charset="0"/>
              </a:rPr>
              <a:t>dấu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lặng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đen</a:t>
            </a:r>
            <a:r>
              <a:rPr lang="en-US" dirty="0" smtClean="0">
                <a:solidFill>
                  <a:schemeClr val="tx1"/>
                </a:solidFill>
                <a:latin typeface="Times New Roman" panose="02020603050405020304" pitchFamily="18" charset="0"/>
                <a:cs typeface="Times New Roman" panose="02020603050405020304" pitchFamily="18" charset="0"/>
              </a:rPr>
              <a:t>             ,    </a:t>
            </a:r>
            <a:r>
              <a:rPr lang="en-US" dirty="0" err="1" smtClean="0">
                <a:solidFill>
                  <a:schemeClr val="tx1"/>
                </a:solidFill>
                <a:latin typeface="Times New Roman" panose="02020603050405020304" pitchFamily="18" charset="0"/>
                <a:cs typeface="Times New Roman" panose="02020603050405020304" pitchFamily="18" charset="0"/>
              </a:rPr>
              <a:t>dấu</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lặng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đơn</a:t>
            </a:r>
            <a:r>
              <a:rPr lang="en-US" dirty="0">
                <a:solidFill>
                  <a:schemeClr val="tx1"/>
                </a:solidFill>
                <a:latin typeface="Times New Roman" panose="02020603050405020304" pitchFamily="18" charset="0"/>
                <a:cs typeface="Times New Roman" panose="02020603050405020304" pitchFamily="18" charset="0"/>
              </a:rPr>
              <a:t/>
            </a:r>
            <a:br>
              <a:rPr lang="en-US" dirty="0">
                <a:solidFill>
                  <a:schemeClr val="tx1"/>
                </a:solidFill>
                <a:latin typeface="Times New Roman" panose="02020603050405020304" pitchFamily="18" charset="0"/>
                <a:cs typeface="Times New Roman" panose="02020603050405020304" pitchFamily="18" charset="0"/>
              </a:rPr>
            </a:b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Có</a:t>
            </a:r>
            <a:r>
              <a:rPr lang="en-US" dirty="0" smtClean="0">
                <a:solidFill>
                  <a:schemeClr val="tx1"/>
                </a:solidFill>
                <a:latin typeface="Times New Roman" panose="02020603050405020304" pitchFamily="18" charset="0"/>
                <a:cs typeface="Times New Roman" panose="02020603050405020304" pitchFamily="18" charset="0"/>
              </a:rPr>
              <a:t> 2 </a:t>
            </a:r>
            <a:r>
              <a:rPr lang="en-US" dirty="0" err="1" smtClean="0">
                <a:solidFill>
                  <a:schemeClr val="tx1"/>
                </a:solidFill>
                <a:latin typeface="Times New Roman" panose="02020603050405020304" pitchFamily="18" charset="0"/>
                <a:cs typeface="Times New Roman" panose="02020603050405020304" pitchFamily="18" charset="0"/>
              </a:rPr>
              <a:t>bè</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098482" y="4334256"/>
            <a:ext cx="952310" cy="747904"/>
          </a:xfrm>
          <a:prstGeom prst="rect">
            <a:avLst/>
          </a:prstGeom>
        </p:spPr>
      </p:pic>
      <p:pic>
        <p:nvPicPr>
          <p:cNvPr id="4" name="Picture 3"/>
          <p:cNvPicPr>
            <a:picLocks noChangeAspect="1"/>
          </p:cNvPicPr>
          <p:nvPr/>
        </p:nvPicPr>
        <p:blipFill>
          <a:blip r:embed="rId3"/>
          <a:stretch>
            <a:fillRect/>
          </a:stretch>
        </p:blipFill>
        <p:spPr>
          <a:xfrm>
            <a:off x="7219188" y="4334256"/>
            <a:ext cx="926592" cy="747904"/>
          </a:xfrm>
          <a:prstGeom prst="rect">
            <a:avLst/>
          </a:prstGeom>
        </p:spPr>
      </p:pic>
      <p:pic>
        <p:nvPicPr>
          <p:cNvPr id="5" name="Picture 4"/>
          <p:cNvPicPr>
            <a:picLocks noChangeAspect="1"/>
          </p:cNvPicPr>
          <p:nvPr/>
        </p:nvPicPr>
        <p:blipFill>
          <a:blip r:embed="rId4"/>
          <a:stretch>
            <a:fillRect/>
          </a:stretch>
        </p:blipFill>
        <p:spPr>
          <a:xfrm>
            <a:off x="677334" y="2776727"/>
            <a:ext cx="6418410" cy="1288163"/>
          </a:xfrm>
          <a:prstGeom prst="rect">
            <a:avLst/>
          </a:prstGeom>
        </p:spPr>
      </p:pic>
    </p:spTree>
    <p:extLst>
      <p:ext uri="{BB962C8B-B14F-4D97-AF65-F5344CB8AC3E}">
        <p14:creationId xmlns:p14="http://schemas.microsoft.com/office/powerpoint/2010/main" val="350291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74" y="106680"/>
            <a:ext cx="8596668" cy="1320800"/>
          </a:xfrm>
        </p:spPr>
        <p:txBody>
          <a:bodyPr>
            <a:noAutofit/>
          </a:bodyPr>
          <a:lstStyle/>
          <a:p>
            <a:pPr algn="ctr"/>
            <a:r>
              <a:rPr lang="en-US" sz="2400" b="1" dirty="0" smtClean="0">
                <a:solidFill>
                  <a:srgbClr val="202122"/>
                </a:solidFill>
                <a:latin typeface="Times New Roman" panose="02020603050405020304" pitchFamily="18" charset="0"/>
                <a:cs typeface="Times New Roman" panose="02020603050405020304" pitchFamily="18" charset="0"/>
              </a:rPr>
              <a:t>HÁT BÈ</a:t>
            </a:r>
            <a:r>
              <a:rPr lang="en-US" sz="2400" dirty="0" smtClean="0">
                <a:solidFill>
                  <a:srgbClr val="202122"/>
                </a:solidFill>
                <a:latin typeface="Times New Roman" panose="02020603050405020304" pitchFamily="18" charset="0"/>
                <a:cs typeface="Times New Roman" panose="02020603050405020304" pitchFamily="18" charset="0"/>
              </a:rPr>
              <a:t/>
            </a:r>
            <a:br>
              <a:rPr lang="en-US" sz="2400" dirty="0" smtClean="0">
                <a:solidFill>
                  <a:srgbClr val="202122"/>
                </a:solidFill>
                <a:latin typeface="Times New Roman" panose="02020603050405020304" pitchFamily="18" charset="0"/>
                <a:cs typeface="Times New Roman" panose="02020603050405020304" pitchFamily="18" charset="0"/>
              </a:rPr>
            </a:br>
            <a:r>
              <a:rPr lang="en-US" sz="2400" dirty="0" smtClean="0">
                <a:solidFill>
                  <a:srgbClr val="202122"/>
                </a:solidFill>
                <a:latin typeface="Times New Roman" panose="02020603050405020304" pitchFamily="18" charset="0"/>
                <a:cs typeface="Times New Roman" panose="02020603050405020304" pitchFamily="18" charset="0"/>
              </a:rPr>
              <a:t>- </a:t>
            </a:r>
            <a:r>
              <a:rPr lang="vi-VN" sz="2400" dirty="0" smtClean="0">
                <a:solidFill>
                  <a:srgbClr val="202122"/>
                </a:solidFill>
                <a:latin typeface="Times New Roman" panose="02020603050405020304" pitchFamily="18" charset="0"/>
                <a:cs typeface="Times New Roman" panose="02020603050405020304" pitchFamily="18" charset="0"/>
              </a:rPr>
              <a:t>Trong </a:t>
            </a:r>
            <a:r>
              <a:rPr lang="vi-VN" sz="2400" dirty="0">
                <a:solidFill>
                  <a:srgbClr val="202122"/>
                </a:solidFill>
                <a:latin typeface="Times New Roman" panose="02020603050405020304" pitchFamily="18" charset="0"/>
                <a:cs typeface="Times New Roman" panose="02020603050405020304" pitchFamily="18" charset="0"/>
              </a:rPr>
              <a:t>nghệ thuật biểu diễn </a:t>
            </a:r>
            <a:r>
              <a:rPr lang="vi-VN" sz="2400" dirty="0">
                <a:solidFill>
                  <a:srgbClr val="3366CC"/>
                </a:solidFill>
                <a:latin typeface="Times New Roman" panose="02020603050405020304" pitchFamily="18" charset="0"/>
                <a:cs typeface="Times New Roman" panose="02020603050405020304" pitchFamily="18" charset="0"/>
                <a:hlinkClick r:id="rId2" tooltip="Ca hát"/>
              </a:rPr>
              <a:t>ca hát</a:t>
            </a:r>
            <a:r>
              <a:rPr lang="vi-VN" sz="2400" dirty="0">
                <a:solidFill>
                  <a:srgbClr val="202122"/>
                </a:solidFill>
                <a:latin typeface="Times New Roman" panose="02020603050405020304" pitchFamily="18" charset="0"/>
                <a:cs typeface="Times New Roman" panose="02020603050405020304" pitchFamily="18" charset="0"/>
              </a:rPr>
              <a:t>, khi hát từ 2 người trở lên (song ca, tốp ca, đồng ca và </a:t>
            </a:r>
            <a:r>
              <a:rPr lang="vi-VN" sz="2400" dirty="0">
                <a:solidFill>
                  <a:srgbClr val="3366CC"/>
                </a:solidFill>
                <a:latin typeface="Times New Roman" panose="02020603050405020304" pitchFamily="18" charset="0"/>
                <a:cs typeface="Times New Roman" panose="02020603050405020304" pitchFamily="18" charset="0"/>
                <a:hlinkClick r:id="rId3" tooltip="Hợp xướng"/>
              </a:rPr>
              <a:t>hợp xướng</a:t>
            </a:r>
            <a:r>
              <a:rPr lang="vi-VN" sz="2400" dirty="0">
                <a:solidFill>
                  <a:srgbClr val="202122"/>
                </a:solidFill>
                <a:latin typeface="Times New Roman" panose="02020603050405020304" pitchFamily="18" charset="0"/>
                <a:cs typeface="Times New Roman" panose="02020603050405020304" pitchFamily="18" charset="0"/>
              </a:rPr>
              <a:t>), người ta có thể </a:t>
            </a:r>
            <a:r>
              <a:rPr lang="vi-VN" sz="2400" b="1" dirty="0">
                <a:solidFill>
                  <a:srgbClr val="202122"/>
                </a:solidFill>
                <a:latin typeface="Times New Roman" panose="02020603050405020304" pitchFamily="18" charset="0"/>
                <a:cs typeface="Times New Roman" panose="02020603050405020304" pitchFamily="18" charset="0"/>
              </a:rPr>
              <a:t>hát bè</a:t>
            </a:r>
            <a:r>
              <a:rPr lang="vi-VN" sz="2400" dirty="0">
                <a:solidFill>
                  <a:srgbClr val="202122"/>
                </a:solidFill>
                <a:latin typeface="Times New Roman" panose="02020603050405020304" pitchFamily="18" charset="0"/>
                <a:cs typeface="Times New Roman" panose="02020603050405020304" pitchFamily="18" charset="0"/>
              </a:rPr>
              <a:t>. Thông thường, hát bè bao giờ cũng có bè chính và bè phụ họa. Các giọng hát của các bè cùng vang lên, có lúc tiết tấu giống nhau, có lúc khác nhau. Mỗi bè tuy có sự độc lập nhất định nhưng phải kết hợp hòa quyện chặt chẽ với nhau, bè phụ hỗ trợ cho bè chính để tạo nên những </a:t>
            </a:r>
            <a:r>
              <a:rPr lang="vi-VN" sz="2400" dirty="0">
                <a:solidFill>
                  <a:srgbClr val="3366CC"/>
                </a:solidFill>
                <a:latin typeface="Times New Roman" panose="02020603050405020304" pitchFamily="18" charset="0"/>
                <a:cs typeface="Times New Roman" panose="02020603050405020304" pitchFamily="18" charset="0"/>
                <a:hlinkClick r:id="rId4" tooltip="Âm thanh"/>
              </a:rPr>
              <a:t>âm thanh</a:t>
            </a:r>
            <a:r>
              <a:rPr lang="vi-VN" sz="2400" dirty="0">
                <a:solidFill>
                  <a:srgbClr val="202122"/>
                </a:solidFill>
                <a:latin typeface="Times New Roman" panose="02020603050405020304" pitchFamily="18" charset="0"/>
                <a:cs typeface="Times New Roman" panose="02020603050405020304" pitchFamily="18" charset="0"/>
              </a:rPr>
              <a:t> đầy đặn, nhiều màu vẻ.</a:t>
            </a:r>
            <a:br>
              <a:rPr lang="vi-VN" sz="2400" dirty="0">
                <a:solidFill>
                  <a:srgbClr val="202122"/>
                </a:solidFill>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a:srcRect t="19543" b="30995"/>
          <a:stretch/>
        </p:blipFill>
        <p:spPr>
          <a:xfrm>
            <a:off x="621792" y="3136391"/>
            <a:ext cx="9528048" cy="1856233"/>
          </a:xfrm>
          <a:prstGeom prst="rect">
            <a:avLst/>
          </a:prstGeom>
        </p:spPr>
      </p:pic>
      <p:pic>
        <p:nvPicPr>
          <p:cNvPr id="4" name="Picture 3"/>
          <p:cNvPicPr>
            <a:picLocks noChangeAspect="1"/>
          </p:cNvPicPr>
          <p:nvPr/>
        </p:nvPicPr>
        <p:blipFill>
          <a:blip r:embed="rId6"/>
          <a:stretch>
            <a:fillRect/>
          </a:stretch>
        </p:blipFill>
        <p:spPr>
          <a:xfrm>
            <a:off x="621792" y="4992624"/>
            <a:ext cx="9528048" cy="1896065"/>
          </a:xfrm>
          <a:prstGeom prst="rect">
            <a:avLst/>
          </a:prstGeom>
        </p:spPr>
      </p:pic>
    </p:spTree>
    <p:extLst>
      <p:ext uri="{BB962C8B-B14F-4D97-AF65-F5344CB8AC3E}">
        <p14:creationId xmlns:p14="http://schemas.microsoft.com/office/powerpoint/2010/main" val="136859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088368" cy="6995160"/>
          </a:xfrm>
          <a:prstGeom prst="rect">
            <a:avLst/>
          </a:prstGeom>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8191825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231</TotalTime>
  <Words>256</Words>
  <Application>Microsoft Office PowerPoint</Application>
  <PresentationFormat>Widescreen</PresentationFormat>
  <Paragraphs>27</Paragraphs>
  <Slides>17</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Times New Roman</vt:lpstr>
      <vt:lpstr>Trebuchet MS</vt:lpstr>
      <vt:lpstr>Wingdings 3</vt:lpstr>
      <vt:lpstr>Facet</vt:lpstr>
      <vt:lpstr>PowerPoint Presentation</vt:lpstr>
      <vt:lpstr>PowerPoint Presentation</vt:lpstr>
      <vt:lpstr>CHỦ ĐỀ 3: HÒA CA TIẾT 9 - Hát: Hát 2 bè trích đoạn bài Ngàn ước mơ Việt Nam - Liên khúc: Tôi yêu Việt Nam</vt:lpstr>
      <vt:lpstr>PowerPoint Presentation</vt:lpstr>
      <vt:lpstr>PowerPoint Presentation</vt:lpstr>
      <vt:lpstr>PowerPoint Presentation</vt:lpstr>
      <vt:lpstr>- Nhịp 4, giọng Son trưởng            4 - Nằm ở đoạn 2 bài hát. - Kí hiệu: Dấu #,dấu nối,  dấu nhắc lại, khung thay đổi,      dấu lặng đen             ,    dấu lặng đơn  - Có 2 bè</vt:lpstr>
      <vt:lpstr>HÁT BÈ - Trong nghệ thuật biểu diễn ca hát, khi hát từ 2 người trở lên (song ca, tốp ca, đồng ca và hợp xướng), người ta có thể hát bè. Thông thường, hát bè bao giờ cũng có bè chính và bè phụ họa. Các giọng hát của các bè cùng vang lên, có lúc tiết tấu giống nhau, có lúc khác nhau. Mỗi bè tuy có sự độc lập nhất định nhưng phải kết hợp hòa quyện chặt chẽ với nhau, bè phụ hỗ trợ cho bè chính để tạo nên những âm thanh đầy đặn, nhiều màu vẻ. </vt:lpstr>
      <vt:lpstr>PowerPoint Presentation</vt:lpstr>
      <vt:lpstr>PowerPoint Presentation</vt:lpstr>
      <vt:lpstr>PowerPoint Presentation</vt:lpstr>
      <vt:lpstr>PowerPoint Presentation</vt:lpstr>
      <vt:lpstr>LIÊN KHÚC: TÔI YÊU VIỆT NAM Việt Nam ơi (Bùi Quang Minh)  Ngàn ước mơ Việt Nam (Nguyễn Hồng Thuận)</vt:lpstr>
      <vt:lpstr>PowerPoint Presentation</vt:lpstr>
      <vt:lpstr>PowerPoint Presentation</vt:lpstr>
      <vt:lpstr>Em sẽ làm gì để thể hiện tình yêu đất nước?</vt:lpstr>
      <vt:lpstr> HƯỚNG DẪN VỀ NHÀ  - Học thuộc liên khúc : Việt Nam ơi - Ngàn ước mơ VN - Hợp xướng là gì? Nhịp 3 là nhịp như thế nào?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53</cp:revision>
  <dcterms:created xsi:type="dcterms:W3CDTF">2023-10-31T13:12:54Z</dcterms:created>
  <dcterms:modified xsi:type="dcterms:W3CDTF">2023-11-01T15:11:20Z</dcterms:modified>
</cp:coreProperties>
</file>