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74" r:id="rId2"/>
  </p:sldMasterIdLst>
  <p:notesMasterIdLst>
    <p:notesMasterId r:id="rId34"/>
  </p:notesMasterIdLst>
  <p:handoutMasterIdLst>
    <p:handoutMasterId r:id="rId35"/>
  </p:handoutMasterIdLst>
  <p:sldIdLst>
    <p:sldId id="359" r:id="rId3"/>
    <p:sldId id="368" r:id="rId4"/>
    <p:sldId id="369" r:id="rId5"/>
    <p:sldId id="411" r:id="rId6"/>
    <p:sldId id="412" r:id="rId7"/>
    <p:sldId id="396" r:id="rId8"/>
    <p:sldId id="418" r:id="rId9"/>
    <p:sldId id="419" r:id="rId10"/>
    <p:sldId id="420" r:id="rId11"/>
    <p:sldId id="421" r:id="rId12"/>
    <p:sldId id="436" r:id="rId13"/>
    <p:sldId id="437" r:id="rId14"/>
    <p:sldId id="438" r:id="rId15"/>
    <p:sldId id="439" r:id="rId16"/>
    <p:sldId id="301" r:id="rId17"/>
    <p:sldId id="422" r:id="rId18"/>
    <p:sldId id="423" r:id="rId19"/>
    <p:sldId id="424" r:id="rId20"/>
    <p:sldId id="425" r:id="rId21"/>
    <p:sldId id="426" r:id="rId22"/>
    <p:sldId id="427" r:id="rId23"/>
    <p:sldId id="428" r:id="rId24"/>
    <p:sldId id="429" r:id="rId25"/>
    <p:sldId id="430" r:id="rId26"/>
    <p:sldId id="431" r:id="rId27"/>
    <p:sldId id="392" r:id="rId28"/>
    <p:sldId id="416" r:id="rId29"/>
    <p:sldId id="432" r:id="rId30"/>
    <p:sldId id="433" r:id="rId31"/>
    <p:sldId id="434" r:id="rId32"/>
    <p:sldId id="435" r:id="rId33"/>
  </p:sldIdLst>
  <p:sldSz cx="9144000" cy="5143500" type="screen16x9"/>
  <p:notesSz cx="7010400" cy="9296400"/>
  <p:embeddedFontLst>
    <p:embeddedFont>
      <p:font typeface="Roboto Condensed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249"/>
    <a:srgbClr val="16C808"/>
    <a:srgbClr val="FF6600"/>
    <a:srgbClr val="F1FB97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F38B71-4E83-4317-82EC-3F3A27C44999}"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3" autoAdjust="0"/>
    <p:restoredTop sz="94611" autoAdjust="0"/>
  </p:normalViewPr>
  <p:slideViewPr>
    <p:cSldViewPr>
      <p:cViewPr varScale="1">
        <p:scale>
          <a:sx n="88" d="100"/>
          <a:sy n="88" d="100"/>
        </p:scale>
        <p:origin x="942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571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88000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20267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185397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>
            <a:spLocks/>
          </p:cNvSpPr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71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2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68513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661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166570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643259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33132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33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34856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260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47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8D02EA37-A3CD-4CCD-A8EC-E13350CE66A1}"/>
              </a:ext>
            </a:extLst>
          </p:cNvPr>
          <p:cNvSpPr txBox="1"/>
          <p:nvPr userDrawn="1"/>
        </p:nvSpPr>
        <p:spPr>
          <a:xfrm>
            <a:off x="3834619" y="-534174"/>
            <a:ext cx="147476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9772650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9772650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4619885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4619885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42743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28800" y="332242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" y="57150"/>
            <a:ext cx="1492424" cy="1361091"/>
          </a:xfrm>
          <a:prstGeom prst="rect">
            <a:avLst/>
          </a:prstGeom>
        </p:spPr>
      </p:pic>
      <p:pic>
        <p:nvPicPr>
          <p:cNvPr id="1026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800503"/>
            <a:ext cx="7848601" cy="35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p Arrow Callout 2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24: VIRUS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95489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 defTabSz="685800"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indent="228600" algn="just" defTabSz="685800"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xoắn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khảm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indent="228600" algn="just" defTabSz="685800"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Virus corona,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viêm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mạc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indent="228600" algn="just" defTabSz="685800"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hỗn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HIV,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khuẩn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2900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ĐẶC ĐIỂM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6350" y="2628900"/>
            <a:ext cx="3943350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Tại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virus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kí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bào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buộc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2800350"/>
            <a:ext cx="502131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0" y="2000250"/>
            <a:ext cx="9144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 defTabSz="685800"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cấu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gồm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vỏ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protein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lõi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chứa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thêm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vỏ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ngoài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86350" y="3401274"/>
            <a:ext cx="3943350" cy="1708160"/>
          </a:xfrm>
          <a:prstGeom prst="rect">
            <a:avLst/>
          </a:prstGeom>
          <a:solidFill>
            <a:srgbClr val="F9E8A3"/>
          </a:solidFill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chưa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cấu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bào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bào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điển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khỏi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bào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virus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tồn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tại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endParaRPr lang="en-US" sz="2100" kern="1200" dirty="0">
              <a:solidFill>
                <a:srgbClr val="FF33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5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1905D3E-C67F-4412-B7D8-49840A9F955A}"/>
              </a:ext>
            </a:extLst>
          </p:cNvPr>
          <p:cNvGrpSpPr/>
          <p:nvPr/>
        </p:nvGrpSpPr>
        <p:grpSpPr>
          <a:xfrm rot="5400000">
            <a:off x="3876675" y="-3876675"/>
            <a:ext cx="1390650" cy="9144000"/>
            <a:chOff x="0" y="0"/>
            <a:chExt cx="3529428" cy="10287000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0"/>
              <a:ext cx="3062957" cy="10287000"/>
              <a:chOff x="0" y="0"/>
              <a:chExt cx="806705" cy="270933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06705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806705" h="2709333">
                    <a:moveTo>
                      <a:pt x="0" y="0"/>
                    </a:moveTo>
                    <a:lnTo>
                      <a:pt x="806705" y="0"/>
                    </a:lnTo>
                    <a:lnTo>
                      <a:pt x="806705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B89B6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24"/>
                  </a:lnSpc>
                  <a:defRPr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162300" y="0"/>
              <a:ext cx="135939" cy="10287000"/>
            </a:xfrm>
            <a:custGeom>
              <a:avLst/>
              <a:gdLst/>
              <a:ahLst/>
              <a:cxnLst/>
              <a:rect l="l" t="t" r="r" b="b"/>
              <a:pathLst>
                <a:path w="35803" h="2709333">
                  <a:moveTo>
                    <a:pt x="0" y="0"/>
                  </a:moveTo>
                  <a:lnTo>
                    <a:pt x="35803" y="0"/>
                  </a:lnTo>
                  <a:lnTo>
                    <a:pt x="358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BB386"/>
            </a:solidFill>
          </p:spPr>
        </p:sp>
        <p:grpSp>
          <p:nvGrpSpPr>
            <p:cNvPr id="8" name="Group 8"/>
            <p:cNvGrpSpPr/>
            <p:nvPr/>
          </p:nvGrpSpPr>
          <p:grpSpPr>
            <a:xfrm>
              <a:off x="3393489" y="0"/>
              <a:ext cx="135939" cy="10287000"/>
              <a:chOff x="0" y="0"/>
              <a:chExt cx="35803" cy="27093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580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35803" h="2709333">
                    <a:moveTo>
                      <a:pt x="0" y="0"/>
                    </a:moveTo>
                    <a:lnTo>
                      <a:pt x="35803" y="0"/>
                    </a:lnTo>
                    <a:lnTo>
                      <a:pt x="3580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DBC7A1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24"/>
                  </a:lnSpc>
                  <a:defRPr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7429500" y="3638550"/>
            <a:ext cx="2362200" cy="219075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BC7A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73"/>
                </a:lnSpc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0F547D2-4B77-40E4-AC9E-BAD3279FA1E4}"/>
              </a:ext>
            </a:extLst>
          </p:cNvPr>
          <p:cNvSpPr txBox="1"/>
          <p:nvPr/>
        </p:nvSpPr>
        <p:spPr>
          <a:xfrm>
            <a:off x="381000" y="140735"/>
            <a:ext cx="2577402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3300" b="1" dirty="0">
                <a:solidFill>
                  <a:schemeClr val="bg1"/>
                </a:solidFill>
                <a:ea typeface="Times New Roman" panose="02020603050405020304" pitchFamily="18" charset="0"/>
              </a:rPr>
              <a:t>LUYỆN TẬP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DA1697-403D-4ACD-AD72-8D89D05A2CDD}"/>
              </a:ext>
            </a:extLst>
          </p:cNvPr>
          <p:cNvSpPr txBox="1"/>
          <p:nvPr/>
        </p:nvSpPr>
        <p:spPr>
          <a:xfrm>
            <a:off x="361611" y="1466850"/>
            <a:ext cx="79248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Open Sans"/>
              </a:rPr>
              <a:t>Hình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dưới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mô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phỏng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hình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dạng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và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cấu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tạo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của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loại</a:t>
            </a:r>
            <a:r>
              <a:rPr lang="en-US" altLang="en-US" sz="2000" dirty="0">
                <a:latin typeface="Open Sans"/>
              </a:rPr>
              <a:t> virus </a:t>
            </a:r>
            <a:r>
              <a:rPr lang="en-US" altLang="en-US" sz="2000" dirty="0" err="1">
                <a:latin typeface="Open Sans"/>
              </a:rPr>
              <a:t>nào</a:t>
            </a:r>
            <a:r>
              <a:rPr lang="en-US" altLang="en-US" sz="2000" dirty="0">
                <a:latin typeface="Open Sans"/>
              </a:rPr>
              <a:t>?</a:t>
            </a:r>
            <a:endParaRPr lang="en-US" altLang="en-US" sz="105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Virus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khảm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Corona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HIV.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1D7EDC4F-256E-4B52-872D-1F8DCB92AC33}"/>
              </a:ext>
            </a:extLst>
          </p:cNvPr>
          <p:cNvSpPr txBox="1"/>
          <p:nvPr/>
        </p:nvSpPr>
        <p:spPr>
          <a:xfrm>
            <a:off x="7727157" y="3766096"/>
            <a:ext cx="1919288" cy="193402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473"/>
              </a:lnSpc>
              <a:defRPr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22">
            <a:extLst>
              <a:ext uri="{FF2B5EF4-FFF2-40B4-BE49-F238E27FC236}">
                <a16:creationId xmlns:a16="http://schemas.microsoft.com/office/drawing/2014/main" id="{2B290FD0-F6BF-4A47-B493-88B963AAF081}"/>
              </a:ext>
            </a:extLst>
          </p:cNvPr>
          <p:cNvGrpSpPr/>
          <p:nvPr/>
        </p:nvGrpSpPr>
        <p:grpSpPr>
          <a:xfrm>
            <a:off x="6840052" y="3766096"/>
            <a:ext cx="515204" cy="463929"/>
            <a:chOff x="0" y="0"/>
            <a:chExt cx="812800" cy="812800"/>
          </a:xfrm>
        </p:grpSpPr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7024E839-0B14-42C0-BF46-DBC2AF28C47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89B62"/>
            </a:solidFill>
          </p:spPr>
          <p:txBody>
            <a:bodyPr/>
            <a:lstStyle/>
            <a:p>
              <a:endParaRPr lang="en-US" sz="700" dirty="0"/>
            </a:p>
          </p:txBody>
        </p:sp>
        <p:sp>
          <p:nvSpPr>
            <p:cNvPr id="34" name="TextBox 24">
              <a:extLst>
                <a:ext uri="{FF2B5EF4-FFF2-40B4-BE49-F238E27FC236}">
                  <a16:creationId xmlns:a16="http://schemas.microsoft.com/office/drawing/2014/main" id="{8E11BFDC-E9ED-4550-A2BF-4A59EA8FC9A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73"/>
                </a:lnSpc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19">
            <a:extLst>
              <a:ext uri="{FF2B5EF4-FFF2-40B4-BE49-F238E27FC236}">
                <a16:creationId xmlns:a16="http://schemas.microsoft.com/office/drawing/2014/main" id="{CD40FD43-B41D-4E06-A78B-D7A3AC469F39}"/>
              </a:ext>
            </a:extLst>
          </p:cNvPr>
          <p:cNvGrpSpPr/>
          <p:nvPr/>
        </p:nvGrpSpPr>
        <p:grpSpPr>
          <a:xfrm>
            <a:off x="5780440" y="4450045"/>
            <a:ext cx="950703" cy="929445"/>
            <a:chOff x="0" y="0"/>
            <a:chExt cx="812800" cy="812800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1A481952-9D69-4453-9034-DEF0D5049BF7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BB386"/>
            </a:solidFill>
          </p:spPr>
        </p:sp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2BEF2402-2ED8-4436-B64F-98CD1BB0574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73"/>
                </a:lnSpc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Freeform 11">
            <a:extLst>
              <a:ext uri="{FF2B5EF4-FFF2-40B4-BE49-F238E27FC236}">
                <a16:creationId xmlns:a16="http://schemas.microsoft.com/office/drawing/2014/main" id="{F3A7DF94-D1FB-4D58-9202-C9C8B58C78A8}"/>
              </a:ext>
            </a:extLst>
          </p:cNvPr>
          <p:cNvSpPr/>
          <p:nvPr/>
        </p:nvSpPr>
        <p:spPr>
          <a:xfrm>
            <a:off x="6064149" y="1702175"/>
            <a:ext cx="383283" cy="377054"/>
          </a:xfrm>
          <a:custGeom>
            <a:avLst/>
            <a:gdLst/>
            <a:ahLst/>
            <a:cxnLst/>
            <a:rect l="l" t="t" r="r" b="b"/>
            <a:pathLst>
              <a:path w="766565" h="754108">
                <a:moveTo>
                  <a:pt x="0" y="0"/>
                </a:moveTo>
                <a:lnTo>
                  <a:pt x="766565" y="0"/>
                </a:lnTo>
                <a:lnTo>
                  <a:pt x="766565" y="754108"/>
                </a:lnTo>
                <a:lnTo>
                  <a:pt x="0" y="75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CBE7615F-DC0B-43D6-850C-6D0839200FDF}"/>
              </a:ext>
            </a:extLst>
          </p:cNvPr>
          <p:cNvSpPr/>
          <p:nvPr/>
        </p:nvSpPr>
        <p:spPr>
          <a:xfrm>
            <a:off x="7535515" y="2103796"/>
            <a:ext cx="383283" cy="377054"/>
          </a:xfrm>
          <a:custGeom>
            <a:avLst/>
            <a:gdLst/>
            <a:ahLst/>
            <a:cxnLst/>
            <a:rect l="l" t="t" r="r" b="b"/>
            <a:pathLst>
              <a:path w="766565" h="754108">
                <a:moveTo>
                  <a:pt x="0" y="0"/>
                </a:moveTo>
                <a:lnTo>
                  <a:pt x="766565" y="0"/>
                </a:lnTo>
                <a:lnTo>
                  <a:pt x="766565" y="754108"/>
                </a:lnTo>
                <a:lnTo>
                  <a:pt x="0" y="75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B5A2056-5FD2-4419-B6B2-30E86F08F55F}"/>
              </a:ext>
            </a:extLst>
          </p:cNvPr>
          <p:cNvSpPr/>
          <p:nvPr/>
        </p:nvSpPr>
        <p:spPr>
          <a:xfrm>
            <a:off x="228600" y="2109593"/>
            <a:ext cx="506016" cy="5812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33180" y="82406"/>
            <a:ext cx="27764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 </a:t>
            </a:r>
            <a:endParaRPr kumimoji="0" lang="en-US" altLang="en-US" sz="75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1026" name="Picture 2" descr="Trắc nghiệm Khoa học tự nhiên 6 Bài 24 (có đáp án): Virus có đáp án - Chân trời sáng tạ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30" y="1587840"/>
            <a:ext cx="7334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5034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1905D3E-C67F-4412-B7D8-49840A9F955A}"/>
              </a:ext>
            </a:extLst>
          </p:cNvPr>
          <p:cNvGrpSpPr/>
          <p:nvPr/>
        </p:nvGrpSpPr>
        <p:grpSpPr>
          <a:xfrm rot="5400000">
            <a:off x="3876675" y="-3876675"/>
            <a:ext cx="1390650" cy="9144000"/>
            <a:chOff x="0" y="0"/>
            <a:chExt cx="3529428" cy="10287000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0"/>
              <a:ext cx="3062957" cy="10287000"/>
              <a:chOff x="0" y="0"/>
              <a:chExt cx="806705" cy="270933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06705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806705" h="2709333">
                    <a:moveTo>
                      <a:pt x="0" y="0"/>
                    </a:moveTo>
                    <a:lnTo>
                      <a:pt x="806705" y="0"/>
                    </a:lnTo>
                    <a:lnTo>
                      <a:pt x="806705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B89B6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24"/>
                  </a:lnSpc>
                  <a:defRPr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162300" y="0"/>
              <a:ext cx="135939" cy="10287000"/>
            </a:xfrm>
            <a:custGeom>
              <a:avLst/>
              <a:gdLst/>
              <a:ahLst/>
              <a:cxnLst/>
              <a:rect l="l" t="t" r="r" b="b"/>
              <a:pathLst>
                <a:path w="35803" h="2709333">
                  <a:moveTo>
                    <a:pt x="0" y="0"/>
                  </a:moveTo>
                  <a:lnTo>
                    <a:pt x="35803" y="0"/>
                  </a:lnTo>
                  <a:lnTo>
                    <a:pt x="358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BB386"/>
            </a:solidFill>
          </p:spPr>
        </p:sp>
        <p:grpSp>
          <p:nvGrpSpPr>
            <p:cNvPr id="8" name="Group 8"/>
            <p:cNvGrpSpPr/>
            <p:nvPr/>
          </p:nvGrpSpPr>
          <p:grpSpPr>
            <a:xfrm>
              <a:off x="3393489" y="0"/>
              <a:ext cx="135939" cy="10287000"/>
              <a:chOff x="0" y="0"/>
              <a:chExt cx="35803" cy="27093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580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35803" h="2709333">
                    <a:moveTo>
                      <a:pt x="0" y="0"/>
                    </a:moveTo>
                    <a:lnTo>
                      <a:pt x="35803" y="0"/>
                    </a:lnTo>
                    <a:lnTo>
                      <a:pt x="3580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DBC7A1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24"/>
                  </a:lnSpc>
                  <a:defRPr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7429500" y="3638550"/>
            <a:ext cx="2362200" cy="219075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BC7A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73"/>
                </a:lnSpc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0F547D2-4B77-40E4-AC9E-BAD3279FA1E4}"/>
              </a:ext>
            </a:extLst>
          </p:cNvPr>
          <p:cNvSpPr txBox="1"/>
          <p:nvPr/>
        </p:nvSpPr>
        <p:spPr>
          <a:xfrm>
            <a:off x="381000" y="140735"/>
            <a:ext cx="2577402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3300" b="1" dirty="0">
                <a:solidFill>
                  <a:schemeClr val="bg1"/>
                </a:solidFill>
                <a:ea typeface="Times New Roman" panose="02020603050405020304" pitchFamily="18" charset="0"/>
              </a:rPr>
              <a:t>LUYỆN TẬP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1D7EDC4F-256E-4B52-872D-1F8DCB92AC33}"/>
              </a:ext>
            </a:extLst>
          </p:cNvPr>
          <p:cNvSpPr txBox="1"/>
          <p:nvPr/>
        </p:nvSpPr>
        <p:spPr>
          <a:xfrm>
            <a:off x="7727157" y="3766096"/>
            <a:ext cx="1919288" cy="193402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473"/>
              </a:lnSpc>
              <a:defRPr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22">
            <a:extLst>
              <a:ext uri="{FF2B5EF4-FFF2-40B4-BE49-F238E27FC236}">
                <a16:creationId xmlns:a16="http://schemas.microsoft.com/office/drawing/2014/main" id="{2B290FD0-F6BF-4A47-B493-88B963AAF081}"/>
              </a:ext>
            </a:extLst>
          </p:cNvPr>
          <p:cNvGrpSpPr/>
          <p:nvPr/>
        </p:nvGrpSpPr>
        <p:grpSpPr>
          <a:xfrm>
            <a:off x="6840052" y="3766096"/>
            <a:ext cx="515204" cy="463929"/>
            <a:chOff x="0" y="0"/>
            <a:chExt cx="812800" cy="812800"/>
          </a:xfrm>
        </p:grpSpPr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7024E839-0B14-42C0-BF46-DBC2AF28C47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89B62"/>
            </a:solidFill>
          </p:spPr>
          <p:txBody>
            <a:bodyPr/>
            <a:lstStyle/>
            <a:p>
              <a:endParaRPr lang="en-US" sz="700" dirty="0"/>
            </a:p>
          </p:txBody>
        </p:sp>
        <p:sp>
          <p:nvSpPr>
            <p:cNvPr id="34" name="TextBox 24">
              <a:extLst>
                <a:ext uri="{FF2B5EF4-FFF2-40B4-BE49-F238E27FC236}">
                  <a16:creationId xmlns:a16="http://schemas.microsoft.com/office/drawing/2014/main" id="{8E11BFDC-E9ED-4550-A2BF-4A59EA8FC9A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73"/>
                </a:lnSpc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19">
            <a:extLst>
              <a:ext uri="{FF2B5EF4-FFF2-40B4-BE49-F238E27FC236}">
                <a16:creationId xmlns:a16="http://schemas.microsoft.com/office/drawing/2014/main" id="{CD40FD43-B41D-4E06-A78B-D7A3AC469F39}"/>
              </a:ext>
            </a:extLst>
          </p:cNvPr>
          <p:cNvGrpSpPr/>
          <p:nvPr/>
        </p:nvGrpSpPr>
        <p:grpSpPr>
          <a:xfrm>
            <a:off x="5780440" y="4450045"/>
            <a:ext cx="950703" cy="929445"/>
            <a:chOff x="0" y="0"/>
            <a:chExt cx="812800" cy="812800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1A481952-9D69-4453-9034-DEF0D5049BF7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BB386"/>
            </a:solidFill>
          </p:spPr>
        </p:sp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2BEF2402-2ED8-4436-B64F-98CD1BB0574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73"/>
                </a:lnSpc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Freeform 11">
            <a:extLst>
              <a:ext uri="{FF2B5EF4-FFF2-40B4-BE49-F238E27FC236}">
                <a16:creationId xmlns:a16="http://schemas.microsoft.com/office/drawing/2014/main" id="{F3A7DF94-D1FB-4D58-9202-C9C8B58C78A8}"/>
              </a:ext>
            </a:extLst>
          </p:cNvPr>
          <p:cNvSpPr/>
          <p:nvPr/>
        </p:nvSpPr>
        <p:spPr>
          <a:xfrm>
            <a:off x="8430807" y="2718748"/>
            <a:ext cx="383283" cy="377054"/>
          </a:xfrm>
          <a:custGeom>
            <a:avLst/>
            <a:gdLst/>
            <a:ahLst/>
            <a:cxnLst/>
            <a:rect l="l" t="t" r="r" b="b"/>
            <a:pathLst>
              <a:path w="766565" h="754108">
                <a:moveTo>
                  <a:pt x="0" y="0"/>
                </a:moveTo>
                <a:lnTo>
                  <a:pt x="766565" y="0"/>
                </a:lnTo>
                <a:lnTo>
                  <a:pt x="766565" y="754108"/>
                </a:lnTo>
                <a:lnTo>
                  <a:pt x="0" y="75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CBE7615F-DC0B-43D6-850C-6D0839200FDF}"/>
              </a:ext>
            </a:extLst>
          </p:cNvPr>
          <p:cNvSpPr/>
          <p:nvPr/>
        </p:nvSpPr>
        <p:spPr>
          <a:xfrm>
            <a:off x="7535515" y="2103796"/>
            <a:ext cx="383283" cy="377054"/>
          </a:xfrm>
          <a:custGeom>
            <a:avLst/>
            <a:gdLst/>
            <a:ahLst/>
            <a:cxnLst/>
            <a:rect l="l" t="t" r="r" b="b"/>
            <a:pathLst>
              <a:path w="766565" h="754108">
                <a:moveTo>
                  <a:pt x="0" y="0"/>
                </a:moveTo>
                <a:lnTo>
                  <a:pt x="766565" y="0"/>
                </a:lnTo>
                <a:lnTo>
                  <a:pt x="766565" y="754108"/>
                </a:lnTo>
                <a:lnTo>
                  <a:pt x="0" y="75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611599-C8B3-4144-8261-0A49CE9259C0}"/>
              </a:ext>
            </a:extLst>
          </p:cNvPr>
          <p:cNvSpPr txBox="1"/>
          <p:nvPr/>
        </p:nvSpPr>
        <p:spPr>
          <a:xfrm>
            <a:off x="572529" y="1518196"/>
            <a:ext cx="7505403" cy="2451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virus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buộc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 chúng có cấu tạo nhân sơ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 chúng chưa có cấu tạo tế bào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vi-VN" sz="2000" dirty="0"/>
              <a:t>Vì chúng có kích thước hiển </a:t>
            </a:r>
            <a:r>
              <a:rPr lang="vi-VN" sz="2000" dirty="0" smtClean="0"/>
              <a:t>vi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688DA2-803E-48AC-84FB-9151175D3FE1}"/>
              </a:ext>
            </a:extLst>
          </p:cNvPr>
          <p:cNvSpPr/>
          <p:nvPr/>
        </p:nvSpPr>
        <p:spPr>
          <a:xfrm>
            <a:off x="457200" y="3095802"/>
            <a:ext cx="506016" cy="4841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51024260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1905D3E-C67F-4412-B7D8-49840A9F955A}"/>
              </a:ext>
            </a:extLst>
          </p:cNvPr>
          <p:cNvGrpSpPr/>
          <p:nvPr/>
        </p:nvGrpSpPr>
        <p:grpSpPr>
          <a:xfrm rot="5400000">
            <a:off x="3876675" y="-3876675"/>
            <a:ext cx="1390650" cy="9144000"/>
            <a:chOff x="0" y="0"/>
            <a:chExt cx="3529428" cy="10287000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0"/>
              <a:ext cx="3062957" cy="10287000"/>
              <a:chOff x="0" y="0"/>
              <a:chExt cx="806705" cy="270933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06705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806705" h="2709333">
                    <a:moveTo>
                      <a:pt x="0" y="0"/>
                    </a:moveTo>
                    <a:lnTo>
                      <a:pt x="806705" y="0"/>
                    </a:lnTo>
                    <a:lnTo>
                      <a:pt x="806705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B89B6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24"/>
                  </a:lnSpc>
                  <a:defRPr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162300" y="0"/>
              <a:ext cx="135939" cy="10287000"/>
            </a:xfrm>
            <a:custGeom>
              <a:avLst/>
              <a:gdLst/>
              <a:ahLst/>
              <a:cxnLst/>
              <a:rect l="l" t="t" r="r" b="b"/>
              <a:pathLst>
                <a:path w="35803" h="2709333">
                  <a:moveTo>
                    <a:pt x="0" y="0"/>
                  </a:moveTo>
                  <a:lnTo>
                    <a:pt x="35803" y="0"/>
                  </a:lnTo>
                  <a:lnTo>
                    <a:pt x="358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BB386"/>
            </a:solidFill>
          </p:spPr>
        </p:sp>
        <p:grpSp>
          <p:nvGrpSpPr>
            <p:cNvPr id="8" name="Group 8"/>
            <p:cNvGrpSpPr/>
            <p:nvPr/>
          </p:nvGrpSpPr>
          <p:grpSpPr>
            <a:xfrm>
              <a:off x="3393489" y="0"/>
              <a:ext cx="135939" cy="10287000"/>
              <a:chOff x="0" y="0"/>
              <a:chExt cx="35803" cy="27093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580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35803" h="2709333">
                    <a:moveTo>
                      <a:pt x="0" y="0"/>
                    </a:moveTo>
                    <a:lnTo>
                      <a:pt x="35803" y="0"/>
                    </a:lnTo>
                    <a:lnTo>
                      <a:pt x="3580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DBC7A1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24"/>
                  </a:lnSpc>
                  <a:defRPr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7429500" y="3638550"/>
            <a:ext cx="2362200" cy="219075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BC7A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73"/>
                </a:lnSpc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0F547D2-4B77-40E4-AC9E-BAD3279FA1E4}"/>
              </a:ext>
            </a:extLst>
          </p:cNvPr>
          <p:cNvSpPr txBox="1"/>
          <p:nvPr/>
        </p:nvSpPr>
        <p:spPr>
          <a:xfrm>
            <a:off x="381000" y="140735"/>
            <a:ext cx="2577402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3300" b="1" dirty="0">
                <a:solidFill>
                  <a:schemeClr val="bg1"/>
                </a:solidFill>
                <a:ea typeface="Times New Roman" panose="02020603050405020304" pitchFamily="18" charset="0"/>
              </a:rPr>
              <a:t>LUYỆN TẬP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1D7EDC4F-256E-4B52-872D-1F8DCB92AC33}"/>
              </a:ext>
            </a:extLst>
          </p:cNvPr>
          <p:cNvSpPr txBox="1"/>
          <p:nvPr/>
        </p:nvSpPr>
        <p:spPr>
          <a:xfrm>
            <a:off x="7727157" y="3766096"/>
            <a:ext cx="1919288" cy="193402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473"/>
              </a:lnSpc>
              <a:defRPr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22">
            <a:extLst>
              <a:ext uri="{FF2B5EF4-FFF2-40B4-BE49-F238E27FC236}">
                <a16:creationId xmlns:a16="http://schemas.microsoft.com/office/drawing/2014/main" id="{2B290FD0-F6BF-4A47-B493-88B963AAF081}"/>
              </a:ext>
            </a:extLst>
          </p:cNvPr>
          <p:cNvGrpSpPr/>
          <p:nvPr/>
        </p:nvGrpSpPr>
        <p:grpSpPr>
          <a:xfrm>
            <a:off x="6840052" y="3766096"/>
            <a:ext cx="515204" cy="463929"/>
            <a:chOff x="0" y="0"/>
            <a:chExt cx="812800" cy="812800"/>
          </a:xfrm>
        </p:grpSpPr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7024E839-0B14-42C0-BF46-DBC2AF28C47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89B62"/>
            </a:solidFill>
          </p:spPr>
          <p:txBody>
            <a:bodyPr/>
            <a:lstStyle/>
            <a:p>
              <a:endParaRPr lang="en-US" sz="700" dirty="0"/>
            </a:p>
          </p:txBody>
        </p:sp>
        <p:sp>
          <p:nvSpPr>
            <p:cNvPr id="34" name="TextBox 24">
              <a:extLst>
                <a:ext uri="{FF2B5EF4-FFF2-40B4-BE49-F238E27FC236}">
                  <a16:creationId xmlns:a16="http://schemas.microsoft.com/office/drawing/2014/main" id="{8E11BFDC-E9ED-4550-A2BF-4A59EA8FC9A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73"/>
                </a:lnSpc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19">
            <a:extLst>
              <a:ext uri="{FF2B5EF4-FFF2-40B4-BE49-F238E27FC236}">
                <a16:creationId xmlns:a16="http://schemas.microsoft.com/office/drawing/2014/main" id="{CD40FD43-B41D-4E06-A78B-D7A3AC469F39}"/>
              </a:ext>
            </a:extLst>
          </p:cNvPr>
          <p:cNvGrpSpPr/>
          <p:nvPr/>
        </p:nvGrpSpPr>
        <p:grpSpPr>
          <a:xfrm>
            <a:off x="5780440" y="4450045"/>
            <a:ext cx="950703" cy="929445"/>
            <a:chOff x="0" y="0"/>
            <a:chExt cx="812800" cy="812800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1A481952-9D69-4453-9034-DEF0D5049BF7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BB386"/>
            </a:solidFill>
          </p:spPr>
        </p:sp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2BEF2402-2ED8-4436-B64F-98CD1BB0574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73"/>
                </a:lnSpc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Freeform 11">
            <a:extLst>
              <a:ext uri="{FF2B5EF4-FFF2-40B4-BE49-F238E27FC236}">
                <a16:creationId xmlns:a16="http://schemas.microsoft.com/office/drawing/2014/main" id="{F3A7DF94-D1FB-4D58-9202-C9C8B58C78A8}"/>
              </a:ext>
            </a:extLst>
          </p:cNvPr>
          <p:cNvSpPr/>
          <p:nvPr/>
        </p:nvSpPr>
        <p:spPr>
          <a:xfrm>
            <a:off x="8367585" y="3078775"/>
            <a:ext cx="383283" cy="377054"/>
          </a:xfrm>
          <a:custGeom>
            <a:avLst/>
            <a:gdLst/>
            <a:ahLst/>
            <a:cxnLst/>
            <a:rect l="l" t="t" r="r" b="b"/>
            <a:pathLst>
              <a:path w="766565" h="754108">
                <a:moveTo>
                  <a:pt x="0" y="0"/>
                </a:moveTo>
                <a:lnTo>
                  <a:pt x="766565" y="0"/>
                </a:lnTo>
                <a:lnTo>
                  <a:pt x="766565" y="754108"/>
                </a:lnTo>
                <a:lnTo>
                  <a:pt x="0" y="75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CBE7615F-DC0B-43D6-850C-6D0839200FDF}"/>
              </a:ext>
            </a:extLst>
          </p:cNvPr>
          <p:cNvSpPr/>
          <p:nvPr/>
        </p:nvSpPr>
        <p:spPr>
          <a:xfrm>
            <a:off x="5782560" y="2688384"/>
            <a:ext cx="383283" cy="377054"/>
          </a:xfrm>
          <a:custGeom>
            <a:avLst/>
            <a:gdLst/>
            <a:ahLst/>
            <a:cxnLst/>
            <a:rect l="l" t="t" r="r" b="b"/>
            <a:pathLst>
              <a:path w="766565" h="754108">
                <a:moveTo>
                  <a:pt x="0" y="0"/>
                </a:moveTo>
                <a:lnTo>
                  <a:pt x="766565" y="0"/>
                </a:lnTo>
                <a:lnTo>
                  <a:pt x="766565" y="754108"/>
                </a:lnTo>
                <a:lnTo>
                  <a:pt x="0" y="75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35A440-C02D-497B-9875-8651C50C9BC9}"/>
              </a:ext>
            </a:extLst>
          </p:cNvPr>
          <p:cNvSpPr txBox="1"/>
          <p:nvPr/>
        </p:nvSpPr>
        <p:spPr>
          <a:xfrm>
            <a:off x="530933" y="1814118"/>
            <a:ext cx="8079666" cy="260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 virus nào dưới đây có dạng hỗn hợp</a:t>
            </a:r>
            <a:r>
              <a:rPr lang="vi-VN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Virus corona</a:t>
            </a: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Virus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dại</a:t>
            </a:r>
            <a:endParaRPr lang="en-US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HIV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AB859E4-7B8D-489A-B195-207573993828}"/>
              </a:ext>
            </a:extLst>
          </p:cNvPr>
          <p:cNvSpPr/>
          <p:nvPr/>
        </p:nvSpPr>
        <p:spPr>
          <a:xfrm>
            <a:off x="390664" y="3935844"/>
            <a:ext cx="506016" cy="4841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294355142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1905D3E-C67F-4412-B7D8-49840A9F955A}"/>
              </a:ext>
            </a:extLst>
          </p:cNvPr>
          <p:cNvGrpSpPr/>
          <p:nvPr/>
        </p:nvGrpSpPr>
        <p:grpSpPr>
          <a:xfrm rot="5400000">
            <a:off x="3876675" y="-3876675"/>
            <a:ext cx="1390650" cy="9144000"/>
            <a:chOff x="0" y="0"/>
            <a:chExt cx="3529428" cy="10287000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0"/>
              <a:ext cx="3062957" cy="10287000"/>
              <a:chOff x="0" y="0"/>
              <a:chExt cx="806705" cy="270933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06705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806705" h="2709333">
                    <a:moveTo>
                      <a:pt x="0" y="0"/>
                    </a:moveTo>
                    <a:lnTo>
                      <a:pt x="806705" y="0"/>
                    </a:lnTo>
                    <a:lnTo>
                      <a:pt x="806705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B89B6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24"/>
                  </a:lnSpc>
                  <a:defRPr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162300" y="0"/>
              <a:ext cx="135939" cy="10287000"/>
            </a:xfrm>
            <a:custGeom>
              <a:avLst/>
              <a:gdLst/>
              <a:ahLst/>
              <a:cxnLst/>
              <a:rect l="l" t="t" r="r" b="b"/>
              <a:pathLst>
                <a:path w="35803" h="2709333">
                  <a:moveTo>
                    <a:pt x="0" y="0"/>
                  </a:moveTo>
                  <a:lnTo>
                    <a:pt x="35803" y="0"/>
                  </a:lnTo>
                  <a:lnTo>
                    <a:pt x="358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BB386"/>
            </a:solidFill>
          </p:spPr>
        </p:sp>
        <p:grpSp>
          <p:nvGrpSpPr>
            <p:cNvPr id="8" name="Group 8"/>
            <p:cNvGrpSpPr/>
            <p:nvPr/>
          </p:nvGrpSpPr>
          <p:grpSpPr>
            <a:xfrm>
              <a:off x="3393489" y="0"/>
              <a:ext cx="135939" cy="10287000"/>
              <a:chOff x="0" y="0"/>
              <a:chExt cx="35803" cy="27093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580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35803" h="2709333">
                    <a:moveTo>
                      <a:pt x="0" y="0"/>
                    </a:moveTo>
                    <a:lnTo>
                      <a:pt x="35803" y="0"/>
                    </a:lnTo>
                    <a:lnTo>
                      <a:pt x="3580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DBC7A1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24"/>
                  </a:lnSpc>
                  <a:defRPr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7429500" y="3638550"/>
            <a:ext cx="2362200" cy="219075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BC7A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73"/>
                </a:lnSpc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0F547D2-4B77-40E4-AC9E-BAD3279FA1E4}"/>
              </a:ext>
            </a:extLst>
          </p:cNvPr>
          <p:cNvSpPr txBox="1"/>
          <p:nvPr/>
        </p:nvSpPr>
        <p:spPr>
          <a:xfrm>
            <a:off x="381000" y="140735"/>
            <a:ext cx="2577402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3300" b="1" dirty="0">
                <a:solidFill>
                  <a:schemeClr val="bg1"/>
                </a:solidFill>
                <a:ea typeface="Times New Roman" panose="02020603050405020304" pitchFamily="18" charset="0"/>
              </a:rPr>
              <a:t>LUYỆN TẬP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1D7EDC4F-256E-4B52-872D-1F8DCB92AC33}"/>
              </a:ext>
            </a:extLst>
          </p:cNvPr>
          <p:cNvSpPr txBox="1"/>
          <p:nvPr/>
        </p:nvSpPr>
        <p:spPr>
          <a:xfrm>
            <a:off x="7727157" y="3766096"/>
            <a:ext cx="1919288" cy="193402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473"/>
              </a:lnSpc>
              <a:defRPr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22">
            <a:extLst>
              <a:ext uri="{FF2B5EF4-FFF2-40B4-BE49-F238E27FC236}">
                <a16:creationId xmlns:a16="http://schemas.microsoft.com/office/drawing/2014/main" id="{2B290FD0-F6BF-4A47-B493-88B963AAF081}"/>
              </a:ext>
            </a:extLst>
          </p:cNvPr>
          <p:cNvGrpSpPr/>
          <p:nvPr/>
        </p:nvGrpSpPr>
        <p:grpSpPr>
          <a:xfrm>
            <a:off x="6840052" y="3766096"/>
            <a:ext cx="515204" cy="463929"/>
            <a:chOff x="0" y="0"/>
            <a:chExt cx="812800" cy="812800"/>
          </a:xfrm>
        </p:grpSpPr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7024E839-0B14-42C0-BF46-DBC2AF28C47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89B62"/>
            </a:solidFill>
          </p:spPr>
          <p:txBody>
            <a:bodyPr/>
            <a:lstStyle/>
            <a:p>
              <a:endParaRPr lang="en-US" sz="700" dirty="0"/>
            </a:p>
          </p:txBody>
        </p:sp>
        <p:sp>
          <p:nvSpPr>
            <p:cNvPr id="34" name="TextBox 24">
              <a:extLst>
                <a:ext uri="{FF2B5EF4-FFF2-40B4-BE49-F238E27FC236}">
                  <a16:creationId xmlns:a16="http://schemas.microsoft.com/office/drawing/2014/main" id="{8E11BFDC-E9ED-4550-A2BF-4A59EA8FC9A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73"/>
                </a:lnSpc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19">
            <a:extLst>
              <a:ext uri="{FF2B5EF4-FFF2-40B4-BE49-F238E27FC236}">
                <a16:creationId xmlns:a16="http://schemas.microsoft.com/office/drawing/2014/main" id="{CD40FD43-B41D-4E06-A78B-D7A3AC469F39}"/>
              </a:ext>
            </a:extLst>
          </p:cNvPr>
          <p:cNvGrpSpPr/>
          <p:nvPr/>
        </p:nvGrpSpPr>
        <p:grpSpPr>
          <a:xfrm>
            <a:off x="5780440" y="4450045"/>
            <a:ext cx="950703" cy="929445"/>
            <a:chOff x="0" y="0"/>
            <a:chExt cx="812800" cy="812800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1A481952-9D69-4453-9034-DEF0D5049BF7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BB386"/>
            </a:solidFill>
          </p:spPr>
        </p:sp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2BEF2402-2ED8-4436-B64F-98CD1BB0574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73"/>
                </a:lnSpc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Freeform 11">
            <a:extLst>
              <a:ext uri="{FF2B5EF4-FFF2-40B4-BE49-F238E27FC236}">
                <a16:creationId xmlns:a16="http://schemas.microsoft.com/office/drawing/2014/main" id="{F3A7DF94-D1FB-4D58-9202-C9C8B58C78A8}"/>
              </a:ext>
            </a:extLst>
          </p:cNvPr>
          <p:cNvSpPr/>
          <p:nvPr/>
        </p:nvSpPr>
        <p:spPr>
          <a:xfrm>
            <a:off x="8367585" y="3078775"/>
            <a:ext cx="383283" cy="377054"/>
          </a:xfrm>
          <a:custGeom>
            <a:avLst/>
            <a:gdLst/>
            <a:ahLst/>
            <a:cxnLst/>
            <a:rect l="l" t="t" r="r" b="b"/>
            <a:pathLst>
              <a:path w="766565" h="754108">
                <a:moveTo>
                  <a:pt x="0" y="0"/>
                </a:moveTo>
                <a:lnTo>
                  <a:pt x="766565" y="0"/>
                </a:lnTo>
                <a:lnTo>
                  <a:pt x="766565" y="754108"/>
                </a:lnTo>
                <a:lnTo>
                  <a:pt x="0" y="75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CBE7615F-DC0B-43D6-850C-6D0839200FDF}"/>
              </a:ext>
            </a:extLst>
          </p:cNvPr>
          <p:cNvSpPr/>
          <p:nvPr/>
        </p:nvSpPr>
        <p:spPr>
          <a:xfrm>
            <a:off x="5782560" y="2688384"/>
            <a:ext cx="383283" cy="377054"/>
          </a:xfrm>
          <a:custGeom>
            <a:avLst/>
            <a:gdLst/>
            <a:ahLst/>
            <a:cxnLst/>
            <a:rect l="l" t="t" r="r" b="b"/>
            <a:pathLst>
              <a:path w="766565" h="754108">
                <a:moveTo>
                  <a:pt x="0" y="0"/>
                </a:moveTo>
                <a:lnTo>
                  <a:pt x="766565" y="0"/>
                </a:lnTo>
                <a:lnTo>
                  <a:pt x="766565" y="754108"/>
                </a:lnTo>
                <a:lnTo>
                  <a:pt x="0" y="75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35A440-C02D-497B-9875-8651C50C9BC9}"/>
              </a:ext>
            </a:extLst>
          </p:cNvPr>
          <p:cNvSpPr txBox="1"/>
          <p:nvPr/>
        </p:nvSpPr>
        <p:spPr>
          <a:xfrm>
            <a:off x="473506" y="1685912"/>
            <a:ext cx="8201257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altLang="en-US" sz="2000" dirty="0" smtClean="0">
                <a:latin typeface="Open Sans"/>
              </a:rPr>
              <a:t>ho </a:t>
            </a:r>
            <a:r>
              <a:rPr lang="en-US" altLang="en-US" sz="2000" dirty="0" err="1">
                <a:latin typeface="Open Sans"/>
              </a:rPr>
              <a:t>hình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sau</a:t>
            </a:r>
            <a:r>
              <a:rPr lang="en-US" altLang="en-US" sz="2000" dirty="0">
                <a:latin typeface="Open Sans"/>
              </a:rPr>
              <a:t>:</a:t>
            </a:r>
            <a:endParaRPr lang="en-US" altLang="en-US" sz="1050" dirty="0">
              <a:solidFill>
                <a:schemeClr val="tx1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Open Sans"/>
              </a:rPr>
              <a:t>  </a:t>
            </a:r>
            <a:endParaRPr lang="en-US" altLang="en-US" sz="1050" dirty="0">
              <a:solidFill>
                <a:schemeClr val="tx1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latin typeface="Open Sans"/>
              </a:rPr>
              <a:t>Chú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thích</a:t>
            </a:r>
            <a:r>
              <a:rPr lang="en-US" altLang="en-US" sz="2000" dirty="0">
                <a:latin typeface="Open Sans"/>
              </a:rPr>
              <a:t> (1) </a:t>
            </a:r>
            <a:r>
              <a:rPr lang="en-US" altLang="en-US" sz="2000" dirty="0" err="1">
                <a:latin typeface="Open Sans"/>
              </a:rPr>
              <a:t>để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chỉ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thành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phần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cấu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tạo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nào</a:t>
            </a:r>
            <a:r>
              <a:rPr lang="en-US" altLang="en-US" sz="2000" dirty="0">
                <a:latin typeface="Open Sans"/>
              </a:rPr>
              <a:t> </a:t>
            </a:r>
            <a:r>
              <a:rPr lang="en-US" altLang="en-US" sz="2000" dirty="0" err="1">
                <a:latin typeface="Open Sans"/>
              </a:rPr>
              <a:t>của</a:t>
            </a:r>
            <a:r>
              <a:rPr lang="en-US" altLang="en-US" sz="2000" dirty="0">
                <a:latin typeface="Open Sans"/>
              </a:rPr>
              <a:t> virus?</a:t>
            </a:r>
            <a:endParaRPr lang="en-US" altLang="en-US" sz="9600" dirty="0">
              <a:latin typeface="Open Sans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lõi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Vỏ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protein.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Vỏ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26BF58A-130C-410F-9D2F-C7746611D818}"/>
              </a:ext>
            </a:extLst>
          </p:cNvPr>
          <p:cNvSpPr/>
          <p:nvPr/>
        </p:nvSpPr>
        <p:spPr>
          <a:xfrm>
            <a:off x="391886" y="3154434"/>
            <a:ext cx="506016" cy="4841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pic>
        <p:nvPicPr>
          <p:cNvPr id="2050" name="Picture 2" descr="Trắc nghiệm Khoa học tự nhiên 6 Bài 24 (có đáp án): Virus có đáp án - Chân trời sáng tạ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77" y="1188288"/>
            <a:ext cx="2852161" cy="11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41143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30200" y="1863377"/>
            <a:ext cx="8610600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smtClean="0"/>
              <a:t>7-10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 corona.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19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67676"/>
            <a:ext cx="1828800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24: VIRUS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5485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ĐẶC ĐIỂM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4650" y="457200"/>
            <a:ext cx="2825353" cy="448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9301" y="0"/>
            <a:ext cx="3314700" cy="501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591235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VAI TRÒ CỦA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085850"/>
            <a:ext cx="896356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3943350" y="571500"/>
            <a:ext cx="4286250" cy="4154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ứng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tiễn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91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24: VIRUS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5485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ĐẶC ĐIỂM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91235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VAI TRÒ CỦA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7650" y="2199070"/>
            <a:ext cx="4743450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trừ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sâu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nguồn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gốc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virus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ưu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so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trừ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sâu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hóa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914400"/>
            <a:ext cx="9144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 defTabSz="685800">
              <a:buFontTx/>
              <a:buChar char="-"/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nghiên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cứu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khoa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chế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vaccine,…</a:t>
            </a:r>
          </a:p>
          <a:p>
            <a:pPr indent="228600" algn="just" defTabSz="685800">
              <a:buFontTx/>
              <a:buChar char="-"/>
              <a:defRPr/>
            </a:pP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trừ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sâu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14800" y="2971800"/>
            <a:ext cx="4743450" cy="2031325"/>
          </a:xfrm>
          <a:prstGeom prst="rect">
            <a:avLst/>
          </a:prstGeom>
          <a:solidFill>
            <a:srgbClr val="F9E8A3"/>
          </a:solidFill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trừ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sâu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virus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gây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hại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môi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con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ưu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mạnh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lâu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sâu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bọ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bảo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môi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giảm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thiểu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hại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tồn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dư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so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trừ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sâu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hóa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lang="en-US" sz="2100" kern="1200" dirty="0">
              <a:solidFill>
                <a:srgbClr val="FF33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4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-57150"/>
            <a:ext cx="9144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24.3, 24.4, 24.5, 24.6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285750"/>
            <a:ext cx="3371850" cy="274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71800"/>
            <a:ext cx="5764877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382690"/>
            <a:ext cx="3486150" cy="247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6450" y="30099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49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8650" y="20782"/>
            <a:ext cx="8058150" cy="415498"/>
          </a:xfrm>
          <a:prstGeom prst="rect">
            <a:avLst/>
          </a:prstGeom>
          <a:solidFill>
            <a:srgbClr val="F9E8A3"/>
          </a:solidFill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24.3, 24.4, 24.5, 24.6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7151" y="514350"/>
          <a:ext cx="9029699" cy="285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cúm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Virus Dengue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cúm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khảm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43200" y="1085851"/>
            <a:ext cx="188595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cúm</a:t>
            </a:r>
            <a:endParaRPr lang="en-US" sz="1800" kern="1200" dirty="0">
              <a:solidFill>
                <a:srgbClr val="FF33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1085851"/>
            <a:ext cx="40005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Sốt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đau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đau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họng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sổ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mũi</a:t>
            </a:r>
            <a:endParaRPr lang="en-US" sz="1800" kern="1200" dirty="0">
              <a:solidFill>
                <a:srgbClr val="FF33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" y="1600201"/>
            <a:ext cx="188595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sốt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huyết</a:t>
            </a:r>
            <a:endParaRPr lang="en-US" sz="1800" kern="1200" dirty="0">
              <a:solidFill>
                <a:srgbClr val="FF33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4950" y="1539769"/>
            <a:ext cx="320040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Đau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sốt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đau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đáy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mắt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máu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cam,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nôn</a:t>
            </a:r>
            <a:endParaRPr lang="en-US" sz="1800" kern="1200" dirty="0">
              <a:solidFill>
                <a:srgbClr val="FF33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6050" y="2171701"/>
            <a:ext cx="188595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cúm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cầm</a:t>
            </a:r>
            <a:endParaRPr lang="en-US" sz="1800" kern="1200" dirty="0">
              <a:solidFill>
                <a:srgbClr val="FF33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4950" y="2145724"/>
            <a:ext cx="320040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Xù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lông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mắt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ướt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kèm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nhèm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mệt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mỏi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rũ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rượi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endParaRPr lang="en-US" sz="1800" kern="1200" dirty="0">
              <a:solidFill>
                <a:srgbClr val="FF33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3200" y="2800351"/>
            <a:ext cx="188595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khảm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cà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chua</a:t>
            </a:r>
            <a:endParaRPr lang="en-US" sz="1800" kern="1200" dirty="0">
              <a:solidFill>
                <a:srgbClr val="FF33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72050" y="2774374"/>
            <a:ext cx="382905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Khảm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loang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lổ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xoăn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cong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queo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nhăn</a:t>
            </a:r>
            <a:r>
              <a:rPr lang="en-US" sz="18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nhúm</a:t>
            </a:r>
            <a:endParaRPr lang="en-US" sz="1800" kern="1200" dirty="0">
              <a:solidFill>
                <a:srgbClr val="FF33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0450" y="3425107"/>
            <a:ext cx="2114550" cy="171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3150" y="3421171"/>
            <a:ext cx="4572000" cy="172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4700" y="3429000"/>
            <a:ext cx="2571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86100" y="3398961"/>
            <a:ext cx="2457450" cy="174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49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" y="67659"/>
            <a:ext cx="1492424" cy="1361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9400" y="67659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0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41854"/>
            <a:ext cx="7124700" cy="37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lợn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24: VIRUS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5485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ĐẶC ĐIỂM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91235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VAI TRÒ CỦA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14400"/>
            <a:ext cx="9144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 defTabSz="685800">
              <a:buFontTx/>
              <a:buChar char="-"/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nghiên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cứu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khoa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chế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vaccine,…</a:t>
            </a:r>
          </a:p>
          <a:p>
            <a:pPr indent="228600" algn="just" defTabSz="685800">
              <a:buFontTx/>
              <a:buChar char="-"/>
              <a:defRPr/>
            </a:pP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trừ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sâu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875904"/>
            <a:ext cx="9144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 defTabSz="685800">
              <a:buFontTx/>
              <a:buChar char="-"/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gây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nuôi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5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00700" y="1838489"/>
            <a:ext cx="3486150" cy="1384995"/>
          </a:xfrm>
          <a:prstGeom prst="rect">
            <a:avLst/>
          </a:prstGeom>
          <a:solidFill>
            <a:srgbClr val="F9E8A3"/>
          </a:solidFill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gợi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24.7,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do virus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lây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qua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499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19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24: VIRUS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5485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ĐẶC ĐIỂM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91235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VAI TRÒ CỦA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14400"/>
            <a:ext cx="9144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 defTabSz="685800">
              <a:buFontTx/>
              <a:buChar char="-"/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nghiên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cứu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khoa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chế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vaccine,…</a:t>
            </a:r>
          </a:p>
          <a:p>
            <a:pPr indent="228600" algn="just" defTabSz="685800">
              <a:buFontTx/>
              <a:buChar char="-"/>
              <a:defRPr/>
            </a:pP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trừ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sâu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875904"/>
            <a:ext cx="9144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 defTabSz="685800">
              <a:buFontTx/>
              <a:buChar char="-"/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gây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nuôi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2179335"/>
            <a:ext cx="9144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 defTabSz="685800">
              <a:buFontTx/>
              <a:buChar char="-"/>
              <a:defRPr/>
            </a:pP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do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gây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lây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sang con,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trực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máu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hóa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hô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hấp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vết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cắn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382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00700" y="1838489"/>
            <a:ext cx="3486150" cy="1061829"/>
          </a:xfrm>
          <a:prstGeom prst="rect">
            <a:avLst/>
          </a:prstGeom>
          <a:solidFill>
            <a:srgbClr val="F9E8A3"/>
          </a:solidFill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biện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pháp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phòng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chống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do virus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gây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499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91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24: VIRUS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5485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ĐẶC ĐIỂM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91235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VAI TRÒ CỦA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14400"/>
            <a:ext cx="9144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 defTabSz="685800">
              <a:buFontTx/>
              <a:buChar char="-"/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nghiên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cứu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khoa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chế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vaccine,…</a:t>
            </a:r>
          </a:p>
          <a:p>
            <a:pPr indent="228600" algn="just" defTabSz="685800">
              <a:buFontTx/>
              <a:buChar char="-"/>
              <a:defRPr/>
            </a:pP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trừ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sâu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875904"/>
            <a:ext cx="9144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 defTabSz="685800">
              <a:buFontTx/>
              <a:buChar char="-"/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gây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nuôi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2179335"/>
            <a:ext cx="9144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 defTabSz="685800">
              <a:buFontTx/>
              <a:buChar char="-"/>
              <a:defRPr/>
            </a:pP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do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gây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lây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sang con,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trực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máu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hóa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hô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hấp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vết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cắn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2857500"/>
            <a:ext cx="9144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 defTabSz="685800">
              <a:buFontTx/>
              <a:buChar char="-"/>
              <a:defRPr/>
            </a:pP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phòng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chống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do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gây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ta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ngăn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chặn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lây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tiêm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vaccine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phòng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883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8901" y="1028700"/>
            <a:ext cx="2574059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85850"/>
            <a:ext cx="247806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Welcome\Desktop\tải xuố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"/>
            <a:ext cx="3886200" cy="5188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82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con đường không lây truyền HI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Phòng, chống Covid-19 trong trạng thái “bình thường mới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0338"/>
            <a:ext cx="79216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13812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O-cảnh-báo-dịch-Covid-19-chưa-đạt-đỉnh-THD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0"/>
            <a:ext cx="8115300" cy="512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99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24: VIRUS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42900"/>
            <a:ext cx="9144001" cy="155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Welcome\Desktop\tải xuố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1885950"/>
            <a:ext cx="2286000" cy="3188369"/>
          </a:xfrm>
          <a:prstGeom prst="rect">
            <a:avLst/>
          </a:prstGeom>
          <a:noFill/>
        </p:spPr>
      </p:pic>
      <p:pic>
        <p:nvPicPr>
          <p:cNvPr id="1028" name="Picture 4" descr="C:\Users\Welcome\Desktop\nguyen20thi20my20duyen209a920thcs20thanh20cong_FO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0300" y="1885950"/>
            <a:ext cx="2221868" cy="3200400"/>
          </a:xfrm>
          <a:prstGeom prst="rect">
            <a:avLst/>
          </a:prstGeom>
          <a:noFill/>
        </p:spPr>
      </p:pic>
      <p:pic>
        <p:nvPicPr>
          <p:cNvPr id="1029" name="Picture 5" descr="C:\Users\Welcome\Desktop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67155" y="-3919738"/>
            <a:ext cx="351202" cy="241159"/>
          </a:xfrm>
          <a:prstGeom prst="rect">
            <a:avLst/>
          </a:prstGeom>
          <a:noFill/>
        </p:spPr>
      </p:pic>
      <p:pic>
        <p:nvPicPr>
          <p:cNvPr id="1030" name="Picture 6" descr="C:\Users\Welcome\Desktop\unname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6300" y="2064639"/>
            <a:ext cx="4400550" cy="3021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54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8194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95350"/>
            <a:ext cx="7391400" cy="36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Arrow Callout 6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Ebola</a:t>
            </a: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24: VIRUS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1029" name="Picture 5" descr="C:\Users\Welcome\Desktop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7155" y="-3919738"/>
            <a:ext cx="351202" cy="24115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50"/>
            <a:ext cx="9144000" cy="141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" y="1762627"/>
            <a:ext cx="8801100" cy="694823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" y="2571750"/>
            <a:ext cx="868928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50" y="3314700"/>
            <a:ext cx="8743951" cy="1387763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74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24: VIRUS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1029" name="Picture 5" descr="C:\Users\Welcome\Desktop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7155" y="-3919738"/>
            <a:ext cx="351202" cy="24115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" y="457200"/>
            <a:ext cx="894969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1085850"/>
            <a:ext cx="8915400" cy="1908313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53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775646"/>
            <a:ext cx="68707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- 19</a:t>
            </a:r>
          </a:p>
        </p:txBody>
      </p:sp>
    </p:spTree>
    <p:extLst>
      <p:ext uri="{BB962C8B-B14F-4D97-AF65-F5344CB8AC3E}">
        <p14:creationId xmlns:p14="http://schemas.microsoft.com/office/powerpoint/2010/main" val="1833805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113497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52774"/>
            <a:ext cx="4039378" cy="19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9" y="909657"/>
            <a:ext cx="413420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úm A H1N1 (cúm lợ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90607"/>
            <a:ext cx="4039378" cy="20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52775"/>
            <a:ext cx="46482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09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spc="-360" dirty="0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24:</a:t>
            </a:r>
            <a:endParaRPr lang="en-US" sz="3600" b="1" kern="10" spc="-360" dirty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71750"/>
            <a:ext cx="2806700" cy="18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88249"/>
            <a:ext cx="2921000" cy="18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4600"/>
            <a:ext cx="2800350" cy="18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84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24: VIRUS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2050" y="3028950"/>
            <a:ext cx="3943350" cy="10618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* HĐ </a:t>
            </a:r>
            <a:r>
              <a:rPr lang="en-US" sz="2100" kern="1200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cặp</a:t>
            </a:r>
            <a:r>
              <a:rPr lang="en-US" sz="2100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đôi</a:t>
            </a:r>
            <a:r>
              <a:rPr lang="en-US" sz="2100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(3’): </a:t>
            </a:r>
            <a:r>
              <a:rPr lang="en-US" sz="2100" kern="1200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lang="en-US" sz="2100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virus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24.1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95489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28600" algn="just" defTabSz="685800">
              <a:defRPr/>
            </a:pP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indent="228600" algn="just" defTabSz="685800">
              <a:buFontTx/>
              <a:buChar char="-"/>
              <a:defRPr/>
            </a:pP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xoắn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khảm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thuốc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indent="228600" algn="just" defTabSz="685800">
              <a:buFontTx/>
              <a:buChar char="-"/>
              <a:defRPr/>
            </a:pP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Virus corona,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viêm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mạc</a:t>
            </a:r>
            <a:r>
              <a:rPr lang="en-US" sz="2100" kern="120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HIV.</a:t>
            </a:r>
            <a:endParaRPr lang="en-US" sz="2100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indent="228600" algn="just" defTabSz="685800">
              <a:buFontTx/>
              <a:buChar char="-"/>
              <a:defRPr/>
            </a:pP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hỗn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100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lang="en-US" sz="2100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khuẩn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2900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ĐẶC ĐIỂM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1" y="2057400"/>
            <a:ext cx="4748945" cy="30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20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24: VIRUS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42900"/>
            <a:ext cx="6172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ĐẶC ĐIỂM VIRUS:</a:t>
            </a:r>
            <a:endParaRPr lang="en-US" sz="2100" kern="1200" dirty="0">
              <a:solidFill>
                <a:srgbClr val="0000FF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6350" y="2914650"/>
            <a:ext cx="3943350" cy="4154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cấu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virus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2495550"/>
            <a:ext cx="502131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-114300" y="783086"/>
            <a:ext cx="9144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685800">
              <a:buFontTx/>
              <a:buChar char="-"/>
              <a:defRPr/>
            </a:pPr>
            <a:r>
              <a:rPr lang="en-US" sz="2100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cấu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gồm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vỏ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protein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lõi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chứa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di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virus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thêm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vỏ</a:t>
            </a:r>
            <a:r>
              <a:rPr lang="en-US" sz="21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ngoài</a:t>
            </a:r>
            <a:r>
              <a:rPr lang="en-US" sz="2100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342900" indent="-342900" algn="just" defTabSz="685800">
              <a:buFontTx/>
              <a:buChar char="-"/>
              <a:defRPr/>
            </a:pPr>
            <a:r>
              <a:rPr lang="en-US" sz="2100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Kích</a:t>
            </a:r>
            <a:r>
              <a:rPr lang="en-US" sz="2100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lang="en-US" sz="2100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siêu</a:t>
            </a:r>
            <a:r>
              <a:rPr lang="en-US" sz="2100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lang="en-US" sz="2100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vi.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86350" y="3379485"/>
            <a:ext cx="3943350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Cấu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virus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so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cấu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bào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sơ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59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46945"/>
            <a:ext cx="4400550" cy="195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0" y="4047604"/>
            <a:ext cx="5429250" cy="1061829"/>
          </a:xfrm>
          <a:prstGeom prst="rect">
            <a:avLst/>
          </a:prstGeom>
          <a:solidFill>
            <a:srgbClr val="F9E8A3"/>
          </a:solidFill>
        </p:spPr>
        <p:txBody>
          <a:bodyPr wrap="square">
            <a:spAutoFit/>
          </a:bodyPr>
          <a:lstStyle/>
          <a:p>
            <a:pPr marL="169069" indent="-84535" algn="just" defTabSz="685800">
              <a:defRPr/>
            </a:pP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Virus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cấu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giống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bào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sơ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Màng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bào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bào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bào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2100" kern="1200" dirty="0">
                <a:solidFill>
                  <a:srgbClr val="FF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0"/>
            <a:ext cx="3657600" cy="516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053480"/>
            <a:ext cx="4743450" cy="188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07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9777</TotalTime>
  <Words>1192</Words>
  <Application>Microsoft Office PowerPoint</Application>
  <PresentationFormat>On-screen Show (16:9)</PresentationFormat>
  <Paragraphs>125</Paragraphs>
  <Slides>31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#9Slide02 Noi dung dai</vt:lpstr>
      <vt:lpstr>Arial</vt:lpstr>
      <vt:lpstr>Roboto Condensed</vt:lpstr>
      <vt:lpstr>Calibri</vt:lpstr>
      <vt:lpstr>Open Sans</vt:lpstr>
      <vt:lpstr>#9Slide02 Tieu de dai</vt:lpstr>
      <vt:lpstr>Times New Roman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LINH THUY</cp:lastModifiedBy>
  <cp:revision>388</cp:revision>
  <cp:lastPrinted>2020-10-26T16:30:52Z</cp:lastPrinted>
  <dcterms:modified xsi:type="dcterms:W3CDTF">2025-12-18T01:14:37Z</dcterms:modified>
</cp:coreProperties>
</file>