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660" r:id="rId2"/>
    <p:sldMasterId id="2147483685" r:id="rId3"/>
    <p:sldMasterId id="2147483697" r:id="rId4"/>
    <p:sldMasterId id="2147483722" r:id="rId5"/>
    <p:sldMasterId id="2147483735" r:id="rId6"/>
  </p:sldMasterIdLst>
  <p:notesMasterIdLst>
    <p:notesMasterId r:id="rId31"/>
  </p:notesMasterIdLst>
  <p:handoutMasterIdLst>
    <p:handoutMasterId r:id="rId32"/>
  </p:handoutMasterIdLst>
  <p:sldIdLst>
    <p:sldId id="662" r:id="rId7"/>
    <p:sldId id="670" r:id="rId8"/>
    <p:sldId id="671" r:id="rId9"/>
    <p:sldId id="672" r:id="rId10"/>
    <p:sldId id="673" r:id="rId11"/>
    <p:sldId id="674" r:id="rId12"/>
    <p:sldId id="675" r:id="rId13"/>
    <p:sldId id="676" r:id="rId14"/>
    <p:sldId id="677" r:id="rId15"/>
    <p:sldId id="678" r:id="rId16"/>
    <p:sldId id="629" r:id="rId17"/>
    <p:sldId id="659" r:id="rId18"/>
    <p:sldId id="398" r:id="rId19"/>
    <p:sldId id="661" r:id="rId20"/>
    <p:sldId id="631" r:id="rId21"/>
    <p:sldId id="664" r:id="rId22"/>
    <p:sldId id="665" r:id="rId23"/>
    <p:sldId id="614" r:id="rId24"/>
    <p:sldId id="669" r:id="rId25"/>
    <p:sldId id="679" r:id="rId26"/>
    <p:sldId id="666" r:id="rId27"/>
    <p:sldId id="667" r:id="rId28"/>
    <p:sldId id="643" r:id="rId29"/>
    <p:sldId id="625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3FBFD"/>
    <a:srgbClr val="D4FCF5"/>
    <a:srgbClr val="F9FCDA"/>
    <a:srgbClr val="4F81BD"/>
    <a:srgbClr val="D0D8E8"/>
    <a:srgbClr val="000099"/>
    <a:srgbClr val="02023C"/>
    <a:srgbClr val="DE4654"/>
    <a:srgbClr val="8BC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12" autoAdjust="0"/>
  </p:normalViewPr>
  <p:slideViewPr>
    <p:cSldViewPr>
      <p:cViewPr varScale="1">
        <p:scale>
          <a:sx n="70" d="100"/>
          <a:sy n="70" d="100"/>
        </p:scale>
        <p:origin x="9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notesViewPr>
    <p:cSldViewPr showGuides="1">
      <p:cViewPr varScale="1">
        <p:scale>
          <a:sx n="65" d="100"/>
          <a:sy n="65" d="100"/>
        </p:scale>
        <p:origin x="3082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DD7B6-791E-4961-8FEC-29CCD62ED843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7F45-4311-46EF-82D0-374612DCB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26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4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57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7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- Trong trồng</a:t>
            </a:r>
            <a:r>
              <a:rPr lang="en-US" baseline="0" smtClean="0"/>
              <a:t> trọt và chăn nuôi: Cần phải che phủ nilong, rơm rạ, tưới nước vào sáng sớm để rửa sương muối cho cây trồng. Đối với chăn nuôi phải giữ ấm chuồng trại</a:t>
            </a:r>
          </a:p>
          <a:p>
            <a:r>
              <a:rPr lang="en-US" baseline="0" smtClean="0"/>
              <a:t>- Đối với sinh hoạt: cần phải giữ ấm cơ thể, hạn chế ra ngoài khi trời quá lạnh, theo dõi dự báo thời tiết để chủ động phòng tránh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98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1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59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2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54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8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40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7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0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94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7489B-9115-48D9-8D08-A2FE8284312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2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8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2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27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68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2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90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1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197514" y="249492"/>
            <a:ext cx="8694966" cy="459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0389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38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7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215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74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77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7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322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8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20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629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1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4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52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55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37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43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15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559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1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041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578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41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C1511-11B1-48CA-8A37-7E325337E81A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727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F414C4-4B59-4937-8845-907014743959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488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6229B-1A31-4535-9CD6-8581069E3B67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56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98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1BD59A-CB5C-47F0-AF02-4C84B33EE76D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953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B35E2-8B72-4725-983F-0FB23A786990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943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EED070-A629-4002-A00A-FFF318BB940E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562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E9D56-5E89-4BB2-A9D1-1981EA827754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939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CBE055-2189-4F2E-9592-668F51A17252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31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85521C-9951-47B5-8D44-20B75C5EB4AE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059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449E77-26B3-437F-9E40-67DAE25A78AF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75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F6C74C-243A-435C-B376-3530615CDFB2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304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200150"/>
            <a:ext cx="8229600" cy="339804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9B641-0D52-434C-82C1-8350BA5C5E11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94873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17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24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144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617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5501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346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786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2402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16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95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278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01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6400-53A4-4C9B-9D25-EA5D415A60BF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480E8-0381-4A7B-8F1A-1709C0764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0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7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2100-3795-4BEF-BE9C-06181126E3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4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61CC-3D04-454E-924B-718621B9FD7F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13/11/2025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2203AC-AC82-41D6-8F1F-EF6988406B9D}" type="slidenum"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0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9F21DE-91B0-4F59-9729-201E8713583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36252-790F-4530-A661-160F6EA781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79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4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uphero.com/n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rkuphero.com/ne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baamboozle.com/games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www.baamboozle.com/classic/3809910/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slide" Target="slide2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9"/>
          <p:cNvSpPr txBox="1">
            <a:spLocks noChangeArrowheads="1"/>
          </p:cNvSpPr>
          <p:nvPr/>
        </p:nvSpPr>
        <p:spPr bwMode="auto">
          <a:xfrm>
            <a:off x="73025" y="57150"/>
            <a:ext cx="90709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Warmly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welcome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</a:rPr>
              <a:t>teachers to the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Geography 8 class observation!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1066800" y="4095750"/>
            <a:ext cx="7239000" cy="861774"/>
          </a:xfrm>
          <a:prstGeom prst="rect">
            <a:avLst/>
          </a:prstGeom>
          <a:noFill/>
          <a:ln w="57150">
            <a:noFill/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0" algn="ctr">
              <a:defRPr/>
            </a:pPr>
            <a:r>
              <a:rPr lang="en-US" altLang="en-US" sz="2500" smtClean="0">
                <a:ln/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Subject </a:t>
            </a:r>
            <a:r>
              <a:rPr lang="en-US" altLang="en-US" sz="2500">
                <a:ln/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of </a:t>
            </a:r>
            <a:r>
              <a:rPr lang="en-US" altLang="en-US" sz="2500" smtClean="0">
                <a:ln/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History </a:t>
            </a:r>
            <a:r>
              <a:rPr lang="en-US" altLang="en-US" sz="2500">
                <a:ln/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and </a:t>
            </a:r>
            <a:r>
              <a:rPr lang="en-US" altLang="en-US" sz="2500" smtClean="0">
                <a:ln/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Geography (Geography)</a:t>
            </a:r>
          </a:p>
          <a:p>
            <a:pPr lvl="0" algn="ctr">
              <a:defRPr/>
            </a:pPr>
            <a:r>
              <a:rPr lang="en-US" altLang="en-US" sz="2500" smtClean="0">
                <a:ln/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Teacher</a:t>
            </a:r>
            <a:r>
              <a:rPr lang="en-US" altLang="en-US" sz="2500">
                <a:ln/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500" smtClean="0">
                <a:ln/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Luong</a:t>
            </a:r>
            <a:r>
              <a:rPr kumimoji="0" lang="en-US" altLang="en-US" sz="2500" b="1" i="0" u="none" strike="noStrike" kern="1200" cap="none" spc="0" normalizeH="0" noProof="0" smtClean="0">
                <a:ln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Thi Oanh</a:t>
            </a:r>
            <a:endParaRPr kumimoji="0" lang="en-US" altLang="en-US" sz="2500" b="1" i="0" u="none" strike="noStrike" kern="1200" cap="none" spc="0" normalizeH="0" baseline="0" noProof="0" dirty="0">
              <a:ln/>
              <a:solidFill>
                <a:schemeClr val="accent6">
                  <a:lumMod val="75000"/>
                </a:schemeClr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95" y="2114550"/>
            <a:ext cx="2067305" cy="20662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2052" name="Picture 4" descr="Khu vực đỉnh Fansip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59" y="1503700"/>
            <a:ext cx="2801859" cy="2689479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vietnam-tourist.com.vn/wp-content/uploads/2023/03/da-lat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2" y="2038350"/>
            <a:ext cx="2168248" cy="2059747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8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335605C3-7899-4B4F-B6DF-D78313A11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09" y="0"/>
            <a:ext cx="1219726" cy="12197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F05F3-030C-4288-AC82-19E0E6B48265}"/>
              </a:ext>
            </a:extLst>
          </p:cNvPr>
          <p:cNvSpPr txBox="1"/>
          <p:nvPr/>
        </p:nvSpPr>
        <p:spPr>
          <a:xfrm>
            <a:off x="-198276" y="173710"/>
            <a:ext cx="9630816" cy="5309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5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21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2909" y="-567287"/>
            <a:ext cx="457200" cy="457200"/>
          </a:xfrm>
          <a:prstGeom prst="rect">
            <a:avLst/>
          </a:prstGeom>
        </p:spPr>
      </p:pic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1527401" y="3973941"/>
            <a:ext cx="836577" cy="7580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Ư</a:t>
            </a:r>
          </a:p>
        </p:txBody>
      </p:sp>
      <p:sp>
        <p:nvSpPr>
          <p:cNvPr id="15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457200" y="3973941"/>
            <a:ext cx="836577" cy="7580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L</a:t>
            </a:r>
          </a:p>
        </p:txBody>
      </p:sp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2606556" y="3973941"/>
            <a:ext cx="836577" cy="7580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Ợ</a:t>
            </a:r>
          </a:p>
        </p:txBody>
      </p:sp>
      <p:sp>
        <p:nvSpPr>
          <p:cNvPr id="22" name="Rectangle: Rounded Corners 39">
            <a:extLst>
              <a:ext uri="{FF2B5EF4-FFF2-40B4-BE49-F238E27FC236}">
                <a16:creationId xmlns:a16="http://schemas.microsoft.com/office/drawing/2014/main" id="{2D1898EB-9B41-4F4D-987C-5388B94F2B88}"/>
              </a:ext>
            </a:extLst>
          </p:cNvPr>
          <p:cNvSpPr/>
          <p:nvPr/>
        </p:nvSpPr>
        <p:spPr>
          <a:xfrm>
            <a:off x="4649467" y="3996018"/>
            <a:ext cx="836577" cy="75804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G</a:t>
            </a:r>
          </a:p>
        </p:txBody>
      </p:sp>
      <p:sp>
        <p:nvSpPr>
          <p:cNvPr id="23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6824739" y="3996017"/>
            <a:ext cx="836577" cy="7580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Ư</a:t>
            </a:r>
          </a:p>
        </p:txBody>
      </p:sp>
      <p:sp>
        <p:nvSpPr>
          <p:cNvPr id="27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7875899" y="3973939"/>
            <a:ext cx="836577" cy="7580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A</a:t>
            </a:r>
          </a:p>
        </p:txBody>
      </p:sp>
      <p:sp>
        <p:nvSpPr>
          <p:cNvPr id="28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3640004" y="3973940"/>
            <a:ext cx="836577" cy="7580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N</a:t>
            </a:r>
          </a:p>
        </p:txBody>
      </p:sp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5739177" y="3996017"/>
            <a:ext cx="836577" cy="7580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M</a:t>
            </a:r>
          </a:p>
        </p:txBody>
      </p:sp>
      <p:sp>
        <p:nvSpPr>
          <p:cNvPr id="17" name="Dấu Cộng 9">
            <a:extLst>
              <a:ext uri="{FF2B5EF4-FFF2-40B4-BE49-F238E27FC236}">
                <a16:creationId xmlns:a16="http://schemas.microsoft.com/office/drawing/2014/main" id="{3744122D-473E-931E-0DEE-5F3CEF0C266A}"/>
              </a:ext>
            </a:extLst>
          </p:cNvPr>
          <p:cNvSpPr/>
          <p:nvPr/>
        </p:nvSpPr>
        <p:spPr>
          <a:xfrm>
            <a:off x="5029200" y="1809750"/>
            <a:ext cx="571500" cy="5715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" name="Picture 2" descr="Bảng đơn vị đo khối lượng, cách đổi đơn vị đo khối lượ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9" y="1147747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st.download.vn/data/image/2021/03/09/ta-con-mua-theo-quan-sa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7747"/>
            <a:ext cx="2352493" cy="21431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89337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-22205" y="219700"/>
            <a:ext cx="91559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16 </a:t>
            </a:r>
          </a:p>
          <a:p>
            <a:pPr algn="ctr"/>
            <a:r>
              <a:rPr lang="en-US" sz="4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KHÍ </a:t>
            </a:r>
            <a:r>
              <a:rPr lang="en-US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VIỆT </a:t>
            </a:r>
            <a:r>
              <a:rPr lang="en-US" sz="4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(Tiếp)</a:t>
            </a:r>
            <a:endParaRPr lang="en-US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4D6DB9-FDFB-DDF3-7F6F-2D6C093519D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9EDD74-019F-4EE0-8324-8351425520F8}"/>
              </a:ext>
            </a:extLst>
          </p:cNvPr>
          <p:cNvSpPr txBox="1"/>
          <p:nvPr/>
        </p:nvSpPr>
        <p:spPr>
          <a:xfrm>
            <a:off x="-228601" y="1885950"/>
            <a:ext cx="9601201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(Period 16</a:t>
            </a:r>
            <a:r>
              <a:rPr lang="en-US" sz="37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Unit </a:t>
            </a:r>
            <a:r>
              <a:rPr lang="en-US" sz="3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The climate of </a:t>
            </a:r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V</a:t>
            </a:r>
            <a:r>
              <a:rPr lang="vi-VN" sz="3700" b="1" smtClean="0">
                <a:solidFill>
                  <a:srgbClr val="FF0000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i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e</a:t>
            </a:r>
            <a:r>
              <a:rPr lang="vi-VN" sz="3700" b="1" smtClean="0">
                <a:solidFill>
                  <a:srgbClr val="FF0000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t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700" b="1">
                <a:solidFill>
                  <a:srgbClr val="FF0000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N</a:t>
            </a:r>
            <a:r>
              <a:rPr lang="vi-VN" sz="3700" b="1" smtClean="0">
                <a:solidFill>
                  <a:srgbClr val="FF0000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am</a:t>
            </a:r>
            <a:r>
              <a:rPr lang="en-US" sz="3700" b="1" smtClean="0">
                <a:solidFill>
                  <a:srgbClr val="FF0000"/>
                </a:solidFill>
                <a:latin typeface="Times New Roman" panose="02020603050405020304" pitchFamily="18" charset="0"/>
                <a:ea typeface="#9Slide02 Noi dung rat dai" panose="02000000000000000000" pitchFamily="2" charset="0"/>
                <a:cs typeface="Times New Roman" panose="02020603050405020304" pitchFamily="18" charset="0"/>
              </a:rPr>
              <a:t>)</a:t>
            </a:r>
            <a:endParaRPr lang="en-US" sz="3700" b="1" dirty="0">
              <a:solidFill>
                <a:srgbClr val="FF0000"/>
              </a:solidFill>
              <a:latin typeface="Times New Roman" panose="02020603050405020304" pitchFamily="18" charset="0"/>
              <a:ea typeface="#9Slide02 Noi dung rat dai" panose="02000000000000000000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8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6781800" y="236008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5622951" y="363016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3800" y="795360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-31845" y="795360"/>
            <a:ext cx="8899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</a:t>
            </a:r>
            <a:r>
              <a:rPr kumimoji="0" lang="en-US" alt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</a:t>
            </a:r>
            <a:r>
              <a:rPr kumimoji="0" lang="en-US" altLang="vi-VN" sz="3600" b="1" i="0" u="none" strike="noStrike" kern="1200" cap="none" spc="0" normalizeH="0" noProof="0" smtClean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DUNG</a:t>
            </a:r>
            <a:r>
              <a:rPr kumimoji="0" lang="vi-VN" alt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HỌC   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89" y="602132"/>
            <a:ext cx="778754" cy="927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43000" y="219075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Sự phân hóa đa dạng của khí hậu Việt Nam </a:t>
            </a:r>
          </a:p>
          <a:p>
            <a:pPr lvl="0"/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(mục 2c, luyện tập)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mua dong o sapa vietnam">
            <a:extLst>
              <a:ext uri="{FF2B5EF4-FFF2-40B4-BE49-F238E27FC236}">
                <a16:creationId xmlns:a16="http://schemas.microsoft.com/office/drawing/2014/main" id="{1EB301B9-9C27-44DF-BE75-4D7CC8802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8" y="3520648"/>
            <a:ext cx="2087218" cy="148432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có liên quan">
            <a:extLst>
              <a:ext uri="{FF2B5EF4-FFF2-40B4-BE49-F238E27FC236}">
                <a16:creationId xmlns:a16="http://schemas.microsoft.com/office/drawing/2014/main" id="{9C695D14-8A0C-4CA8-A1AA-96F003A0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5" y="3520648"/>
            <a:ext cx="2087218" cy="148437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F5413E65-2E52-4633-BF89-C4CA43D60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066" y="3540155"/>
            <a:ext cx="703334" cy="3231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Sa-pa</a:t>
            </a:r>
            <a:endParaRPr lang="en-US" altLang="en-US" sz="15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10D64-ED6F-49B7-BAC1-60306DB20C16}"/>
              </a:ext>
            </a:extLst>
          </p:cNvPr>
          <p:cNvSpPr txBox="1"/>
          <p:nvPr/>
        </p:nvSpPr>
        <p:spPr>
          <a:xfrm>
            <a:off x="277058" y="2777659"/>
            <a:ext cx="85501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trên và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1DBAF88B-9946-4382-BC2F-BB5B4C779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29" y="3527774"/>
            <a:ext cx="937771" cy="3231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Tam </a:t>
            </a:r>
            <a:r>
              <a:rPr lang="en-US" altLang="en-US" sz="15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Đảo</a:t>
            </a:r>
            <a:endParaRPr lang="en-US" altLang="en-US" sz="15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8AD9E-35D0-4F21-95F4-6EB0FBC236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04" y="3520648"/>
            <a:ext cx="2212175" cy="1493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3181600A-9D6F-41DA-B25E-1E06A72AD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0678" y="3540155"/>
            <a:ext cx="889463" cy="3231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Bảo</a:t>
            </a:r>
            <a:r>
              <a:rPr lang="en-US" alt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Lộc</a:t>
            </a:r>
            <a:endParaRPr lang="en-US" altLang="en-US" sz="15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C38B6C-CDD5-41B5-A6AB-F96C65C576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68" y="3520648"/>
            <a:ext cx="2069762" cy="14843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3AE0D767-C2A5-4A82-84EB-3A015B2E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853" y="3543985"/>
            <a:ext cx="861877" cy="3231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5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Đà</a:t>
            </a:r>
            <a:r>
              <a:rPr lang="en-US" altLang="en-US" sz="15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Lạt</a:t>
            </a:r>
            <a:endParaRPr lang="en-US" altLang="en-US" sz="1500" u="sng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462AB-FC05-4640-8412-175B74D7402A}"/>
              </a:ext>
            </a:extLst>
          </p:cNvPr>
          <p:cNvSpPr txBox="1"/>
          <p:nvPr/>
        </p:nvSpPr>
        <p:spPr>
          <a:xfrm>
            <a:off x="376738" y="3008491"/>
            <a:ext cx="855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267C4-BE49-42AD-A686-EA1665B80D19}"/>
              </a:ext>
            </a:extLst>
          </p:cNvPr>
          <p:cNvSpPr txBox="1"/>
          <p:nvPr/>
        </p:nvSpPr>
        <p:spPr>
          <a:xfrm>
            <a:off x="1905000" y="133350"/>
            <a:ext cx="583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TRUNG BÌNH NĂM Ở MỘT SỐ ĐỊA ĐIỂM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49848"/>
              </p:ext>
            </p:extLst>
          </p:nvPr>
        </p:nvGraphicFramePr>
        <p:xfrm>
          <a:off x="970342" y="552670"/>
          <a:ext cx="7362923" cy="2205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506">
                  <a:extLst>
                    <a:ext uri="{9D8B030D-6E8A-4147-A177-3AD203B41FA5}">
                      <a16:colId xmlns:a16="http://schemas.microsoft.com/office/drawing/2014/main" val="31119981"/>
                    </a:ext>
                  </a:extLst>
                </a:gridCol>
                <a:gridCol w="2423552">
                  <a:extLst>
                    <a:ext uri="{9D8B030D-6E8A-4147-A177-3AD203B41FA5}">
                      <a16:colId xmlns:a16="http://schemas.microsoft.com/office/drawing/2014/main" val="2838127865"/>
                    </a:ext>
                  </a:extLst>
                </a:gridCol>
                <a:gridCol w="2465865">
                  <a:extLst>
                    <a:ext uri="{9D8B030D-6E8A-4147-A177-3AD203B41FA5}">
                      <a16:colId xmlns:a16="http://schemas.microsoft.com/office/drawing/2014/main" val="2013289569"/>
                    </a:ext>
                  </a:extLst>
                </a:gridCol>
              </a:tblGrid>
              <a:tr h="6470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cao (m)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</a:t>
                      </a:r>
                      <a:endParaRPr lang="en-US" sz="18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 </a:t>
                      </a:r>
                      <a:r>
                        <a:rPr lang="en-US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(</a:t>
                      </a:r>
                      <a:r>
                        <a:rPr lang="en-US" sz="1800" baseline="30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53026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 Lộc ( Lâm Đồng)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38267514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Đảo (Phú Thọ)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80264809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 Lạt (Lâm Đồng)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27116174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 Pa (Lào Cai)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3089659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4" grpId="1"/>
      <p:bldP spid="11" grpId="0" animBg="1"/>
      <p:bldP spid="14" grpId="0" animBg="1"/>
      <p:bldP spid="17" grpId="0" animBg="1"/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4272A0-7FD5-448D-B249-42B838EE4005}"/>
              </a:ext>
            </a:extLst>
          </p:cNvPr>
          <p:cNvSpPr/>
          <p:nvPr/>
        </p:nvSpPr>
        <p:spPr>
          <a:xfrm>
            <a:off x="0" y="-95250"/>
            <a:ext cx="458971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400" b="1" kern="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2.c</a:t>
            </a:r>
            <a:r>
              <a:rPr lang="en-US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độ</a:t>
            </a:r>
            <a:r>
              <a:rPr lang="en-US" sz="2400" b="1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cao</a:t>
            </a:r>
            <a:endParaRPr lang="en-US" sz="2400" b="1" dirty="0"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6458BD-C5B2-430F-AC18-65D0E9B8D954}"/>
              </a:ext>
            </a:extLst>
          </p:cNvPr>
          <p:cNvSpPr txBox="1"/>
          <p:nvPr/>
        </p:nvSpPr>
        <p:spPr>
          <a:xfrm>
            <a:off x="117153" y="742950"/>
            <a:ext cx="4378648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2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Dựa vào thông tin mục </a:t>
            </a:r>
            <a:r>
              <a:rPr lang="pt-BR" sz="220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2c và hình 4.2- trang SGK 116+117: </a:t>
            </a:r>
            <a:r>
              <a:rPr lang="en-US" sz="220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 xét nhiệt độ, lượng mưa ở hai trạm khí tượng Lào Cai và Sapa. Từ đó, nêu sự phân hóa khí hậu theo độ cao (biểu hiện, nguyên nhân)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F0B1C4BB-370F-410C-A48C-C4E709918CF8}"/>
              </a:ext>
            </a:extLst>
          </p:cNvPr>
          <p:cNvSpPr/>
          <p:nvPr/>
        </p:nvSpPr>
        <p:spPr>
          <a:xfrm>
            <a:off x="1063388" y="361950"/>
            <a:ext cx="2518012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5800" y="11032"/>
            <a:ext cx="4555417" cy="28555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63090"/>
              </p:ext>
            </p:extLst>
          </p:nvPr>
        </p:nvGraphicFramePr>
        <p:xfrm>
          <a:off x="117151" y="2876550"/>
          <a:ext cx="8934065" cy="219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12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Trạm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Cai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 Pa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Biên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TB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4F81B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xét chung về khí </a:t>
                      </a:r>
                      <a:r>
                        <a:rPr lang="en-US" sz="18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18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4F81B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020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02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73;p41">
            <a:extLst>
              <a:ext uri="{FF2B5EF4-FFF2-40B4-BE49-F238E27FC236}">
                <a16:creationId xmlns:a16="http://schemas.microsoft.com/office/drawing/2014/main" id="{3CDB5B0D-6656-B2DB-21DC-17E5CECA4091}"/>
              </a:ext>
            </a:extLst>
          </p:cNvPr>
          <p:cNvSpPr txBox="1">
            <a:spLocks/>
          </p:cNvSpPr>
          <p:nvPr/>
        </p:nvSpPr>
        <p:spPr>
          <a:xfrm>
            <a:off x="-152400" y="1200150"/>
            <a:ext cx="9131643" cy="6761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#9Slide04 Noto Serif Bold" panose="02020800060500020200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395" y="80456"/>
            <a:ext cx="8942848" cy="6277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 xét nhiệt độ,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</a:t>
            </a:r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Sapa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hướng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73712"/>
              </p:ext>
            </p:extLst>
          </p:nvPr>
        </p:nvGraphicFramePr>
        <p:xfrm>
          <a:off x="36396" y="852716"/>
          <a:ext cx="9031404" cy="42336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7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4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 Pa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52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965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035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Biên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nhiệt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461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TB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4F81BD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939">
                <a:tc rowSpan="2"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000" baseline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https://markuphero.com/new</a:t>
                      </a:r>
                      <a:endParaRPr lang="en-US" sz="200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4547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3657600" y="149874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104 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6553200" y="1504306"/>
            <a:ext cx="2133600" cy="1141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1583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3953871" y="2014880"/>
            <a:ext cx="173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22,4</a:t>
            </a:r>
            <a:r>
              <a:rPr lang="vi-VN" sz="2000" baseline="30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0</a:t>
            </a:r>
            <a:r>
              <a:rPr lang="vi-VN" sz="2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7010400" y="2037568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15,5</a:t>
            </a:r>
            <a:r>
              <a:rPr lang="vi-VN" sz="2000" baseline="3000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0</a:t>
            </a:r>
            <a:r>
              <a:rPr lang="vi-VN" sz="200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3944772" y="2571750"/>
            <a:ext cx="1711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2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13</a:t>
            </a:r>
            <a:r>
              <a:rPr lang="vi-VN" sz="2000" baseline="30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0</a:t>
            </a:r>
            <a:r>
              <a:rPr lang="vi-VN" sz="2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6788908" y="2607523"/>
            <a:ext cx="1870312" cy="40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defRPr/>
            </a:pPr>
            <a:r>
              <a:rPr lang="en-US" sz="2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12</a:t>
            </a:r>
            <a:r>
              <a:rPr lang="vi-VN" sz="2000" baseline="30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0</a:t>
            </a:r>
            <a:r>
              <a:rPr lang="vi-VN" sz="200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3989611" y="3160493"/>
            <a:ext cx="1770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1765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6871856" y="3189224"/>
            <a:ext cx="178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2674 mm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3309865" y="3731624"/>
            <a:ext cx="2725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cao, lượng mưa ít hơn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6337109" y="3762792"/>
            <a:ext cx="256578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lớn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A310CF-AD08-4892-9567-514B7B1B3F92}"/>
              </a:ext>
            </a:extLst>
          </p:cNvPr>
          <p:cNvSpPr txBox="1"/>
          <p:nvPr/>
        </p:nvSpPr>
        <p:spPr>
          <a:xfrm>
            <a:off x="3237931" y="4385037"/>
            <a:ext cx="58548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cao càng lớn thì nhiệt độ càng giảm, lượng mưa càng tăng.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057400" y="827001"/>
            <a:ext cx="7162800" cy="4411750"/>
            <a:chOff x="2438400" y="436709"/>
            <a:chExt cx="6816136" cy="4192441"/>
          </a:xfrm>
        </p:grpSpPr>
        <p:sp>
          <p:nvSpPr>
            <p:cNvPr id="8" name="Freeform 7"/>
            <p:cNvSpPr/>
            <p:nvPr/>
          </p:nvSpPr>
          <p:spPr>
            <a:xfrm>
              <a:off x="3241764" y="436709"/>
              <a:ext cx="5486400" cy="4192441"/>
            </a:xfrm>
            <a:custGeom>
              <a:avLst/>
              <a:gdLst>
                <a:gd name="connsiteX0" fmla="*/ 0 w 3994282"/>
                <a:gd name="connsiteY0" fmla="*/ 3944222 h 4252653"/>
                <a:gd name="connsiteX1" fmla="*/ 2169994 w 3994282"/>
                <a:gd name="connsiteY1" fmla="*/ 19 h 4252653"/>
                <a:gd name="connsiteX2" fmla="*/ 3835021 w 3994282"/>
                <a:gd name="connsiteY2" fmla="*/ 3889631 h 4252653"/>
                <a:gd name="connsiteX3" fmla="*/ 3944203 w 3994282"/>
                <a:gd name="connsiteY3" fmla="*/ 4107995 h 425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4282" h="4252653">
                  <a:moveTo>
                    <a:pt x="0" y="3944222"/>
                  </a:moveTo>
                  <a:cubicBezTo>
                    <a:pt x="765412" y="1976669"/>
                    <a:pt x="1530824" y="9117"/>
                    <a:pt x="2169994" y="19"/>
                  </a:cubicBezTo>
                  <a:cubicBezTo>
                    <a:pt x="2809164" y="-9079"/>
                    <a:pt x="3539319" y="3204968"/>
                    <a:pt x="3835021" y="3889631"/>
                  </a:cubicBezTo>
                  <a:cubicBezTo>
                    <a:pt x="4130723" y="4574294"/>
                    <a:pt x="3919182" y="4073876"/>
                    <a:pt x="3944203" y="4107995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05695" y="3405773"/>
              <a:ext cx="4471505" cy="20960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784330" y="1679829"/>
              <a:ext cx="2607070" cy="5372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438400" y="3405773"/>
              <a:ext cx="1141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0000FF"/>
                  </a:solidFill>
                </a:rPr>
                <a:t>600-700m</a:t>
              </a:r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95858" y="3108312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</a:rPr>
                <a:t>900-1000m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70123" y="1500502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</a:rPr>
                <a:t>2600m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8636" y="1451781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0000FF"/>
                  </a:solidFill>
                </a:rPr>
                <a:t>2600m</a:t>
              </a:r>
              <a:endParaRPr lang="en-US" b="1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26516" y="3700310"/>
              <a:ext cx="25991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Khí hậu nhiệt đới gió mùa</a:t>
              </a:r>
            </a:p>
            <a:p>
              <a:pPr algn="ctr"/>
              <a:r>
                <a:rPr lang="en-US" smtClean="0"/>
                <a:t>Nhiệt độ TB trên 25</a:t>
              </a:r>
              <a:r>
                <a:rPr lang="en-US" baseline="30000" smtClean="0"/>
                <a:t>0</a:t>
              </a:r>
              <a:r>
                <a:rPr lang="en-US" smtClean="0"/>
                <a:t>C</a:t>
              </a:r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56155" y="2258202"/>
              <a:ext cx="22801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Khí hậu cận nhiệt đới </a:t>
              </a:r>
            </a:p>
            <a:p>
              <a:pPr algn="ctr"/>
              <a:r>
                <a:rPr lang="en-US" smtClean="0"/>
                <a:t>gió mùa trên núi</a:t>
              </a:r>
            </a:p>
            <a:p>
              <a:pPr algn="ctr"/>
              <a:r>
                <a:rPr lang="en-US" smtClean="0"/>
                <a:t>Nhiệt độ TB dưới 25</a:t>
              </a:r>
              <a:r>
                <a:rPr lang="en-US" baseline="30000" smtClean="0"/>
                <a:t>0</a:t>
              </a:r>
              <a:r>
                <a:rPr lang="en-US" smtClean="0"/>
                <a:t>C</a:t>
              </a:r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48134" y="855317"/>
              <a:ext cx="2169820" cy="877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mtClean="0"/>
                <a:t>Khí hậu ôn đới</a:t>
              </a:r>
            </a:p>
            <a:p>
              <a:pPr algn="ctr"/>
              <a:r>
                <a:rPr lang="en-US" smtClean="0"/>
                <a:t> gió mùa trên núi</a:t>
              </a:r>
            </a:p>
            <a:p>
              <a:pPr algn="ctr"/>
              <a:r>
                <a:rPr lang="en-US" smtClean="0"/>
                <a:t>Nhiệt độ TB dưới </a:t>
              </a:r>
              <a:r>
                <a:rPr lang="en-US"/>
                <a:t>1</a:t>
              </a:r>
              <a:r>
                <a:rPr lang="en-US" smtClean="0"/>
                <a:t>5</a:t>
              </a:r>
              <a:r>
                <a:rPr lang="en-US" baseline="30000" smtClean="0"/>
                <a:t>0</a:t>
              </a:r>
              <a:r>
                <a:rPr lang="en-US" smtClean="0"/>
                <a:t>C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0" y="117165"/>
            <a:ext cx="6328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Biểu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khí </a:t>
            </a:r>
            <a:r>
              <a:rPr lang="en-US" sz="2400" b="1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hậu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phân hóa theo độ cao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0098" y="66675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Miền Nam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28196" y="66675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</a:rPr>
              <a:t>Miền Bắc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83908" y="4223269"/>
            <a:ext cx="259917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Khí hậu nhiệt đới gió mùa</a:t>
            </a:r>
          </a:p>
          <a:p>
            <a:pPr algn="ctr"/>
            <a:r>
              <a:rPr lang="en-US" smtClean="0"/>
              <a:t>Nhiệt độ TB trên 25</a:t>
            </a:r>
            <a:r>
              <a:rPr lang="en-US" baseline="30000" smtClean="0"/>
              <a:t>0</a:t>
            </a:r>
            <a:r>
              <a:rPr lang="en-US" smtClean="0"/>
              <a:t>C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68999" y="2774343"/>
            <a:ext cx="2280176" cy="92333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Khí hậu cận nhiệt đới </a:t>
            </a:r>
          </a:p>
          <a:p>
            <a:pPr algn="ctr"/>
            <a:r>
              <a:rPr lang="en-US" smtClean="0"/>
              <a:t>gió mùa trên núi</a:t>
            </a:r>
          </a:p>
          <a:p>
            <a:pPr algn="ctr"/>
            <a:r>
              <a:rPr lang="en-US" smtClean="0"/>
              <a:t>Nhiệt độ TB dưới 25</a:t>
            </a:r>
            <a:r>
              <a:rPr lang="en-US" baseline="30000" smtClean="0"/>
              <a:t>0</a:t>
            </a:r>
            <a:r>
              <a:rPr lang="en-US" smtClean="0"/>
              <a:t>C</a:t>
            </a:r>
            <a:endParaRPr lang="en-US"/>
          </a:p>
        </p:txBody>
      </p:sp>
      <p:sp>
        <p:nvSpPr>
          <p:cNvPr id="26" name="Freeform 25"/>
          <p:cNvSpPr/>
          <p:nvPr/>
        </p:nvSpPr>
        <p:spPr>
          <a:xfrm rot="21445758">
            <a:off x="4515713" y="1190353"/>
            <a:ext cx="2517601" cy="944412"/>
          </a:xfrm>
          <a:custGeom>
            <a:avLst/>
            <a:gdLst>
              <a:gd name="connsiteX0" fmla="*/ 161026 w 2808462"/>
              <a:gd name="connsiteY0" fmla="*/ 860513 h 1032589"/>
              <a:gd name="connsiteX1" fmla="*/ 734232 w 2808462"/>
              <a:gd name="connsiteY1" fmla="*/ 109887 h 1032589"/>
              <a:gd name="connsiteX2" fmla="*/ 2208190 w 2808462"/>
              <a:gd name="connsiteY2" fmla="*/ 96239 h 1032589"/>
              <a:gd name="connsiteX3" fmla="*/ 2699509 w 2808462"/>
              <a:gd name="connsiteY3" fmla="*/ 983343 h 1032589"/>
              <a:gd name="connsiteX4" fmla="*/ 229265 w 2808462"/>
              <a:gd name="connsiteY4" fmla="*/ 915104 h 1032589"/>
              <a:gd name="connsiteX5" fmla="*/ 161026 w 2808462"/>
              <a:gd name="connsiteY5" fmla="*/ 860513 h 103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8462" h="1032589">
                <a:moveTo>
                  <a:pt x="161026" y="860513"/>
                </a:moveTo>
                <a:cubicBezTo>
                  <a:pt x="245187" y="726310"/>
                  <a:pt x="393038" y="237266"/>
                  <a:pt x="734232" y="109887"/>
                </a:cubicBezTo>
                <a:cubicBezTo>
                  <a:pt x="1075426" y="-17492"/>
                  <a:pt x="1880644" y="-49337"/>
                  <a:pt x="2208190" y="96239"/>
                </a:cubicBezTo>
                <a:cubicBezTo>
                  <a:pt x="2535736" y="241815"/>
                  <a:pt x="3029330" y="846866"/>
                  <a:pt x="2699509" y="983343"/>
                </a:cubicBezTo>
                <a:cubicBezTo>
                  <a:pt x="2369688" y="1119820"/>
                  <a:pt x="647796" y="931026"/>
                  <a:pt x="229265" y="915104"/>
                </a:cubicBezTo>
                <a:cubicBezTo>
                  <a:pt x="-189266" y="899182"/>
                  <a:pt x="76865" y="994716"/>
                  <a:pt x="161026" y="860513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Khí hậu ôn đới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 gió mùa trên núi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Nhiệt độ TB dưới 15</a:t>
            </a:r>
            <a:r>
              <a:rPr lang="en-US" baseline="30000">
                <a:solidFill>
                  <a:schemeClr val="tx1"/>
                </a:solidFill>
              </a:rPr>
              <a:t>0</a:t>
            </a:r>
            <a:r>
              <a:rPr 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924135"/>
            <a:ext cx="4118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latin typeface="+mj-lt"/>
              </a:rPr>
              <a:t>Nguyên </a:t>
            </a:r>
            <a:r>
              <a:rPr lang="vi-VN" sz="2400" b="1" smtClean="0">
                <a:latin typeface="+mj-lt"/>
              </a:rPr>
              <a:t>nhân</a:t>
            </a:r>
            <a:r>
              <a:rPr lang="en-US" sz="2400" b="1" smtClean="0">
                <a:latin typeface="+mj-lt"/>
              </a:rPr>
              <a:t>: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780" y="1816953"/>
            <a:ext cx="32582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càng lên cao, nhiệt độ càng giảm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972" y="4756798"/>
            <a:ext cx="2845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https://markuphero.com/new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 animBg="1"/>
      <p:bldP spid="24" grpId="0" animBg="1"/>
      <p:bldP spid="26" grpId="0" animBg="1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04800" y="475690"/>
            <a:ext cx="6792509" cy="1943660"/>
          </a:xfrm>
          <a:prstGeom prst="wedgeRoundRectCallout">
            <a:avLst>
              <a:gd name="adj1" fmla="val 56304"/>
              <a:gd name="adj2" fmla="val 92521"/>
              <a:gd name="adj3" fmla="val 16667"/>
            </a:avLst>
          </a:prstGeom>
          <a:solidFill>
            <a:srgbClr val="D3FBFD"/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111" y="628090"/>
            <a:ext cx="655319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400" smtClean="0">
                <a:latin typeface="+mj-lt"/>
              </a:rPr>
              <a:t>Ở </a:t>
            </a:r>
            <a:r>
              <a:rPr lang="vi-VN" sz="2400">
                <a:latin typeface="+mj-lt"/>
              </a:rPr>
              <a:t>vùng núi cao như Sa </a:t>
            </a:r>
            <a:r>
              <a:rPr lang="vi-VN" sz="2400" smtClean="0">
                <a:latin typeface="+mj-lt"/>
              </a:rPr>
              <a:t>Pa</a:t>
            </a:r>
            <a:r>
              <a:rPr lang="en-US" sz="2400" smtClean="0">
                <a:latin typeface="+mj-lt"/>
              </a:rPr>
              <a:t>,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mùa đông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xảy ra </a:t>
            </a:r>
            <a:r>
              <a:rPr lang="vi-VN" sz="2400">
                <a:latin typeface="+mj-lt"/>
              </a:rPr>
              <a:t>băng giá, sương muối. Em hãy nêu các biện pháp giúp người dân hạn chế thiệt hại do hiện tượng này gây ra.</a:t>
            </a:r>
            <a:endParaRPr lang="en-US" sz="2400" dirty="0">
              <a:latin typeface="+mj-lt"/>
              <a:ea typeface="Cambr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570" y="2419350"/>
            <a:ext cx="1745188" cy="25715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414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056336" y="158720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62" y="1885950"/>
            <a:ext cx="3602437" cy="21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074"/>
          <a:stretch/>
        </p:blipFill>
        <p:spPr>
          <a:xfrm>
            <a:off x="-39806" y="-19050"/>
            <a:ext cx="9296400" cy="5686000"/>
          </a:xfrm>
          <a:prstGeom prst="rect">
            <a:avLst/>
          </a:prstGeom>
        </p:spPr>
      </p:pic>
      <p:sp>
        <p:nvSpPr>
          <p:cNvPr id="3" name="Rectangle 2">
            <a:hlinkClick r:id="rId4"/>
          </p:cNvPr>
          <p:cNvSpPr/>
          <p:nvPr/>
        </p:nvSpPr>
        <p:spPr>
          <a:xfrm>
            <a:off x="185787" y="158175"/>
            <a:ext cx="3366043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0000FF"/>
                </a:solidFill>
                <a:latin typeface="#9Slide05 Aphrodite Pro" panose="02000000000000000000" pitchFamily="2" charset="0"/>
                <a:cs typeface="Times New Roman" panose="02020603050405020304" pitchFamily="18" charset="0"/>
              </a:rPr>
              <a:t>Phiêu </a:t>
            </a:r>
            <a:r>
              <a:rPr lang="vi-VN" sz="3200" b="1" smtClean="0">
                <a:solidFill>
                  <a:srgbClr val="0000FF"/>
                </a:solidFill>
                <a:latin typeface="#9Slide05 Aphrodite Pro" panose="02000000000000000000" pitchFamily="2" charset="0"/>
                <a:cs typeface="Times New Roman" panose="02020603050405020304" pitchFamily="18" charset="0"/>
              </a:rPr>
              <a:t>lưu</a:t>
            </a:r>
            <a:r>
              <a:rPr lang="en-US" sz="3200" b="1" smtClean="0">
                <a:solidFill>
                  <a:srgbClr val="0000FF"/>
                </a:solidFill>
                <a:latin typeface="#9Slide05 Aphrodite Pro" panose="02000000000000000000" pitchFamily="2" charset="0"/>
                <a:cs typeface="Times New Roman" panose="02020603050405020304" pitchFamily="18" charset="0"/>
              </a:rPr>
              <a:t> cùng</a:t>
            </a:r>
            <a:endParaRPr lang="en-US" sz="3200" b="1">
              <a:solidFill>
                <a:srgbClr val="0000FF"/>
              </a:solidFill>
              <a:latin typeface="#9Slide05 Aphrodite Pr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1" y="-15821"/>
            <a:ext cx="3429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 </a:t>
            </a:r>
            <a:r>
              <a:rPr lang="vi-VN" sz="32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</a:t>
            </a:r>
            <a:endParaRPr lang="en-US" sz="32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4105360"/>
            <a:ext cx="3429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 </a:t>
            </a:r>
            <a:r>
              <a:rPr lang="vi-VN" sz="32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</a:t>
            </a:r>
            <a:endParaRPr lang="en-US" sz="32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1188" y="2374587"/>
            <a:ext cx="4194412" cy="18099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5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 lưu</a:t>
            </a:r>
            <a:r>
              <a:rPr lang="en-US" sz="5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</a:t>
            </a:r>
            <a:endParaRPr lang="en-US" sz="5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830" y="1983376"/>
            <a:ext cx="2209800" cy="110047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81200" y="36589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hlinkClick r:id="rId6"/>
              </a:rPr>
              <a:t>Games | Baamboozle - Baamboozle | The Most Fun Classroom Games!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57">
            <a:extLst>
              <a:ext uri="{FF2B5EF4-FFF2-40B4-BE49-F238E27FC236}">
                <a16:creationId xmlns:a16="http://schemas.microsoft.com/office/drawing/2014/main" id="{AB294ABF-1775-4B97-AC0A-1D583062E9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246942" y="125794"/>
            <a:ext cx="1520246" cy="1121124"/>
          </a:xfrm>
          <a:prstGeom prst="rect">
            <a:avLst/>
          </a:prstGeom>
          <a:noFill/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00C4998-D7EB-485E-A79E-67C61F50209F}"/>
              </a:ext>
            </a:extLst>
          </p:cNvPr>
          <p:cNvSpPr txBox="1"/>
          <p:nvPr/>
        </p:nvSpPr>
        <p:spPr>
          <a:xfrm>
            <a:off x="2653901" y="195486"/>
            <a:ext cx="4127938" cy="8079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650" b="1">
                <a:solidFill>
                  <a:schemeClr val="accent1">
                    <a:lumMod val="75000"/>
                  </a:schemeClr>
                </a:solidFill>
                <a:latin typeface="+mj-lt"/>
              </a:rPr>
              <a:t>KHỞI ĐỘNG</a:t>
            </a:r>
            <a:endParaRPr lang="en-US" sz="4650" b="1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437438" y="1427282"/>
            <a:ext cx="810286" cy="9305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1408089" y="1468468"/>
            <a:ext cx="810286" cy="8893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2363319" y="1468468"/>
            <a:ext cx="810286" cy="8893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D1898EB-9B41-4F4D-987C-5388B94F2B88}"/>
              </a:ext>
            </a:extLst>
          </p:cNvPr>
          <p:cNvSpPr/>
          <p:nvPr/>
        </p:nvSpPr>
        <p:spPr>
          <a:xfrm>
            <a:off x="3302275" y="1468468"/>
            <a:ext cx="810286" cy="8893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7030A7B-3D10-4152-BABF-44F1301765A6}"/>
              </a:ext>
            </a:extLst>
          </p:cNvPr>
          <p:cNvSpPr/>
          <p:nvPr/>
        </p:nvSpPr>
        <p:spPr>
          <a:xfrm>
            <a:off x="4971902" y="1452742"/>
            <a:ext cx="857235" cy="93034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4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5948078" y="1447973"/>
            <a:ext cx="857235" cy="930346"/>
          </a:xfrm>
          <a:prstGeom prst="roundRect">
            <a:avLst/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pic>
        <p:nvPicPr>
          <p:cNvPr id="43" name="图片 2">
            <a:extLst>
              <a:ext uri="{FF2B5EF4-FFF2-40B4-BE49-F238E27FC236}">
                <a16:creationId xmlns:a16="http://schemas.microsoft.com/office/drawing/2014/main" id="{AE074F0A-AB2E-4D1D-8A84-5AD48746C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354" y="3489852"/>
            <a:ext cx="1543762" cy="1543762"/>
          </a:xfrm>
          <a:prstGeom prst="rect">
            <a:avLst/>
          </a:prstGeom>
        </p:spPr>
      </p:pic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6965201" y="1427283"/>
            <a:ext cx="857235" cy="93034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Rectangle: Rounded Corners 39">
            <a:extLst>
              <a:ext uri="{FF2B5EF4-FFF2-40B4-BE49-F238E27FC236}">
                <a16:creationId xmlns:a16="http://schemas.microsoft.com/office/drawing/2014/main" id="{2D1898EB-9B41-4F4D-987C-5388B94F2B88}"/>
              </a:ext>
            </a:extLst>
          </p:cNvPr>
          <p:cNvSpPr/>
          <p:nvPr/>
        </p:nvSpPr>
        <p:spPr>
          <a:xfrm>
            <a:off x="7900432" y="1427478"/>
            <a:ext cx="857235" cy="93034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1286432" y="3069904"/>
            <a:ext cx="810286" cy="8893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2262948" y="3069904"/>
            <a:ext cx="810286" cy="889356"/>
          </a:xfrm>
          <a:prstGeom prst="round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</a:p>
        </p:txBody>
      </p:sp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3187543" y="3069904"/>
            <a:ext cx="810286" cy="88935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7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5046957" y="3069904"/>
            <a:ext cx="810286" cy="8893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5971553" y="3054497"/>
            <a:ext cx="810286" cy="8893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9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6864954" y="3069904"/>
            <a:ext cx="810286" cy="889356"/>
          </a:xfrm>
          <a:prstGeom prst="roundRect">
            <a:avLst/>
          </a:prstGeom>
          <a:solidFill>
            <a:srgbClr val="FDB9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</a:t>
            </a:r>
          </a:p>
        </p:txBody>
      </p:sp>
      <p:pic>
        <p:nvPicPr>
          <p:cNvPr id="4" name="Nhac-nen-to-chuc-tro-ch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1832" y="-57100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5027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8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350275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056336" y="158720"/>
            <a:ext cx="3094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460" y="1047750"/>
            <a:ext cx="8902700" cy="1061829"/>
          </a:xfrm>
          <a:prstGeom prst="rect">
            <a:avLst/>
          </a:prstGeom>
          <a:solidFill>
            <a:srgbClr val="BCFCD4"/>
          </a:solidFill>
          <a:ln w="12700"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1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Dựa vào bảng 4.1, nhận xét sự khác nhau về chế độ nhiệt (nhiệt độ trung bình năm, nhiệt độ trung bình tháng nóng nhất và tháng lạnh nhất; biên độ nhiệt năm) giữa Lạng Sơn và Cà Mau.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19050"/>
            <a:ext cx="1828800" cy="10972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0" r="2229" b="1168"/>
          <a:stretch/>
        </p:blipFill>
        <p:spPr bwMode="auto">
          <a:xfrm>
            <a:off x="166048" y="2266950"/>
            <a:ext cx="8763000" cy="2663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304800" y="186690"/>
            <a:ext cx="685800" cy="685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38444"/>
              </p:ext>
            </p:extLst>
          </p:nvPr>
        </p:nvGraphicFramePr>
        <p:xfrm>
          <a:off x="304800" y="2114550"/>
          <a:ext cx="84582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3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Trạm khí tượng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Lạng Sơn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Cà Mau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21,5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r>
                        <a:rPr lang="en-US" sz="2400" baseline="3000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mtClean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nóng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27,2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C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7)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C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4)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mbria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C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1)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26,2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C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 1)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440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Biên độ nhiệt năm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r>
                        <a:rPr lang="en-US" sz="2400" baseline="3000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en-US" sz="2400" baseline="300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mbria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133350"/>
            <a:ext cx="8534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</a:t>
            </a:r>
            <a:endParaRPr lang="en-US" sz="2400" b="1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4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Lạng </a:t>
            </a:r>
            <a:r>
              <a:rPr lang="vi-VN" sz="24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Sơn và Cà Mau có sự khác biệt lớn về nhiệt độ</a:t>
            </a:r>
            <a:r>
              <a:rPr lang="vi-VN" sz="24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240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Lạng Sơn 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 Bắc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 có nhiệt độ trung bình năm, nhiệt độ trung bình tháng nóng nhất và tháng lạnh nhất thấp hơn so với Cà </a:t>
            </a:r>
            <a:r>
              <a:rPr lang="vi-V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(phía Nam)</a:t>
            </a:r>
            <a:r>
              <a:rPr lang="vi-V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altLang="en-US" sz="24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 độ nhiệt độ năm cao</a:t>
            </a:r>
            <a:r>
              <a:rPr lang="vi-VN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Còn Cà Mau thì ngược lại.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light bulb on a yellow background&#10;&#10;Description automatically generated">
            <a:extLst>
              <a:ext uri="{FF2B5EF4-FFF2-40B4-BE49-F238E27FC236}">
                <a16:creationId xmlns:a16="http://schemas.microsoft.com/office/drawing/2014/main" id="{FD56B4E0-3C81-458D-985F-C47F75E28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1"/>
          <a:stretch/>
        </p:blipFill>
        <p:spPr>
          <a:xfrm flipH="1">
            <a:off x="1205705" y="2082890"/>
            <a:ext cx="1435395" cy="2368403"/>
          </a:xfrm>
          <a:prstGeom prst="rect">
            <a:avLst/>
          </a:prstGeom>
        </p:spPr>
      </p:pic>
      <p:pic>
        <p:nvPicPr>
          <p:cNvPr id="29700" name="Picture 4" descr="Idea - Free business icons">
            <a:extLst>
              <a:ext uri="{FF2B5EF4-FFF2-40B4-BE49-F238E27FC236}">
                <a16:creationId xmlns:a16="http://schemas.microsoft.com/office/drawing/2014/main" id="{AC7BE54D-42DD-402A-9C57-2BFF3558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36" y="653294"/>
            <a:ext cx="1333722" cy="133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727BB7C3-17A1-441D-BD20-9EF8423C3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056" y="-8582"/>
            <a:ext cx="2455888" cy="7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38" dirty="0" err="1">
                <a:solidFill>
                  <a:srgbClr val="7030A0"/>
                </a:solidFill>
                <a:latin typeface="#9Slide07 IcielBaliho Script" pitchFamily="2" charset="-93"/>
              </a:rPr>
              <a:t>VẬN</a:t>
            </a:r>
            <a:r>
              <a:rPr lang="en-US" altLang="en-US" sz="3038" dirty="0">
                <a:solidFill>
                  <a:srgbClr val="7030A0"/>
                </a:solidFill>
                <a:latin typeface="#9Slide07 IcielBaliho Script" pitchFamily="2" charset="-93"/>
              </a:rPr>
              <a:t> </a:t>
            </a:r>
            <a:r>
              <a:rPr lang="en-US" altLang="en-US" sz="3038" dirty="0" err="1">
                <a:solidFill>
                  <a:srgbClr val="7030A0"/>
                </a:solidFill>
                <a:latin typeface="#9Slide07 IcielBaliho Script" pitchFamily="2" charset="-93"/>
              </a:rPr>
              <a:t>DỤNG</a:t>
            </a:r>
            <a:endParaRPr lang="en-US" altLang="en-US" sz="3038" dirty="0">
              <a:solidFill>
                <a:srgbClr val="7030A0"/>
              </a:solidFill>
              <a:latin typeface="#9Slide07 IcielBaliho Script" pitchFamily="2" charset="-93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135DB4E-9C99-44D7-BAD4-D4A76EB9B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367" y="781852"/>
            <a:ext cx="4962734" cy="407791"/>
          </a:xfrm>
          <a:prstGeom prst="rect">
            <a:avLst/>
          </a:prstGeom>
        </p:spPr>
      </p:pic>
      <p:pic>
        <p:nvPicPr>
          <p:cNvPr id="4098" name="Picture 2" descr="Báo cáo đột xuất khi phát sinh bất thường trong lĩnh vực thanh tra">
            <a:extLst>
              <a:ext uri="{FF2B5EF4-FFF2-40B4-BE49-F238E27FC236}">
                <a16:creationId xmlns:a16="http://schemas.microsoft.com/office/drawing/2014/main" id="{EE896693-77B8-4D73-AB0E-D6C277B5F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2" r="12112"/>
          <a:stretch/>
        </p:blipFill>
        <p:spPr bwMode="auto">
          <a:xfrm>
            <a:off x="2886627" y="1189642"/>
            <a:ext cx="2068429" cy="143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Infographic Đẹp, Đơn Giản Và Nhanh Chóng">
            <a:extLst>
              <a:ext uri="{FF2B5EF4-FFF2-40B4-BE49-F238E27FC236}">
                <a16:creationId xmlns:a16="http://schemas.microsoft.com/office/drawing/2014/main" id="{27F82612-5F25-4910-B33D-D0C4AD335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15" y="1148181"/>
            <a:ext cx="2651913" cy="1516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251A0F-2808-49B5-AFAF-43E8C01FDFA5}"/>
              </a:ext>
            </a:extLst>
          </p:cNvPr>
          <p:cNvCxnSpPr/>
          <p:nvPr/>
        </p:nvCxnSpPr>
        <p:spPr>
          <a:xfrm>
            <a:off x="2654453" y="653294"/>
            <a:ext cx="48935" cy="3847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7EE086-F465-42D3-8870-FE607B0DBF72}"/>
              </a:ext>
            </a:extLst>
          </p:cNvPr>
          <p:cNvCxnSpPr/>
          <p:nvPr/>
        </p:nvCxnSpPr>
        <p:spPr>
          <a:xfrm>
            <a:off x="2681359" y="2711896"/>
            <a:ext cx="531964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CCC008-3656-45A6-AE90-B7E0BB095651}"/>
              </a:ext>
            </a:extLst>
          </p:cNvPr>
          <p:cNvSpPr txBox="1"/>
          <p:nvPr/>
        </p:nvSpPr>
        <p:spPr>
          <a:xfrm>
            <a:off x="2781349" y="2824079"/>
            <a:ext cx="2632490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575" dirty="0" err="1">
                <a:latin typeface="#9Slide07 IcielBaliho Script" pitchFamily="2" charset="-93"/>
              </a:rPr>
              <a:t>Địa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phương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em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sống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thuộc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miền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phí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hậu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nào</a:t>
            </a:r>
            <a:r>
              <a:rPr lang="en-GB" sz="1575" dirty="0">
                <a:latin typeface="#9Slide07 IcielBaliho Script" pitchFamily="2" charset="-93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GB" sz="1575" dirty="0" err="1">
                <a:latin typeface="#9Slide07 IcielBaliho Script" pitchFamily="2" charset="-93"/>
              </a:rPr>
              <a:t>Hãy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tìm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hiểu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và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viết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báo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cáo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ngắn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về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đặc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điểm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khí</a:t>
            </a:r>
            <a:r>
              <a:rPr lang="en-GB" sz="1575" dirty="0">
                <a:latin typeface="#9Slide07 IcielBaliho Script" pitchFamily="2" charset="-93"/>
              </a:rPr>
              <a:t> </a:t>
            </a:r>
            <a:r>
              <a:rPr lang="en-GB" sz="1575" dirty="0" err="1">
                <a:latin typeface="#9Slide07 IcielBaliho Script" pitchFamily="2" charset="-93"/>
              </a:rPr>
              <a:t>hậu</a:t>
            </a:r>
            <a:r>
              <a:rPr lang="en-GB" sz="1575" dirty="0">
                <a:latin typeface="#9Slide07 IcielBaliho Script" pitchFamily="2" charset="-93"/>
              </a:rPr>
              <a:t> ở </a:t>
            </a:r>
            <a:r>
              <a:rPr lang="en-GB" sz="1575" dirty="0" err="1">
                <a:latin typeface="#9Slide07 IcielBaliho Script" pitchFamily="2" charset="-93"/>
              </a:rPr>
              <a:t>đó</a:t>
            </a:r>
            <a:endParaRPr lang="en-GB" sz="1575" dirty="0">
              <a:latin typeface="#9Slide07 IcielBaliho Script" pitchFamily="2" charset="-93"/>
            </a:endParaRPr>
          </a:p>
        </p:txBody>
      </p:sp>
      <p:pic>
        <p:nvPicPr>
          <p:cNvPr id="4102" name="Picture 6" descr="Khí hậu Sapa 4 mùa ĐỘC ĐÁO làm say đắm lòng du khách">
            <a:extLst>
              <a:ext uri="{FF2B5EF4-FFF2-40B4-BE49-F238E27FC236}">
                <a16:creationId xmlns:a16="http://schemas.microsoft.com/office/drawing/2014/main" id="{740A0C75-26D6-4EEA-A96B-286C9C97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84" y="2759602"/>
            <a:ext cx="2212517" cy="1665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pic>
        <p:nvPicPr>
          <p:cNvPr id="4" name="Google Shape;213;p23" descr="Ngôi nhà hoạt hình, phim hoạt hình png | Klipartz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200" y="1581149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-1" y="133350"/>
            <a:ext cx="9143999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</a:t>
            </a:r>
            <a:endParaRPr sz="12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AE9F4-7412-40E9-53C4-8283E3B8D5C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11AA1E-FEDB-9837-D290-EFB70BCA5F7C}"/>
              </a:ext>
            </a:extLst>
          </p:cNvPr>
          <p:cNvSpPr/>
          <p:nvPr/>
        </p:nvSpPr>
        <p:spPr>
          <a:xfrm>
            <a:off x="2895600" y="971550"/>
            <a:ext cx="6068733" cy="3809388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00FF"/>
            </a:solidFill>
            <a:prstDash val="sysDot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defTabSz="914377">
              <a:lnSpc>
                <a:spcPct val="150000"/>
              </a:lnSpc>
              <a:defRPr/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vi-V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HS tự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hiểu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qua một số trang website, đường link,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...thực hiện các nhiệm vụ được giao ở phần vận dụng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4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7">
              <a:lnSpc>
                <a:spcPct val="150000"/>
              </a:lnSpc>
              <a:defRPr/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SGK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thiện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vở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defTabSz="914377">
              <a:lnSpc>
                <a:spcPct val="150000"/>
              </a:lnSpc>
              <a:defRPr/>
            </a:pP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Nghiên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cứu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dung </a:t>
            </a:r>
            <a:r>
              <a:rPr lang="en-US" sz="2400" kern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 5. Thực hành Phân tích biểu đồ khí hậu.</a:t>
            </a:r>
            <a:endParaRPr lang="vi-VN" sz="2400"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4778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245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1477006" y="3976381"/>
            <a:ext cx="836576" cy="7756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Ớ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461515" y="3973940"/>
            <a:ext cx="836577" cy="7580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2504565" y="3993933"/>
            <a:ext cx="836577" cy="7580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950">
                <a:solidFill>
                  <a:schemeClr val="bg1"/>
                </a:solidFill>
                <a:latin typeface="#9Slide07 IcielCadena" panose="02000503000000020004" pitchFamily="2" charset="0"/>
              </a:rPr>
              <a:t>H</a:t>
            </a:r>
            <a:endParaRPr lang="en-US" sz="4950">
              <a:solidFill>
                <a:schemeClr val="bg1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D1898EB-9B41-4F4D-987C-5388B94F2B88}"/>
              </a:ext>
            </a:extLst>
          </p:cNvPr>
          <p:cNvSpPr/>
          <p:nvPr/>
        </p:nvSpPr>
        <p:spPr>
          <a:xfrm>
            <a:off x="3518247" y="4023239"/>
            <a:ext cx="836577" cy="75804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I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7030A7B-3D10-4152-BABF-44F1301765A6}"/>
              </a:ext>
            </a:extLst>
          </p:cNvPr>
          <p:cNvSpPr/>
          <p:nvPr/>
        </p:nvSpPr>
        <p:spPr>
          <a:xfrm>
            <a:off x="5466763" y="4011495"/>
            <a:ext cx="836577" cy="7580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I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4534694" y="4023239"/>
            <a:ext cx="836577" cy="7580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smtClean="0">
                <a:solidFill>
                  <a:schemeClr val="bg1"/>
                </a:solidFill>
                <a:latin typeface="#9Slide07 IcielCadena" panose="02000503000000020004" pitchFamily="2" charset="0"/>
              </a:rPr>
              <a:t>Đ</a:t>
            </a:r>
            <a:endParaRPr lang="en-US" sz="4950">
              <a:solidFill>
                <a:schemeClr val="bg1"/>
              </a:solidFill>
              <a:latin typeface="#9Slide07 IcielCadena" panose="02000503000000020004" pitchFamily="2" charset="0"/>
            </a:endParaRPr>
          </a:p>
        </p:txBody>
      </p:sp>
      <p:pic>
        <p:nvPicPr>
          <p:cNvPr id="10" name="图片 2">
            <a:hlinkClick r:id="rId5" action="ppaction://hlinksldjump"/>
            <a:extLst>
              <a:ext uri="{FF2B5EF4-FFF2-40B4-BE49-F238E27FC236}">
                <a16:creationId xmlns:a16="http://schemas.microsoft.com/office/drawing/2014/main" id="{335605C3-7899-4B4F-B6DF-D78313A11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89" y="3973941"/>
            <a:ext cx="1219726" cy="12197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2F05F3-030C-4288-AC82-19E0E6B48265}"/>
              </a:ext>
            </a:extLst>
          </p:cNvPr>
          <p:cNvSpPr txBox="1"/>
          <p:nvPr/>
        </p:nvSpPr>
        <p:spPr>
          <a:xfrm>
            <a:off x="-196840" y="118868"/>
            <a:ext cx="9630816" cy="5309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5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TÊN CỦA MỘT ĐỚI KHÍ HẬU</a:t>
            </a:r>
            <a:endParaRPr lang="en-US" sz="285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Nhac-nen-to-chuc-tro-ch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1832" y="-571004"/>
            <a:ext cx="457200" cy="457200"/>
          </a:xfrm>
          <a:prstGeom prst="rect">
            <a:avLst/>
          </a:prstGeom>
        </p:spPr>
      </p:pic>
      <p:pic>
        <p:nvPicPr>
          <p:cNvPr id="13" name="Picture 8" descr="NHIỆT ĐỘ LÀ GÌ? ĐƠN VỊ VÀ CÁCH XÁC ĐỊNH NHIỆT ĐỘ">
            <a:extLst>
              <a:ext uri="{FF2B5EF4-FFF2-40B4-BE49-F238E27FC236}">
                <a16:creationId xmlns:a16="http://schemas.microsoft.com/office/drawing/2014/main" id="{CF8C4AF1-97E9-B3A9-5BD7-A5A72544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6" y="1060727"/>
            <a:ext cx="3312791" cy="24035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âu Á có bao nhiêu đới khí hậu? Đáp án đúng nhất, mới nhất">
            <a:extLst>
              <a:ext uri="{FF2B5EF4-FFF2-40B4-BE49-F238E27FC236}">
                <a16:creationId xmlns:a16="http://schemas.microsoft.com/office/drawing/2014/main" id="{2574BF80-77FA-98C5-2786-D14328CDA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2"/>
          <a:stretch/>
        </p:blipFill>
        <p:spPr bwMode="auto">
          <a:xfrm>
            <a:off x="4866309" y="1137533"/>
            <a:ext cx="3429000" cy="2403500"/>
          </a:xfrm>
          <a:prstGeom prst="round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Dấu Cộng 9">
            <a:extLst>
              <a:ext uri="{FF2B5EF4-FFF2-40B4-BE49-F238E27FC236}">
                <a16:creationId xmlns:a16="http://schemas.microsoft.com/office/drawing/2014/main" id="{3744122D-473E-931E-0DEE-5F3CEF0C266A}"/>
              </a:ext>
            </a:extLst>
          </p:cNvPr>
          <p:cNvSpPr/>
          <p:nvPr/>
        </p:nvSpPr>
        <p:spPr>
          <a:xfrm>
            <a:off x="4047068" y="2053533"/>
            <a:ext cx="571500" cy="5715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6460212" y="4011495"/>
            <a:ext cx="836577" cy="7580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Ệ</a:t>
            </a:r>
          </a:p>
        </p:txBody>
      </p:sp>
      <p:sp>
        <p:nvSpPr>
          <p:cNvPr id="20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7401401" y="4010548"/>
            <a:ext cx="836576" cy="7756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6905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335605C3-7899-4B4F-B6DF-D78313A111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89" y="3973941"/>
            <a:ext cx="1219726" cy="12197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2F05F3-030C-4288-AC82-19E0E6B48265}"/>
              </a:ext>
            </a:extLst>
          </p:cNvPr>
          <p:cNvSpPr txBox="1"/>
          <p:nvPr/>
        </p:nvSpPr>
        <p:spPr>
          <a:xfrm>
            <a:off x="-198276" y="173710"/>
            <a:ext cx="9630816" cy="5309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5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82909" y="-567287"/>
            <a:ext cx="457200" cy="457200"/>
          </a:xfrm>
          <a:prstGeom prst="rect">
            <a:avLst/>
          </a:prstGeom>
        </p:spPr>
      </p:pic>
      <p:pic>
        <p:nvPicPr>
          <p:cNvPr id="14" name="Picture 8" descr="NHIỆT ĐỘ LÀ GÌ? ĐƠN VỊ VÀ CÁCH XÁC ĐỊNH NHIỆT ĐỘ">
            <a:extLst>
              <a:ext uri="{FF2B5EF4-FFF2-40B4-BE49-F238E27FC236}">
                <a16:creationId xmlns:a16="http://schemas.microsoft.com/office/drawing/2014/main" id="{CF8C4AF1-97E9-B3A9-5BD7-A5A725444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9" y="1060727"/>
            <a:ext cx="3312791" cy="240350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âu Á có bao nhiêu đới khí hậu? Đáp án đúng nhất, mới nhất">
            <a:extLst>
              <a:ext uri="{FF2B5EF4-FFF2-40B4-BE49-F238E27FC236}">
                <a16:creationId xmlns:a16="http://schemas.microsoft.com/office/drawing/2014/main" id="{2574BF80-77FA-98C5-2786-D14328CDA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2"/>
          <a:stretch/>
        </p:blipFill>
        <p:spPr bwMode="auto">
          <a:xfrm>
            <a:off x="4953000" y="1137533"/>
            <a:ext cx="3429000" cy="2403500"/>
          </a:xfrm>
          <a:prstGeom prst="round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ấu Cộng 9">
            <a:extLst>
              <a:ext uri="{FF2B5EF4-FFF2-40B4-BE49-F238E27FC236}">
                <a16:creationId xmlns:a16="http://schemas.microsoft.com/office/drawing/2014/main" id="{3744122D-473E-931E-0DEE-5F3CEF0C266A}"/>
              </a:ext>
            </a:extLst>
          </p:cNvPr>
          <p:cNvSpPr/>
          <p:nvPr/>
        </p:nvSpPr>
        <p:spPr>
          <a:xfrm>
            <a:off x="4076700" y="2053533"/>
            <a:ext cx="571500" cy="5715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1477006" y="3976381"/>
            <a:ext cx="836576" cy="7756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H</a:t>
            </a:r>
          </a:p>
        </p:txBody>
      </p:sp>
      <p:sp>
        <p:nvSpPr>
          <p:cNvPr id="19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461515" y="3973940"/>
            <a:ext cx="836577" cy="7580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N</a:t>
            </a:r>
          </a:p>
        </p:txBody>
      </p:sp>
      <p:sp>
        <p:nvSpPr>
          <p:cNvPr id="20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2504565" y="3993933"/>
            <a:ext cx="836577" cy="7580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I</a:t>
            </a:r>
          </a:p>
        </p:txBody>
      </p:sp>
      <p:sp>
        <p:nvSpPr>
          <p:cNvPr id="21" name="Rectangle: Rounded Corners 39">
            <a:extLst>
              <a:ext uri="{FF2B5EF4-FFF2-40B4-BE49-F238E27FC236}">
                <a16:creationId xmlns:a16="http://schemas.microsoft.com/office/drawing/2014/main" id="{2D1898EB-9B41-4F4D-987C-5388B94F2B88}"/>
              </a:ext>
            </a:extLst>
          </p:cNvPr>
          <p:cNvSpPr/>
          <p:nvPr/>
        </p:nvSpPr>
        <p:spPr>
          <a:xfrm>
            <a:off x="3532125" y="3995635"/>
            <a:ext cx="836577" cy="75804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Ệ</a:t>
            </a:r>
          </a:p>
        </p:txBody>
      </p:sp>
      <p:sp>
        <p:nvSpPr>
          <p:cNvPr id="22" name="Rectangle: Rounded Corners 40">
            <a:extLst>
              <a:ext uri="{FF2B5EF4-FFF2-40B4-BE49-F238E27FC236}">
                <a16:creationId xmlns:a16="http://schemas.microsoft.com/office/drawing/2014/main" id="{C7030A7B-3D10-4152-BABF-44F1301765A6}"/>
              </a:ext>
            </a:extLst>
          </p:cNvPr>
          <p:cNvSpPr/>
          <p:nvPr/>
        </p:nvSpPr>
        <p:spPr>
          <a:xfrm>
            <a:off x="5466763" y="4011495"/>
            <a:ext cx="836577" cy="7580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Đ</a:t>
            </a:r>
          </a:p>
        </p:txBody>
      </p:sp>
      <p:sp>
        <p:nvSpPr>
          <p:cNvPr id="23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4507612" y="3985156"/>
            <a:ext cx="836577" cy="7580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T</a:t>
            </a:r>
          </a:p>
        </p:txBody>
      </p:sp>
      <p:sp>
        <p:nvSpPr>
          <p:cNvPr id="24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6460212" y="4011495"/>
            <a:ext cx="836577" cy="7580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smtClean="0">
                <a:solidFill>
                  <a:schemeClr val="bg1"/>
                </a:solidFill>
                <a:latin typeface="#9Slide07 IcielCadena" panose="02000503000000020004" pitchFamily="2" charset="0"/>
              </a:rPr>
              <a:t>Ớ</a:t>
            </a:r>
            <a:endParaRPr lang="en-US" sz="4950">
              <a:solidFill>
                <a:schemeClr val="bg1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7401401" y="4010548"/>
            <a:ext cx="836576" cy="7756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583358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2191048" y="3694578"/>
            <a:ext cx="1077015" cy="99851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O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564366" y="3705876"/>
            <a:ext cx="1077015" cy="97591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C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5471444" y="3705876"/>
            <a:ext cx="1077015" cy="9759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A</a:t>
            </a:r>
          </a:p>
        </p:txBody>
      </p:sp>
      <p:pic>
        <p:nvPicPr>
          <p:cNvPr id="10" name="图片 2">
            <a:hlinkClick r:id="rId5" action="ppaction://hlinksldjump"/>
            <a:extLst>
              <a:ext uri="{FF2B5EF4-FFF2-40B4-BE49-F238E27FC236}">
                <a16:creationId xmlns:a16="http://schemas.microsoft.com/office/drawing/2014/main" id="{335605C3-7899-4B4F-B6DF-D78313A111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89" y="3973941"/>
            <a:ext cx="1219726" cy="121972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2B4242-4475-4FF0-BB4D-8397734DF7ED}"/>
              </a:ext>
            </a:extLst>
          </p:cNvPr>
          <p:cNvSpPr/>
          <p:nvPr/>
        </p:nvSpPr>
        <p:spPr>
          <a:xfrm>
            <a:off x="6973569" y="3694577"/>
            <a:ext cx="1077015" cy="975918"/>
          </a:xfrm>
          <a:prstGeom prst="roundRect">
            <a:avLst/>
          </a:prstGeom>
          <a:solidFill>
            <a:srgbClr val="FEA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Ộ</a:t>
            </a:r>
          </a:p>
        </p:txBody>
      </p:sp>
      <p:sp>
        <p:nvSpPr>
          <p:cNvPr id="20" name="Rectangle: Rounded Corners 40">
            <a:extLst>
              <a:ext uri="{FF2B5EF4-FFF2-40B4-BE49-F238E27FC236}">
                <a16:creationId xmlns:a16="http://schemas.microsoft.com/office/drawing/2014/main" id="{C7030A7B-3D10-4152-BABF-44F1301765A6}"/>
              </a:ext>
            </a:extLst>
          </p:cNvPr>
          <p:cNvSpPr/>
          <p:nvPr/>
        </p:nvSpPr>
        <p:spPr>
          <a:xfrm>
            <a:off x="3966214" y="3705876"/>
            <a:ext cx="1077015" cy="9759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Đ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F05F3-030C-4288-AC82-19E0E6B48265}"/>
              </a:ext>
            </a:extLst>
          </p:cNvPr>
          <p:cNvSpPr txBox="1"/>
          <p:nvPr/>
        </p:nvSpPr>
        <p:spPr>
          <a:xfrm>
            <a:off x="-198276" y="57150"/>
            <a:ext cx="96308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KHÁI NIỆM LIÊN QUAN ĐẾN ĐỊA HÌNH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Nhac-nen-to-chuc-tro-ch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1832" y="-571004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13301" t="1960" r="14496" b="-1960"/>
          <a:stretch/>
        </p:blipFill>
        <p:spPr>
          <a:xfrm>
            <a:off x="5056440" y="793448"/>
            <a:ext cx="3429000" cy="262444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21" name="Right Arrow 20"/>
          <p:cNvSpPr/>
          <p:nvPr/>
        </p:nvSpPr>
        <p:spPr>
          <a:xfrm rot="1071975">
            <a:off x="4498161" y="956529"/>
            <a:ext cx="1952242" cy="322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8" name="Picture 4" descr="Nước trà xanh không độ 455m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9" b="18803"/>
          <a:stretch/>
        </p:blipFill>
        <p:spPr bwMode="auto">
          <a:xfrm>
            <a:off x="394863" y="780825"/>
            <a:ext cx="3886200" cy="263706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0854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8" grpId="0" animBg="1"/>
      <p:bldP spid="42" grpId="0" animBg="1"/>
      <p:bldP spid="14" grpId="0" animBg="1"/>
      <p:bldP spid="20" grpId="0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2003465" y="3801553"/>
            <a:ext cx="1077015" cy="9648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Ộ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3799785" y="3824149"/>
            <a:ext cx="1077015" cy="9422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C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5486400" y="3790522"/>
            <a:ext cx="1077015" cy="9759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A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7030A7B-3D10-4152-BABF-44F1301765A6}"/>
              </a:ext>
            </a:extLst>
          </p:cNvPr>
          <p:cNvSpPr/>
          <p:nvPr/>
        </p:nvSpPr>
        <p:spPr>
          <a:xfrm>
            <a:off x="7056276" y="3790522"/>
            <a:ext cx="1077015" cy="9759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467544" y="3813119"/>
            <a:ext cx="1077015" cy="9533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Đ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id="{335605C3-7899-4B4F-B6DF-D78313A11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89" y="3973941"/>
            <a:ext cx="1219726" cy="12197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2F05F3-030C-4288-AC82-19E0E6B48265}"/>
              </a:ext>
            </a:extLst>
          </p:cNvPr>
          <p:cNvSpPr txBox="1"/>
          <p:nvPr/>
        </p:nvSpPr>
        <p:spPr>
          <a:xfrm>
            <a:off x="-198276" y="173710"/>
            <a:ext cx="9630816" cy="5309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5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20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2909" y="-567287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13301" t="1960" r="14496" b="-1960"/>
          <a:stretch/>
        </p:blipFill>
        <p:spPr>
          <a:xfrm>
            <a:off x="5056440" y="793448"/>
            <a:ext cx="3429000" cy="262444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Right Arrow 13"/>
          <p:cNvSpPr/>
          <p:nvPr/>
        </p:nvSpPr>
        <p:spPr>
          <a:xfrm rot="1071975">
            <a:off x="4498161" y="956529"/>
            <a:ext cx="1952242" cy="3222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4" descr="Nước trà xanh không độ 455ml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9" b="18803"/>
          <a:stretch/>
        </p:blipFill>
        <p:spPr bwMode="auto">
          <a:xfrm>
            <a:off x="394863" y="780825"/>
            <a:ext cx="3886200" cy="263706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3322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 animBg="1"/>
      <p:bldP spid="38" grpId="0" animBg="1"/>
      <p:bldP spid="39" grpId="0" animBg="1"/>
      <p:bldP spid="41" grpId="0" animBg="1"/>
      <p:bldP spid="42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1678023" y="3973941"/>
            <a:ext cx="836577" cy="7580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H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457200" y="3973941"/>
            <a:ext cx="836577" cy="7580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Á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D1898EB-9B41-4F4D-987C-5388B94F2B88}"/>
              </a:ext>
            </a:extLst>
          </p:cNvPr>
          <p:cNvSpPr/>
          <p:nvPr/>
        </p:nvSpPr>
        <p:spPr>
          <a:xfrm>
            <a:off x="4343400" y="3996018"/>
            <a:ext cx="836577" cy="75804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Â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6705600" y="3996017"/>
            <a:ext cx="836577" cy="7580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O</a:t>
            </a:r>
          </a:p>
        </p:txBody>
      </p:sp>
      <p:sp>
        <p:nvSpPr>
          <p:cNvPr id="18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6096000" y="941547"/>
            <a:ext cx="2743200" cy="255552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CaCO­</a:t>
            </a:r>
            <a:r>
              <a:rPr lang="en-US" sz="6000" baseline="-25000"/>
              <a:t>3</a:t>
            </a:r>
            <a:endParaRPr lang="en-US" sz="6000"/>
          </a:p>
        </p:txBody>
      </p:sp>
      <p:pic>
        <p:nvPicPr>
          <p:cNvPr id="17" name="Nhac-nen-to-chuc-tro-ch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1832" y="-571004"/>
            <a:ext cx="4572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992139"/>
            <a:ext cx="4800600" cy="2533081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14" name="Dấu Cộng 9">
            <a:extLst>
              <a:ext uri="{FF2B5EF4-FFF2-40B4-BE49-F238E27FC236}">
                <a16:creationId xmlns:a16="http://schemas.microsoft.com/office/drawing/2014/main" id="{3744122D-473E-931E-0DEE-5F3CEF0C266A}"/>
              </a:ext>
            </a:extLst>
          </p:cNvPr>
          <p:cNvSpPr/>
          <p:nvPr/>
        </p:nvSpPr>
        <p:spPr>
          <a:xfrm>
            <a:off x="5391150" y="2053533"/>
            <a:ext cx="571500" cy="5715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2F05F3-030C-4288-AC82-19E0E6B48265}"/>
              </a:ext>
            </a:extLst>
          </p:cNvPr>
          <p:cNvSpPr txBox="1"/>
          <p:nvPr/>
        </p:nvSpPr>
        <p:spPr>
          <a:xfrm>
            <a:off x="-228600" y="220883"/>
            <a:ext cx="96308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KHÁI NIỆM LIÊN QUAN ĐẾN KHÍ HẬU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7875899" y="3973939"/>
            <a:ext cx="836577" cy="7580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H</a:t>
            </a:r>
          </a:p>
        </p:txBody>
      </p:sp>
      <p:sp>
        <p:nvSpPr>
          <p:cNvPr id="21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2971800" y="3973940"/>
            <a:ext cx="836577" cy="7580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P</a:t>
            </a:r>
          </a:p>
        </p:txBody>
      </p:sp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5562600" y="3996017"/>
            <a:ext cx="836577" cy="7580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534102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8" grpId="0" animBg="1"/>
      <p:bldP spid="40" grpId="0" animBg="1"/>
      <p:bldP spid="42" grpId="0" animBg="1"/>
      <p:bldP spid="18" grpId="0" animBg="1"/>
      <p:bldP spid="14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>
            <a:extLst>
              <a:ext uri="{FF2B5EF4-FFF2-40B4-BE49-F238E27FC236}">
                <a16:creationId xmlns:a16="http://schemas.microsoft.com/office/drawing/2014/main" id="{335605C3-7899-4B4F-B6DF-D78313A111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51" y="-227587"/>
            <a:ext cx="1219726" cy="12197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82F05F3-030C-4288-AC82-19E0E6B48265}"/>
              </a:ext>
            </a:extLst>
          </p:cNvPr>
          <p:cNvSpPr txBox="1"/>
          <p:nvPr/>
        </p:nvSpPr>
        <p:spPr>
          <a:xfrm>
            <a:off x="-198276" y="173710"/>
            <a:ext cx="9630816" cy="5309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5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pic>
        <p:nvPicPr>
          <p:cNvPr id="21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82909" y="-567287"/>
            <a:ext cx="457200" cy="457200"/>
          </a:xfrm>
          <a:prstGeom prst="rect">
            <a:avLst/>
          </a:prstGeom>
        </p:spPr>
      </p:pic>
      <p:sp>
        <p:nvSpPr>
          <p:cNvPr id="14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2019485" y="3973941"/>
            <a:ext cx="836577" cy="7580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H</a:t>
            </a:r>
          </a:p>
        </p:txBody>
      </p:sp>
      <p:sp>
        <p:nvSpPr>
          <p:cNvPr id="15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949284" y="3973941"/>
            <a:ext cx="836577" cy="7580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P</a:t>
            </a:r>
          </a:p>
        </p:txBody>
      </p:sp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3098640" y="3973941"/>
            <a:ext cx="836577" cy="7580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Â</a:t>
            </a:r>
          </a:p>
        </p:txBody>
      </p:sp>
      <p:sp>
        <p:nvSpPr>
          <p:cNvPr id="22" name="Rectangle: Rounded Corners 39">
            <a:extLst>
              <a:ext uri="{FF2B5EF4-FFF2-40B4-BE49-F238E27FC236}">
                <a16:creationId xmlns:a16="http://schemas.microsoft.com/office/drawing/2014/main" id="{2D1898EB-9B41-4F4D-987C-5388B94F2B88}"/>
              </a:ext>
            </a:extLst>
          </p:cNvPr>
          <p:cNvSpPr/>
          <p:nvPr/>
        </p:nvSpPr>
        <p:spPr>
          <a:xfrm>
            <a:off x="5141551" y="3996018"/>
            <a:ext cx="836577" cy="75804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H</a:t>
            </a:r>
          </a:p>
        </p:txBody>
      </p:sp>
      <p:sp>
        <p:nvSpPr>
          <p:cNvPr id="23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7316823" y="3996017"/>
            <a:ext cx="836577" cy="7580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Á</a:t>
            </a:r>
          </a:p>
        </p:txBody>
      </p:sp>
      <p:sp>
        <p:nvSpPr>
          <p:cNvPr id="24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6096000" y="941547"/>
            <a:ext cx="2743200" cy="255552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/>
              <a:t>CaCO­</a:t>
            </a:r>
            <a:r>
              <a:rPr lang="en-US" sz="6000" baseline="-25000"/>
              <a:t>3</a:t>
            </a:r>
            <a:endParaRPr lang="en-US" sz="600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992139"/>
            <a:ext cx="4800600" cy="2533081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26" name="Dấu Cộng 9">
            <a:extLst>
              <a:ext uri="{FF2B5EF4-FFF2-40B4-BE49-F238E27FC236}">
                <a16:creationId xmlns:a16="http://schemas.microsoft.com/office/drawing/2014/main" id="{3744122D-473E-931E-0DEE-5F3CEF0C266A}"/>
              </a:ext>
            </a:extLst>
          </p:cNvPr>
          <p:cNvSpPr/>
          <p:nvPr/>
        </p:nvSpPr>
        <p:spPr>
          <a:xfrm>
            <a:off x="5391150" y="2053533"/>
            <a:ext cx="571500" cy="5715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4132088" y="3973940"/>
            <a:ext cx="836577" cy="7580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N</a:t>
            </a:r>
          </a:p>
        </p:txBody>
      </p:sp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6231261" y="3996017"/>
            <a:ext cx="836577" cy="7580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86899501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1527401" y="3973941"/>
            <a:ext cx="836577" cy="7580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Ư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457200" y="3973941"/>
            <a:ext cx="836577" cy="7580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2606556" y="3973941"/>
            <a:ext cx="836577" cy="75804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L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D1898EB-9B41-4F4D-987C-5388B94F2B88}"/>
              </a:ext>
            </a:extLst>
          </p:cNvPr>
          <p:cNvSpPr/>
          <p:nvPr/>
        </p:nvSpPr>
        <p:spPr>
          <a:xfrm>
            <a:off x="4649467" y="3996018"/>
            <a:ext cx="836577" cy="75804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N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FEFADE3-02E6-40EF-A1FA-5498A1705D98}"/>
              </a:ext>
            </a:extLst>
          </p:cNvPr>
          <p:cNvSpPr/>
          <p:nvPr/>
        </p:nvSpPr>
        <p:spPr>
          <a:xfrm>
            <a:off x="6824739" y="3996017"/>
            <a:ext cx="836577" cy="7580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G</a:t>
            </a:r>
          </a:p>
        </p:txBody>
      </p:sp>
      <p:pic>
        <p:nvPicPr>
          <p:cNvPr id="17" name="Nhac-nen-to-chuc-tro-cho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1832" y="-571004"/>
            <a:ext cx="457200" cy="457200"/>
          </a:xfrm>
          <a:prstGeom prst="rect">
            <a:avLst/>
          </a:prstGeom>
        </p:spPr>
      </p:pic>
      <p:sp>
        <p:nvSpPr>
          <p:cNvPr id="14" name="Dấu Cộng 9">
            <a:extLst>
              <a:ext uri="{FF2B5EF4-FFF2-40B4-BE49-F238E27FC236}">
                <a16:creationId xmlns:a16="http://schemas.microsoft.com/office/drawing/2014/main" id="{3744122D-473E-931E-0DEE-5F3CEF0C266A}"/>
              </a:ext>
            </a:extLst>
          </p:cNvPr>
          <p:cNvSpPr/>
          <p:nvPr/>
        </p:nvSpPr>
        <p:spPr>
          <a:xfrm>
            <a:off x="5029200" y="1809750"/>
            <a:ext cx="571500" cy="57150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2F05F3-030C-4288-AC82-19E0E6B48265}"/>
              </a:ext>
            </a:extLst>
          </p:cNvPr>
          <p:cNvSpPr txBox="1"/>
          <p:nvPr/>
        </p:nvSpPr>
        <p:spPr>
          <a:xfrm>
            <a:off x="-228600" y="220883"/>
            <a:ext cx="96308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KHÁI NIỆM LIÊN QUAN ĐẾN KHÍ HẬU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38">
            <a:extLst>
              <a:ext uri="{FF2B5EF4-FFF2-40B4-BE49-F238E27FC236}">
                <a16:creationId xmlns:a16="http://schemas.microsoft.com/office/drawing/2014/main" id="{AC83E589-A232-40CB-950F-2B2836168BB4}"/>
              </a:ext>
            </a:extLst>
          </p:cNvPr>
          <p:cNvSpPr/>
          <p:nvPr/>
        </p:nvSpPr>
        <p:spPr>
          <a:xfrm>
            <a:off x="7875899" y="3973939"/>
            <a:ext cx="836577" cy="75804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Ư</a:t>
            </a:r>
          </a:p>
        </p:txBody>
      </p:sp>
      <p:sp>
        <p:nvSpPr>
          <p:cNvPr id="21" name="Rectangle: Rounded Corners 37">
            <a:extLst>
              <a:ext uri="{FF2B5EF4-FFF2-40B4-BE49-F238E27FC236}">
                <a16:creationId xmlns:a16="http://schemas.microsoft.com/office/drawing/2014/main" id="{68BB0D0F-A6DE-46D3-BED4-CCF401D109D1}"/>
              </a:ext>
            </a:extLst>
          </p:cNvPr>
          <p:cNvSpPr/>
          <p:nvPr/>
        </p:nvSpPr>
        <p:spPr>
          <a:xfrm>
            <a:off x="3640004" y="3973940"/>
            <a:ext cx="836577" cy="7580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M</a:t>
            </a:r>
          </a:p>
        </p:txBody>
      </p:sp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id="{CD2AEFD0-10F8-4737-BADE-2505CFD8BE99}"/>
              </a:ext>
            </a:extLst>
          </p:cNvPr>
          <p:cNvSpPr/>
          <p:nvPr/>
        </p:nvSpPr>
        <p:spPr>
          <a:xfrm>
            <a:off x="5739177" y="3996017"/>
            <a:ext cx="836577" cy="7580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>
                <a:solidFill>
                  <a:schemeClr val="bg1"/>
                </a:solidFill>
                <a:latin typeface="#9Slide07 IcielCadena" panose="02000503000000020004" pitchFamily="2" charset="0"/>
              </a:rPr>
              <a:t>Ợ</a:t>
            </a:r>
          </a:p>
        </p:txBody>
      </p:sp>
      <p:pic>
        <p:nvPicPr>
          <p:cNvPr id="3074" name="Picture 2" descr="Bảng đơn vị đo khối lượng, cách đổi đơn vị đo khối lượ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9" y="1147747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st.download.vn/data/image/2021/03/09/ta-con-mua-theo-quan-sa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7747"/>
            <a:ext cx="2352493" cy="21431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8437575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7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8" grpId="0" animBg="1"/>
      <p:bldP spid="39" grpId="0" animBg="1"/>
      <p:bldP spid="40" grpId="0" animBg="1"/>
      <p:bldP spid="42" grpId="0" animBg="1"/>
      <p:bldP spid="14" grpId="0" animBg="1"/>
      <p:bldP spid="20" grpId="0" animBg="1"/>
      <p:bldP spid="21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1033</Words>
  <Application>Microsoft Office PowerPoint</Application>
  <PresentationFormat>On-screen Show (16:9)</PresentationFormat>
  <Paragraphs>226</Paragraphs>
  <Slides>24</Slides>
  <Notes>17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3" baseType="lpstr">
      <vt:lpstr>宋体</vt:lpstr>
      <vt:lpstr>#9Slide02 Noi dung rat dai</vt:lpstr>
      <vt:lpstr>#9Slide04 Noto Serif Bold</vt:lpstr>
      <vt:lpstr>#9Slide05 Aphrodite Pro</vt:lpstr>
      <vt:lpstr>#9Slide07 IcielBaliho Script</vt:lpstr>
      <vt:lpstr>#9Slide07 IcielCadena</vt:lpstr>
      <vt:lpstr>Arial</vt:lpstr>
      <vt:lpstr>Calibri</vt:lpstr>
      <vt:lpstr>Calibri Light</vt:lpstr>
      <vt:lpstr>Cambria</vt:lpstr>
      <vt:lpstr>Fredoka One</vt:lpstr>
      <vt:lpstr>Times New Roman</vt:lpstr>
      <vt:lpstr>Tw Cen MT</vt:lpstr>
      <vt:lpstr>Custom Design</vt:lpstr>
      <vt:lpstr>2_Office Theme</vt:lpstr>
      <vt:lpstr>3_Office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FPTSHOP</cp:lastModifiedBy>
  <cp:revision>441</cp:revision>
  <dcterms:created xsi:type="dcterms:W3CDTF">2021-07-22T17:31:00Z</dcterms:created>
  <dcterms:modified xsi:type="dcterms:W3CDTF">2025-11-12T22:41:59Z</dcterms:modified>
</cp:coreProperties>
</file>