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ink/ink2.xml" ContentType="application/inkml+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92" r:id="rId3"/>
    <p:sldMasterId id="2147483823" r:id="rId4"/>
    <p:sldMasterId id="2147483836" r:id="rId5"/>
  </p:sldMasterIdLst>
  <p:notesMasterIdLst>
    <p:notesMasterId r:id="rId27"/>
  </p:notesMasterIdLst>
  <p:sldIdLst>
    <p:sldId id="369" r:id="rId6"/>
    <p:sldId id="344" r:id="rId7"/>
    <p:sldId id="276" r:id="rId8"/>
    <p:sldId id="346" r:id="rId9"/>
    <p:sldId id="365" r:id="rId10"/>
    <p:sldId id="366" r:id="rId11"/>
    <p:sldId id="370" r:id="rId12"/>
    <p:sldId id="376" r:id="rId13"/>
    <p:sldId id="336" r:id="rId14"/>
    <p:sldId id="356" r:id="rId15"/>
    <p:sldId id="296" r:id="rId16"/>
    <p:sldId id="295" r:id="rId17"/>
    <p:sldId id="371" r:id="rId18"/>
    <p:sldId id="308" r:id="rId19"/>
    <p:sldId id="309" r:id="rId20"/>
    <p:sldId id="310" r:id="rId21"/>
    <p:sldId id="311" r:id="rId22"/>
    <p:sldId id="321" r:id="rId23"/>
    <p:sldId id="322" r:id="rId24"/>
    <p:sldId id="323" r:id="rId25"/>
    <p:sldId id="3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60" d="100"/>
          <a:sy n="60" d="100"/>
        </p:scale>
        <p:origin x="-1080"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9.49275" units="1/cm"/>
          <inkml:channelProperty channel="Y" name="resolution" value="49.54839" units="1/cm"/>
        </inkml:channelProperties>
      </inkml:inkSource>
      <inkml:timestamp xml:id="ts0" timeString="2025-03-18T09:41:12.976"/>
    </inkml:context>
    <inkml:brush xml:id="br0">
      <inkml:brushProperty name="width" value="0.05292" units="cm"/>
      <inkml:brushProperty name="height" value="0.05292" units="cm"/>
      <inkml:brushProperty name="color" value="#FF0000"/>
    </inkml:brush>
  </inkml:definitions>
  <inkml:trace contextRef="#ctx0" brushRef="#br0">3275 5904</inkml:trace>
  <inkml:trace contextRef="#ctx0" brushRef="#br0" timeOffset="295.9242">3275 5904</inkml:trace>
  <inkml:trace contextRef="#ctx0" brushRef="#br0" timeOffset="5805.8685">3275 5904,'33'0,"0"0,0 0,1 0,-68 0,1 0,0 0,0 0,33-25,33 25,0 0,-33-25,0 50,0 0,0-1,-33-24,33 25</inkml:trace>
  <inkml:trace contextRef="#ctx0" brushRef="#br0" timeOffset="6309.8176">3275 5953,'0'25</inkml:trace>
  <inkml:trace contextRef="#ctx0" brushRef="#br0" timeOffset="6533.9702">3275 6003,'0'25,"0"-1</inkml:trace>
  <inkml:trace contextRef="#ctx0" brushRef="#br0" timeOffset="6725.8362">3275 6052,'0'25</inkml:trace>
  <inkml:trace contextRef="#ctx0" brushRef="#br0" timeOffset="6925.9016">3275 6077</inkml:trace>
  <inkml:trace contextRef="#ctx0" brushRef="#br0" timeOffset="7574.1857">3275 5904</inkml:trace>
  <inkml:trace contextRef="#ctx0" brushRef="#br0" timeOffset="7813.9786">3275 5904,'0'-25</inkml:trace>
  <inkml:trace contextRef="#ctx0" brushRef="#br0" timeOffset="7997.9805">3275 5879</inkml:trace>
  <inkml:trace contextRef="#ctx0" brushRef="#br0" timeOffset="8213.4738">3275 5879</inkml:trace>
  <inkml:trace contextRef="#ctx0" brushRef="#br0" timeOffset="8412.683">3275 5879</inkml:trace>
  <inkml:trace contextRef="#ctx0" brushRef="#br0" timeOffset="9340.9895">3374 5953,'-33'0,"33"25</inkml:trace>
  <inkml:trace contextRef="#ctx0" brushRef="#br0" timeOffset="9788.6171">3175 5978</inkml:trace>
  <inkml:trace contextRef="#ctx0" brushRef="#br0" timeOffset="10452.832">3242 5953</inkml:trace>
  <inkml:trace contextRef="#ctx0" brushRef="#br0" timeOffset="10676.8774">3242 5953</inkml:trace>
  <inkml:trace contextRef="#ctx0" brushRef="#br0" timeOffset="10869.0467">3275 5953</inkml:trace>
  <inkml:trace contextRef="#ctx0" brushRef="#br0" timeOffset="11084.8108">3275 5978</inkml:trace>
  <inkml:trace contextRef="#ctx0" brushRef="#br0" timeOffset="11268.6168">3275 5978</inkml:trace>
  <inkml:trace contextRef="#ctx0" brushRef="#br0" timeOffset="11468.971">3275 5978</inkml:trace>
  <inkml:trace contextRef="#ctx0" brushRef="#br0" timeOffset="11652.1939">3275 5978</inkml:trace>
  <inkml:trace contextRef="#ctx0" brushRef="#br0" timeOffset="11835.8224">3275 5978</inkml:trace>
  <inkml:trace contextRef="#ctx0" brushRef="#br0" timeOffset="12029.2245">3275 5978,'0'25</inkml:trace>
  <inkml:trace contextRef="#ctx0" brushRef="#br0" timeOffset="12219.9457">3275 6003</inkml:trace>
  <inkml:trace contextRef="#ctx0" brushRef="#br0" timeOffset="12420.0514">3275 6003</inkml:trace>
  <inkml:trace contextRef="#ctx0" brushRef="#br0" timeOffset="12588.2657">3275 6003,'0'25</inkml:trace>
  <inkml:trace contextRef="#ctx0" brushRef="#br0" timeOffset="13698.5314">3175 5904</inkml:trace>
  <inkml:trace contextRef="#ctx0" brushRef="#br0" timeOffset="13994.8935">3175 5904</inkml:trace>
  <inkml:trace contextRef="#ctx0" brushRef="#br0" timeOffset="14219.3682">3175 5904</inkml:trace>
  <inkml:trace contextRef="#ctx0" brushRef="#br0" timeOffset="14442.9741">3175 5904</inkml:trace>
  <inkml:trace contextRef="#ctx0" brushRef="#br0" timeOffset="14683.1978">3175 5904,'0'24</inkml:trace>
  <inkml:trace contextRef="#ctx0" brushRef="#br0" timeOffset="14906.4696">3175 5953,'0'25</inkml:trace>
  <inkml:trace contextRef="#ctx0" brushRef="#br0" timeOffset="16242.9937">3341 5978,'0'25</inkml:trace>
  <inkml:trace contextRef="#ctx0" brushRef="#br0" timeOffset="19041.9146">3308 6052,'0'25,"0"0,-33-25,0 0,33-25,0 0,0 1,0-1,0 0,0 0</inkml:trace>
  <inkml:trace contextRef="#ctx0" brushRef="#br0" timeOffset="19361.9363">3209 5953</inkml:trace>
  <inkml:trace contextRef="#ctx0" brushRef="#br0" timeOffset="19577.1418">3209 5953</inkml:trace>
  <inkml:trace contextRef="#ctx0" brushRef="#br0" timeOffset="19801.1384">3209 5953</inkml:trace>
  <inkml:trace contextRef="#ctx0" brushRef="#br0" timeOffset="20000.886">3209 5953</inkml:trace>
  <inkml:trace contextRef="#ctx0" brushRef="#br0" timeOffset="20225.0994">3209 5953</inkml:trace>
  <inkml:trace contextRef="#ctx0" brushRef="#br0" timeOffset="20488.3056">3209 5953</inkml:trace>
  <inkml:trace contextRef="#ctx0" brushRef="#br0" timeOffset="20728.7491">3209 5953</inkml:trace>
  <inkml:trace contextRef="#ctx0" brushRef="#br0" timeOffset="20960.9898">3209 5953</inkml:trace>
  <inkml:trace contextRef="#ctx0" brushRef="#br0" timeOffset="21209.0957">3209 5953</inkml:trace>
  <inkml:trace contextRef="#ctx0" brushRef="#br0" timeOffset="21432.6836">3209 5953</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9.49275" units="1/cm"/>
          <inkml:channelProperty channel="Y" name="resolution" value="49.54839" units="1/cm"/>
        </inkml:channelProperties>
      </inkml:inkSource>
      <inkml:timestamp xml:id="ts0" timeString="2025-03-18T09:42:01.921"/>
    </inkml:context>
    <inkml:brush xml:id="br0">
      <inkml:brushProperty name="width" value="0.05292" units="cm"/>
      <inkml:brushProperty name="height" value="0.05292" units="cm"/>
      <inkml:brushProperty name="color" value="#FF0000"/>
    </inkml:brush>
  </inkml:definitions>
  <inkml:trace contextRef="#ctx0" brushRef="#br0">3291 6052</inkml:trace>
  <inkml:trace contextRef="#ctx0" brushRef="#br0" timeOffset="318.8106">3291 6052,'0'25</inkml:trace>
  <inkml:trace contextRef="#ctx0" brushRef="#br0" timeOffset="13927.552">3291 6176,'0'-24,"0"-1,-33 0,0 0,33 0,-33 25,33-24,0-1,0 0,33 25,0 0,0 0,0 0,-33 25,0 0,33-25,-33 24,0 1,33-25,-33 25,0 0,33 0,-33-1,0-48,0-1,0 0,0 0,0 0,0 1,0-1,0 50,-33-25,33 24,-33-24,0 0,33-24,0-1,0 0,0 50,0 0,0-1,0-48,0-1,0 50,0-1,0-48,0-1,33 25,0 0,-33 25,0-1,0 1,0 0,0 0,0 0,-33-25,0 0,33-25,0 0,0 0,0 0,0 50,0 0,-33-25,33-25,0 0,0 1,0-1,33 25,0 0,-33 25,0-1,0 1,0 0,-33-25,33-25,0 0,0 1,0-1,33 25,0 0,0 0,0 0,-33 25,33-1,-33 1,0 0,0 0,0 0,0-1,-33-24,0 0,0 0,0-24,0-1,33 0,-33 25,33-25,0 0,0 1,0-1,0 0,33 25,0 0,0 0,-33 25,0 0,0-1,0 1,0 0,0 0,-33-25,0 0,0 0,33-25,0 0,0 0,0 1,33 24,0 0,0 24,-33 1,0 0,0 0,0 0,-33-25,33 24,-33-24,0 0,33-24,0-1,33 25,0 0,0 25,-33-1,0 1,0 0,-33-50,33 0,-33 1,33-1,33 25,0 0,0 25,-33-1,33-24,-33 25,0 0,0 0,0 0,-33-25,0 0,0 0,0 0,33-25,0 0,0 0,-33 25,0 0,33-25,0 1,0-1,0 0,33 25,-33 25,0 0,-33-25,0 0,0 0,33-25,0 0,0 0,33 25,0 0,-33 25,0 0,0 0,-33-25,33-25,0 0,0 0,0 0,0 1,0-1,33 25,0 0,-33 25,0-1,0 1,0 0,-33-25,0 0,33 25,33-25,-33-25,0 0,0 0,33 25,-33-24,0-1,0 0,0 50,0 0,0-1,0-48,0-1,0 0,-33 25,0 0,0 0,33 25,0 0,0-50,-33 25,0 0,0 0,33 25,0-1,0 1,33-25,0 0,0 0,-33-25,0 1,0 48,0 1,0 0,0 0,0 0,-33-25</inkml:trace>
  <inkml:trace contextRef="#ctx0" brushRef="#br0" timeOffset="20764.6298">3390 6152,'-33'24,"0"-24,33 25,-33 0,0 0,0-25,0 0,0 0,33-25,0 0,0 0,0 1,0-1,0 0,0 0,0 0,0 1,0-1,0 0,0 50,33-25,0 0,0 0,0 0,-33 25,0-1,0 1,0 0,-33-25,0-25,0 0,33 1,0-1,0 50,0-1,0 1,0-50,0 1,0-1,0 0,-33 25,0 0,33 25,0 0,0-1,0 1,0 0,0-50,0 0,0 1,0 48,0 1,0 0,0 0,0 0,33-25,0 0,-33-25,0 50,0-1,0 1,0 0,0 0,0 0,33-25,-33-25,33 25,-33-25,0 0,0 0,0 1,0-1,0 0,0 0,-33 25,33-25,-33 25,33-24,0-1,0 0,0 0,0 0,0 1,33 24,0 0,0 0,0 0,0 0,0 24,-33 1,0 0,0 0,0 0,0-1,0-48,0-1,-33 25,0 0,33 25,-33-25,33 24,-33-24,33 25,-33 0,33 0,0 0,0-1,0 1,0 0,0 0,0-50,-33 0,33 0,0 1,0-26,0 25,0 0,0 1</inkml:trace>
  <inkml:trace contextRef="#ctx0" brushRef="#br0" timeOffset="23300.713">3390 6003,'0'25,"0"-1</inkml:trace>
  <inkml:trace contextRef="#ctx0" brushRef="#br0" timeOffset="23811.9823">3059 6300,'-33'0</inkml:trace>
  <inkml:trace contextRef="#ctx0" brushRef="#br0" timeOffset="24363.7503">3225 5978,'0'25,"0"0,0 24,0-24,0 0,0 0,33-25,0 0</inkml:trace>
  <inkml:trace contextRef="#ctx0" brushRef="#br0" timeOffset="25209.7968">3357 6028,'33'0,"-66"0,0 0,0 0</inkml:trace>
  <inkml:trace contextRef="#ctx0" brushRef="#br0" timeOffset="25506.9593">3291 6028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6E0B3-B94E-41E6-8376-E2166BE3153F}" type="datetimeFigureOut">
              <a:rPr lang="en-US" smtClean="0"/>
              <a:t>4/14/2025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5BD0B5-280D-4D07-AB7B-A0891EA31E48}" type="slidenum">
              <a:rPr lang="en-US" smtClean="0"/>
              <a:t>‹#›</a:t>
            </a:fld>
            <a:endParaRPr lang="en-US"/>
          </a:p>
        </p:txBody>
      </p:sp>
    </p:spTree>
    <p:extLst>
      <p:ext uri="{BB962C8B-B14F-4D97-AF65-F5344CB8AC3E}">
        <p14:creationId xmlns:p14="http://schemas.microsoft.com/office/powerpoint/2010/main" val="400958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C100C-4240-4995-8AA9-482A1F5AB06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53508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414733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969366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212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97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4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67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06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6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6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989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13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920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42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25527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29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8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8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8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34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1762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6012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247650"/>
            <a:ext cx="12192000" cy="7105650"/>
          </a:xfrm>
          <a:prstGeom prst="rect">
            <a:avLst/>
          </a:prstGeom>
        </p:spPr>
      </p:pic>
    </p:spTree>
    <p:extLst>
      <p:ext uri="{BB962C8B-B14F-4D97-AF65-F5344CB8AC3E}">
        <p14:creationId xmlns:p14="http://schemas.microsoft.com/office/powerpoint/2010/main" val="2015902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0186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6988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228600"/>
            <a:ext cx="12192000" cy="7296150"/>
          </a:xfrm>
          <a:prstGeom prst="rect">
            <a:avLst/>
          </a:prstGeom>
        </p:spPr>
      </p:pic>
    </p:spTree>
    <p:extLst>
      <p:ext uri="{BB962C8B-B14F-4D97-AF65-F5344CB8AC3E}">
        <p14:creationId xmlns:p14="http://schemas.microsoft.com/office/powerpoint/2010/main" val="2513060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457" y="-533400"/>
            <a:ext cx="13277757" cy="7848600"/>
          </a:xfrm>
          <a:prstGeom prst="rect">
            <a:avLst/>
          </a:prstGeom>
        </p:spPr>
      </p:pic>
    </p:spTree>
    <p:extLst>
      <p:ext uri="{BB962C8B-B14F-4D97-AF65-F5344CB8AC3E}">
        <p14:creationId xmlns:p14="http://schemas.microsoft.com/office/powerpoint/2010/main" val="186769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661137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2108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0404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7101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2025/4/14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249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26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546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908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818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390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1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C100C-4240-4995-8AA9-482A1F5AB06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470673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28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43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74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946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345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247650"/>
            <a:ext cx="12192000" cy="7105650"/>
          </a:xfrm>
          <a:prstGeom prst="rect">
            <a:avLst/>
          </a:prstGeom>
        </p:spPr>
      </p:pic>
    </p:spTree>
    <p:extLst>
      <p:ext uri="{BB962C8B-B14F-4D97-AF65-F5344CB8AC3E}">
        <p14:creationId xmlns:p14="http://schemas.microsoft.com/office/powerpoint/2010/main" val="3361334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228600"/>
            <a:ext cx="12192000" cy="7296150"/>
          </a:xfrm>
          <a:prstGeom prst="rect">
            <a:avLst/>
          </a:prstGeom>
        </p:spPr>
      </p:pic>
    </p:spTree>
    <p:extLst>
      <p:ext uri="{BB962C8B-B14F-4D97-AF65-F5344CB8AC3E}">
        <p14:creationId xmlns:p14="http://schemas.microsoft.com/office/powerpoint/2010/main" val="3232549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166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411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12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C100C-4240-4995-8AA9-482A1F5AB068}"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62107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52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706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151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646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149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1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63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C100C-4240-4995-8AA9-482A1F5AB068}"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253134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11171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92176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96283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t>4/14/2025</a:t>
            </a:fld>
            <a:endParaRPr lang="en-US"/>
          </a:p>
        </p:txBody>
      </p:sp>
      <p:sp>
        <p:nvSpPr>
          <p:cNvPr id="5" name="Footer Placeholder 4"/>
          <p:cNvSpPr>
            <a:spLocks noGrp="1"/>
          </p:cNvSpPr>
          <p:nvPr>
            <p:ph type="ftr" sz="quarter" idx="3"/>
          </p:nvPr>
        </p:nvSpPr>
        <p:spPr>
          <a:xfrm>
            <a:off x="4165600" y="63564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t>‹#›</a:t>
            </a:fld>
            <a:endParaRPr lang="en-US"/>
          </a:p>
        </p:txBody>
      </p:sp>
    </p:spTree>
    <p:extLst>
      <p:ext uri="{BB962C8B-B14F-4D97-AF65-F5344CB8AC3E}">
        <p14:creationId xmlns:p14="http://schemas.microsoft.com/office/powerpoint/2010/main" val="38292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9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9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664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D999317B-53F1-4EFF-9866-7E0C18D8ECEC}" type="datetimeFigureOut">
              <a:rPr lang="zh-CN" altLang="en-US" smtClean="0">
                <a:solidFill>
                  <a:prstClr val="black">
                    <a:tint val="75000"/>
                  </a:prstClr>
                </a:solidFill>
              </a:rPr>
              <a:pPr/>
              <a:t>2025/4/14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00C1860B-F0A1-430B-ACE9-4E409B30504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7415589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t>4/14/2025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t>‹#›</a:t>
            </a:fld>
            <a:endParaRPr lang="en-US"/>
          </a:p>
        </p:txBody>
      </p:sp>
    </p:spTree>
    <p:extLst>
      <p:ext uri="{BB962C8B-B14F-4D97-AF65-F5344CB8AC3E}">
        <p14:creationId xmlns:p14="http://schemas.microsoft.com/office/powerpoint/2010/main" val="11509391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78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solidFill>
                  <a:prstClr val="black">
                    <a:tint val="75000"/>
                  </a:prstClr>
                </a:solidFill>
              </a:rPr>
              <a:pPr/>
              <a:t>4/14/2025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3327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2.png"/><Relationship Id="rId7" Type="http://schemas.openxmlformats.org/officeDocument/2006/relationships/customXml" Target="../ink/ink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customXml" Target="../ink/ink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slide" Target="slide17.xml"/><Relationship Id="rId12" Type="http://schemas.openxmlformats.org/officeDocument/2006/relationships/image" Target="../media/image1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6.xml"/><Relationship Id="rId11" Type="http://schemas.openxmlformats.org/officeDocument/2006/relationships/image" Target="../media/image18.gif"/><Relationship Id="rId5" Type="http://schemas.openxmlformats.org/officeDocument/2006/relationships/slide" Target="slide15.xml"/><Relationship Id="rId10" Type="http://schemas.openxmlformats.org/officeDocument/2006/relationships/slide" Target="slide20.xml"/><Relationship Id="rId4" Type="http://schemas.openxmlformats.org/officeDocument/2006/relationships/image" Target="../media/image17.png"/><Relationship Id="rId9" Type="http://schemas.openxmlformats.org/officeDocument/2006/relationships/slide" Target="slide19.xml"/><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4.xml"/><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3.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bmqvyxXMkg" TargetMode="External"/><Relationship Id="rId2" Type="http://schemas.openxmlformats.org/officeDocument/2006/relationships/hyperlink" Target="https://padlet.com/hoangthiminhtamc2bm/c-u-h-i-2-v-3-b-i-43-shd-188-sw7kk2yddbd935im" TargetMode="Externa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482" y="304800"/>
            <a:ext cx="11803117" cy="2308324"/>
          </a:xfrm>
          <a:prstGeom prst="rect">
            <a:avLst/>
          </a:prstGeom>
          <a:noFill/>
        </p:spPr>
        <p:txBody>
          <a:bodyPr wrap="square" rtlCol="0">
            <a:spAutoFit/>
          </a:bodyPr>
          <a:lstStyle/>
          <a:p>
            <a:pPr algn="ctr"/>
            <a:r>
              <a:rPr lang="en-US" sz="3600" smtClean="0">
                <a:solidFill>
                  <a:srgbClr val="FF0000"/>
                </a:solidFill>
                <a:latin typeface="Times New Roman" pitchFamily="18" charset="0"/>
                <a:cs typeface="Times New Roman" pitchFamily="18" charset="0"/>
              </a:rPr>
              <a:t> XEM VIDEO VÀ TRẢ LỜI CÂU HỎI SAU </a:t>
            </a:r>
          </a:p>
          <a:p>
            <a:pPr algn="ctr"/>
            <a:r>
              <a:rPr lang="en-US" sz="3600" smtClean="0">
                <a:solidFill>
                  <a:srgbClr val="FF0000"/>
                </a:solidFill>
                <a:latin typeface="Times New Roman" pitchFamily="18" charset="0"/>
                <a:cs typeface="Times New Roman" pitchFamily="18" charset="0"/>
              </a:rPr>
              <a:t>( HĐ CÁ NHÂN 3 PHÚT)</a:t>
            </a:r>
          </a:p>
          <a:p>
            <a:pPr algn="ctr"/>
            <a:endParaRPr lang="en-US" sz="3600" smtClean="0">
              <a:solidFill>
                <a:srgbClr val="FF0000"/>
              </a:solidFill>
              <a:latin typeface="Times New Roman" pitchFamily="18" charset="0"/>
              <a:cs typeface="Times New Roman" pitchFamily="18" charset="0"/>
            </a:endParaRPr>
          </a:p>
          <a:p>
            <a:r>
              <a:rPr lang="en-US" sz="3600">
                <a:solidFill>
                  <a:prstClr val="black"/>
                </a:solidFill>
                <a:latin typeface="Times New Roman" panose="02020603050405020304" pitchFamily="18" charset="0"/>
                <a:ea typeface="+mj-ea"/>
                <a:cs typeface="Times New Roman" panose="02020603050405020304" pitchFamily="18" charset="0"/>
              </a:rPr>
              <a:t> </a:t>
            </a:r>
            <a:r>
              <a:rPr lang="en-US" sz="3600" smtClean="0">
                <a:solidFill>
                  <a:prstClr val="black"/>
                </a:solidFill>
                <a:latin typeface="Times New Roman" panose="02020603050405020304" pitchFamily="18" charset="0"/>
                <a:ea typeface="+mj-ea"/>
                <a:cs typeface="Times New Roman" panose="02020603050405020304" pitchFamily="18" charset="0"/>
              </a:rPr>
              <a:t>Đâu là chuyển động nhìn thấy? Đâu là chuyển động thực?</a:t>
            </a:r>
            <a:endParaRPr lang="en-US" sz="2800">
              <a:solidFill>
                <a:srgbClr val="FF0000"/>
              </a:solidFill>
              <a:latin typeface="Times New Roman" pitchFamily="18" charset="0"/>
              <a:cs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60575660"/>
              </p:ext>
            </p:extLst>
          </p:nvPr>
        </p:nvGraphicFramePr>
        <p:xfrm>
          <a:off x="3717757" y="4038600"/>
          <a:ext cx="4511844" cy="2095499"/>
        </p:xfrm>
        <a:graphic>
          <a:graphicData uri="http://schemas.openxmlformats.org/presentationml/2006/ole">
            <mc:AlternateContent xmlns:mc="http://schemas.openxmlformats.org/markup-compatibility/2006">
              <mc:Choice xmlns:v="urn:schemas-microsoft-com:vml" Requires="v">
                <p:oleObj spid="_x0000_s12306" name="Packager Shell Object" showAsIcon="1" r:id="rId3" imgW="843840" imgH="392400" progId="Package">
                  <p:embed/>
                </p:oleObj>
              </mc:Choice>
              <mc:Fallback>
                <p:oleObj name="Packager Shell Object" showAsIcon="1" r:id="rId3" imgW="843840" imgH="392400" progId="Package">
                  <p:embed/>
                  <p:pic>
                    <p:nvPicPr>
                      <p:cNvPr id="0" name="Object 2"/>
                      <p:cNvPicPr>
                        <a:picLocks noChangeAspect="1" noChangeArrowheads="1"/>
                      </p:cNvPicPr>
                      <p:nvPr/>
                    </p:nvPicPr>
                    <p:blipFill>
                      <a:blip r:embed="rId4"/>
                      <a:srcRect/>
                      <a:stretch>
                        <a:fillRect/>
                      </a:stretch>
                    </p:blipFill>
                    <p:spPr bwMode="auto">
                      <a:xfrm>
                        <a:off x="3717757" y="4038600"/>
                        <a:ext cx="4511844" cy="209549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4173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88" t="27500" r="47877" b="43085"/>
          <a:stretch/>
        </p:blipFill>
        <p:spPr bwMode="auto">
          <a:xfrm>
            <a:off x="-23648" y="948988"/>
            <a:ext cx="3517263" cy="312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5615" y="4292070"/>
            <a:ext cx="11582400" cy="584775"/>
          </a:xfrm>
          <a:prstGeom prst="rect">
            <a:avLst/>
          </a:prstGeom>
          <a:noFill/>
        </p:spPr>
        <p:txBody>
          <a:bodyPr wrap="square" rtlCol="0">
            <a:spAutoFit/>
          </a:bodyPr>
          <a:lstStyle/>
          <a:p>
            <a:r>
              <a:rPr lang="vi-VN" sz="3200" dirty="0">
                <a:solidFill>
                  <a:prstClr val="black"/>
                </a:solidFill>
                <a:latin typeface="Times New Roman" panose="02020603050405020304" pitchFamily="18" charset="0"/>
                <a:cs typeface="Times New Roman" panose="02020603050405020304" pitchFamily="18" charset="0"/>
              </a:rPr>
              <a:t>Hình 43.2. Mô phỏng chuyển động tự quay quanh trục của Trái Đất.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7"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408" y="-105339"/>
            <a:ext cx="3474731" cy="2615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ì sao Trái đất có thể tự quay xung quanh trục? (Tháng Tư,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139" y="76201"/>
            <a:ext cx="5334000" cy="3609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4FBCDDF-A07B-E96E-AFD2-FB69520E440F}"/>
              </a:ext>
            </a:extLst>
          </p:cNvPr>
          <p:cNvSpPr txBox="1"/>
          <p:nvPr/>
        </p:nvSpPr>
        <p:spPr>
          <a:xfrm>
            <a:off x="115617" y="4998705"/>
            <a:ext cx="12000187" cy="1569660"/>
          </a:xfrm>
          <a:prstGeom prst="rect">
            <a:avLst/>
          </a:prstGeom>
          <a:noFill/>
        </p:spPr>
        <p:txBody>
          <a:bodyPr wrap="square">
            <a:spAutoFit/>
          </a:bodyPr>
          <a:lstStyle/>
          <a:p>
            <a:r>
              <a:rPr lang="en-US" sz="3200">
                <a:solidFill>
                  <a:srgbClr val="FF0000"/>
                </a:solidFill>
                <a:latin typeface="Times New Roman" panose="02020603050405020304" pitchFamily="18" charset="0"/>
                <a:ea typeface="Calibri" panose="020F0502020204030204" pitchFamily="34" charset="0"/>
              </a:rPr>
              <a:t> </a:t>
            </a:r>
            <a:r>
              <a:rPr lang="en-US" sz="3200" b="1" smtClean="0">
                <a:solidFill>
                  <a:srgbClr val="FF0000"/>
                </a:solidFill>
                <a:latin typeface="Times New Roman" panose="02020603050405020304" pitchFamily="18" charset="0"/>
                <a:ea typeface="Calibri" panose="020F0502020204030204" pitchFamily="34" charset="0"/>
              </a:rPr>
              <a:t>Trả lời: </a:t>
            </a:r>
            <a:r>
              <a:rPr lang="en-US" sz="3200" b="1" smtClean="0">
                <a:solidFill>
                  <a:prstClr val="black"/>
                </a:solidFill>
                <a:latin typeface="Times New Roman" panose="02020603050405020304" pitchFamily="18" charset="0"/>
                <a:ea typeface="Calibri" panose="020F0502020204030204" pitchFamily="34" charset="0"/>
              </a:rPr>
              <a:t>Trái </a:t>
            </a:r>
            <a:r>
              <a:rPr lang="en-US" sz="3200" b="1" dirty="0" err="1">
                <a:solidFill>
                  <a:prstClr val="black"/>
                </a:solidFill>
                <a:latin typeface="Times New Roman" panose="02020603050405020304" pitchFamily="18" charset="0"/>
                <a:ea typeface="Calibri" panose="020F0502020204030204" pitchFamily="34" charset="0"/>
              </a:rPr>
              <a:t>Đất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tự</a:t>
            </a:r>
            <a:r>
              <a:rPr lang="en-US" sz="3200" b="1" dirty="0">
                <a:solidFill>
                  <a:prstClr val="black"/>
                </a:solidFill>
                <a:latin typeface="Times New Roman" panose="02020603050405020304" pitchFamily="18" charset="0"/>
                <a:ea typeface="Calibri" panose="020F0502020204030204" pitchFamily="34" charset="0"/>
              </a:rPr>
              <a:t> quay </a:t>
            </a:r>
            <a:r>
              <a:rPr lang="en-US" sz="3200" b="1" dirty="0" err="1">
                <a:solidFill>
                  <a:prstClr val="black"/>
                </a:solidFill>
                <a:latin typeface="Times New Roman" panose="02020603050405020304" pitchFamily="18" charset="0"/>
                <a:ea typeface="Calibri" panose="020F0502020204030204" pitchFamily="34" charset="0"/>
              </a:rPr>
              <a:t>quanh</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trục</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của</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nó</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theo</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chiều</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từ</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Tây</a:t>
            </a:r>
            <a:r>
              <a:rPr lang="en-US" sz="3200" b="1" dirty="0">
                <a:solidFill>
                  <a:prstClr val="black"/>
                </a:solidFill>
                <a:latin typeface="Times New Roman" panose="02020603050405020304" pitchFamily="18" charset="0"/>
                <a:ea typeface="Calibri" panose="020F0502020204030204" pitchFamily="34" charset="0"/>
              </a:rPr>
              <a:t> sang </a:t>
            </a:r>
            <a:r>
              <a:rPr lang="en-US" sz="3200" b="1" dirty="0" err="1">
                <a:solidFill>
                  <a:prstClr val="black"/>
                </a:solidFill>
                <a:latin typeface="Times New Roman" panose="02020603050405020304" pitchFamily="18" charset="0"/>
                <a:ea typeface="Calibri" panose="020F0502020204030204" pitchFamily="34" charset="0"/>
              </a:rPr>
              <a:t>Đông</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Mỗi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thời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điểm</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ánh</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sáng</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Mặt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Trời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chiếu</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tới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Trái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Đất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sẽ</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làm</a:t>
            </a:r>
            <a:r>
              <a:rPr lang="en-US" sz="3200" b="1" dirty="0">
                <a:solidFill>
                  <a:prstClr val="black"/>
                </a:solidFill>
                <a:latin typeface="Times New Roman" panose="02020603050405020304" pitchFamily="18" charset="0"/>
                <a:ea typeface="Calibri" panose="020F0502020204030204" pitchFamily="34" charset="0"/>
              </a:rPr>
              <a:t> </a:t>
            </a:r>
            <a:r>
              <a:rPr lang="vi-VN" sz="3200" b="1" dirty="0">
                <a:solidFill>
                  <a:prstClr val="black"/>
                </a:solidFill>
                <a:latin typeface="Times New Roman" panose="02020603050405020304" pitchFamily="18" charset="0"/>
                <a:ea typeface="Calibri" panose="020F0502020204030204" pitchFamily="34" charset="0"/>
              </a:rPr>
              <a:t>một nửa </a:t>
            </a:r>
            <a:r>
              <a:rPr lang="en-US" sz="3200" b="1" dirty="0" err="1">
                <a:solidFill>
                  <a:prstClr val="black"/>
                </a:solidFill>
                <a:latin typeface="Times New Roman" panose="02020603050405020304" pitchFamily="18" charset="0"/>
                <a:ea typeface="Calibri" panose="020F0502020204030204" pitchFamily="34" charset="0"/>
              </a:rPr>
              <a:t>Trái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Đất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được</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chiếu</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sáng</a:t>
            </a:r>
            <a:r>
              <a:rPr lang="en-US" sz="3200" b="1" dirty="0">
                <a:solidFill>
                  <a:prstClr val="black"/>
                </a:solidFill>
                <a:latin typeface="Times New Roman" panose="02020603050405020304" pitchFamily="18" charset="0"/>
                <a:ea typeface="Calibri" panose="020F0502020204030204" pitchFamily="34" charset="0"/>
              </a:rPr>
              <a:t>.</a:t>
            </a:r>
            <a:endParaRPr lang="en-US" sz="3200" b="1" dirty="0">
              <a:solidFill>
                <a:prstClr val="black"/>
              </a:solidFill>
            </a:endParaRPr>
          </a:p>
        </p:txBody>
      </p:sp>
      <p:sp>
        <p:nvSpPr>
          <p:cNvPr id="2" name="TextBox 1"/>
          <p:cNvSpPr txBox="1"/>
          <p:nvPr/>
        </p:nvSpPr>
        <p:spPr>
          <a:xfrm>
            <a:off x="1698317" y="1220556"/>
            <a:ext cx="551017" cy="1107996"/>
          </a:xfrm>
          <a:prstGeom prst="rect">
            <a:avLst/>
          </a:prstGeom>
          <a:noFill/>
        </p:spPr>
        <p:txBody>
          <a:bodyPr wrap="square" rtlCol="0">
            <a:spAutoFit/>
          </a:bodyPr>
          <a:lstStyle/>
          <a:p>
            <a:r>
              <a:rPr lang="en-US" smtClean="0">
                <a:solidFill>
                  <a:prstClr val="black"/>
                </a:solidFill>
              </a:rPr>
              <a:t>.</a:t>
            </a:r>
            <a:r>
              <a:rPr lang="en-US" sz="4800" smtClean="0">
                <a:solidFill>
                  <a:srgbClr val="FF0000"/>
                </a:solidFill>
                <a:latin typeface="Times New Roman" pitchFamily="18" charset="0"/>
                <a:cs typeface="Times New Roman" pitchFamily="18" charset="0"/>
              </a:rPr>
              <a:t>B</a:t>
            </a:r>
            <a:endParaRPr lang="en-US" sz="4800">
              <a:solidFill>
                <a:srgbClr val="FF0000"/>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1524000" y="2107440"/>
              <a:ext cx="84000" cy="89640"/>
            </p14:xfrm>
          </p:contentPart>
        </mc:Choice>
        <mc:Fallback xmlns="">
          <p:pic>
            <p:nvPicPr>
              <p:cNvPr id="3" name="Ink 2"/>
              <p:cNvPicPr/>
              <p:nvPr/>
            </p:nvPicPr>
            <p:blipFill>
              <a:blip r:embed="rId6"/>
              <a:stretch>
                <a:fillRect/>
              </a:stretch>
            </p:blipFill>
            <p:spPr>
              <a:xfrm>
                <a:off x="1514667" y="2098080"/>
                <a:ext cx="102667"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1452960" y="2125440"/>
              <a:ext cx="167040" cy="142920"/>
            </p14:xfrm>
          </p:contentPart>
        </mc:Choice>
        <mc:Fallback xmlns="">
          <p:pic>
            <p:nvPicPr>
              <p:cNvPr id="4" name="Ink 3"/>
              <p:cNvPicPr/>
              <p:nvPr/>
            </p:nvPicPr>
            <p:blipFill>
              <a:blip r:embed="rId8"/>
              <a:stretch>
                <a:fillRect/>
              </a:stretch>
            </p:blipFill>
            <p:spPr>
              <a:xfrm>
                <a:off x="1443600" y="2116080"/>
                <a:ext cx="185760" cy="161640"/>
              </a:xfrm>
              <a:prstGeom prst="rect">
                <a:avLst/>
              </a:prstGeom>
            </p:spPr>
          </p:pic>
        </mc:Fallback>
      </mc:AlternateContent>
    </p:spTree>
    <p:extLst>
      <p:ext uri="{BB962C8B-B14F-4D97-AF65-F5344CB8AC3E}">
        <p14:creationId xmlns:p14="http://schemas.microsoft.com/office/powerpoint/2010/main" val="230720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9300" y="247822"/>
            <a:ext cx="8153400" cy="646331"/>
          </a:xfrm>
          <a:prstGeom prst="rect">
            <a:avLst/>
          </a:prstGeom>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KẾT LUẬN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3D9FB63-8644-B3C4-AC0F-8511E404F65B}"/>
              </a:ext>
            </a:extLst>
          </p:cNvPr>
          <p:cNvSpPr txBox="1"/>
          <p:nvPr/>
        </p:nvSpPr>
        <p:spPr>
          <a:xfrm>
            <a:off x="31" y="901998"/>
            <a:ext cx="12121055" cy="5078313"/>
          </a:xfrm>
          <a:prstGeom prst="rect">
            <a:avLst/>
          </a:prstGeom>
          <a:noFill/>
        </p:spPr>
        <p:txBody>
          <a:bodyPr wrap="square">
            <a:spAutoFit/>
          </a:bodyPr>
          <a:lstStyle/>
          <a:p>
            <a:pPr>
              <a:lnSpc>
                <a:spcPct val="150000"/>
              </a:lnSpc>
            </a:pPr>
            <a:r>
              <a:rPr lang="en-US" sz="32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Hằng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ngày</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chúng</a:t>
            </a:r>
            <a:r>
              <a:rPr lang="en-US" sz="3600" dirty="0">
                <a:effectLst/>
                <a:latin typeface="Times New Roman" panose="02020603050405020304" pitchFamily="18" charset="0"/>
                <a:ea typeface="Calibri" panose="020F0502020204030204" pitchFamily="34" charset="0"/>
              </a:rPr>
              <a:t> ta </a:t>
            </a:r>
            <a:r>
              <a:rPr lang="en-US" sz="3600" dirty="0" err="1">
                <a:effectLst/>
                <a:latin typeface="Times New Roman" panose="02020603050405020304" pitchFamily="18" charset="0"/>
                <a:ea typeface="Calibri" panose="020F0502020204030204" pitchFamily="34" charset="0"/>
              </a:rPr>
              <a:t>thấy</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Mặt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mọc</a:t>
            </a:r>
            <a:r>
              <a:rPr lang="en-US" sz="3600" dirty="0">
                <a:effectLst/>
                <a:latin typeface="Times New Roman" panose="02020603050405020304" pitchFamily="18" charset="0"/>
                <a:ea typeface="Calibri" panose="020F0502020204030204" pitchFamily="34" charset="0"/>
              </a:rPr>
              <a:t> </a:t>
            </a:r>
            <a:r>
              <a:rPr lang="en-US" sz="3600">
                <a:effectLst/>
                <a:latin typeface="Times New Roman" panose="02020603050405020304" pitchFamily="18" charset="0"/>
                <a:ea typeface="Calibri" panose="020F0502020204030204" pitchFamily="34" charset="0"/>
              </a:rPr>
              <a:t>ở </a:t>
            </a:r>
            <a:r>
              <a:rPr lang="en-US" sz="3600" b="1" smtClean="0">
                <a:effectLst/>
                <a:latin typeface="Times New Roman" panose="02020603050405020304" pitchFamily="18" charset="0"/>
                <a:ea typeface="Calibri" panose="020F0502020204030204" pitchFamily="34" charset="0"/>
              </a:rPr>
              <a:t>…(1)</a:t>
            </a:r>
            <a:r>
              <a:rPr lang="en-US" sz="3600" smtClean="0">
                <a:effectLst/>
                <a:latin typeface="Times New Roman" panose="02020603050405020304" pitchFamily="18" charset="0"/>
                <a:ea typeface="Calibri" panose="020F0502020204030204" pitchFamily="34" charset="0"/>
              </a:rPr>
              <a:t>………………</a:t>
            </a:r>
            <a:r>
              <a:rPr lang="en-US" sz="3600" dirty="0" err="1" smtClean="0">
                <a:effectLst/>
                <a:latin typeface="Times New Roman" panose="02020603050405020304" pitchFamily="18" charset="0"/>
                <a:ea typeface="Calibri" panose="020F0502020204030204" pitchFamily="34" charset="0"/>
              </a:rPr>
              <a:t>và</a:t>
            </a:r>
            <a:r>
              <a:rPr lang="en-US" sz="3600" dirty="0" smtClean="0">
                <a:effectLst/>
                <a:latin typeface="Times New Roman" panose="02020603050405020304" pitchFamily="18" charset="0"/>
                <a:ea typeface="Calibri" panose="020F0502020204030204" pitchFamily="34" charset="0"/>
              </a:rPr>
              <a:t> </a:t>
            </a:r>
            <a:r>
              <a:rPr lang="en-US" sz="3600" dirty="0">
                <a:effectLst/>
                <a:latin typeface="Times New Roman" panose="02020603050405020304" pitchFamily="18" charset="0"/>
                <a:ea typeface="Calibri" panose="020F0502020204030204" pitchFamily="34" charset="0"/>
              </a:rPr>
              <a:t>“</a:t>
            </a:r>
            <a:r>
              <a:rPr lang="en-US" sz="3600" dirty="0" err="1">
                <a:effectLst/>
                <a:latin typeface="Times New Roman" panose="02020603050405020304" pitchFamily="18" charset="0"/>
                <a:ea typeface="Calibri" panose="020F0502020204030204" pitchFamily="34" charset="0"/>
              </a:rPr>
              <a:t>chuyển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bầu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dần</a:t>
            </a:r>
            <a:r>
              <a:rPr lang="en-US" sz="3600" dirty="0">
                <a:effectLst/>
                <a:latin typeface="Times New Roman" panose="02020603050405020304" pitchFamily="18" charset="0"/>
                <a:ea typeface="Calibri" panose="020F0502020204030204" pitchFamily="34" charset="0"/>
              </a:rPr>
              <a:t> </a:t>
            </a:r>
            <a:r>
              <a:rPr lang="en-US" sz="3600" err="1">
                <a:effectLst/>
                <a:latin typeface="Times New Roman" panose="02020603050405020304" pitchFamily="18" charset="0"/>
                <a:ea typeface="Calibri" panose="020F0502020204030204" pitchFamily="34" charset="0"/>
              </a:rPr>
              <a:t>về</a:t>
            </a:r>
            <a:r>
              <a:rPr lang="en-US" sz="3600">
                <a:effectLst/>
                <a:latin typeface="Times New Roman" panose="02020603050405020304" pitchFamily="18" charset="0"/>
                <a:ea typeface="Calibri" panose="020F0502020204030204" pitchFamily="34" charset="0"/>
              </a:rPr>
              <a:t> </a:t>
            </a:r>
            <a:r>
              <a:rPr lang="en-US" sz="3600" b="1" smtClean="0">
                <a:effectLst/>
                <a:latin typeface="Times New Roman" panose="02020603050405020304" pitchFamily="18" charset="0"/>
                <a:ea typeface="Calibri" panose="020F0502020204030204" pitchFamily="34" charset="0"/>
              </a:rPr>
              <a:t>…(2)</a:t>
            </a:r>
            <a:r>
              <a:rPr lang="en-US" sz="3600" smtClean="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rồi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lặn</a:t>
            </a:r>
            <a:r>
              <a:rPr lang="en-US" sz="3600" dirty="0">
                <a:effectLst/>
                <a:latin typeface="Times New Roman" panose="02020603050405020304" pitchFamily="18" charset="0"/>
                <a:ea typeface="Calibri" panose="020F0502020204030204" pitchFamily="34" charset="0"/>
              </a:rPr>
              <a:t>. </a:t>
            </a:r>
          </a:p>
          <a:p>
            <a:pPr>
              <a:lnSpc>
                <a:spcPct val="150000"/>
              </a:lnSpc>
            </a:pP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hiện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tượng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này</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là</a:t>
            </a:r>
            <a:r>
              <a:rPr lang="en-US" sz="3600" dirty="0">
                <a:effectLst/>
                <a:latin typeface="Times New Roman" panose="02020603050405020304" pitchFamily="18" charset="0"/>
                <a:ea typeface="Calibri" panose="020F0502020204030204" pitchFamily="34" charset="0"/>
              </a:rPr>
              <a:t> </a:t>
            </a:r>
            <a:r>
              <a:rPr lang="en-US" sz="3600">
                <a:effectLst/>
                <a:latin typeface="Times New Roman" panose="02020603050405020304" pitchFamily="18" charset="0"/>
                <a:ea typeface="Calibri" panose="020F0502020204030204" pitchFamily="34" charset="0"/>
              </a:rPr>
              <a:t>do </a:t>
            </a:r>
            <a:r>
              <a:rPr lang="en-US" sz="3600" b="1" smtClean="0">
                <a:effectLst/>
                <a:latin typeface="Times New Roman" panose="02020603050405020304" pitchFamily="18" charset="0"/>
                <a:ea typeface="Calibri" panose="020F0502020204030204" pitchFamily="34" charset="0"/>
              </a:rPr>
              <a:t>(3)</a:t>
            </a:r>
            <a:r>
              <a:rPr lang="en-US" sz="3600" smtClean="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tự</a:t>
            </a:r>
            <a:r>
              <a:rPr lang="en-US" sz="3600" dirty="0">
                <a:effectLst/>
                <a:latin typeface="Times New Roman" panose="02020603050405020304" pitchFamily="18" charset="0"/>
                <a:ea typeface="Calibri" panose="020F0502020204030204" pitchFamily="34" charset="0"/>
              </a:rPr>
              <a:t> quay </a:t>
            </a:r>
            <a:r>
              <a:rPr lang="en-US" sz="3600" dirty="0" err="1">
                <a:effectLst/>
                <a:latin typeface="Times New Roman" panose="02020603050405020304" pitchFamily="18" charset="0"/>
                <a:ea typeface="Calibri" panose="020F0502020204030204" pitchFamily="34" charset="0"/>
              </a:rPr>
              <a:t>quanh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trục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theo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chiều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từ</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Tây</a:t>
            </a:r>
            <a:r>
              <a:rPr lang="en-US" sz="3600" dirty="0">
                <a:effectLst/>
                <a:latin typeface="Times New Roman" panose="02020603050405020304" pitchFamily="18" charset="0"/>
                <a:ea typeface="Calibri" panose="020F0502020204030204" pitchFamily="34" charset="0"/>
              </a:rPr>
              <a:t> sang </a:t>
            </a:r>
            <a:r>
              <a:rPr lang="en-US" sz="3600" dirty="0" err="1">
                <a:effectLst/>
                <a:latin typeface="Times New Roman" panose="02020603050405020304" pitchFamily="18" charset="0"/>
                <a:ea typeface="Calibri" panose="020F0502020204030204" pitchFamily="34" charset="0"/>
              </a:rPr>
              <a:t>Đông</a:t>
            </a:r>
            <a:r>
              <a:rPr lang="en-US" sz="3600" dirty="0">
                <a:effectLst/>
                <a:latin typeface="Times New Roman" panose="02020603050405020304" pitchFamily="18" charset="0"/>
                <a:ea typeface="Calibri" panose="020F0502020204030204" pitchFamily="34" charset="0"/>
              </a:rPr>
              <a:t>. </a:t>
            </a:r>
            <a:endParaRPr lang="en-US" sz="3600" dirty="0"/>
          </a:p>
        </p:txBody>
      </p:sp>
      <p:sp>
        <p:nvSpPr>
          <p:cNvPr id="2" name="Rectangle 1">
            <a:extLst>
              <a:ext uri="{FF2B5EF4-FFF2-40B4-BE49-F238E27FC236}">
                <a16:creationId xmlns:a16="http://schemas.microsoft.com/office/drawing/2014/main" xmlns="" id="{DBF4B9BD-C5D9-28B1-9E4F-3BBB97E842AA}"/>
              </a:ext>
            </a:extLst>
          </p:cNvPr>
          <p:cNvSpPr/>
          <p:nvPr/>
        </p:nvSpPr>
        <p:spPr>
          <a:xfrm>
            <a:off x="1596259" y="1857474"/>
            <a:ext cx="2438400" cy="58477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endParaRPr lang="en-US" sz="32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FFDB8CE-DEA6-8937-C453-40DDE1538F61}"/>
              </a:ext>
            </a:extLst>
          </p:cNvPr>
          <p:cNvSpPr/>
          <p:nvPr/>
        </p:nvSpPr>
        <p:spPr>
          <a:xfrm>
            <a:off x="1744357" y="2743223"/>
            <a:ext cx="2142203" cy="58477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tây</a:t>
            </a:r>
            <a:endParaRPr lang="en-US"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E10D8DD2-3C9B-8754-A6A8-B90F1B391E2F}"/>
              </a:ext>
            </a:extLst>
          </p:cNvPr>
          <p:cNvSpPr txBox="1"/>
          <p:nvPr/>
        </p:nvSpPr>
        <p:spPr>
          <a:xfrm>
            <a:off x="796159" y="4419623"/>
            <a:ext cx="4038600" cy="584775"/>
          </a:xfrm>
          <a:prstGeom prst="rect">
            <a:avLst/>
          </a:prstGeom>
          <a:noFill/>
        </p:spPr>
        <p:txBody>
          <a:bodyPr wrap="square">
            <a:spAutoFit/>
          </a:bodyPr>
          <a:lstStyle/>
          <a:p>
            <a:r>
              <a:rPr lang="en-US" sz="3200" b="1" dirty="0" err="1">
                <a:effectLst/>
                <a:latin typeface="Times New Roman" panose="02020603050405020304" pitchFamily="18" charset="0"/>
                <a:ea typeface="Calibri" panose="020F0502020204030204" pitchFamily="34" charset="0"/>
              </a:rPr>
              <a:t>Trái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Đất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chuyển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động</a:t>
            </a:r>
            <a:endParaRPr lang="en-US" sz="3200" b="1" dirty="0"/>
          </a:p>
        </p:txBody>
      </p:sp>
    </p:spTree>
    <p:extLst>
      <p:ext uri="{BB962C8B-B14F-4D97-AF65-F5344CB8AC3E}">
        <p14:creationId xmlns:p14="http://schemas.microsoft.com/office/powerpoint/2010/main" val="423078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42885" y="245349"/>
            <a:ext cx="6647835" cy="255454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3. </a:t>
            </a:r>
            <a:r>
              <a:rPr lang="vi-VN" sz="3200" b="1" dirty="0">
                <a:solidFill>
                  <a:srgbClr val="FF0000"/>
                </a:solidFill>
                <a:latin typeface="Times New Roman" panose="02020603050405020304" pitchFamily="18" charset="0"/>
                <a:cs typeface="Times New Roman" panose="02020603050405020304" pitchFamily="18" charset="0"/>
              </a:rPr>
              <a:t>Người tại vị trí B khi ánh sáng mặt trời vừa chiếu tới sẽ quan sát thấy hiện tượng gì? Sau đó, người tại vị trí B sẽ thấy Mặt Trời </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chuyển động</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như thế nào? Vì sao?</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844D2A15-824F-007E-547D-C63F88BEF36A}"/>
              </a:ext>
            </a:extLst>
          </p:cNvPr>
          <p:cNvSpPr txBox="1"/>
          <p:nvPr/>
        </p:nvSpPr>
        <p:spPr>
          <a:xfrm>
            <a:off x="228600" y="3642849"/>
            <a:ext cx="11734800" cy="3170099"/>
          </a:xfrm>
          <a:prstGeom prst="rect">
            <a:avLst/>
          </a:prstGeom>
          <a:noFill/>
        </p:spPr>
        <p:txBody>
          <a:bodyPr wrap="square">
            <a:spAutoFit/>
          </a:bodyPr>
          <a:lstStyle/>
          <a:p>
            <a:pPr algn="just"/>
            <a:r>
              <a:rPr lang="en-US" sz="4000">
                <a:effectLst/>
                <a:latin typeface="Times New Roman" panose="02020603050405020304" pitchFamily="18" charset="0"/>
                <a:ea typeface="Calibri" panose="020F0502020204030204" pitchFamily="34" charset="0"/>
              </a:rPr>
              <a:t>   </a:t>
            </a:r>
            <a:r>
              <a:rPr lang="en-US" sz="4000" smtClean="0">
                <a:solidFill>
                  <a:srgbClr val="FF0000"/>
                </a:solidFill>
                <a:latin typeface="Times New Roman" panose="02020603050405020304" pitchFamily="18" charset="0"/>
                <a:ea typeface="Calibri" panose="020F0502020204030204" pitchFamily="34" charset="0"/>
              </a:rPr>
              <a:t>Trả lời:</a:t>
            </a:r>
            <a:r>
              <a:rPr lang="en-US" sz="4000" smtClean="0">
                <a:solidFill>
                  <a:srgbClr val="FF0000"/>
                </a:solidFill>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tại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trí</a:t>
            </a:r>
            <a:r>
              <a:rPr lang="en-US" sz="4000" dirty="0">
                <a:effectLst/>
                <a:latin typeface="Times New Roman" panose="02020603050405020304" pitchFamily="18" charset="0"/>
                <a:ea typeface="Calibri" panose="020F0502020204030204" pitchFamily="34" charset="0"/>
              </a:rPr>
              <a:t> B </a:t>
            </a:r>
            <a:r>
              <a:rPr lang="en-US" sz="4000" dirty="0" err="1">
                <a:effectLst/>
                <a:latin typeface="Times New Roman" panose="02020603050405020304" pitchFamily="18" charset="0"/>
                <a:ea typeface="Calibri" panose="020F0502020204030204" pitchFamily="34" charset="0"/>
              </a:rPr>
              <a:t>khi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ánh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vừa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chiếu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tới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quan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mọc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đằng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Đông</a:t>
            </a:r>
            <a:r>
              <a:rPr lang="en-US" sz="4000" dirty="0">
                <a:effectLst/>
                <a:latin typeface="Times New Roman" panose="02020603050405020304" pitchFamily="18" charset="0"/>
                <a:ea typeface="Calibri" panose="020F0502020204030204" pitchFamily="34" charset="0"/>
              </a:rPr>
              <a:t>.</a:t>
            </a:r>
          </a:p>
          <a:p>
            <a:pPr algn="just"/>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Sau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tại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trí</a:t>
            </a:r>
            <a:r>
              <a:rPr lang="en-US" sz="4000" dirty="0">
                <a:effectLst/>
                <a:latin typeface="Times New Roman" panose="02020603050405020304" pitchFamily="18" charset="0"/>
                <a:ea typeface="Calibri" panose="020F0502020204030204" pitchFamily="34" charset="0"/>
              </a:rPr>
              <a:t> B </a:t>
            </a:r>
            <a:r>
              <a:rPr lang="en-US" sz="4000" dirty="0" err="1">
                <a:effectLst/>
                <a:latin typeface="Times New Roman" panose="02020603050405020304" pitchFamily="18" charset="0"/>
                <a:ea typeface="Calibri" panose="020F0502020204030204" pitchFamily="34" charset="0"/>
              </a:rPr>
              <a:t>sẽ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tiếp</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tục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chuyển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động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phía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Tây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Vì</a:t>
            </a:r>
            <a:r>
              <a:rPr lang="en-US" sz="4000" dirty="0">
                <a:effectLst/>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Trái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Đất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tự</a:t>
            </a:r>
            <a:r>
              <a:rPr lang="en-US" sz="4000" dirty="0">
                <a:latin typeface="Times New Roman" panose="02020603050405020304" pitchFamily="18" charset="0"/>
                <a:ea typeface="Calibri" panose="020F0502020204030204" pitchFamily="34" charset="0"/>
              </a:rPr>
              <a:t> quay </a:t>
            </a:r>
            <a:r>
              <a:rPr lang="en-US" sz="4000" dirty="0" err="1">
                <a:latin typeface="Times New Roman" panose="02020603050405020304" pitchFamily="18" charset="0"/>
                <a:ea typeface="Calibri" panose="020F0502020204030204" pitchFamily="34" charset="0"/>
              </a:rPr>
              <a:t>quanh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trục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của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nó</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theo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chiều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từ</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Tây</a:t>
            </a:r>
            <a:r>
              <a:rPr lang="en-US" sz="4000" dirty="0">
                <a:latin typeface="Times New Roman" panose="02020603050405020304" pitchFamily="18" charset="0"/>
                <a:ea typeface="Calibri" panose="020F0502020204030204" pitchFamily="34" charset="0"/>
              </a:rPr>
              <a:t> sang </a:t>
            </a:r>
            <a:r>
              <a:rPr lang="en-US" sz="4000" dirty="0" err="1">
                <a:latin typeface="Times New Roman" panose="02020603050405020304" pitchFamily="18" charset="0"/>
                <a:ea typeface="Calibri" panose="020F0502020204030204" pitchFamily="34" charset="0"/>
              </a:rPr>
              <a:t>Đông</a:t>
            </a:r>
            <a:r>
              <a:rPr lang="en-US" sz="4000" dirty="0">
                <a:latin typeface="Times New Roman" panose="02020603050405020304" pitchFamily="18" charset="0"/>
                <a:ea typeface="Calibri" panose="020F0502020204030204" pitchFamily="34" charset="0"/>
              </a:rPr>
              <a:t>.</a:t>
            </a:r>
            <a:endParaRPr lang="en-US" sz="4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073" y="245330"/>
            <a:ext cx="3821667" cy="342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9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D725D6E-A825-2CE0-C9F9-1FC159FBBC9E}"/>
              </a:ext>
            </a:extLst>
          </p:cNvPr>
          <p:cNvSpPr txBox="1"/>
          <p:nvPr/>
        </p:nvSpPr>
        <p:spPr>
          <a:xfrm>
            <a:off x="5312980" y="914400"/>
            <a:ext cx="6392917" cy="2308324"/>
          </a:xfrm>
          <a:prstGeom prst="rect">
            <a:avLst/>
          </a:prstGeom>
          <a:noFill/>
        </p:spPr>
        <p:txBody>
          <a:bodyPr wrap="square">
            <a:spAutoFit/>
          </a:bodyPr>
          <a:lstStyle/>
          <a:p>
            <a:pPr algn="ct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tại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vị</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trí</a:t>
            </a:r>
            <a:r>
              <a:rPr lang="en-US" sz="3600" b="1" dirty="0">
                <a:solidFill>
                  <a:srgbClr val="FF0000"/>
                </a:solidFill>
                <a:latin typeface="Times New Roman" pitchFamily="18" charset="0"/>
                <a:cs typeface="Times New Roman" pitchFamily="18" charset="0"/>
              </a:rPr>
              <a:t> C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Mặt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vừa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khuất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a:t>
            </a:r>
            <a:r>
              <a:rPr lang="en-US" sz="3600" b="1" dirty="0">
                <a:solidFill>
                  <a:srgbClr val="FF0000"/>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xmlns="" id="{909DCF2D-FE33-85E8-1A19-3D8E24A0AA28}"/>
              </a:ext>
            </a:extLst>
          </p:cNvPr>
          <p:cNvSpPr txBox="1"/>
          <p:nvPr/>
        </p:nvSpPr>
        <p:spPr>
          <a:xfrm>
            <a:off x="367865" y="4114823"/>
            <a:ext cx="11338035" cy="2554545"/>
          </a:xfrm>
          <a:prstGeom prst="rect">
            <a:avLst/>
          </a:prstGeom>
          <a:noFill/>
        </p:spPr>
        <p:txBody>
          <a:bodyPr wrap="square">
            <a:spAutoFit/>
          </a:bodyPr>
          <a:lstStyle/>
          <a:p>
            <a:r>
              <a:rPr lang="en-US" sz="4000">
                <a:solidFill>
                  <a:prstClr val="black"/>
                </a:solidFill>
                <a:latin typeface="Times New Roman" panose="02020603050405020304" pitchFamily="18" charset="0"/>
                <a:ea typeface="Calibri" panose="020F0502020204030204" pitchFamily="34" charset="0"/>
              </a:rPr>
              <a:t>     </a:t>
            </a:r>
            <a:r>
              <a:rPr lang="en-US" sz="4000" b="1" smtClean="0">
                <a:solidFill>
                  <a:prstClr val="black"/>
                </a:solidFill>
                <a:latin typeface="Times New Roman" panose="02020603050405020304" pitchFamily="18" charset="0"/>
                <a:ea typeface="Calibri" panose="020F0502020204030204" pitchFamily="34" charset="0"/>
              </a:rPr>
              <a:t>Trả lời</a:t>
            </a:r>
            <a:r>
              <a:rPr lang="en-US" sz="4000" smtClean="0">
                <a:solidFill>
                  <a:prstClr val="black"/>
                </a:solidFill>
                <a:latin typeface="Times New Roman" panose="02020603050405020304" pitchFamily="18" charset="0"/>
                <a:ea typeface="Calibri" panose="020F0502020204030204" pitchFamily="34" charset="0"/>
              </a:rPr>
              <a:t>: Khi </a:t>
            </a:r>
            <a:r>
              <a:rPr lang="en-US" sz="4000" dirty="0" err="1">
                <a:solidFill>
                  <a:prstClr val="black"/>
                </a:solidFill>
                <a:latin typeface="Times New Roman" panose="02020603050405020304" pitchFamily="18" charset="0"/>
                <a:ea typeface="Calibri" panose="020F0502020204030204" pitchFamily="34" charset="0"/>
              </a:rPr>
              <a:t>ánh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Mặt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Trời</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vừa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khuất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sẽ</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quan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thấy</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Mặt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Trời</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lặn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Tây</a:t>
            </a:r>
            <a:r>
              <a:rPr lang="en-US" sz="4000" dirty="0">
                <a:solidFill>
                  <a:prstClr val="black"/>
                </a:solidFill>
                <a:latin typeface="Times New Roman" panose="02020603050405020304" pitchFamily="18" charset="0"/>
                <a:ea typeface="Calibri" panose="020F0502020204030204" pitchFamily="34" charset="0"/>
              </a:rPr>
              <a:t>.</a:t>
            </a:r>
          </a:p>
          <a:p>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Vì</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tiếp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đó</a:t>
            </a:r>
            <a:r>
              <a:rPr lang="en-US" sz="4000" dirty="0">
                <a:solidFill>
                  <a:prstClr val="black"/>
                </a:solidFill>
                <a:latin typeface="Times New Roman" panose="02020603050405020304" pitchFamily="18" charset="0"/>
                <a:ea typeface="Calibri" panose="020F0502020204030204" pitchFamily="34" charset="0"/>
              </a:rPr>
              <a:t> ở </a:t>
            </a:r>
            <a:r>
              <a:rPr lang="en-US" sz="4000" dirty="0" err="1">
                <a:solidFill>
                  <a:prstClr val="black"/>
                </a:solidFill>
                <a:latin typeface="Times New Roman" panose="02020603050405020304" pitchFamily="18" charset="0"/>
                <a:ea typeface="Calibri" panose="020F0502020204030204" pitchFamily="34" charset="0"/>
              </a:rPr>
              <a:t>vị</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trí</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này</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sẽ</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không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được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Mặt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trời</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chiếu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cho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tới</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ngày</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hôm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sau</a:t>
            </a:r>
            <a:endParaRPr lang="en-US" sz="4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3" y="152400"/>
            <a:ext cx="487679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8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98"/>
            <a:ext cx="5081316" cy="5036855"/>
            <a:chOff x="5425622" y="292790"/>
            <a:chExt cx="5879727"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595146" y="1250067"/>
              <a:ext cx="2142984"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May </a:t>
              </a:r>
              <a:r>
                <a:rPr lang="en-GB"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mắ</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60403" y="125218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Vỗ</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01521" y="2112320"/>
              <a:ext cx="240382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 </a:t>
              </a: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Kẹo</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mút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5" y="420808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Tự</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chọn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9"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 </a:t>
              </a: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37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3"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9"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8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1"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90" y="47859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6"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73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93"/>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ight Arrow 4">
            <a:hlinkClick r:id="" action="ppaction://noaction"/>
          </p:cNvPr>
          <p:cNvSpPr/>
          <p:nvPr/>
        </p:nvSpPr>
        <p:spPr>
          <a:xfrm>
            <a:off x="2971800" y="6248490"/>
            <a:ext cx="1219200" cy="478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9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3600" b="1" i="0" u="none" strike="noStrike" kern="1200" cap="none" spc="0" normalizeH="0" noProof="0" dirty="0">
                <a:ln>
                  <a:noFill/>
                </a:ln>
                <a:solidFill>
                  <a:schemeClr val="tx1"/>
                </a:solidFill>
                <a:effectLst/>
                <a:uLnTx/>
                <a:uFillTx/>
                <a:latin typeface="Times New Roman" pitchFamily="18" charset="0"/>
                <a:cs typeface="Times New Roman" pitchFamily="18" charset="0"/>
              </a:rPr>
              <a:t> 1</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chúng</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vẫn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nhìn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6" name="Rectangle 25"/>
          <p:cNvSpPr/>
          <p:nvPr/>
        </p:nvSpPr>
        <p:spPr>
          <a:xfrm>
            <a:off x="372705" y="1819538"/>
            <a:ext cx="544397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a:t>
            </a:r>
            <a:r>
              <a:rPr lang="en-US" sz="3200" b="1" dirty="0">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mọc</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lặn</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Tây</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59" y="190775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Trái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r>
              <a:rPr lang="en-US" sz="3200" b="1" dirty="0">
                <a:solidFill>
                  <a:schemeClr val="tx1"/>
                </a:solidFill>
                <a:latin typeface="Times New Roman" pitchFamily="18" charset="0"/>
                <a:cs typeface="Times New Roman" pitchFamily="18" charset="0"/>
              </a:rPr>
              <a:t> 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trục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nó</a:t>
            </a:r>
            <a:endParaRPr lang="en-US" sz="3200" b="1" dirty="0">
              <a:solidFill>
                <a:schemeClr val="tx1"/>
              </a:solidFill>
              <a:latin typeface="Times New Roman" pitchFamily="18" charset="0"/>
              <a:cs typeface="Times New Roman" pitchFamily="18" charset="0"/>
            </a:endParaRPr>
          </a:p>
        </p:txBody>
      </p:sp>
      <p:sp>
        <p:nvSpPr>
          <p:cNvPr id="43" name="Rectangle 42"/>
          <p:cNvSpPr/>
          <p:nvPr/>
        </p:nvSpPr>
        <p:spPr>
          <a:xfrm>
            <a:off x="352631" y="3184691"/>
            <a:ext cx="521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Trái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r>
              <a:rPr lang="en-US" sz="3200" b="1" dirty="0">
                <a:solidFill>
                  <a:schemeClr val="tx1"/>
                </a:solidFill>
                <a:latin typeface="Times New Roman" pitchFamily="18" charset="0"/>
                <a:cs typeface="Times New Roman" pitchFamily="18" charset="0"/>
              </a:rPr>
              <a:t> 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endParaRPr lang="en-US" sz="3200" b="1" dirty="0">
              <a:solidFill>
                <a:schemeClr val="tx1"/>
              </a:solidFill>
              <a:latin typeface="Times New Roman" pitchFamily="18" charset="0"/>
              <a:cs typeface="Times New Roman" pitchFamily="18" charset="0"/>
            </a:endParaRPr>
          </a:p>
        </p:txBody>
      </p:sp>
      <p:sp>
        <p:nvSpPr>
          <p:cNvPr id="44" name="Rectangle 43"/>
          <p:cNvSpPr/>
          <p:nvPr/>
        </p:nvSpPr>
        <p:spPr>
          <a:xfrm>
            <a:off x="6205747" y="3253083"/>
            <a:ext cx="502490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Trăng</a:t>
            </a:r>
            <a:r>
              <a:rPr lang="en-US" sz="3200" b="1" dirty="0">
                <a:solidFill>
                  <a:schemeClr val="tx1"/>
                </a:solidFill>
                <a:latin typeface="Times New Roman" pitchFamily="18" charset="0"/>
                <a:cs typeface="Times New Roman" pitchFamily="18" charset="0"/>
              </a:rPr>
              <a:t> 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endParaRPr lang="en-US" sz="32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213" y="192291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6500" y="322992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48962" y="3284896"/>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351" y="1819628"/>
            <a:ext cx="804743" cy="707197"/>
          </a:xfrm>
          <a:prstGeom prst="rect">
            <a:avLst/>
          </a:prstGeom>
        </p:spPr>
      </p:pic>
      <p:sp>
        <p:nvSpPr>
          <p:cNvPr id="57" name="Cloud 56">
            <a:hlinkClick r:id="rId14"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0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US" sz="3600" b="1">
                <a:solidFill>
                  <a:schemeClr val="tx1"/>
                </a:solidFill>
                <a:latin typeface="Times New Roman" pitchFamily="18" charset="0"/>
                <a:cs typeface="Times New Roman" pitchFamily="18" charset="0"/>
              </a:rPr>
              <a:t>2</a:t>
            </a:r>
            <a:r>
              <a:rPr lang="en-US" sz="3600" b="1" smtClean="0">
                <a:solidFill>
                  <a:srgbClr val="FF0000"/>
                </a:solidFill>
                <a:latin typeface="Times New Roman" pitchFamily="18" charset="0"/>
                <a:cs typeface="Times New Roman" pitchFamily="18" charset="0"/>
              </a:rPr>
              <a:t>: Trái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chuyển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6" name="Rectangle 25"/>
          <p:cNvSpPr/>
          <p:nvPr/>
        </p:nvSpPr>
        <p:spPr>
          <a:xfrm>
            <a:off x="457200" y="1804466"/>
            <a:ext cx="5638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a:t>
            </a:r>
            <a:r>
              <a:rPr kumimoji="0" lang="vi-VN"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Không chuyển động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89251"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Quay quanh Mặt trời</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304801" y="2838518"/>
            <a:ext cx="57122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Chuyển động thẳng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5967610"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b="1" dirty="0">
                <a:solidFill>
                  <a:schemeClr val="tx1"/>
                </a:solidFill>
                <a:latin typeface="Times New Roman" pitchFamily="18" charset="0"/>
                <a:cs typeface="Times New Roman" pitchFamily="18" charset="0"/>
              </a:rPr>
              <a:t>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Trăng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7491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885" y="3011603"/>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730" y="2026583"/>
            <a:ext cx="804743" cy="643793"/>
          </a:xfrm>
          <a:prstGeom prst="rect">
            <a:avLst/>
          </a:prstGeom>
        </p:spPr>
      </p:pic>
      <p:sp>
        <p:nvSpPr>
          <p:cNvPr id="17" name="Cloud 16">
            <a:hlinkClick r:id="rId14"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35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149181" y="46"/>
            <a:ext cx="11890419" cy="29344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3</a:t>
            </a:r>
            <a:r>
              <a:rPr lang="en-US" sz="3600" b="1">
                <a:solidFill>
                  <a:schemeClr val="tx1"/>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a:t>
            </a:r>
            <a:r>
              <a:rPr lang="en-US" sz="3600" b="1" smtClean="0">
                <a:solidFill>
                  <a:srgbClr val="FF0000"/>
                </a:solidFill>
                <a:latin typeface="Times New Roman" pitchFamily="18" charset="0"/>
                <a:cs typeface="Times New Roman" pitchFamily="18" charset="0"/>
              </a:rPr>
              <a:t>m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định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đúng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gian</a:t>
            </a:r>
            <a:r>
              <a:rPr lang="en-US" sz="3600" b="1" dirty="0">
                <a:solidFill>
                  <a:srgbClr val="FF0000"/>
                </a:solidFill>
                <a:latin typeface="Times New Roman" pitchFamily="18" charset="0"/>
                <a:cs typeface="Times New Roman" pitchFamily="18" charset="0"/>
              </a:rPr>
              <a:t> quay </a:t>
            </a:r>
            <a:r>
              <a:rPr lang="en-US" sz="3600" b="1" dirty="0" err="1">
                <a:solidFill>
                  <a:srgbClr val="FF0000"/>
                </a:solidFill>
                <a:latin typeface="Times New Roman" pitchFamily="18" charset="0"/>
                <a:cs typeface="Times New Roman" pitchFamily="18" charset="0"/>
              </a:rPr>
              <a:t>hết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xung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trục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endParaRPr lang="en-US" altLang="en-US" sz="3600" b="1" dirty="0">
              <a:solidFill>
                <a:srgbClr val="FF0000"/>
              </a:solidFill>
              <a:latin typeface="Times New Roman" pitchFamily="18" charset="0"/>
              <a:cs typeface="Times New Roman" pitchFamily="18" charset="0"/>
            </a:endParaRPr>
          </a:p>
        </p:txBody>
      </p:sp>
      <p:sp>
        <p:nvSpPr>
          <p:cNvPr id="26" name="Rectangle 25"/>
          <p:cNvSpPr/>
          <p:nvPr/>
        </p:nvSpPr>
        <p:spPr>
          <a:xfrm>
            <a:off x="723776" y="322722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b="1" dirty="0" err="1">
                <a:solidFill>
                  <a:schemeClr val="tx1"/>
                </a:solidFill>
                <a:latin typeface="Times New Roman" pitchFamily="18" charset="0"/>
                <a:cs typeface="Times New Roman" pitchFamily="18" charset="0"/>
              </a:rPr>
              <a:t>Một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ngày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đêm</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24659" y="313368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B</a:t>
            </a:r>
            <a:r>
              <a:rPr lang="en-US" sz="48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một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tuần</a:t>
            </a:r>
            <a:endParaRPr lang="vi-VN" sz="3200" b="1" dirty="0">
              <a:solidFill>
                <a:schemeClr val="tx1"/>
              </a:solidFill>
              <a:latin typeface="Times New Roman" pitchFamily="18" charset="0"/>
              <a:cs typeface="Times New Roman" pitchFamily="18" charset="0"/>
            </a:endParaRPr>
          </a:p>
        </p:txBody>
      </p:sp>
      <p:sp>
        <p:nvSpPr>
          <p:cNvPr id="43" name="Rectangle 42"/>
          <p:cNvSpPr/>
          <p:nvPr/>
        </p:nvSpPr>
        <p:spPr>
          <a:xfrm>
            <a:off x="723720" y="4112497"/>
            <a:ext cx="515385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một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tháng</a:t>
            </a:r>
            <a:endParaRPr lang="vi-VN" sz="4800" b="1" dirty="0">
              <a:solidFill>
                <a:schemeClr val="tx1"/>
              </a:solidFill>
              <a:latin typeface="Times New Roman" pitchFamily="18" charset="0"/>
              <a:cs typeface="Times New Roman" pitchFamily="18" charset="0"/>
            </a:endParaRPr>
          </a:p>
        </p:txBody>
      </p:sp>
      <p:sp>
        <p:nvSpPr>
          <p:cNvPr id="44" name="Rectangle 43"/>
          <p:cNvSpPr/>
          <p:nvPr/>
        </p:nvSpPr>
        <p:spPr>
          <a:xfrm>
            <a:off x="6440649" y="415896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b="1" noProof="0" dirty="0" err="1">
                <a:solidFill>
                  <a:schemeClr val="tx1"/>
                </a:solidFill>
                <a:latin typeface="Times New Roman" pitchFamily="18" charset="0"/>
                <a:cs typeface="Times New Roman" pitchFamily="18" charset="0"/>
              </a:rPr>
              <a:t>Một</a:t>
            </a:r>
            <a:r>
              <a:rPr lang="en-US" sz="3200" b="1" noProof="0" dirty="0">
                <a:solidFill>
                  <a:schemeClr val="tx1"/>
                </a:solidFill>
                <a:latin typeface="Times New Roman" pitchFamily="18" charset="0"/>
                <a:cs typeface="Times New Roman" pitchFamily="18" charset="0"/>
              </a:rPr>
              <a:t> </a:t>
            </a:r>
            <a:r>
              <a:rPr lang="en-US" sz="3200" b="1" noProof="0" dirty="0" err="1">
                <a:solidFill>
                  <a:schemeClr val="tx1"/>
                </a:solidFill>
                <a:latin typeface="Times New Roman" pitchFamily="18" charset="0"/>
                <a:cs typeface="Times New Roman" pitchFamily="18" charset="0"/>
              </a:rPr>
              <a:t>năm</a:t>
            </a:r>
            <a:endParaRPr lang="vi-VN" sz="48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27096" y="315758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413044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2705" y="4159435"/>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6715" y="3095260"/>
            <a:ext cx="804743" cy="707197"/>
          </a:xfrm>
          <a:prstGeom prst="rect">
            <a:avLst/>
          </a:prstGeom>
        </p:spPr>
      </p:pic>
      <p:sp>
        <p:nvSpPr>
          <p:cNvPr id="18" name="Cloud 17">
            <a:hlinkClick r:id="rId14" action="ppaction://hlinksldjump"/>
          </p:cNvPr>
          <p:cNvSpPr/>
          <p:nvPr/>
        </p:nvSpPr>
        <p:spPr>
          <a:xfrm>
            <a:off x="4608049" y="531961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75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76200" y="46"/>
            <a:ext cx="7239000" cy="29344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dirty="0"/>
              <a:t>. </a:t>
            </a:r>
            <a:r>
              <a:rPr lang="en-US" altLang="en-US" sz="3600" b="1" dirty="0" err="1">
                <a:solidFill>
                  <a:schemeClr val="tx1"/>
                </a:solidFill>
                <a:latin typeface="Times New Roman" pitchFamily="18" charset="0"/>
                <a:cs typeface="Times New Roman" pitchFamily="18" charset="0"/>
              </a:rPr>
              <a:t>Câu</a:t>
            </a:r>
            <a:r>
              <a:rPr lang="en-US" altLang="en-US" sz="3600" b="1" dirty="0">
                <a:solidFill>
                  <a:schemeClr val="tx1"/>
                </a:solidFill>
                <a:latin typeface="Times New Roman" pitchFamily="18" charset="0"/>
                <a:cs typeface="Times New Roman" pitchFamily="18" charset="0"/>
              </a:rPr>
              <a:t> 4</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Người</a:t>
            </a:r>
            <a:r>
              <a:rPr lang="en-US" altLang="en-US" sz="3600" dirty="0">
                <a:solidFill>
                  <a:srgbClr val="FF0000"/>
                </a:solidFill>
                <a:latin typeface="Times New Roman" pitchFamily="18" charset="0"/>
                <a:cs typeface="Times New Roman" pitchFamily="18" charset="0"/>
              </a:rPr>
              <a:t> ở </a:t>
            </a:r>
            <a:r>
              <a:rPr lang="en-US" altLang="en-US" sz="3600" dirty="0" err="1">
                <a:solidFill>
                  <a:srgbClr val="FF0000"/>
                </a:solidFill>
                <a:latin typeface="Times New Roman" pitchFamily="18" charset="0"/>
                <a:cs typeface="Times New Roman" pitchFamily="18" charset="0"/>
              </a:rPr>
              <a:t>vị</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trí</a:t>
            </a:r>
            <a:r>
              <a:rPr lang="en-US" altLang="en-US" sz="3600" dirty="0">
                <a:solidFill>
                  <a:srgbClr val="FF0000"/>
                </a:solidFill>
                <a:latin typeface="Times New Roman" pitchFamily="18" charset="0"/>
                <a:cs typeface="Times New Roman" pitchFamily="18" charset="0"/>
              </a:rPr>
              <a:t> B </a:t>
            </a:r>
            <a:r>
              <a:rPr lang="en-US" altLang="en-US" sz="3600" dirty="0" err="1">
                <a:solidFill>
                  <a:srgbClr val="FF0000"/>
                </a:solidFill>
                <a:latin typeface="Times New Roman" pitchFamily="18" charset="0"/>
                <a:cs typeface="Times New Roman" pitchFamily="18" charset="0"/>
              </a:rPr>
              <a:t>khi</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ánh</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sáng</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mặt</a:t>
            </a:r>
            <a:r>
              <a:rPr lang="en-US" altLang="en-US" sz="3600" dirty="0">
                <a:solidFill>
                  <a:srgbClr val="FF0000"/>
                </a:solidFill>
                <a:latin typeface="Times New Roman" pitchFamily="18" charset="0"/>
                <a:cs typeface="Times New Roman" pitchFamily="18" charset="0"/>
              </a:rPr>
              <a:t> </a:t>
            </a:r>
            <a:r>
              <a:rPr lang="en-US" altLang="en-US" sz="3600" err="1">
                <a:solidFill>
                  <a:srgbClr val="FF0000"/>
                </a:solidFill>
                <a:latin typeface="Times New Roman" pitchFamily="18" charset="0"/>
                <a:cs typeface="Times New Roman" pitchFamily="18" charset="0"/>
              </a:rPr>
              <a:t>trời</a:t>
            </a:r>
            <a:r>
              <a:rPr lang="en-US" altLang="en-US" sz="3600">
                <a:solidFill>
                  <a:srgbClr val="FF0000"/>
                </a:solidFill>
                <a:latin typeface="Times New Roman" pitchFamily="18" charset="0"/>
                <a:cs typeface="Times New Roman" pitchFamily="18" charset="0"/>
              </a:rPr>
              <a:t> </a:t>
            </a:r>
            <a:r>
              <a:rPr lang="en-US" altLang="en-US" sz="3600" smtClean="0">
                <a:solidFill>
                  <a:srgbClr val="FF0000"/>
                </a:solidFill>
                <a:latin typeface="Times New Roman" pitchFamily="18" charset="0"/>
                <a:cs typeface="Times New Roman" pitchFamily="18" charset="0"/>
              </a:rPr>
              <a:t>vừa </a:t>
            </a:r>
            <a:r>
              <a:rPr lang="en-US" altLang="en-US" sz="3600" dirty="0" err="1">
                <a:solidFill>
                  <a:srgbClr val="FF0000"/>
                </a:solidFill>
                <a:latin typeface="Times New Roman" pitchFamily="18" charset="0"/>
                <a:cs typeface="Times New Roman" pitchFamily="18" charset="0"/>
              </a:rPr>
              <a:t>chiếu</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tới</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sẽ</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quan</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sát</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thấy</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hiện</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tượng</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gì</a:t>
            </a:r>
            <a:r>
              <a:rPr lang="en-US" altLang="en-US" sz="3600" dirty="0">
                <a:solidFill>
                  <a:srgbClr val="FF0000"/>
                </a:solidFill>
                <a:latin typeface="Times New Roman" pitchFamily="18" charset="0"/>
                <a:cs typeface="Times New Roman" pitchFamily="18" charset="0"/>
              </a:rPr>
              <a:t>?</a:t>
            </a:r>
          </a:p>
        </p:txBody>
      </p:sp>
      <p:sp>
        <p:nvSpPr>
          <p:cNvPr id="26" name="Rectangle 25"/>
          <p:cNvSpPr/>
          <p:nvPr/>
        </p:nvSpPr>
        <p:spPr>
          <a:xfrm>
            <a:off x="248946" y="309482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b="1" dirty="0" err="1">
                <a:solidFill>
                  <a:prstClr val="black"/>
                </a:solidFill>
                <a:latin typeface="Times New Roman" pitchFamily="18" charset="0"/>
                <a:cs typeface="Times New Roman" pitchFamily="18" charset="0"/>
              </a:rPr>
              <a:t>Thấy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hiện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tượng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mặt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trời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mọc</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24659" y="336928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chemeClr val="tx1"/>
                </a:solidFill>
                <a:latin typeface="Times New Roman" pitchFamily="18" charset="0"/>
                <a:cs typeface="Times New Roman" pitchFamily="18" charset="0"/>
              </a:rPr>
              <a:t>B. </a:t>
            </a:r>
            <a:r>
              <a:rPr lang="en-US" sz="3200" b="1" dirty="0" err="1">
                <a:solidFill>
                  <a:prstClr val="black"/>
                </a:solidFill>
                <a:latin typeface="Times New Roman" pitchFamily="18" charset="0"/>
                <a:cs typeface="Times New Roman" pitchFamily="18" charset="0"/>
              </a:rPr>
              <a:t>Thấy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hiện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tượng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mặt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trời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lặn</a:t>
            </a:r>
            <a:endParaRPr lang="vi-VN" sz="3200" b="1" dirty="0">
              <a:solidFill>
                <a:prstClr val="black"/>
              </a:solidFill>
              <a:latin typeface="Times New Roman" pitchFamily="18" charset="0"/>
              <a:cs typeface="Times New Roman" pitchFamily="18" charset="0"/>
            </a:endParaRPr>
          </a:p>
        </p:txBody>
      </p:sp>
      <p:sp>
        <p:nvSpPr>
          <p:cNvPr id="43" name="Rectangle 42"/>
          <p:cNvSpPr/>
          <p:nvPr/>
        </p:nvSpPr>
        <p:spPr>
          <a:xfrm>
            <a:off x="395457" y="4480590"/>
            <a:ext cx="515385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mọc</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lặn</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đông</a:t>
            </a:r>
            <a:endParaRPr lang="en-US" sz="3200" b="1" dirty="0">
              <a:solidFill>
                <a:schemeClr val="tx1"/>
              </a:solidFill>
              <a:latin typeface="Times New Roman" pitchFamily="18" charset="0"/>
              <a:cs typeface="Times New Roman" pitchFamily="18" charset="0"/>
            </a:endParaRPr>
          </a:p>
        </p:txBody>
      </p:sp>
      <p:sp>
        <p:nvSpPr>
          <p:cNvPr id="44" name="Rectangle 43"/>
          <p:cNvSpPr/>
          <p:nvPr/>
        </p:nvSpPr>
        <p:spPr>
          <a:xfrm>
            <a:off x="6324659" y="449943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endParaRPr lang="en-US" sz="32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27096" y="315758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09905" y="4486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97283" y="4587824"/>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7473" y="3047540"/>
            <a:ext cx="804743" cy="707197"/>
          </a:xfrm>
          <a:prstGeom prst="rect">
            <a:avLst/>
          </a:prstGeom>
        </p:spPr>
      </p:pic>
      <p:sp>
        <p:nvSpPr>
          <p:cNvPr id="18" name="Cloud 17">
            <a:hlinkClick r:id="rId14" action="ppaction://hlinksldjump"/>
          </p:cNvPr>
          <p:cNvSpPr/>
          <p:nvPr/>
        </p:nvSpPr>
        <p:spPr>
          <a:xfrm>
            <a:off x="4608049" y="531961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717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79162" y="42956"/>
            <a:ext cx="3481959"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2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1" y="46"/>
            <a:ext cx="121920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US" sz="3600" b="1">
                <a:solidFill>
                  <a:schemeClr val="tx1"/>
                </a:solidFill>
                <a:latin typeface="Times New Roman" pitchFamily="18" charset="0"/>
                <a:cs typeface="Times New Roman" pitchFamily="18" charset="0"/>
              </a:rPr>
              <a:t>5</a:t>
            </a:r>
            <a:r>
              <a:rPr lang="en-US" sz="3600" b="1" smtClean="0">
                <a:solidFill>
                  <a:schemeClr val="tx1"/>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Chuyển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nhìn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chuyển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a:t>
            </a:r>
          </a:p>
        </p:txBody>
      </p:sp>
      <p:sp>
        <p:nvSpPr>
          <p:cNvPr id="26" name="Rectangle 25"/>
          <p:cNvSpPr/>
          <p:nvPr/>
        </p:nvSpPr>
        <p:spPr>
          <a:xfrm>
            <a:off x="314332" y="2050939"/>
            <a:ext cx="524118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mọc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buổi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tối</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735549" y="202436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mọc</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lặn</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Tây</a:t>
            </a:r>
            <a:endParaRPr lang="en-US" sz="3200" b="1" dirty="0">
              <a:solidFill>
                <a:schemeClr val="tx1"/>
              </a:solidFill>
              <a:latin typeface="Times New Roman" pitchFamily="18" charset="0"/>
              <a:cs typeface="Times New Roman" pitchFamily="18" charset="0"/>
            </a:endParaRPr>
          </a:p>
        </p:txBody>
      </p:sp>
      <p:sp>
        <p:nvSpPr>
          <p:cNvPr id="43" name="Rectangle 42"/>
          <p:cNvSpPr/>
          <p:nvPr/>
        </p:nvSpPr>
        <p:spPr>
          <a:xfrm>
            <a:off x="165753" y="3338884"/>
            <a:ext cx="57884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mọc</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lặn</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đằng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đông</a:t>
            </a:r>
            <a:endParaRPr lang="en-US" sz="3200" b="1" dirty="0">
              <a:solidFill>
                <a:schemeClr val="tx1"/>
              </a:solidFill>
              <a:latin typeface="Times New Roman" pitchFamily="18" charset="0"/>
              <a:cs typeface="Times New Roman" pitchFamily="18" charset="0"/>
            </a:endParaRPr>
          </a:p>
        </p:txBody>
      </p:sp>
      <p:sp>
        <p:nvSpPr>
          <p:cNvPr id="44" name="Rectangle 43"/>
          <p:cNvSpPr/>
          <p:nvPr/>
        </p:nvSpPr>
        <p:spPr>
          <a:xfrm>
            <a:off x="6673925" y="329980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Mặt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trời</a:t>
            </a:r>
            <a:r>
              <a:rPr lang="en-US" sz="3200" b="1" dirty="0">
                <a:solidFill>
                  <a:schemeClr val="tx1"/>
                </a:solidFill>
                <a:latin typeface="Times New Roman" pitchFamily="18" charset="0"/>
                <a:cs typeface="Times New Roman" pitchFamily="18" charset="0"/>
              </a:rPr>
              <a:t> quay </a:t>
            </a:r>
            <a:r>
              <a:rPr lang="en-US" sz="3200" b="1" dirty="0" err="1">
                <a:solidFill>
                  <a:schemeClr val="tx1"/>
                </a:solidFill>
                <a:latin typeface="Times New Roman" pitchFamily="18" charset="0"/>
                <a:cs typeface="Times New Roman" pitchFamily="18" charset="0"/>
              </a:rPr>
              <a:t>quanh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endParaRPr lang="en-US" sz="32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7491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93732" y="331476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9578" y="3336681"/>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39975" y="1948342"/>
            <a:ext cx="804743" cy="643793"/>
          </a:xfrm>
          <a:prstGeom prst="rect">
            <a:avLst/>
          </a:prstGeom>
        </p:spPr>
      </p:pic>
      <p:sp>
        <p:nvSpPr>
          <p:cNvPr id="17" name="Cloud 16">
            <a:hlinkClick r:id="rId14"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919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05C61F-9005-4F14-AAC5-86C48AA5DAAE}"/>
              </a:ext>
            </a:extLst>
          </p:cNvPr>
          <p:cNvSpPr>
            <a:spLocks noGrp="1"/>
          </p:cNvSpPr>
          <p:nvPr>
            <p:ph type="ctrTitle"/>
          </p:nvPr>
        </p:nvSpPr>
        <p:spPr>
          <a:xfrm>
            <a:off x="914431" y="609646"/>
            <a:ext cx="9703559" cy="1038983"/>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3600" b="1">
                <a:solidFill>
                  <a:srgbClr val="002060"/>
                </a:solidFill>
                <a:latin typeface="Times New Roman" panose="02020603050405020304" pitchFamily="18" charset="0"/>
                <a:cs typeface="Times New Roman" panose="02020603050405020304" pitchFamily="18" charset="0"/>
              </a:rPr>
              <a:t>CHỦ ĐỀ </a:t>
            </a:r>
            <a:r>
              <a:rPr lang="en-US" sz="3600" b="1" smtClean="0">
                <a:solidFill>
                  <a:srgbClr val="002060"/>
                </a:solidFill>
                <a:latin typeface="Times New Roman" panose="02020603050405020304" pitchFamily="18" charset="0"/>
                <a:cs typeface="Times New Roman" panose="02020603050405020304" pitchFamily="18" charset="0"/>
              </a:rPr>
              <a:t>11 </a:t>
            </a:r>
            <a:r>
              <a:rPr lang="en-US" sz="3600" b="1">
                <a:solidFill>
                  <a:srgbClr val="002060"/>
                </a:solidFill>
                <a:latin typeface="Times New Roman" panose="02020603050405020304" pitchFamily="18" charset="0"/>
                <a:cs typeface="Times New Roman" panose="02020603050405020304" pitchFamily="18" charset="0"/>
              </a:rPr>
              <a:t/>
            </a:r>
            <a:br>
              <a:rPr lang="en-US" sz="3600" b="1">
                <a:solidFill>
                  <a:srgbClr val="002060"/>
                </a:solidFill>
                <a:latin typeface="Times New Roman" panose="02020603050405020304" pitchFamily="18" charset="0"/>
                <a:cs typeface="Times New Roman" panose="02020603050405020304" pitchFamily="18" charset="0"/>
              </a:rPr>
            </a:br>
            <a:r>
              <a:rPr lang="en-US" sz="3600" b="1" smtClean="0">
                <a:solidFill>
                  <a:srgbClr val="002060"/>
                </a:solidFill>
                <a:latin typeface="Times New Roman" panose="02020603050405020304" pitchFamily="18" charset="0"/>
                <a:cs typeface="Times New Roman" panose="02020603050405020304" pitchFamily="18" charset="0"/>
              </a:rPr>
              <a:t>TRÁI ĐẤT VÀ BẦU TRỜI</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6105C61F-9005-4F14-AAC5-86C48AA5DAAE}"/>
              </a:ext>
            </a:extLst>
          </p:cNvPr>
          <p:cNvSpPr txBox="1">
            <a:spLocks/>
          </p:cNvSpPr>
          <p:nvPr/>
        </p:nvSpPr>
        <p:spPr>
          <a:xfrm>
            <a:off x="509752" y="2370083"/>
            <a:ext cx="11429999" cy="1676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vi-VN" sz="3600" b="1" dirty="0" smtClean="0">
                <a:solidFill>
                  <a:srgbClr val="C00000"/>
                </a:solidFill>
                <a:latin typeface="Times New Roman" pitchFamily="18" charset="0"/>
                <a:cs typeface="Times New Roman" pitchFamily="18" charset="0"/>
              </a:rPr>
              <a:t>TIẾT 128. </a:t>
            </a:r>
            <a:r>
              <a:rPr lang="en-US" sz="3600" b="1" dirty="0" smtClean="0">
                <a:solidFill>
                  <a:srgbClr val="C00000"/>
                </a:solidFill>
                <a:latin typeface="Times New Roman" panose="02020603050405020304" pitchFamily="18" charset="0"/>
                <a:cs typeface="Times New Roman" panose="02020603050405020304" pitchFamily="18" charset="0"/>
              </a:rPr>
              <a:t>BÀI 43: CHUYỂN ĐỘNG NHÌN THẤY </a:t>
            </a:r>
          </a:p>
          <a:p>
            <a:pPr>
              <a:lnSpc>
                <a:spcPct val="150000"/>
              </a:lnSpc>
            </a:pPr>
            <a:r>
              <a:rPr lang="en-US" sz="3600" b="1" dirty="0" smtClean="0">
                <a:solidFill>
                  <a:srgbClr val="C00000"/>
                </a:solidFill>
                <a:latin typeface="Times New Roman" panose="02020603050405020304" pitchFamily="18" charset="0"/>
                <a:cs typeface="Times New Roman" panose="02020603050405020304" pitchFamily="18" charset="0"/>
              </a:rPr>
              <a:t>CỦA MẶT TRỜI</a:t>
            </a:r>
          </a:p>
        </p:txBody>
      </p:sp>
    </p:spTree>
    <p:extLst>
      <p:ext uri="{BB962C8B-B14F-4D97-AF65-F5344CB8AC3E}">
        <p14:creationId xmlns:p14="http://schemas.microsoft.com/office/powerpoint/2010/main" val="265745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9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38" y="5130479"/>
            <a:ext cx="520391" cy="566575"/>
          </a:xfrm>
          <a:prstGeom prst="rect">
            <a:avLst/>
          </a:prstGeom>
        </p:spPr>
      </p:pic>
      <p:sp>
        <p:nvSpPr>
          <p:cNvPr id="4" name="Snip Diagonal Corner Rectangle 3"/>
          <p:cNvSpPr/>
          <p:nvPr/>
        </p:nvSpPr>
        <p:spPr>
          <a:xfrm>
            <a:off x="-116228" y="-7883"/>
            <a:ext cx="12460631"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a:ln>
                  <a:noFill/>
                </a:ln>
                <a:solidFill>
                  <a:schemeClr val="tx1"/>
                </a:solidFill>
                <a:effectLst/>
                <a:uLnTx/>
                <a:uFillTx/>
                <a:latin typeface="Times New Roman" pitchFamily="18" charset="0"/>
                <a:cs typeface="Times New Roman" pitchFamily="18" charset="0"/>
              </a:rPr>
              <a:t>6</a:t>
            </a:r>
            <a:r>
              <a:rPr kumimoji="0" lang="en-US" sz="3200" b="1" i="0" u="none" strike="noStrike" kern="1200" cap="none" spc="0" normalizeH="0" noProof="0" smtClean="0">
                <a:ln>
                  <a:noFill/>
                </a:ln>
                <a:solidFill>
                  <a:schemeClr val="tx1"/>
                </a:solidFill>
                <a:effectLst/>
                <a:uLnTx/>
                <a:uFillTx/>
                <a:latin typeface="Times New Roman" pitchFamily="18" charset="0"/>
                <a:cs typeface="Times New Roman" pitchFamily="18" charset="0"/>
              </a:rPr>
              <a:t>:</a:t>
            </a:r>
            <a:r>
              <a:rPr kumimoji="0" lang="en-US" sz="32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Tại</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mỗi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thời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điểm</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ánh</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sáng</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mặt</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trời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chiếu</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tới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trái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đất</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sẽ</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làm</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bao</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nhiêu</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phần</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trăm</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diện</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tích</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trái</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đất</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được</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chiếu</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sáng</a:t>
            </a: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6" name="Rectangle 25"/>
          <p:cNvSpPr/>
          <p:nvPr/>
        </p:nvSpPr>
        <p:spPr>
          <a:xfrm>
            <a:off x="1110260" y="1949346"/>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100%</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3" y="470258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74"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mj-lt"/>
                <a:ea typeface="+mn-ea"/>
                <a:cs typeface="+mn-cs"/>
              </a:rPr>
              <a:t>B. </a:t>
            </a:r>
            <a:r>
              <a:rPr kumimoji="0" lang="en-US" sz="3200" b="1" i="0" u="none" strike="noStrike" kern="1200" cap="none" spc="0" normalizeH="0" baseline="0" noProof="0" dirty="0">
                <a:ln>
                  <a:noFill/>
                </a:ln>
                <a:solidFill>
                  <a:prstClr val="black"/>
                </a:solidFill>
                <a:effectLst/>
                <a:uLnTx/>
                <a:uFillTx/>
                <a:latin typeface="+mj-lt"/>
                <a:ea typeface="+mn-ea"/>
                <a:cs typeface="+mn-cs"/>
              </a:rPr>
              <a:t>20%</a:t>
            </a:r>
            <a:endParaRPr kumimoji="0" lang="vi-VN" sz="3200" b="1"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1110260" y="283851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b="1" noProof="0" dirty="0">
                <a:solidFill>
                  <a:prstClr val="black"/>
                </a:solidFill>
                <a:latin typeface="Times New Roman" pitchFamily="18" charset="0"/>
                <a:cs typeface="Times New Roman" pitchFamily="18" charset="0"/>
              </a:rPr>
              <a:t>7</a:t>
            </a:r>
            <a:r>
              <a:rPr lang="en-US" sz="3200" b="1" dirty="0">
                <a:solidFill>
                  <a:prstClr val="black"/>
                </a:solidFill>
                <a:latin typeface="Times New Roman" pitchFamily="18" charset="0"/>
                <a:cs typeface="Times New Roman" pitchFamily="18" charset="0"/>
              </a:rPr>
              <a:t>5 %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p:txBody>
      </p:sp>
      <p:sp>
        <p:nvSpPr>
          <p:cNvPr id="44" name="Rectangle 43"/>
          <p:cNvSpPr/>
          <p:nvPr/>
        </p:nvSpPr>
        <p:spPr>
          <a:xfrm>
            <a:off x="6130674" y="293450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50%</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1974911"/>
            <a:ext cx="805723"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5"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730" y="2915271"/>
            <a:ext cx="804743"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583"/>
            <a:ext cx="732592" cy="643793"/>
          </a:xfrm>
          <a:prstGeom prst="rect">
            <a:avLst/>
          </a:prstGeom>
        </p:spPr>
      </p:pic>
      <p:sp>
        <p:nvSpPr>
          <p:cNvPr id="17" name="Cloud 16">
            <a:hlinkClick r:id="rId13"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58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609600"/>
            <a:ext cx="10439400" cy="4585871"/>
          </a:xfrm>
          <a:prstGeom prst="rect">
            <a:avLst/>
          </a:prstGeom>
        </p:spPr>
        <p:txBody>
          <a:bodyPr wrap="square">
            <a:spAutoFit/>
          </a:bodyPr>
          <a:lstStyle/>
          <a:p>
            <a:pPr>
              <a:spcAft>
                <a:spcPts val="0"/>
              </a:spcAft>
            </a:pPr>
            <a:r>
              <a:rPr lang="nl-NL" b="1">
                <a:solidFill>
                  <a:srgbClr val="000000"/>
                </a:solidFill>
              </a:rPr>
              <a:t> </a:t>
            </a:r>
            <a:r>
              <a:rPr lang="nl-NL" sz="4000" b="1">
                <a:solidFill>
                  <a:srgbClr val="000000"/>
                </a:solidFill>
                <a:latin typeface="Times New Roman" pitchFamily="18" charset="0"/>
                <a:cs typeface="Times New Roman" pitchFamily="18" charset="0"/>
              </a:rPr>
              <a:t>Hướng dẫn về nhà:</a:t>
            </a:r>
            <a:endParaRPr lang="en-US" sz="4000">
              <a:latin typeface="Times New Roman" pitchFamily="18" charset="0"/>
              <a:cs typeface="Times New Roman" pitchFamily="18" charset="0"/>
            </a:endParaRPr>
          </a:p>
          <a:p>
            <a:pPr>
              <a:spcAft>
                <a:spcPts val="0"/>
              </a:spcAft>
            </a:pPr>
            <a:r>
              <a:rPr lang="nl-NL" sz="4000" b="1" i="1">
                <a:solidFill>
                  <a:srgbClr val="000000"/>
                </a:solidFill>
                <a:latin typeface="Times New Roman" pitchFamily="18" charset="0"/>
                <a:cs typeface="Times New Roman" pitchFamily="18" charset="0"/>
              </a:rPr>
              <a:t>a) HD chuẩn bị bài cũ: </a:t>
            </a:r>
            <a:endParaRPr lang="en-US" sz="4000">
              <a:latin typeface="Times New Roman" pitchFamily="18" charset="0"/>
              <a:cs typeface="Times New Roman" pitchFamily="18" charset="0"/>
            </a:endParaRPr>
          </a:p>
          <a:p>
            <a:pPr algn="just">
              <a:lnSpc>
                <a:spcPct val="115000"/>
              </a:lnSpc>
              <a:spcAft>
                <a:spcPts val="0"/>
              </a:spcAft>
            </a:pPr>
            <a:r>
              <a:rPr lang="nl-NL" sz="4000">
                <a:solidFill>
                  <a:srgbClr val="000000"/>
                </a:solidFill>
                <a:latin typeface="Times New Roman" pitchFamily="18" charset="0"/>
                <a:ea typeface="Calibri"/>
                <a:cs typeface="Times New Roman" pitchFamily="18" charset="0"/>
              </a:rPr>
              <a:t>- </a:t>
            </a:r>
            <a:r>
              <a:rPr lang="en-US" sz="4000">
                <a:latin typeface="Times New Roman" pitchFamily="18" charset="0"/>
                <a:ea typeface="Calibri"/>
                <a:cs typeface="Times New Roman" pitchFamily="18" charset="0"/>
              </a:rPr>
              <a:t> Học ghi nhớ (shd -89)</a:t>
            </a:r>
          </a:p>
          <a:p>
            <a:pPr>
              <a:spcAft>
                <a:spcPts val="0"/>
              </a:spcAft>
            </a:pPr>
            <a:r>
              <a:rPr lang="en-US" sz="4000">
                <a:latin typeface="Times New Roman" pitchFamily="18" charset="0"/>
                <a:ea typeface="Calibri"/>
                <a:cs typeface="Times New Roman" pitchFamily="18" charset="0"/>
              </a:rPr>
              <a:t>- Làm bài tập trên OLM</a:t>
            </a:r>
          </a:p>
          <a:p>
            <a:pPr>
              <a:lnSpc>
                <a:spcPct val="115000"/>
              </a:lnSpc>
              <a:spcAft>
                <a:spcPts val="0"/>
              </a:spcAft>
            </a:pPr>
            <a:r>
              <a:rPr lang="en-US" sz="4000" b="1">
                <a:latin typeface="Times New Roman" pitchFamily="18" charset="0"/>
                <a:ea typeface="Calibri"/>
                <a:cs typeface="Times New Roman" pitchFamily="18" charset="0"/>
              </a:rPr>
              <a:t>b) Chuẩn bị bài mới</a:t>
            </a:r>
            <a:endParaRPr lang="en-US" sz="4000">
              <a:latin typeface="Times New Roman" pitchFamily="18" charset="0"/>
              <a:ea typeface="Calibri"/>
              <a:cs typeface="Times New Roman" pitchFamily="18" charset="0"/>
            </a:endParaRPr>
          </a:p>
          <a:p>
            <a:pPr>
              <a:spcAft>
                <a:spcPts val="0"/>
              </a:spcAft>
            </a:pPr>
            <a:r>
              <a:rPr lang="en-US" sz="4000">
                <a:latin typeface="Times New Roman" pitchFamily="18" charset="0"/>
                <a:ea typeface="Calibri"/>
                <a:cs typeface="Times New Roman" pitchFamily="18" charset="0"/>
              </a:rPr>
              <a:t>- Xem video và trả lời trên Padlet</a:t>
            </a:r>
          </a:p>
          <a:p>
            <a:pPr>
              <a:spcAft>
                <a:spcPts val="0"/>
              </a:spcAft>
            </a:pPr>
            <a:r>
              <a:rPr lang="en-US" sz="4000">
                <a:latin typeface="Times New Roman" pitchFamily="18" charset="0"/>
                <a:ea typeface="Calibri"/>
                <a:cs typeface="Times New Roman" pitchFamily="18" charset="0"/>
              </a:rPr>
              <a:t>- Tìm hiểu về hiện tượng mặt mọc và lặn</a:t>
            </a:r>
            <a:endParaRPr lang="en-US" sz="400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071007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31" t="32057" r="40615" b="45208"/>
          <a:stretch/>
        </p:blipFill>
        <p:spPr bwMode="auto">
          <a:xfrm>
            <a:off x="1371601" y="1740813"/>
            <a:ext cx="8748651" cy="35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31" y="5605358"/>
            <a:ext cx="12240991" cy="523220"/>
          </a:xfrm>
          <a:prstGeom prst="rect">
            <a:avLst/>
          </a:prstGeom>
          <a:noFill/>
        </p:spPr>
        <p:txBody>
          <a:bodyPr wrap="square" rtlCol="0">
            <a:spAutoFit/>
          </a:bodyPr>
          <a:lstStyle/>
          <a:p>
            <a:r>
              <a:rPr lang="vi-VN" sz="2800" b="1" dirty="0">
                <a:latin typeface="+mj-lt"/>
              </a:rPr>
              <a:t>Hình 43.1. Mô phỏng «chuyển động» nhìn thấy hằng ngày của Mặt Trời</a:t>
            </a:r>
            <a:r>
              <a:rPr lang="vi-VN" sz="2800" dirty="0">
                <a:latin typeface="+mj-lt"/>
              </a:rPr>
              <a:t>.</a:t>
            </a:r>
            <a:endParaRPr lang="en-US" sz="2800" dirty="0">
              <a:latin typeface="+mj-lt"/>
            </a:endParaRPr>
          </a:p>
        </p:txBody>
      </p:sp>
      <p:sp>
        <p:nvSpPr>
          <p:cNvPr id="6" name="TextBox 5"/>
          <p:cNvSpPr txBox="1"/>
          <p:nvPr/>
        </p:nvSpPr>
        <p:spPr>
          <a:xfrm>
            <a:off x="152403" y="662997"/>
            <a:ext cx="11789212" cy="1077218"/>
          </a:xfrm>
          <a:prstGeom prst="rect">
            <a:avLst/>
          </a:prstGeom>
          <a:noFill/>
        </p:spPr>
        <p:txBody>
          <a:bodyPr wrap="square" rtlCol="0">
            <a:spAutoFit/>
          </a:bodyPr>
          <a:lstStyle/>
          <a:p>
            <a:r>
              <a:rPr lang="vi-VN" sz="3200" b="1">
                <a:solidFill>
                  <a:srgbClr val="0000FF"/>
                </a:solidFill>
                <a:latin typeface="+mj-lt"/>
              </a:rPr>
              <a:t> </a:t>
            </a:r>
            <a:r>
              <a:rPr lang="en-US" sz="3200" b="1">
                <a:latin typeface="Times New Roman" pitchFamily="18" charset="0"/>
                <a:cs typeface="Times New Roman" pitchFamily="18" charset="0"/>
              </a:rPr>
              <a:t>Câu 1. </a:t>
            </a:r>
            <a:r>
              <a:rPr lang="vi-VN" sz="3200" b="1">
                <a:solidFill>
                  <a:srgbClr val="FF0000"/>
                </a:solidFill>
                <a:latin typeface="Times New Roman" pitchFamily="18" charset="0"/>
                <a:cs typeface="Times New Roman" pitchFamily="18" charset="0"/>
              </a:rPr>
              <a:t>Em </a:t>
            </a:r>
            <a:r>
              <a:rPr lang="vi-VN" sz="3200" b="1" dirty="0">
                <a:solidFill>
                  <a:srgbClr val="FF0000"/>
                </a:solidFill>
                <a:latin typeface="Times New Roman" pitchFamily="18" charset="0"/>
                <a:cs typeface="Times New Roman" pitchFamily="18" charset="0"/>
              </a:rPr>
              <a:t>hãy mô tả </a:t>
            </a:r>
            <a:r>
              <a:rPr lang="vi-VN" sz="3200" b="1">
                <a:solidFill>
                  <a:srgbClr val="FF0000"/>
                </a:solidFill>
                <a:latin typeface="Times New Roman" pitchFamily="18" charset="0"/>
                <a:cs typeface="Times New Roman" pitchFamily="18" charset="0"/>
              </a:rPr>
              <a:t>sự </a:t>
            </a:r>
            <a:r>
              <a:rPr lang="en-US" sz="3200" b="1">
                <a:solidFill>
                  <a:srgbClr val="FF0000"/>
                </a:solidFill>
                <a:latin typeface="Times New Roman" pitchFamily="18" charset="0"/>
                <a:cs typeface="Times New Roman" pitchFamily="18" charset="0"/>
              </a:rPr>
              <a:t>“</a:t>
            </a:r>
            <a:r>
              <a:rPr lang="vi-VN" sz="3200" b="1">
                <a:solidFill>
                  <a:srgbClr val="FF0000"/>
                </a:solidFill>
                <a:latin typeface="Times New Roman" pitchFamily="18" charset="0"/>
                <a:cs typeface="Times New Roman" pitchFamily="18" charset="0"/>
              </a:rPr>
              <a:t>chuyển động</a:t>
            </a:r>
            <a:r>
              <a:rPr lang="en-US" sz="3200" b="1">
                <a:solidFill>
                  <a:srgbClr val="FF0000"/>
                </a:solidFill>
                <a:latin typeface="Times New Roman" pitchFamily="18" charset="0"/>
                <a:cs typeface="Times New Roman" pitchFamily="18" charset="0"/>
              </a:rPr>
              <a:t>”</a:t>
            </a:r>
            <a:r>
              <a:rPr lang="vi-VN" sz="3200" b="1">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của Mặt Trời hằng ngày trên bầu trời.</a:t>
            </a:r>
            <a:endParaRPr lang="en-US" sz="3200" b="1" dirty="0">
              <a:solidFill>
                <a:srgbClr val="FF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EE996B00-46BF-EAAD-AFB5-B529D3D76AF5}"/>
              </a:ext>
            </a:extLst>
          </p:cNvPr>
          <p:cNvSpPr txBox="1"/>
          <p:nvPr/>
        </p:nvSpPr>
        <p:spPr>
          <a:xfrm>
            <a:off x="152400" y="78261"/>
            <a:ext cx="11353800" cy="584775"/>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1</a:t>
            </a:r>
            <a:r>
              <a:rPr lang="en-US" sz="3200" b="1">
                <a:solidFill>
                  <a:srgbClr val="FF0000"/>
                </a:solidFill>
                <a:latin typeface="Times New Roman" pitchFamily="18" charset="0"/>
                <a:cs typeface="Times New Roman" pitchFamily="18" charset="0"/>
              </a:rPr>
              <a:t>. </a:t>
            </a:r>
            <a:r>
              <a:rPr lang="en-US" sz="3200" b="1" smtClean="0">
                <a:solidFill>
                  <a:srgbClr val="FF0000"/>
                </a:solidFill>
                <a:latin typeface="Times New Roman" pitchFamily="18" charset="0"/>
                <a:cs typeface="Times New Roman" pitchFamily="18" charset="0"/>
              </a:rPr>
              <a:t>CHUYỂN ĐỘNG NHÌN THẤY CỦA MẶT TRỜI</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6958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3445" y="-85306"/>
            <a:ext cx="4489439" cy="26761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85306"/>
            <a:ext cx="4722125" cy="2676106"/>
          </a:xfrm>
          <a:prstGeom prst="rect">
            <a:avLst/>
          </a:prstGeom>
        </p:spPr>
      </p:pic>
      <p:pic>
        <p:nvPicPr>
          <p:cNvPr id="9" name="Picture 8">
            <a:extLst>
              <a:ext uri="{FF2B5EF4-FFF2-40B4-BE49-F238E27FC236}">
                <a16:creationId xmlns="" xmlns:a16="http://schemas.microsoft.com/office/drawing/2014/main" id="{30CE482D-03AD-650C-66B0-A3935695A776}"/>
              </a:ext>
            </a:extLst>
          </p:cNvPr>
          <p:cNvPicPr>
            <a:picLocks noChangeAspect="1"/>
          </p:cNvPicPr>
          <p:nvPr/>
        </p:nvPicPr>
        <p:blipFill>
          <a:blip r:embed="rId4"/>
          <a:stretch>
            <a:fillRect/>
          </a:stretch>
        </p:blipFill>
        <p:spPr>
          <a:xfrm>
            <a:off x="3200401" y="2590800"/>
            <a:ext cx="5867400" cy="2971800"/>
          </a:xfrm>
          <a:prstGeom prst="rect">
            <a:avLst/>
          </a:prstGeom>
        </p:spPr>
      </p:pic>
      <p:sp>
        <p:nvSpPr>
          <p:cNvPr id="5" name="TextBox 4">
            <a:extLst>
              <a:ext uri="{FF2B5EF4-FFF2-40B4-BE49-F238E27FC236}">
                <a16:creationId xmlns:a16="http://schemas.microsoft.com/office/drawing/2014/main" xmlns="" id="{03C63354-B0F0-5C39-316D-6757CE20B0A4}"/>
              </a:ext>
            </a:extLst>
          </p:cNvPr>
          <p:cNvSpPr txBox="1"/>
          <p:nvPr/>
        </p:nvSpPr>
        <p:spPr>
          <a:xfrm>
            <a:off x="0" y="5588876"/>
            <a:ext cx="12192000" cy="1077218"/>
          </a:xfrm>
          <a:prstGeom prst="rect">
            <a:avLst/>
          </a:prstGeom>
          <a:noFill/>
        </p:spPr>
        <p:txBody>
          <a:bodyPr wrap="square">
            <a:spAutoFit/>
          </a:bodyPr>
          <a:lstStyle/>
          <a:p>
            <a:r>
              <a:rPr lang="en-US" sz="3200" b="1" smtClean="0">
                <a:effectLst/>
                <a:latin typeface="Times New Roman" panose="02020603050405020304" pitchFamily="18" charset="0"/>
                <a:ea typeface="Calibri" panose="020F0502020204030204" pitchFamily="34" charset="0"/>
              </a:rPr>
              <a:t> </a:t>
            </a:r>
            <a:r>
              <a:rPr lang="en-US" sz="3200" b="1" smtClean="0">
                <a:solidFill>
                  <a:srgbClr val="FF0000"/>
                </a:solidFill>
                <a:effectLst/>
                <a:latin typeface="Times New Roman" panose="02020603050405020304" pitchFamily="18" charset="0"/>
                <a:ea typeface="Calibri" panose="020F0502020204030204" pitchFamily="34" charset="0"/>
              </a:rPr>
              <a:t>Trả lời: </a:t>
            </a:r>
            <a:r>
              <a:rPr lang="en-US" sz="3200" b="1" smtClean="0">
                <a:effectLst/>
                <a:latin typeface="Times New Roman" panose="02020603050405020304" pitchFamily="18" charset="0"/>
                <a:ea typeface="Calibri" panose="020F0502020204030204" pitchFamily="34" charset="0"/>
              </a:rPr>
              <a:t>Hằng </a:t>
            </a:r>
            <a:r>
              <a:rPr lang="en-US" sz="3200" b="1" dirty="0" err="1">
                <a:effectLst/>
                <a:latin typeface="Times New Roman" panose="02020603050405020304" pitchFamily="18" charset="0"/>
                <a:ea typeface="Calibri" panose="020F0502020204030204" pitchFamily="34" charset="0"/>
              </a:rPr>
              <a:t>ngày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trên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bầu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trời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Mặt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Trời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mọc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đằng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Đông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lặn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đằng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Tây</a:t>
            </a:r>
            <a:r>
              <a:rPr lang="en-US" sz="3200" b="1" dirty="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42229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72" y="152400"/>
            <a:ext cx="11958145" cy="1508105"/>
          </a:xfrm>
          <a:prstGeom prst="rect">
            <a:avLst/>
          </a:prstGeom>
        </p:spPr>
        <p:txBody>
          <a:bodyPr wrap="square">
            <a:spAutoFit/>
          </a:bodyPr>
          <a:lstStyle/>
          <a:p>
            <a:pPr algn="just">
              <a:lnSpc>
                <a:spcPct val="115000"/>
              </a:lnSpc>
              <a:spcAft>
                <a:spcPts val="750"/>
              </a:spcAft>
            </a:pPr>
            <a:r>
              <a:rPr lang="en-US" sz="4000" b="1" smtClean="0">
                <a:latin typeface="Times New Roman"/>
                <a:ea typeface="Times New Roman" panose="02020603050405020304" pitchFamily="18" charset="0"/>
                <a:cs typeface="Times New Roman" panose="02020603050405020304" pitchFamily="18" charset="0"/>
              </a:rPr>
              <a:t>Câu 1</a:t>
            </a:r>
            <a:r>
              <a:rPr lang="en-US" sz="4000" b="1" smtClean="0">
                <a:solidFill>
                  <a:srgbClr val="FF0000"/>
                </a:solidFill>
                <a:latin typeface="Times New Roman"/>
                <a:ea typeface="Times New Roman" panose="02020603050405020304" pitchFamily="18" charset="0"/>
                <a:cs typeface="Times New Roman" panose="02020603050405020304" pitchFamily="18" charset="0"/>
              </a:rPr>
              <a:t>: </a:t>
            </a:r>
            <a:r>
              <a:rPr lang="vi-VN" sz="4000" b="1" smtClean="0">
                <a:solidFill>
                  <a:srgbClr val="FF0000"/>
                </a:solidFill>
                <a:latin typeface="Times New Roman"/>
                <a:ea typeface="Times New Roman" panose="02020603050405020304" pitchFamily="18" charset="0"/>
                <a:cs typeface="Times New Roman" panose="02020603050405020304" pitchFamily="18" charset="0"/>
              </a:rPr>
              <a:t>Hình </a:t>
            </a:r>
            <a:r>
              <a:rPr lang="vi-VN" sz="4000" b="1" dirty="0">
                <a:solidFill>
                  <a:srgbClr val="FF0000"/>
                </a:solidFill>
                <a:latin typeface="Times New Roman"/>
                <a:ea typeface="Times New Roman" panose="02020603050405020304" pitchFamily="18" charset="0"/>
                <a:cs typeface="Times New Roman" panose="02020603050405020304" pitchFamily="18" charset="0"/>
              </a:rPr>
              <a:t>ảnh dưới đây cho biết thời điểm nào trong ngày?</a:t>
            </a:r>
            <a:endParaRPr lang="en-US" sz="4000" b="1" dirty="0">
              <a:solidFill>
                <a:srgbClr val="FF0000"/>
              </a:solidFill>
              <a:ea typeface="Times New Roman" panose="02020603050405020304" pitchFamily="18" charset="0"/>
              <a:cs typeface="Times New Roman" panose="02020603050405020304" pitchFamily="18" charset="0"/>
            </a:endParaRPr>
          </a:p>
        </p:txBody>
      </p:sp>
      <p:pic>
        <p:nvPicPr>
          <p:cNvPr id="3" name="Picture 2" descr="https://hoc24.vn/source/KHTN%206/Ch%C6%B0%C6%A1ng%2011/gi%E1%BB%AFa%20tr%C6%B0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2877"/>
            <a:ext cx="12192000" cy="4135031"/>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163399472"/>
              </p:ext>
            </p:extLst>
          </p:nvPr>
        </p:nvGraphicFramePr>
        <p:xfrm>
          <a:off x="-3" y="1707113"/>
          <a:ext cx="12067314" cy="1542288"/>
        </p:xfrm>
        <a:graphic>
          <a:graphicData uri="http://schemas.openxmlformats.org/drawingml/2006/table">
            <a:tbl>
              <a:tblPr firstRow="1" firstCol="1" bandRow="1">
                <a:tableStyleId>{2D5ABB26-0587-4C30-8999-92F81FD0307C}</a:tableStyleId>
              </a:tblPr>
              <a:tblGrid>
                <a:gridCol w="2729348">
                  <a:extLst>
                    <a:ext uri="{9D8B030D-6E8A-4147-A177-3AD203B41FA5}">
                      <a16:colId xmlns:a16="http://schemas.microsoft.com/office/drawing/2014/main" xmlns="" val="3116654599"/>
                    </a:ext>
                  </a:extLst>
                </a:gridCol>
                <a:gridCol w="2978728">
                  <a:extLst>
                    <a:ext uri="{9D8B030D-6E8A-4147-A177-3AD203B41FA5}">
                      <a16:colId xmlns:a16="http://schemas.microsoft.com/office/drawing/2014/main" xmlns="" val="2190158666"/>
                    </a:ext>
                  </a:extLst>
                </a:gridCol>
                <a:gridCol w="2757055">
                  <a:extLst>
                    <a:ext uri="{9D8B030D-6E8A-4147-A177-3AD203B41FA5}">
                      <a16:colId xmlns:a16="http://schemas.microsoft.com/office/drawing/2014/main" xmlns="" val="871054527"/>
                    </a:ext>
                  </a:extLst>
                </a:gridCol>
                <a:gridCol w="3602183">
                  <a:extLst>
                    <a:ext uri="{9D8B030D-6E8A-4147-A177-3AD203B41FA5}">
                      <a16:colId xmlns:a16="http://schemas.microsoft.com/office/drawing/2014/main" xmlns="" val="3610335663"/>
                    </a:ext>
                  </a:extLst>
                </a:gridCol>
              </a:tblGrid>
              <a:tr h="0">
                <a:tc>
                  <a:txBody>
                    <a:bodyPr/>
                    <a:lstStyle/>
                    <a:p>
                      <a:pPr algn="ctr">
                        <a:lnSpc>
                          <a:spcPct val="115000"/>
                        </a:lnSpc>
                        <a:spcAft>
                          <a:spcPts val="750"/>
                        </a:spcAft>
                      </a:pPr>
                      <a:r>
                        <a:rPr lang="vi-VN" sz="4400" dirty="0">
                          <a:effectLst/>
                          <a:latin typeface="Times New Roman" panose="02020603050405020304" pitchFamily="18" charset="0"/>
                          <a:cs typeface="Times New Roman" panose="02020603050405020304" pitchFamily="18" charset="0"/>
                        </a:rPr>
                        <a:t>a. Giữa trưa</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750"/>
                        </a:spcAft>
                      </a:pPr>
                      <a:r>
                        <a:rPr lang="vi-VN" sz="4400">
                          <a:effectLst/>
                          <a:latin typeface="Times New Roman" panose="02020603050405020304" pitchFamily="18" charset="0"/>
                          <a:cs typeface="Times New Roman" panose="02020603050405020304" pitchFamily="18" charset="0"/>
                        </a:rPr>
                        <a:t>b. Sáng sớm.</a:t>
                      </a:r>
                      <a:endParaRPr lang="en-US"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4400" dirty="0">
                          <a:effectLst/>
                          <a:latin typeface="Times New Roman" panose="02020603050405020304" pitchFamily="18" charset="0"/>
                          <a:cs typeface="Times New Roman" panose="02020603050405020304" pitchFamily="18" charset="0"/>
                        </a:rPr>
                        <a:t>c. Xế chiều.</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4400" dirty="0">
                          <a:effectLst/>
                          <a:latin typeface="Times New Roman" panose="02020603050405020304" pitchFamily="18" charset="0"/>
                          <a:cs typeface="Times New Roman" panose="02020603050405020304" pitchFamily="18" charset="0"/>
                        </a:rPr>
                        <a:t>d. Nửa buổi sáng</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814846373"/>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132"/>
            <a:ext cx="1389435" cy="1389434"/>
          </a:xfrm>
          <a:prstGeom prst="rect">
            <a:avLst/>
          </a:prstGeom>
        </p:spPr>
      </p:pic>
    </p:spTree>
    <p:extLst>
      <p:ext uri="{BB962C8B-B14F-4D97-AF65-F5344CB8AC3E}">
        <p14:creationId xmlns:p14="http://schemas.microsoft.com/office/powerpoint/2010/main" val="2092626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4" y="13087"/>
            <a:ext cx="12152189" cy="1200329"/>
          </a:xfrm>
          <a:prstGeom prst="rect">
            <a:avLst/>
          </a:prstGeom>
        </p:spPr>
        <p:txBody>
          <a:bodyPr wrap="square">
            <a:spAutoFit/>
          </a:bodyPr>
          <a:lstStyle/>
          <a:p>
            <a:pPr algn="just"/>
            <a:r>
              <a:rPr lang="en-US" sz="3600" b="1" err="1">
                <a:latin typeface="Times New Roman" panose="02020603050405020304" pitchFamily="18" charset="0"/>
                <a:ea typeface="Times New Roman" panose="02020603050405020304" pitchFamily="18" charset="0"/>
              </a:rPr>
              <a:t>Câu</a:t>
            </a:r>
            <a:r>
              <a:rPr lang="en-US" sz="3600" b="1">
                <a:latin typeface="Times New Roman" panose="02020603050405020304" pitchFamily="18" charset="0"/>
                <a:ea typeface="Times New Roman" panose="02020603050405020304" pitchFamily="18" charset="0"/>
              </a:rPr>
              <a:t> </a:t>
            </a:r>
            <a:r>
              <a:rPr lang="en-US" sz="3600" b="1" smtClean="0">
                <a:latin typeface="Times New Roman" panose="02020603050405020304" pitchFamily="18" charset="0"/>
                <a:ea typeface="Times New Roman" panose="02020603050405020304" pitchFamily="18" charset="0"/>
              </a:rPr>
              <a:t>2:</a:t>
            </a:r>
            <a:r>
              <a:rPr lang="vi-VN" sz="3600" b="1" smtClean="0">
                <a:latin typeface="Times New Roman" panose="02020603050405020304" pitchFamily="18" charset="0"/>
                <a:ea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rPr>
              <a:t>Hình ảnh dưới đây cho biết thời điểm nào trong ngày?</a:t>
            </a:r>
            <a:endParaRPr lang="en-US" sz="3600" b="1" dirty="0">
              <a:solidFill>
                <a:srgbClr val="FF0000"/>
              </a:solidFill>
            </a:endParaRPr>
          </a:p>
        </p:txBody>
      </p:sp>
      <p:pic>
        <p:nvPicPr>
          <p:cNvPr id="3" name="Picture 2" descr="https://hoc24.vn/source/KHTN%206/Ch%C6%B0%C6%A1ng%2011/x%E1%BA%BF%20chi%E1%BB%81u.png"/>
          <p:cNvPicPr/>
          <p:nvPr/>
        </p:nvPicPr>
        <p:blipFill>
          <a:blip r:embed="rId2">
            <a:extLst>
              <a:ext uri="{28A0092B-C50C-407E-A947-70E740481C1C}">
                <a14:useLocalDpi xmlns:a14="http://schemas.microsoft.com/office/drawing/2010/main" val="0"/>
              </a:ext>
            </a:extLst>
          </a:blip>
          <a:srcRect/>
          <a:stretch>
            <a:fillRect/>
          </a:stretch>
        </p:blipFill>
        <p:spPr bwMode="auto">
          <a:xfrm>
            <a:off x="24125" y="2783075"/>
            <a:ext cx="12167875" cy="3989173"/>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4062504275"/>
              </p:ext>
            </p:extLst>
          </p:nvPr>
        </p:nvGraphicFramePr>
        <p:xfrm>
          <a:off x="24128" y="1343891"/>
          <a:ext cx="12167877" cy="1542288"/>
        </p:xfrm>
        <a:graphic>
          <a:graphicData uri="http://schemas.openxmlformats.org/drawingml/2006/table">
            <a:tbl>
              <a:tblPr firstRow="1" firstCol="1" bandRow="1">
                <a:tableStyleId>{2D5ABB26-0587-4C30-8999-92F81FD0307C}</a:tableStyleId>
              </a:tblPr>
              <a:tblGrid>
                <a:gridCol w="2691367">
                  <a:extLst>
                    <a:ext uri="{9D8B030D-6E8A-4147-A177-3AD203B41FA5}">
                      <a16:colId xmlns:a16="http://schemas.microsoft.com/office/drawing/2014/main" xmlns="" val="1997634635"/>
                    </a:ext>
                  </a:extLst>
                </a:gridCol>
                <a:gridCol w="2673927">
                  <a:extLst>
                    <a:ext uri="{9D8B030D-6E8A-4147-A177-3AD203B41FA5}">
                      <a16:colId xmlns:a16="http://schemas.microsoft.com/office/drawing/2014/main" xmlns="" val="1443669201"/>
                    </a:ext>
                  </a:extLst>
                </a:gridCol>
                <a:gridCol w="2826327">
                  <a:extLst>
                    <a:ext uri="{9D8B030D-6E8A-4147-A177-3AD203B41FA5}">
                      <a16:colId xmlns:a16="http://schemas.microsoft.com/office/drawing/2014/main" xmlns="" val="208027162"/>
                    </a:ext>
                  </a:extLst>
                </a:gridCol>
                <a:gridCol w="3976256">
                  <a:extLst>
                    <a:ext uri="{9D8B030D-6E8A-4147-A177-3AD203B41FA5}">
                      <a16:colId xmlns:a16="http://schemas.microsoft.com/office/drawing/2014/main" xmlns="" val="3570416044"/>
                    </a:ext>
                  </a:extLst>
                </a:gridCol>
              </a:tblGrid>
              <a:tr h="1513974">
                <a:tc>
                  <a:txBody>
                    <a:bodyPr/>
                    <a:lstStyle/>
                    <a:p>
                      <a:pPr>
                        <a:lnSpc>
                          <a:spcPct val="115000"/>
                        </a:lnSpc>
                        <a:spcAft>
                          <a:spcPts val="750"/>
                        </a:spcAft>
                      </a:pPr>
                      <a:r>
                        <a:rPr lang="vi-VN" sz="4400" dirty="0">
                          <a:effectLst/>
                          <a:latin typeface="Times New Roman" panose="02020603050405020304" pitchFamily="18" charset="0"/>
                          <a:cs typeface="Times New Roman" panose="02020603050405020304" pitchFamily="18" charset="0"/>
                        </a:rPr>
                        <a:t>a. Giữa trưa.</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750"/>
                        </a:spcAft>
                      </a:pPr>
                      <a:r>
                        <a:rPr lang="vi-VN" sz="4400" dirty="0">
                          <a:effectLst/>
                          <a:latin typeface="Times New Roman" panose="02020603050405020304" pitchFamily="18" charset="0"/>
                          <a:cs typeface="Times New Roman" panose="02020603050405020304" pitchFamily="18" charset="0"/>
                        </a:rPr>
                        <a:t>b. Xế chiều.</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vi-VN" sz="4400" dirty="0">
                          <a:effectLst/>
                          <a:latin typeface="Times New Roman" panose="02020603050405020304" pitchFamily="18" charset="0"/>
                          <a:cs typeface="Times New Roman" panose="02020603050405020304" pitchFamily="18" charset="0"/>
                        </a:rPr>
                        <a:t>c. Sáng sớm.</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vi-VN" sz="4400" dirty="0">
                          <a:effectLst/>
                          <a:latin typeface="Times New Roman" panose="02020603050405020304" pitchFamily="18" charset="0"/>
                          <a:cs typeface="Times New Roman" panose="02020603050405020304" pitchFamily="18" charset="0"/>
                        </a:rPr>
                        <a:t>d. Nửa buổi sáng</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36663170"/>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725" y="974387"/>
            <a:ext cx="1389435" cy="1389434"/>
          </a:xfrm>
          <a:prstGeom prst="rect">
            <a:avLst/>
          </a:prstGeom>
        </p:spPr>
      </p:pic>
    </p:spTree>
    <p:extLst>
      <p:ext uri="{BB962C8B-B14F-4D97-AF65-F5344CB8AC3E}">
        <p14:creationId xmlns:p14="http://schemas.microsoft.com/office/powerpoint/2010/main" val="115312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79073288"/>
              </p:ext>
            </p:extLst>
          </p:nvPr>
        </p:nvGraphicFramePr>
        <p:xfrm>
          <a:off x="990600" y="1905000"/>
          <a:ext cx="10891345" cy="842256"/>
        </p:xfrm>
        <a:graphic>
          <a:graphicData uri="http://schemas.openxmlformats.org/presentationml/2006/ole">
            <mc:AlternateContent xmlns:mc="http://schemas.openxmlformats.org/markup-compatibility/2006">
              <mc:Choice xmlns:v="urn:schemas-microsoft-com:vml" Requires="v">
                <p:oleObj spid="_x0000_s8217" name="Packager Shell Object" showAsIcon="1" r:id="rId3" imgW="5069880" imgH="392400" progId="Package">
                  <p:embed/>
                </p:oleObj>
              </mc:Choice>
              <mc:Fallback>
                <p:oleObj name="Packager Shell Object" showAsIcon="1" r:id="rId3" imgW="5069880" imgH="392400" progId="Package">
                  <p:embed/>
                  <p:pic>
                    <p:nvPicPr>
                      <p:cNvPr id="0" name=""/>
                      <p:cNvPicPr/>
                      <p:nvPr/>
                    </p:nvPicPr>
                    <p:blipFill>
                      <a:blip r:embed="rId4"/>
                      <a:stretch>
                        <a:fillRect/>
                      </a:stretch>
                    </p:blipFill>
                    <p:spPr>
                      <a:xfrm>
                        <a:off x="990600" y="1905000"/>
                        <a:ext cx="10891345" cy="842256"/>
                      </a:xfrm>
                      <a:prstGeom prst="rect">
                        <a:avLst/>
                      </a:prstGeom>
                    </p:spPr>
                  </p:pic>
                </p:oleObj>
              </mc:Fallback>
            </mc:AlternateContent>
          </a:graphicData>
        </a:graphic>
      </p:graphicFrame>
    </p:spTree>
    <p:extLst>
      <p:ext uri="{BB962C8B-B14F-4D97-AF65-F5344CB8AC3E}">
        <p14:creationId xmlns:p14="http://schemas.microsoft.com/office/powerpoint/2010/main" val="3399795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v1.padlet.pics/3/image.webp?t=c_limit%2Cdpr_1%2Ch_563%2Cw_422&amp;url=https%3A%2F%2Fu1.padletusercontent.com%2Fuploads%2Fpadlet-uploads%2F3562119800%2F943021fb0277949daca44d030b141645%2Fwebview_tmp_file5890574843843378652.jpg%3Fexpiry_token%3D5WaHZRdGG3LkUVQGy3SZ-zdRtq89aJeottSBaF_Hii8EGDVBG-vnLc5ZfL_2GiKosWMOCkHArMcc8LorETHcZyleM5VAsEK8X3ivHngJ3HdTfQ4MLwYravtNJbUCd65mfDxf71wpq48CSwPJ3CyTdj_4CT_Bm_hM-0GoAbUwHl7VjdUZhNGj8thEJwPRl7QEICVq3GYiSGhxaCph7WSZdYAIOn3cEHQvlOsTntHrLuc9bL9ZwFywTJPJeqjtwKZ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143000" y="5715000"/>
            <a:ext cx="10744200" cy="646331"/>
          </a:xfrm>
          <a:prstGeom prst="rect">
            <a:avLst/>
          </a:prstGeom>
        </p:spPr>
        <p:txBody>
          <a:bodyPr wrap="square">
            <a:spAutoFit/>
          </a:bodyPr>
          <a:lstStyle/>
          <a:p>
            <a:r>
              <a:rPr lang="en-US">
                <a:hlinkClick r:id="rId2"/>
              </a:rPr>
              <a:t>https://</a:t>
            </a:r>
            <a:r>
              <a:rPr lang="en-US" smtClean="0">
                <a:hlinkClick r:id="rId2"/>
              </a:rPr>
              <a:t>padlet.com/hoangthiminhtamc2bm/c-u-h-i-2-v-3-b-i-43-shd-188-sw7kk2yddbd935im</a:t>
            </a:r>
            <a:endParaRPr lang="en-US" smtClean="0"/>
          </a:p>
          <a:p>
            <a:endParaRPr lang="en-US"/>
          </a:p>
        </p:txBody>
      </p:sp>
      <p:sp>
        <p:nvSpPr>
          <p:cNvPr id="4" name="Rectangle 3"/>
          <p:cNvSpPr/>
          <p:nvPr/>
        </p:nvSpPr>
        <p:spPr>
          <a:xfrm>
            <a:off x="313230" y="457200"/>
            <a:ext cx="11726370" cy="4832092"/>
          </a:xfrm>
          <a:prstGeom prst="rect">
            <a:avLst/>
          </a:prstGeom>
        </p:spPr>
        <p:txBody>
          <a:bodyPr wrap="square">
            <a:spAutoFit/>
          </a:bodyPr>
          <a:lstStyle/>
          <a:p>
            <a:pPr fontAlgn="base"/>
            <a:r>
              <a:rPr lang="en-US" sz="2800" b="1" smtClean="0">
                <a:solidFill>
                  <a:srgbClr val="FF0000"/>
                </a:solidFill>
                <a:latin typeface="Times New Roman" pitchFamily="18" charset="0"/>
                <a:cs typeface="Times New Roman" pitchFamily="18" charset="0"/>
              </a:rPr>
              <a:t>Dự án: </a:t>
            </a:r>
          </a:p>
          <a:p>
            <a:pPr fontAlgn="base"/>
            <a:r>
              <a:rPr lang="en-US" sz="2800" smtClean="0">
                <a:latin typeface="Times New Roman" pitchFamily="18" charset="0"/>
                <a:cs typeface="Times New Roman" pitchFamily="18" charset="0"/>
              </a:rPr>
              <a:t>	</a:t>
            </a:r>
            <a:r>
              <a:rPr lang="vi-VN" sz="2800" smtClean="0">
                <a:latin typeface="Times New Roman" pitchFamily="18" charset="0"/>
                <a:cs typeface="Times New Roman" pitchFamily="18" charset="0"/>
              </a:rPr>
              <a:t>Quan </a:t>
            </a:r>
            <a:r>
              <a:rPr lang="vi-VN" sz="2800">
                <a:latin typeface="Times New Roman" pitchFamily="18" charset="0"/>
                <a:cs typeface="Times New Roman" pitchFamily="18" charset="0"/>
              </a:rPr>
              <a:t>sát hình 43.6 (shd -188</a:t>
            </a:r>
            <a:r>
              <a:rPr lang="vi-VN" sz="2800" smtClean="0">
                <a:latin typeface="Times New Roman" pitchFamily="18" charset="0"/>
                <a:cs typeface="Times New Roman" pitchFamily="18" charset="0"/>
              </a:rPr>
              <a:t>)</a:t>
            </a:r>
            <a:r>
              <a:rPr lang="en-US" sz="2800">
                <a:latin typeface="Times New Roman" pitchFamily="18" charset="0"/>
                <a:cs typeface="Times New Roman" pitchFamily="18" charset="0"/>
              </a:rPr>
              <a:t> và video trong đường link sau: </a:t>
            </a:r>
            <a:r>
              <a:rPr lang="en-US" sz="2800">
                <a:latin typeface="Times New Roman" pitchFamily="18" charset="0"/>
                <a:cs typeface="Times New Roman" pitchFamily="18" charset="0"/>
                <a:hlinkClick r:id="rId3"/>
              </a:rPr>
              <a:t>https://</a:t>
            </a:r>
            <a:r>
              <a:rPr lang="en-US" sz="2800" smtClean="0">
                <a:latin typeface="Times New Roman" pitchFamily="18" charset="0"/>
                <a:cs typeface="Times New Roman" pitchFamily="18" charset="0"/>
                <a:hlinkClick r:id="rId3"/>
              </a:rPr>
              <a:t>www.youtube.com/watch?v=bbmqvyxXMkg</a:t>
            </a:r>
            <a:endParaRPr lang="en-US" sz="2800" smtClean="0">
              <a:latin typeface="Times New Roman" pitchFamily="18" charset="0"/>
              <a:cs typeface="Times New Roman" pitchFamily="18" charset="0"/>
            </a:endParaRPr>
          </a:p>
          <a:p>
            <a:pPr fontAlgn="base"/>
            <a:r>
              <a:rPr lang="vi-VN" sz="2800" smtClean="0">
                <a:latin typeface="Times New Roman" pitchFamily="18" charset="0"/>
                <a:cs typeface="Times New Roman" pitchFamily="18" charset="0"/>
              </a:rPr>
              <a:t> </a:t>
            </a:r>
            <a:r>
              <a:rPr lang="en-US" sz="2800" smtClean="0">
                <a:latin typeface="Times New Roman" pitchFamily="18" charset="0"/>
                <a:cs typeface="Times New Roman" pitchFamily="18" charset="0"/>
              </a:rPr>
              <a:t>	Sau đó</a:t>
            </a:r>
            <a:r>
              <a:rPr lang="vi-VN" sz="2800" smtClean="0">
                <a:latin typeface="Times New Roman" pitchFamily="18" charset="0"/>
                <a:cs typeface="Times New Roman" pitchFamily="18" charset="0"/>
              </a:rPr>
              <a:t> </a:t>
            </a:r>
            <a:r>
              <a:rPr lang="vi-VN" sz="2800">
                <a:latin typeface="Times New Roman" pitchFamily="18" charset="0"/>
                <a:cs typeface="Times New Roman" pitchFamily="18" charset="0"/>
              </a:rPr>
              <a:t>trả lời 2 câu hỏi (2 và 3) shd - 188 bài 43. Chuyển động nhìn thấy của Mặt trời sau:</a:t>
            </a:r>
          </a:p>
          <a:p>
            <a:pPr fontAlgn="base"/>
            <a:r>
              <a:rPr lang="en-US" sz="2800" smtClean="0">
                <a:latin typeface="Times New Roman" pitchFamily="18" charset="0"/>
                <a:cs typeface="Times New Roman" pitchFamily="18" charset="0"/>
              </a:rPr>
              <a:t>- </a:t>
            </a:r>
            <a:r>
              <a:rPr lang="vi-VN" sz="2800" b="1" smtClean="0">
                <a:latin typeface="Times New Roman" pitchFamily="18" charset="0"/>
                <a:cs typeface="Times New Roman" pitchFamily="18" charset="0"/>
              </a:rPr>
              <a:t>Câu </a:t>
            </a:r>
            <a:r>
              <a:rPr lang="vi-VN" sz="2800" b="1">
                <a:latin typeface="Times New Roman" pitchFamily="18" charset="0"/>
                <a:cs typeface="Times New Roman" pitchFamily="18" charset="0"/>
              </a:rPr>
              <a:t>2:</a:t>
            </a:r>
            <a:r>
              <a:rPr lang="vi-VN" sz="2800">
                <a:latin typeface="Times New Roman" pitchFamily="18" charset="0"/>
                <a:cs typeface="Times New Roman" pitchFamily="18" charset="0"/>
              </a:rPr>
              <a:t> Em hãy cho biết Trái đất tự quay quanh trục của nó theo chiều nào và mỗi thời điểm, ánh sáng mặt trời chiếu tới trái đất làm bao nhiêu phần diện tích bề mặt Trái đất được chiếu sáng.</a:t>
            </a:r>
          </a:p>
          <a:p>
            <a:pPr fontAlgn="base"/>
            <a:r>
              <a:rPr lang="en-US" sz="2800" smtClean="0">
                <a:latin typeface="Times New Roman" pitchFamily="18" charset="0"/>
                <a:cs typeface="Times New Roman" pitchFamily="18" charset="0"/>
              </a:rPr>
              <a:t>- </a:t>
            </a:r>
            <a:r>
              <a:rPr lang="vi-VN" sz="2800" b="1" smtClean="0">
                <a:latin typeface="Times New Roman" pitchFamily="18" charset="0"/>
                <a:cs typeface="Times New Roman" pitchFamily="18" charset="0"/>
              </a:rPr>
              <a:t>Câu </a:t>
            </a:r>
            <a:r>
              <a:rPr lang="vi-VN" sz="2800" b="1">
                <a:latin typeface="Times New Roman" pitchFamily="18" charset="0"/>
                <a:cs typeface="Times New Roman" pitchFamily="18" charset="0"/>
              </a:rPr>
              <a:t>3</a:t>
            </a:r>
            <a:r>
              <a:rPr lang="vi-VN" sz="2800">
                <a:latin typeface="Times New Roman" pitchFamily="18" charset="0"/>
                <a:cs typeface="Times New Roman" pitchFamily="18" charset="0"/>
              </a:rPr>
              <a:t>: Người ở vị trí B (Hình 43.2a) khi vừa nhận được ánh sáng mặt trời chiếu tới sẽ quan sát thấy hiện tượng gì? Sau đó , người ở vị trí B sẽ tiếp tục thấy Mặt trời "chuyển động như thế nào? Vi sao?</a:t>
            </a:r>
          </a:p>
        </p:txBody>
      </p:sp>
    </p:spTree>
    <p:extLst>
      <p:ext uri="{BB962C8B-B14F-4D97-AF65-F5344CB8AC3E}">
        <p14:creationId xmlns:p14="http://schemas.microsoft.com/office/powerpoint/2010/main" val="3373617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5615" y="4292070"/>
            <a:ext cx="11582400"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Hình 43.2. Mô phỏng chuyển động tự quay quanh trục của Trái Đất.</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2400" y="4952399"/>
            <a:ext cx="11582400" cy="1569660"/>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a:t>
            </a:r>
            <a:r>
              <a:rPr lang="vi-VN" sz="3200" b="1" dirty="0">
                <a:solidFill>
                  <a:srgbClr val="FF0000"/>
                </a:solidFill>
                <a:latin typeface="Times New Roman" panose="02020603050405020304" pitchFamily="18" charset="0"/>
                <a:cs typeface="Times New Roman" panose="02020603050405020304" pitchFamily="18" charset="0"/>
              </a:rPr>
              <a:t>Em hãy cho biết Trái Đất tự quay quanh trục của nó theo chiều nào và mỗi thời điểm, ánh sáng Mặt Trời chiếu tới Trái Đất sẽ làm bao nhi</a:t>
            </a:r>
            <a:r>
              <a:rPr lang="en-US" sz="3200" b="1" dirty="0">
                <a:solidFill>
                  <a:srgbClr val="FF0000"/>
                </a:solidFill>
                <a:latin typeface="Times New Roman" panose="02020603050405020304" pitchFamily="18" charset="0"/>
                <a:cs typeface="Times New Roman" panose="02020603050405020304" pitchFamily="18" charset="0"/>
              </a:rPr>
              <a:t>ê</a:t>
            </a:r>
            <a:r>
              <a:rPr lang="vi-VN" sz="3200" b="1" dirty="0">
                <a:solidFill>
                  <a:srgbClr val="FF0000"/>
                </a:solidFill>
                <a:latin typeface="Times New Roman" panose="02020603050405020304" pitchFamily="18" charset="0"/>
                <a:cs typeface="Times New Roman" panose="02020603050405020304" pitchFamily="18" charset="0"/>
              </a:rPr>
              <a:t>u phần diện tích được chiếu sáng?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269" y="-136831"/>
            <a:ext cx="3474731" cy="2615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ì sao Trái đất có thể tự quay xung quanh trục? (Tháng Tư,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2"/>
            <a:ext cx="5334000" cy="360983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15" y="762000"/>
            <a:ext cx="348996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2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920</Words>
  <Application>Microsoft Office PowerPoint</Application>
  <PresentationFormat>Custom</PresentationFormat>
  <Paragraphs>104</Paragraphs>
  <Slides>21</Slides>
  <Notes>0</Notes>
  <HiddenSlides>0</HiddenSlides>
  <MMClips>1</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27" baseType="lpstr">
      <vt:lpstr>Office Theme</vt:lpstr>
      <vt:lpstr>3_Office Theme</vt:lpstr>
      <vt:lpstr>1_Office 主题</vt:lpstr>
      <vt:lpstr>1_Office Theme</vt:lpstr>
      <vt:lpstr>2_Office Theme</vt:lpstr>
      <vt:lpstr>Packager Shell Object</vt:lpstr>
      <vt:lpstr>PowerPoint Presentation</vt:lpstr>
      <vt:lpstr>CHỦ ĐỀ 11  TRÁI ĐẤT VÀ BẦU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11: TRÁI ĐẤT VÀ BẦU TRỜI Bài 43: CHUYỂN ĐỘNG NHÌN THẤY CỦA MẶT TRỜI</dc:title>
  <dc:creator>Windows User</dc:creator>
  <cp:lastModifiedBy>Tc</cp:lastModifiedBy>
  <cp:revision>128</cp:revision>
  <dcterms:created xsi:type="dcterms:W3CDTF">2021-04-12T07:57:26Z</dcterms:created>
  <dcterms:modified xsi:type="dcterms:W3CDTF">2025-04-14T02:00:05Z</dcterms:modified>
</cp:coreProperties>
</file>