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2"/>
  </p:notesMasterIdLst>
  <p:sldIdLst>
    <p:sldId id="257" r:id="rId2"/>
    <p:sldId id="435" r:id="rId3"/>
    <p:sldId id="263" r:id="rId4"/>
    <p:sldId id="264" r:id="rId5"/>
    <p:sldId id="258" r:id="rId6"/>
    <p:sldId id="262" r:id="rId7"/>
    <p:sldId id="442" r:id="rId8"/>
    <p:sldId id="277" r:id="rId9"/>
    <p:sldId id="282" r:id="rId10"/>
    <p:sldId id="450" r:id="rId11"/>
    <p:sldId id="443" r:id="rId12"/>
    <p:sldId id="448" r:id="rId13"/>
    <p:sldId id="447" r:id="rId14"/>
    <p:sldId id="439" r:id="rId15"/>
    <p:sldId id="440" r:id="rId16"/>
    <p:sldId id="267" r:id="rId17"/>
    <p:sldId id="449" r:id="rId18"/>
    <p:sldId id="273" r:id="rId19"/>
    <p:sldId id="451" r:id="rId20"/>
    <p:sldId id="28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6" d="100"/>
          <a:sy n="56" d="100"/>
        </p:scale>
        <p:origin x="2838" y="7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B290A6-6182-4B8F-8B8A-F855329889B6}" type="datetimeFigureOut">
              <a:rPr lang="en-US" smtClean="0"/>
              <a:t>10/21/2024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AE375B-8436-4235-9B42-1F1C4255F5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6019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61065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71EE0BA-C7A7-4975-8AF1-8E0249A84500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0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>
              <a:cs typeface="等线"/>
            </a:endParaRPr>
          </a:p>
        </p:txBody>
      </p:sp>
      <p:sp>
        <p:nvSpPr>
          <p:cNvPr id="17411" name="灯片编号占位符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B71EE0BA-C7A7-4975-8AF1-8E0249A84500}" type="slidenum">
              <a:rPr lang="zh-CN" altLang="en-US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zh-CN" alt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83323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-2844800" y="1143000"/>
            <a:ext cx="12811125" cy="7207250"/>
          </a:xfrm>
        </p:spPr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868375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745273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43460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6837353-30EB-4A48-80EB-173D804AEFB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472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32103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8469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211162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034183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70987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矩形 8"/>
          <p:cNvSpPr/>
          <p:nvPr userDrawn="1"/>
        </p:nvSpPr>
        <p:spPr>
          <a:xfrm>
            <a:off x="8880414" y="6431122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优秀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Word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www.1ppt.com/word/              Excel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www.1ppt.com/excel/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资料下载：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www.1ppt.com/ziliao/      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范文下载：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www.1ppt.com/fanwen/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试卷下载：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www.1ppt.com/shiti/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教案下载：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www.1ppt.com/jiaoan/  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zh-CN" altLang="en-US" sz="1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6656717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5528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81479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9801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721288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8793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13069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656415" y="1271421"/>
            <a:ext cx="6848475" cy="13075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srgbClr val="2E7E38"/>
                </a:solidFill>
                <a:effectLst/>
                <a:uLnTx/>
                <a:uFillTx/>
                <a:latin typeface="Times New Roman" panose="02020603050405020304" pitchFamily="18" charset="0"/>
                <a:ea typeface="方正正大黑简体" panose="02000000000000000000" pitchFamily="2" charset="-122"/>
                <a:cs typeface="Times New Roman" panose="02020603050405020304" pitchFamily="18" charset="0"/>
              </a:rPr>
              <a:t>BÀI 6. SỰ CHUYỂN BIẾN VÀ PHÂN HÓA CỦA XÃ HỘI NGUYÊN THỦY</a:t>
            </a:r>
            <a:endParaRPr kumimoji="0" lang="zh-CN" altLang="en-US" sz="2800" b="0" i="0" u="none" strike="noStrike" kern="1200" cap="none" spc="180" normalizeH="0" baseline="0" noProof="0" dirty="0">
              <a:ln>
                <a:noFill/>
              </a:ln>
              <a:solidFill>
                <a:srgbClr val="6FA068"/>
              </a:solidFill>
              <a:effectLst/>
              <a:uLnTx/>
              <a:uFillTx/>
              <a:latin typeface="Times New Roman" panose="02020603050405020304" pitchFamily="18" charset="0"/>
              <a:ea typeface="方正正大黑简体" panose="02000000000000000000" pitchFamily="2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1600200"/>
            <a:ext cx="12192000" cy="3077760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txBody>
          <a:bodyPr wrap="square" lIns="121915" tIns="60957" rIns="121915" bIns="60957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Quan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sát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cho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biết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cụ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kim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loại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có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điểm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gì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khác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biệt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về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chủng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loại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,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hình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dáng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so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với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công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cụ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en-US" sz="64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đá</a:t>
            </a:r>
            <a:r>
              <a:rPr lang="en-US" sz="64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?.</a:t>
            </a:r>
          </a:p>
        </p:txBody>
      </p:sp>
      <p:pic>
        <p:nvPicPr>
          <p:cNvPr id="6" name="Picture 2" descr="Khoa học xã hội 6 bài 3: Xã hội nguyên thủy - Tech12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01" y="1"/>
            <a:ext cx="57277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Vì Sao Xã Hội Nguyên Thủy Tan Rã ? Vì Sao Xã Hội Nguyên Thủy Tan Rã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1" y="48683"/>
            <a:ext cx="6362700" cy="32787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Công cụ lao động của người nguyên thủy - Lịch sử 6 - Huỳnh Phi Hạt - Thư  viện Tư liệu giáo dụ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9301" y="3327401"/>
            <a:ext cx="6362700" cy="3530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9073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838AF5-3B64-48E4-A765-9D4D84AD4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BAC6C9E-F7D7-4568-99EE-6E801E9576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 fontScale="77500" lnSpcReduction="20000"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en-US" sz="51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</a:t>
            </a:r>
          </a:p>
          <a:p>
            <a:pPr marL="0" indent="0" algn="just">
              <a:lnSpc>
                <a:spcPct val="115000"/>
              </a:lnSpc>
              <a:buNone/>
            </a:pPr>
            <a:r>
              <a:rPr lang="en-US" sz="3300" b="1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1</a:t>
            </a:r>
            <a:r>
              <a:rPr lang="en-VN" sz="3300" b="1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 SỰ PHÁT</a:t>
            </a:r>
            <a:r>
              <a:rPr lang="vi-VN" sz="3300" b="1" dirty="0">
                <a:solidFill>
                  <a:schemeClr val="accent5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HIỆN RA KIM LOẠI VÀ BƯỚC TIẾN CỦA XÃ HỘI NGUYÊN THUỶ</a:t>
            </a:r>
            <a:endParaRPr lang="en-VN" sz="3300" dirty="0">
              <a:solidFill>
                <a:schemeClr val="accent5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S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ự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4300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endParaRPr lang="en-US" sz="4300" dirty="0">
              <a:solidFill>
                <a:schemeClr val="accent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 TCN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nl-NL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Vai trò của kim loại: </a:t>
            </a: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nl-NL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Nông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Nghề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endParaRPr lang="en-US" sz="43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lao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3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3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algn="just">
              <a:buNone/>
            </a:pPr>
            <a:endParaRPr lang="nl-NL" sz="3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43328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7285" y="6086273"/>
            <a:ext cx="1884887" cy="767569"/>
          </a:xfrm>
          <a:prstGeom prst="rect">
            <a:avLst/>
          </a:prstGeom>
        </p:spPr>
      </p:pic>
      <p:pic>
        <p:nvPicPr>
          <p:cNvPr id="17" name="图片 3" descr="dbbdf7ebe7fa68866d08b93311b00402">
            <a:extLst>
              <a:ext uri="{FF2B5EF4-FFF2-40B4-BE49-F238E27FC236}">
                <a16:creationId xmlns:a16="http://schemas.microsoft.com/office/drawing/2014/main" id="{5693FA9D-3940-41D5-B70E-9221B3C1617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810" y="115410"/>
            <a:ext cx="5360856" cy="1569720"/>
          </a:xfrm>
          <a:prstGeom prst="rect">
            <a:avLst/>
          </a:prstGeom>
        </p:spPr>
      </p:pic>
      <p:pic>
        <p:nvPicPr>
          <p:cNvPr id="7170" name="Picture 2" descr="Tìm trên lược đồ hình 4 (tr.22) kết hợp với tra cứu thông tin từ sách, báo và Internet, hãy cho biết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302" y="0"/>
            <a:ext cx="1123861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54844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3B905-01FF-4352-A5E5-E4B4B085D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D97C4-0023-49FF-88D8-F86EDFEE3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buNone/>
            </a:pPr>
            <a:endParaRPr lang="en-VN" sz="36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4800" b="1" dirty="0">
                <a:solidFill>
                  <a:srgbClr val="311F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Sự thay đổi trong đời sống xã hội</a:t>
            </a:r>
            <a:endParaRPr lang="en-VN" sz="4800" dirty="0">
              <a:solidFill>
                <a:srgbClr val="311F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1509176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53125" y="843715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锐字工房洪荒之光中黑简1.0" panose="02010600030101010101" charset="-122"/>
                <a:ea typeface="锐字工房洪荒之光中黑简1.0" panose="02010600030101010101" charset="-122"/>
                <a:cs typeface="+mn-cs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0039090"/>
              </p:ext>
            </p:extLst>
          </p:nvPr>
        </p:nvGraphicFramePr>
        <p:xfrm>
          <a:off x="531629" y="1414130"/>
          <a:ext cx="7134446" cy="512745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2218833">
                  <a:extLst>
                    <a:ext uri="{9D8B030D-6E8A-4147-A177-3AD203B41FA5}">
                      <a16:colId xmlns:a16="http://schemas.microsoft.com/office/drawing/2014/main" val="3025347838"/>
                    </a:ext>
                  </a:extLst>
                </a:gridCol>
                <a:gridCol w="4915613">
                  <a:extLst>
                    <a:ext uri="{9D8B030D-6E8A-4147-A177-3AD203B41FA5}">
                      <a16:colId xmlns:a16="http://schemas.microsoft.com/office/drawing/2014/main" val="1841395839"/>
                    </a:ext>
                  </a:extLst>
                </a:gridCol>
              </a:tblGrid>
              <a:tr h="74986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</a:t>
                      </a: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phẩm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7099483"/>
                  </a:ext>
                </a:extLst>
              </a:tr>
              <a:tr h="122138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4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kumimoji="0" lang="en-US" sz="24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4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4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427601"/>
                  </a:ext>
                </a:extLst>
              </a:tr>
              <a:tr h="81425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thành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127293"/>
                  </a:ext>
                </a:extLst>
              </a:tr>
              <a:tr h="2341955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triệt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4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4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24994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66932" y="508932"/>
            <a:ext cx="786384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PHIẾU HỌC TẬP </a:t>
            </a:r>
          </a:p>
          <a:p>
            <a:pPr algn="ctr"/>
            <a:endParaRPr lang="en-US" sz="2800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ED4876A-CED6-4F59-AEE0-8A0E5B6AF7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31888" y="1504698"/>
            <a:ext cx="4125433" cy="5127457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715EC78-FF50-4372-A8C8-D5A811EDB7D9}"/>
              </a:ext>
            </a:extLst>
          </p:cNvPr>
          <p:cNvSpPr/>
          <p:nvPr/>
        </p:nvSpPr>
        <p:spPr>
          <a:xfrm>
            <a:off x="6932428" y="316413"/>
            <a:ext cx="61101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HĐ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cặp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-5 </a:t>
            </a:r>
            <a:r>
              <a:rPr lang="en-US" sz="3200" i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89093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53125" y="843715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锐字工房洪荒之光中黑简1.0" panose="02010600030101010101" charset="-122"/>
                <a:ea typeface="锐字工房洪荒之光中黑简1.0" panose="02010600030101010101" charset="-122"/>
                <a:cs typeface="+mn-cs"/>
              </a:endParaRPr>
            </a:p>
          </p:txBody>
        </p:sp>
      </p:grp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3518213"/>
              </p:ext>
            </p:extLst>
          </p:nvPr>
        </p:nvGraphicFramePr>
        <p:xfrm>
          <a:off x="909947" y="1360967"/>
          <a:ext cx="10973378" cy="5090997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412752">
                  <a:extLst>
                    <a:ext uri="{9D8B030D-6E8A-4147-A177-3AD203B41FA5}">
                      <a16:colId xmlns:a16="http://schemas.microsoft.com/office/drawing/2014/main" val="3025347838"/>
                    </a:ext>
                  </a:extLst>
                </a:gridCol>
                <a:gridCol w="7560626">
                  <a:extLst>
                    <a:ext uri="{9D8B030D-6E8A-4147-A177-3AD203B41FA5}">
                      <a16:colId xmlns:a16="http://schemas.microsoft.com/office/drawing/2014/main" val="1841395839"/>
                    </a:ext>
                  </a:extLst>
                </a:gridCol>
              </a:tblGrid>
              <a:tr h="10826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 err="1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cầu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Sản phẩm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397099483"/>
                  </a:ext>
                </a:extLst>
              </a:tr>
              <a:tr h="10826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kumimoji="0" lang="en-US" sz="28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kumimoji="0" lang="en-US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thị</a:t>
                      </a:r>
                      <a:r>
                        <a:rPr kumimoji="0" lang="en-US" sz="2800" b="1" i="1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b="1" i="1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tộc</a:t>
                      </a:r>
                      <a:r>
                        <a:rPr lang="en-US" sz="2800" b="1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chủ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đình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đàn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ông</a:t>
                      </a:r>
                      <a:endParaRPr lang="en-US" sz="2800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120427601"/>
                  </a:ext>
                </a:extLst>
              </a:tr>
              <a:tr h="1082616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kẻ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giàu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ng</a:t>
                      </a:r>
                      <a:r>
                        <a:rPr lang="vi-VN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ời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nghèo</a:t>
                      </a:r>
                      <a:endParaRPr lang="en-US" sz="2800" i="1" dirty="0">
                        <a:solidFill>
                          <a:prstClr val="black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09127293"/>
                  </a:ext>
                </a:extLst>
              </a:tr>
              <a:tr h="1843149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Xã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hội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nguyên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ở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Đông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hoá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</a:t>
                      </a:r>
                      <a:r>
                        <a:rPr lang="vi-VN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ư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triệt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vì</a:t>
                      </a:r>
                      <a:r>
                        <a:rPr lang="en-US" sz="2800" i="1" dirty="0">
                          <a:solidFill>
                            <a:schemeClr val="bg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2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phải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liên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với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nhau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thuỷ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lợi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chống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giặc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ngoại</a:t>
                      </a:r>
                      <a:r>
                        <a:rPr lang="en-US" sz="2800" i="1" dirty="0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i="1" dirty="0" err="1">
                          <a:solidFill>
                            <a:prstClr val="black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xâm</a:t>
                      </a: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08249947"/>
                  </a:ext>
                </a:extLst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1798117" y="317511"/>
            <a:ext cx="78638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</a:p>
        </p:txBody>
      </p:sp>
    </p:spTree>
    <p:extLst>
      <p:ext uri="{BB962C8B-B14F-4D97-AF65-F5344CB8AC3E}">
        <p14:creationId xmlns:p14="http://schemas.microsoft.com/office/powerpoint/2010/main" val="348232404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9A8E5097-2C1E-C34F-B2F3-D8F2973DC55A}"/>
              </a:ext>
            </a:extLst>
          </p:cNvPr>
          <p:cNvSpPr/>
          <p:nvPr/>
        </p:nvSpPr>
        <p:spPr>
          <a:xfrm>
            <a:off x="576470" y="1987826"/>
            <a:ext cx="1013791" cy="3299791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Công cụ lao động bằng kim loại ra đời</a:t>
            </a:r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DD139192-1A50-DD4E-8B61-E0D157100B1B}"/>
              </a:ext>
            </a:extLst>
          </p:cNvPr>
          <p:cNvSpPr/>
          <p:nvPr/>
        </p:nvSpPr>
        <p:spPr>
          <a:xfrm>
            <a:off x="1967946" y="2604049"/>
            <a:ext cx="1013791" cy="21070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phát triển</a:t>
            </a:r>
          </a:p>
        </p:txBody>
      </p: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FEAACE9B-ACFB-F04D-894A-0D6E790EF4B8}"/>
              </a:ext>
            </a:extLst>
          </p:cNvPr>
          <p:cNvSpPr/>
          <p:nvPr/>
        </p:nvSpPr>
        <p:spPr>
          <a:xfrm>
            <a:off x="3462122" y="1227476"/>
            <a:ext cx="1013791" cy="21070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dư thừa</a:t>
            </a:r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3F193AEB-4797-AF40-A1E4-1AD9FC4D7FC6}"/>
              </a:ext>
            </a:extLst>
          </p:cNvPr>
          <p:cNvSpPr/>
          <p:nvPr/>
        </p:nvSpPr>
        <p:spPr>
          <a:xfrm>
            <a:off x="3359422" y="3925958"/>
            <a:ext cx="1192696" cy="210709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 phẩm chung</a:t>
            </a:r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EB63807A-7CD6-3647-8E8E-02D7D62E9087}"/>
              </a:ext>
            </a:extLst>
          </p:cNvPr>
          <p:cNvSpPr/>
          <p:nvPr/>
        </p:nvSpPr>
        <p:spPr>
          <a:xfrm>
            <a:off x="5572539" y="1252328"/>
            <a:ext cx="1192696" cy="21070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đứng đầu thị tộc</a:t>
            </a:r>
          </a:p>
        </p:txBody>
      </p:sp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23AADB81-7220-E248-80AE-6B7D8B8AF20E}"/>
              </a:ext>
            </a:extLst>
          </p:cNvPr>
          <p:cNvSpPr/>
          <p:nvPr/>
        </p:nvSpPr>
        <p:spPr>
          <a:xfrm>
            <a:off x="5491373" y="3945831"/>
            <a:ext cx="1192696" cy="21070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Thành viên thị tộc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5D3462C0-AFEE-2749-A677-E87DDB088B25}"/>
              </a:ext>
            </a:extLst>
          </p:cNvPr>
          <p:cNvSpPr/>
          <p:nvPr/>
        </p:nvSpPr>
        <p:spPr>
          <a:xfrm>
            <a:off x="7235682" y="1331841"/>
            <a:ext cx="1192696" cy="203752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giàu</a:t>
            </a:r>
          </a:p>
        </p:txBody>
      </p:sp>
      <p:sp>
        <p:nvSpPr>
          <p:cNvPr id="11" name="Rounded Rectangle 10">
            <a:extLst>
              <a:ext uri="{FF2B5EF4-FFF2-40B4-BE49-F238E27FC236}">
                <a16:creationId xmlns:a16="http://schemas.microsoft.com/office/drawing/2014/main" id="{2BA931B7-83F7-CA44-B153-40F5B107D2B3}"/>
              </a:ext>
            </a:extLst>
          </p:cNvPr>
          <p:cNvSpPr/>
          <p:nvPr/>
        </p:nvSpPr>
        <p:spPr>
          <a:xfrm>
            <a:off x="7278754" y="3945830"/>
            <a:ext cx="1192696" cy="210709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Người nghèo</a:t>
            </a:r>
          </a:p>
        </p:txBody>
      </p:sp>
      <p:sp>
        <p:nvSpPr>
          <p:cNvPr id="12" name="Rounded Rectangle 11">
            <a:extLst>
              <a:ext uri="{FF2B5EF4-FFF2-40B4-BE49-F238E27FC236}">
                <a16:creationId xmlns:a16="http://schemas.microsoft.com/office/drawing/2014/main" id="{D2332E66-1964-4949-97C6-0122F0C36C39}"/>
              </a:ext>
            </a:extLst>
          </p:cNvPr>
          <p:cNvSpPr/>
          <p:nvPr/>
        </p:nvSpPr>
        <p:spPr>
          <a:xfrm>
            <a:off x="8885591" y="1252327"/>
            <a:ext cx="1192696" cy="21070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cấp thống trị</a:t>
            </a:r>
          </a:p>
        </p:txBody>
      </p:sp>
      <p:sp>
        <p:nvSpPr>
          <p:cNvPr id="13" name="Rounded Rectangle 12">
            <a:extLst>
              <a:ext uri="{FF2B5EF4-FFF2-40B4-BE49-F238E27FC236}">
                <a16:creationId xmlns:a16="http://schemas.microsoft.com/office/drawing/2014/main" id="{DBB561BF-AF0E-6E4F-BFAD-DFEC20F3DF5C}"/>
              </a:ext>
            </a:extLst>
          </p:cNvPr>
          <p:cNvSpPr/>
          <p:nvPr/>
        </p:nvSpPr>
        <p:spPr>
          <a:xfrm>
            <a:off x="8885591" y="3945829"/>
            <a:ext cx="1192696" cy="2107097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Giai cấp</a:t>
            </a:r>
          </a:p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bị </a:t>
            </a:r>
          </a:p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B8844512-EA0D-7149-9553-4F6D915B271E}"/>
              </a:ext>
            </a:extLst>
          </p:cNvPr>
          <p:cNvSpPr/>
          <p:nvPr/>
        </p:nvSpPr>
        <p:spPr>
          <a:xfrm>
            <a:off x="10492428" y="1331841"/>
            <a:ext cx="1431230" cy="43533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Xã hội có giai cấp ra đời Xã hội nguyên thuỷ tan rã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6FEE83B4-6655-1C47-8013-39FCC0B072C3}"/>
              </a:ext>
            </a:extLst>
          </p:cNvPr>
          <p:cNvCxnSpPr>
            <a:cxnSpLocks/>
          </p:cNvCxnSpPr>
          <p:nvPr/>
        </p:nvCxnSpPr>
        <p:spPr>
          <a:xfrm flipV="1">
            <a:off x="2960216" y="2425145"/>
            <a:ext cx="559908" cy="121257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5CD808F-B287-7A4D-8969-D694868C1C3E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>
            <a:off x="2981737" y="3657597"/>
            <a:ext cx="377685" cy="132190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42B6301-D8A9-3141-B854-D4C7E2B4258F}"/>
              </a:ext>
            </a:extLst>
          </p:cNvPr>
          <p:cNvCxnSpPr>
            <a:cxnSpLocks/>
            <a:stCxn id="4" idx="3"/>
            <a:endCxn id="5" idx="1"/>
          </p:cNvCxnSpPr>
          <p:nvPr/>
        </p:nvCxnSpPr>
        <p:spPr>
          <a:xfrm>
            <a:off x="1590261" y="3637722"/>
            <a:ext cx="377685" cy="1987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6716085-8092-0640-BB1D-D0239C962013}"/>
              </a:ext>
            </a:extLst>
          </p:cNvPr>
          <p:cNvCxnSpPr>
            <a:cxnSpLocks/>
          </p:cNvCxnSpPr>
          <p:nvPr/>
        </p:nvCxnSpPr>
        <p:spPr>
          <a:xfrm>
            <a:off x="4530179" y="2351425"/>
            <a:ext cx="1096626" cy="2485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1CCF8F9-1196-324F-9C13-E781BDC55348}"/>
              </a:ext>
            </a:extLst>
          </p:cNvPr>
          <p:cNvCxnSpPr>
            <a:cxnSpLocks/>
            <a:stCxn id="7" idx="3"/>
          </p:cNvCxnSpPr>
          <p:nvPr/>
        </p:nvCxnSpPr>
        <p:spPr>
          <a:xfrm>
            <a:off x="4552118" y="4979506"/>
            <a:ext cx="939255" cy="99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6A9E6DA6-E641-004E-AD82-DBE1F7F065CF}"/>
              </a:ext>
            </a:extLst>
          </p:cNvPr>
          <p:cNvCxnSpPr>
            <a:cxnSpLocks/>
          </p:cNvCxnSpPr>
          <p:nvPr/>
        </p:nvCxnSpPr>
        <p:spPr>
          <a:xfrm flipV="1">
            <a:off x="6557347" y="4989439"/>
            <a:ext cx="757032" cy="9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34A953D-53C0-F546-94C2-8707CA1350E5}"/>
              </a:ext>
            </a:extLst>
          </p:cNvPr>
          <p:cNvCxnSpPr>
            <a:cxnSpLocks/>
          </p:cNvCxnSpPr>
          <p:nvPr/>
        </p:nvCxnSpPr>
        <p:spPr>
          <a:xfrm flipV="1">
            <a:off x="8209733" y="4969568"/>
            <a:ext cx="757032" cy="99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556D677E-DAEC-FC4A-A144-57D6A1E88EDB}"/>
              </a:ext>
            </a:extLst>
          </p:cNvPr>
          <p:cNvCxnSpPr>
            <a:cxnSpLocks/>
            <a:stCxn id="13" idx="3"/>
            <a:endCxn id="14" idx="1"/>
          </p:cNvCxnSpPr>
          <p:nvPr/>
        </p:nvCxnSpPr>
        <p:spPr>
          <a:xfrm flipV="1">
            <a:off x="10078287" y="3508511"/>
            <a:ext cx="414141" cy="149086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B3640B7A-1CB5-4E49-B5E2-6AED8CC3C18C}"/>
              </a:ext>
            </a:extLst>
          </p:cNvPr>
          <p:cNvCxnSpPr>
            <a:cxnSpLocks/>
            <a:endCxn id="10" idx="1"/>
          </p:cNvCxnSpPr>
          <p:nvPr/>
        </p:nvCxnSpPr>
        <p:spPr>
          <a:xfrm flipV="1">
            <a:off x="6778469" y="2350602"/>
            <a:ext cx="457213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7EE3EEED-FFEB-4C49-9FAB-132D13E3333B}"/>
              </a:ext>
            </a:extLst>
          </p:cNvPr>
          <p:cNvCxnSpPr>
            <a:cxnSpLocks/>
          </p:cNvCxnSpPr>
          <p:nvPr/>
        </p:nvCxnSpPr>
        <p:spPr>
          <a:xfrm flipV="1">
            <a:off x="8428378" y="2350597"/>
            <a:ext cx="457213" cy="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68C22E4D-CA69-4841-A252-7458606F6CC3}"/>
              </a:ext>
            </a:extLst>
          </p:cNvPr>
          <p:cNvCxnSpPr>
            <a:cxnSpLocks/>
            <a:stCxn id="12" idx="3"/>
          </p:cNvCxnSpPr>
          <p:nvPr/>
        </p:nvCxnSpPr>
        <p:spPr>
          <a:xfrm>
            <a:off x="10078287" y="2305876"/>
            <a:ext cx="366104" cy="1177783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EC96CC86-25BE-0647-A32F-2581735CE7AF}"/>
              </a:ext>
            </a:extLst>
          </p:cNvPr>
          <p:cNvCxnSpPr>
            <a:cxnSpLocks/>
            <a:stCxn id="7" idx="3"/>
            <a:endCxn id="8" idx="1"/>
          </p:cNvCxnSpPr>
          <p:nvPr/>
        </p:nvCxnSpPr>
        <p:spPr>
          <a:xfrm flipV="1">
            <a:off x="4552118" y="2305877"/>
            <a:ext cx="1020421" cy="26736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8407D892-5539-F249-A40E-D5475CC92896}"/>
              </a:ext>
            </a:extLst>
          </p:cNvPr>
          <p:cNvSpPr txBox="1"/>
          <p:nvPr/>
        </p:nvSpPr>
        <p:spPr>
          <a:xfrm>
            <a:off x="4616750" y="2062369"/>
            <a:ext cx="94128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rgbClr val="311F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 hữu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A28E0D4-0E8E-1842-9FC2-3D30C7F21617}"/>
              </a:ext>
            </a:extLst>
          </p:cNvPr>
          <p:cNvSpPr txBox="1"/>
          <p:nvPr/>
        </p:nvSpPr>
        <p:spPr>
          <a:xfrm>
            <a:off x="4547000" y="4632781"/>
            <a:ext cx="11673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VN" sz="2000" dirty="0">
                <a:solidFill>
                  <a:srgbClr val="311F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đều </a:t>
            </a:r>
          </a:p>
        </p:txBody>
      </p:sp>
    </p:spTree>
    <p:extLst>
      <p:ext uri="{BB962C8B-B14F-4D97-AF65-F5344CB8AC3E}">
        <p14:creationId xmlns:p14="http://schemas.microsoft.com/office/powerpoint/2010/main" val="7172848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1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3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1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4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49" grpId="0"/>
      <p:bldP spid="5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B3B905-01FF-4352-A5E5-E4B4B085D0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D97C4-0023-49FF-88D8-F86EDFEE3E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65125"/>
            <a:ext cx="10515600" cy="58118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4800" b="1" dirty="0">
                <a:solidFill>
                  <a:srgbClr val="FFC000"/>
                </a:solidFill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</a:t>
            </a:r>
            <a:endParaRPr lang="en-US" sz="4800" b="1" dirty="0">
              <a:solidFill>
                <a:srgbClr val="311F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vi-VN" sz="4800" b="1" dirty="0">
                <a:solidFill>
                  <a:srgbClr val="311FC8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Sự thay đổi trong đời sống xã hội</a:t>
            </a:r>
            <a:endParaRPr lang="en-VN" sz="4800" dirty="0">
              <a:solidFill>
                <a:srgbClr val="311FC8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lnSpc>
                <a:spcPct val="150000"/>
              </a:lnSpc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nl-NL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Sản xuất phát triển, tạo ra của cải d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>
                <a:latin typeface="Times New Roman" panose="02020603050405020304" pitchFamily="18" charset="0"/>
                <a:cs typeface="Times New Roman" panose="02020603050405020304" pitchFamily="18" charset="0"/>
              </a:rPr>
              <a:t> phân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nghèo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cấp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-&gt;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tan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rã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9704984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805FE3F-B99B-5C4C-8EEA-5399A1B15EB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983427"/>
            <a:ext cx="8617058" cy="5618851"/>
          </a:xfrm>
          <a:prstGeom prst="rect">
            <a:avLst/>
          </a:prstGeom>
        </p:spPr>
      </p:pic>
      <p:sp>
        <p:nvSpPr>
          <p:cNvPr id="9" name="Vertical Scroll 8">
            <a:extLst>
              <a:ext uri="{FF2B5EF4-FFF2-40B4-BE49-F238E27FC236}">
                <a16:creationId xmlns:a16="http://schemas.microsoft.com/office/drawing/2014/main" id="{7BA48757-911C-024F-8E24-18DEA11306AB}"/>
              </a:ext>
            </a:extLst>
          </p:cNvPr>
          <p:cNvSpPr/>
          <p:nvPr/>
        </p:nvSpPr>
        <p:spPr>
          <a:xfrm>
            <a:off x="8756542" y="983427"/>
            <a:ext cx="3642102" cy="5618851"/>
          </a:xfrm>
          <a:prstGeom prst="vertic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vi-VN" sz="2200" dirty="0">
                <a:latin typeface="+mj-lt"/>
              </a:rPr>
              <a:t>? Dựa vào những hình vẽ bên trái, em hãy nêu tên và đưa ra những từ khoá về ý nghĩa của những phát minh đó? Trong các phát minh đó phát minh nào quan trọng nhất</a:t>
            </a:r>
            <a:endParaRPr lang="en-VN" sz="2200" dirty="0">
              <a:latin typeface="+mj-lt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6D919DF-F540-5E4F-B2E1-77E604DC6CC5}"/>
              </a:ext>
            </a:extLst>
          </p:cNvPr>
          <p:cNvSpPr/>
          <p:nvPr/>
        </p:nvSpPr>
        <p:spPr>
          <a:xfrm>
            <a:off x="604434" y="2402237"/>
            <a:ext cx="2045776" cy="263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Phát minh ra lửa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515D401-C885-2D47-AC9F-7D83E6ADD2C4}"/>
              </a:ext>
            </a:extLst>
          </p:cNvPr>
          <p:cNvSpPr/>
          <p:nvPr/>
        </p:nvSpPr>
        <p:spPr>
          <a:xfrm>
            <a:off x="3750589" y="2402236"/>
            <a:ext cx="2045776" cy="263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VN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hế tác công cụ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15A2EB-6EB9-8C4F-AD10-650BE15EC3AF}"/>
              </a:ext>
            </a:extLst>
          </p:cNvPr>
          <p:cNvSpPr/>
          <p:nvPr/>
        </p:nvSpPr>
        <p:spPr>
          <a:xfrm>
            <a:off x="6338806" y="2402236"/>
            <a:ext cx="2045776" cy="263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mài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FA8AB28-90CE-6248-B3F0-6AB12C978D23}"/>
              </a:ext>
            </a:extLst>
          </p:cNvPr>
          <p:cNvSpPr/>
          <p:nvPr/>
        </p:nvSpPr>
        <p:spPr>
          <a:xfrm>
            <a:off x="495946" y="4618494"/>
            <a:ext cx="2045776" cy="263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trọt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C2ABC68-3B3D-B345-8914-C22BAC2281DC}"/>
              </a:ext>
            </a:extLst>
          </p:cNvPr>
          <p:cNvSpPr/>
          <p:nvPr/>
        </p:nvSpPr>
        <p:spPr>
          <a:xfrm>
            <a:off x="3750589" y="4502257"/>
            <a:ext cx="2045776" cy="263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Chăn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47DA9DF-4E2C-F44F-AF71-5C9DCA55627F}"/>
              </a:ext>
            </a:extLst>
          </p:cNvPr>
          <p:cNvSpPr/>
          <p:nvPr/>
        </p:nvSpPr>
        <p:spPr>
          <a:xfrm>
            <a:off x="6338806" y="4564249"/>
            <a:ext cx="2045776" cy="263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gốm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5256243-3406-F34C-A269-7BCEB50F2F28}"/>
              </a:ext>
            </a:extLst>
          </p:cNvPr>
          <p:cNvSpPr/>
          <p:nvPr/>
        </p:nvSpPr>
        <p:spPr>
          <a:xfrm>
            <a:off x="480447" y="6300775"/>
            <a:ext cx="2293749" cy="26347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trâu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bò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D935A26-5C3F-DB4A-9B5D-970D33133D82}"/>
              </a:ext>
            </a:extLst>
          </p:cNvPr>
          <p:cNvSpPr/>
          <p:nvPr/>
        </p:nvSpPr>
        <p:spPr>
          <a:xfrm>
            <a:off x="3802251" y="6224346"/>
            <a:ext cx="2293749" cy="486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Chế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kim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endParaRPr lang="en-VN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2A5853F-C7E5-7542-B851-96273009EAFF}"/>
              </a:ext>
            </a:extLst>
          </p:cNvPr>
          <p:cNvSpPr/>
          <p:nvPr/>
        </p:nvSpPr>
        <p:spPr>
          <a:xfrm>
            <a:off x="6462793" y="6232807"/>
            <a:ext cx="2293749" cy="48642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endParaRPr lang="en-VN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83148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238D02-1DD0-4B30-8EF4-CD3F977378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B568A-F3CA-48D0-B167-C983F84593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500743"/>
            <a:ext cx="10515600" cy="567622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 algn="just">
              <a:buNone/>
            </a:pP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H: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nay Kim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</a:t>
            </a:r>
            <a:r>
              <a:rPr lang="vi-VN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6375139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20" t="11333" r="5287" b="38000"/>
          <a:stretch/>
        </p:blipFill>
        <p:spPr bwMode="auto">
          <a:xfrm>
            <a:off x="10" y="0"/>
            <a:ext cx="12191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49" t="16519" r="15917" b="17187"/>
          <a:stretch/>
        </p:blipFill>
        <p:spPr bwMode="auto">
          <a:xfrm>
            <a:off x="114301" y="261257"/>
            <a:ext cx="12077699" cy="638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387" t="63077" r="19960" b="1"/>
          <a:stretch/>
        </p:blipFill>
        <p:spPr bwMode="auto">
          <a:xfrm>
            <a:off x="3422071" y="3835405"/>
            <a:ext cx="6359236" cy="2532167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12" t="4464" r="17298" b="5358"/>
          <a:stretch/>
        </p:blipFill>
        <p:spPr bwMode="auto">
          <a:xfrm>
            <a:off x="5" y="155126"/>
            <a:ext cx="12090395" cy="65967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1617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5c95d9be9ffa50fc92ed5552156a00c5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964180" y="-24765"/>
            <a:ext cx="7858760" cy="3610610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 rot="21360000">
            <a:off x="3689985" y="1557780"/>
            <a:ext cx="6848475" cy="1274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0" i="0" u="none" strike="noStrike" kern="1200" cap="none" spc="0" normalizeH="0" baseline="0" noProof="0" dirty="0">
                <a:ln>
                  <a:noFill/>
                </a:ln>
                <a:solidFill>
                  <a:srgbClr val="4984BA"/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CẢM ƠN CÁC EM ĐÃ LẮNG NGHE!</a:t>
            </a:r>
            <a:endParaRPr kumimoji="0" lang="zh-CN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4984BA"/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28" t="13668" r="11295" b="17083"/>
          <a:stretch/>
        </p:blipFill>
        <p:spPr bwMode="auto">
          <a:xfrm>
            <a:off x="1224647" y="751118"/>
            <a:ext cx="9794423" cy="4963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18"/>
          <a:stretch/>
        </p:blipFill>
        <p:spPr bwMode="auto">
          <a:xfrm>
            <a:off x="3192693" y="4359734"/>
            <a:ext cx="7388225" cy="1118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1" r="17734" b="6953"/>
          <a:stretch/>
        </p:blipFill>
        <p:spPr bwMode="auto">
          <a:xfrm>
            <a:off x="711200" y="177801"/>
            <a:ext cx="10972800" cy="6497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23700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4" t="1312" r="21664" b="5474"/>
          <a:stretch/>
        </p:blipFill>
        <p:spPr bwMode="auto">
          <a:xfrm>
            <a:off x="203203" y="48491"/>
            <a:ext cx="11761695" cy="67432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98" t="45406" r="20633" b="44431"/>
          <a:stretch/>
        </p:blipFill>
        <p:spPr bwMode="auto">
          <a:xfrm>
            <a:off x="3149600" y="4953003"/>
            <a:ext cx="4775200" cy="105634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" name="Picture 9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515" t="11300" r="9498" b="41971"/>
          <a:stretch/>
        </p:blipFill>
        <p:spPr bwMode="auto">
          <a:xfrm>
            <a:off x="203204" y="48492"/>
            <a:ext cx="11761693" cy="653010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6146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16" t="16064" r="10359" b="9915"/>
          <a:stretch/>
        </p:blipFill>
        <p:spPr bwMode="auto">
          <a:xfrm>
            <a:off x="203200" y="183477"/>
            <a:ext cx="11785600" cy="647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4038600"/>
            <a:ext cx="6502400" cy="223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21483"/>
            <a:ext cx="11887200" cy="64146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924078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组合 11"/>
          <p:cNvGrpSpPr/>
          <p:nvPr/>
        </p:nvGrpSpPr>
        <p:grpSpPr>
          <a:xfrm>
            <a:off x="354965" y="240030"/>
            <a:ext cx="965200" cy="1009015"/>
            <a:chOff x="11295" y="1307"/>
            <a:chExt cx="3874" cy="4046"/>
          </a:xfrm>
        </p:grpSpPr>
        <p:pic>
          <p:nvPicPr>
            <p:cNvPr id="9" name="图片 8" descr="f7d30ea4b628d33971365e72821aa1c5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1295" y="1307"/>
              <a:ext cx="3874" cy="4046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 rot="20760000">
              <a:off x="12314" y="2289"/>
              <a:ext cx="2229" cy="18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锐字工房洪荒之光中黑简1.0" panose="02010600030101010101" charset="-122"/>
                <a:ea typeface="锐字工房洪荒之光中黑简1.0" panose="02010600030101010101" charset="-122"/>
                <a:cs typeface="+mn-cs"/>
              </a:endParaRPr>
            </a:p>
          </p:txBody>
        </p:sp>
      </p:grpSp>
      <p:pic>
        <p:nvPicPr>
          <p:cNvPr id="14" name="图片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51130" y="4692760"/>
            <a:ext cx="4892675" cy="1992409"/>
          </a:xfrm>
          <a:prstGeom prst="rect">
            <a:avLst/>
          </a:prstGeom>
        </p:spPr>
      </p:pic>
      <p:pic>
        <p:nvPicPr>
          <p:cNvPr id="18" name="图片 3" descr="dbbdf7ebe7fa68866d08b93311b00402">
            <a:extLst>
              <a:ext uri="{FF2B5EF4-FFF2-40B4-BE49-F238E27FC236}">
                <a16:creationId xmlns:a16="http://schemas.microsoft.com/office/drawing/2014/main" id="{50575B23-86D3-4837-8304-837AB660281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19810" y="115410"/>
            <a:ext cx="5360856" cy="1569720"/>
          </a:xfrm>
          <a:prstGeom prst="rect">
            <a:avLst/>
          </a:prstGeom>
        </p:spPr>
      </p:pic>
      <p:sp>
        <p:nvSpPr>
          <p:cNvPr id="19" name="文本框 6">
            <a:extLst>
              <a:ext uri="{FF2B5EF4-FFF2-40B4-BE49-F238E27FC236}">
                <a16:creationId xmlns:a16="http://schemas.microsoft.com/office/drawing/2014/main" id="{30E87E51-620F-4066-BF5C-81A3F15B5DCD}"/>
              </a:ext>
            </a:extLst>
          </p:cNvPr>
          <p:cNvSpPr txBox="1"/>
          <p:nvPr/>
        </p:nvSpPr>
        <p:spPr>
          <a:xfrm>
            <a:off x="4037033" y="386352"/>
            <a:ext cx="4396934" cy="742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Times New Roman" panose="02020603050405020304" pitchFamily="18" charset="0"/>
                <a:ea typeface="字体管家棉花糖" panose="00020600040101010101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3200" b="1" i="0" u="none" strike="noStrike" kern="1200" cap="none" spc="20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Times New Roman" panose="02020603050405020304" pitchFamily="18" charset="0"/>
              <a:ea typeface="字体管家棉花糖" panose="00020600040101010101" charset="-122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75E874D-D7EF-4476-829A-366FB3DE2C7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027068" y="1399610"/>
            <a:ext cx="9285974" cy="4672716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6793CFC4-E1B7-49C7-A903-CC284059C596}"/>
              </a:ext>
            </a:extLst>
          </p:cNvPr>
          <p:cNvCxnSpPr>
            <a:cxnSpLocks/>
          </p:cNvCxnSpPr>
          <p:nvPr/>
        </p:nvCxnSpPr>
        <p:spPr>
          <a:xfrm>
            <a:off x="6096000" y="3105427"/>
            <a:ext cx="800275" cy="6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325FDF9-E7A4-4EDD-BAE1-CA77E9BCE670}"/>
              </a:ext>
            </a:extLst>
          </p:cNvPr>
          <p:cNvCxnSpPr>
            <a:cxnSpLocks/>
          </p:cNvCxnSpPr>
          <p:nvPr/>
        </p:nvCxnSpPr>
        <p:spPr>
          <a:xfrm>
            <a:off x="7904246" y="3112207"/>
            <a:ext cx="800275" cy="606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14AD9-F98E-4951-85C0-5630F5ED3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F7D2F4-7635-4D9F-8BDF-0F7BF782A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9098" y="365125"/>
            <a:ext cx="10864702" cy="5811838"/>
          </a:xfrm>
        </p:spPr>
        <p:txBody>
          <a:bodyPr/>
          <a:lstStyle/>
          <a:p>
            <a:pPr marL="0" indent="0">
              <a:buNone/>
            </a:pPr>
            <a:endParaRPr lang="en-US" b="1" u="sng" dirty="0"/>
          </a:p>
          <a:p>
            <a:pPr marL="0" indent="0">
              <a:buNone/>
            </a:pPr>
            <a:endParaRPr lang="en-US" b="1" u="sng" dirty="0"/>
          </a:p>
          <a:p>
            <a:pPr marL="0" indent="0" algn="ctr">
              <a:buNone/>
            </a:pP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3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nl-N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Nêu quá trình con người phát hiện ra kim loại 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en-US" sz="36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nl-NL" sz="3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Vai trò của kim loại đối với đời sống người nguyên thuỷ?</a:t>
            </a:r>
            <a:endParaRPr lang="en-US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99619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92" t="14757" r="60687" b="34628"/>
          <a:stretch/>
        </p:blipFill>
        <p:spPr bwMode="auto">
          <a:xfrm>
            <a:off x="8473648" y="1387785"/>
            <a:ext cx="3632608" cy="307780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338" t="20273" r="7067" b="37962"/>
          <a:stretch/>
        </p:blipFill>
        <p:spPr bwMode="auto">
          <a:xfrm>
            <a:off x="4572004" y="1426301"/>
            <a:ext cx="3629185" cy="307780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42" t="34883" r="13005" b="17842"/>
          <a:stretch/>
        </p:blipFill>
        <p:spPr bwMode="auto">
          <a:xfrm>
            <a:off x="4" y="1445771"/>
            <a:ext cx="4322617" cy="3038868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51" t="24467" r="36668" b="69166"/>
          <a:stretch/>
        </p:blipFill>
        <p:spPr bwMode="auto">
          <a:xfrm>
            <a:off x="4572001" y="470755"/>
            <a:ext cx="3629187" cy="919616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5" t="22645" r="69804" b="71284"/>
          <a:stretch/>
        </p:blipFill>
        <p:spPr bwMode="auto">
          <a:xfrm>
            <a:off x="36948" y="526153"/>
            <a:ext cx="4287789" cy="876931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09087" y="4858234"/>
            <a:ext cx="4285672" cy="11079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21915" tIns="60957" rIns="121915" bIns="60957">
            <a:spAutoFit/>
          </a:bodyPr>
          <a:lstStyle/>
          <a:p>
            <a:pPr algn="ctr"/>
            <a:r>
              <a:rPr lang="en-US" sz="3200" b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latin typeface="Times New Roman" panose="02020603050405020304" pitchFamily="18" charset="0"/>
                <a:cs typeface="Times New Roman" panose="02020603050405020304" pitchFamily="18" charset="0"/>
              </a:rPr>
              <a:t>Thành Ba bi lon-Lưỡng Hà</a:t>
            </a:r>
            <a:endParaRPr lang="en-US" sz="32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72001" y="4560584"/>
            <a:ext cx="3629187" cy="102598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lIns="121915" tIns="60957" rIns="121915" bIns="60957">
            <a:spAutoFit/>
          </a:bodyPr>
          <a:lstStyle/>
          <a:p>
            <a:pPr algn="ctr"/>
            <a:r>
              <a:rPr lang="en-US" sz="5867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Đồng</a:t>
            </a:r>
            <a:r>
              <a:rPr lang="en-US" sz="5867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 </a:t>
            </a:r>
            <a:r>
              <a:rPr lang="en-US" sz="5867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thau</a:t>
            </a:r>
            <a:endParaRPr lang="en-US" sz="5867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79254" y="4560583"/>
            <a:ext cx="3620655" cy="1107990"/>
          </a:xfrm>
          <a:prstGeom prst="rect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txBody>
          <a:bodyPr wrap="square" lIns="121915" tIns="60957" rIns="121915" bIns="60957">
            <a:spAutoFit/>
          </a:bodyPr>
          <a:lstStyle/>
          <a:p>
            <a:pPr algn="ctr"/>
            <a:r>
              <a:rPr lang="en-US" sz="6400" b="1" dirty="0" err="1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</a:rPr>
              <a:t>Sắt</a:t>
            </a:r>
            <a:endParaRPr lang="en-US" sz="6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</a:endParaRP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7" t="33333" r="62243" b="57108"/>
          <a:stretch/>
        </p:blipFill>
        <p:spPr bwMode="auto">
          <a:xfrm>
            <a:off x="8497015" y="455458"/>
            <a:ext cx="3620655" cy="932329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95029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9" t="4550" r="2231" b="18734"/>
          <a:stretch/>
        </p:blipFill>
        <p:spPr bwMode="auto">
          <a:xfrm>
            <a:off x="0" y="3"/>
            <a:ext cx="12192000" cy="7697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6686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512</Words>
  <Application>Microsoft Office PowerPoint</Application>
  <PresentationFormat>Widescreen</PresentationFormat>
  <Paragraphs>82</Paragraphs>
  <Slides>20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等线</vt:lpstr>
      <vt:lpstr>Arial</vt:lpstr>
      <vt:lpstr>Calibri</vt:lpstr>
      <vt:lpstr>Calibri Light</vt:lpstr>
      <vt:lpstr>Times New Roman</vt:lpstr>
      <vt:lpstr>锐字工房洪荒之光中黑简1.0</vt:lpstr>
      <vt:lpstr>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Phạm Thị Ngân (ADAS – GV)</dc:creator>
  <cp:lastModifiedBy>Administrator</cp:lastModifiedBy>
  <cp:revision>74</cp:revision>
  <dcterms:created xsi:type="dcterms:W3CDTF">2021-07-24T02:31:40Z</dcterms:created>
  <dcterms:modified xsi:type="dcterms:W3CDTF">2024-10-20T22:10:01Z</dcterms:modified>
</cp:coreProperties>
</file>