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1" r:id="rId2"/>
    <p:sldId id="256" r:id="rId3"/>
    <p:sldId id="436" r:id="rId4"/>
    <p:sldId id="663" r:id="rId5"/>
    <p:sldId id="446" r:id="rId6"/>
    <p:sldId id="445" r:id="rId7"/>
    <p:sldId id="596" r:id="rId8"/>
    <p:sldId id="665" r:id="rId9"/>
    <p:sldId id="674" r:id="rId10"/>
    <p:sldId id="599" r:id="rId11"/>
    <p:sldId id="456" r:id="rId12"/>
    <p:sldId id="642" r:id="rId13"/>
    <p:sldId id="667" r:id="rId14"/>
    <p:sldId id="668" r:id="rId15"/>
    <p:sldId id="669" r:id="rId16"/>
    <p:sldId id="670" r:id="rId17"/>
    <p:sldId id="671" r:id="rId18"/>
    <p:sldId id="298" r:id="rId19"/>
    <p:sldId id="672" r:id="rId20"/>
    <p:sldId id="610" r:id="rId21"/>
    <p:sldId id="673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98" y="78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11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3868" y="1682750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1. </a:t>
            </a:r>
            <a:r>
              <a:rPr lang="en-US" sz="4000"/>
              <a:t>fancy (ride) ___________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64503" y="2406015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2.</a:t>
            </a:r>
            <a:r>
              <a:rPr lang="en-US" sz="4000"/>
              <a:t> learn (use)</a:t>
            </a:r>
            <a:r>
              <a:rPr lang="en-US" sz="4000">
                <a:sym typeface="+mn-ea"/>
              </a:rPr>
              <a:t>___________</a:t>
            </a:r>
            <a:r>
              <a:rPr lang="en-US" sz="400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5138" y="3129280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3.</a:t>
            </a:r>
            <a:r>
              <a:rPr lang="en-US" sz="4000"/>
              <a:t> mind (not touch)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891915" y="162941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5773" y="3852545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4.</a:t>
            </a:r>
            <a:r>
              <a:rPr lang="en-US" sz="4000"/>
              <a:t> decide (make)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66408" y="4575810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67043" y="5299075"/>
            <a:ext cx="11453495" cy="1322070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6.</a:t>
            </a:r>
            <a:r>
              <a:rPr lang="en-US" sz="4000"/>
              <a:t> promise (learn)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701415" y="235267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651375" y="301371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537075" y="373443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397375" y="451675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271135" y="523113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23920" y="490855"/>
            <a:ext cx="3148330" cy="92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78473" y="188277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I really fancy </a:t>
            </a:r>
            <a:r>
              <a:rPr lang="en-US" sz="3200" b="1">
                <a:solidFill>
                  <a:schemeClr val="accent2"/>
                </a:solidFill>
              </a:rPr>
              <a:t>to wear / wearing</a:t>
            </a:r>
            <a:r>
              <a:rPr lang="en-US" sz="320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78473" y="294132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78473" y="400431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78473" y="458787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8473" y="517144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2221230" y="190309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78225" y="29413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21230" y="4004310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74110" y="4594225"/>
            <a:ext cx="113474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64995" y="51777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49520" y="2393950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7780" y="341439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49520" y="447865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75375" y="507365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46070" y="5626735"/>
            <a:ext cx="9721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10198" y="3209925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We want </a:t>
            </a:r>
            <a:r>
              <a:rPr lang="en-US" sz="3200">
                <a:sym typeface="+mn-ea"/>
              </a:rPr>
              <a:t>__________________</a:t>
            </a:r>
            <a:r>
              <a:rPr lang="en-US" sz="3200"/>
              <a:t> 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10198" y="4317365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Yesterday, we finished </a:t>
            </a:r>
            <a:r>
              <a:rPr lang="en-US" sz="3200">
                <a:sym typeface="+mn-ea"/>
              </a:rPr>
              <a:t>__________________</a:t>
            </a:r>
            <a:r>
              <a:rPr lang="en-US" sz="3200"/>
              <a:t> on the poster for our Good Old Days project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803525" y="305181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0198" y="5393690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I have promised __________________  my grandfather how to find news online.</a:t>
            </a:r>
            <a:endParaRPr lang="en-US" sz="3200"/>
          </a:p>
        </p:txBody>
      </p:sp>
      <p:sp>
        <p:nvSpPr>
          <p:cNvPr id="8" name="Oval 7"/>
          <p:cNvSpPr/>
          <p:nvPr/>
        </p:nvSpPr>
        <p:spPr>
          <a:xfrm>
            <a:off x="1490345" y="320992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6745" y="4289425"/>
            <a:ext cx="1577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07845" y="5424805"/>
            <a:ext cx="1946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559425" y="418084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488180" y="531685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5" grpId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10198" y="3209925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My grandmother suggested </a:t>
            </a:r>
            <a:r>
              <a:rPr lang="en-US" sz="3200">
                <a:sym typeface="+mn-ea"/>
              </a:rPr>
              <a:t>__________________ </a:t>
            </a:r>
            <a:r>
              <a:rPr lang="en-US" sz="3200"/>
              <a:t>a traditional long dress for the wedding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10198" y="4317365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Our group agreed</a:t>
            </a:r>
            <a:r>
              <a:rPr lang="en-US" sz="3200">
                <a:sym typeface="+mn-ea"/>
              </a:rPr>
              <a:t> __________________</a:t>
            </a:r>
            <a:r>
              <a:rPr lang="en-US" sz="3200"/>
              <a:t> a presentation about school uniforms in the 20th century.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6357620" y="307657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8" name="Oval 7"/>
          <p:cNvSpPr/>
          <p:nvPr/>
        </p:nvSpPr>
        <p:spPr>
          <a:xfrm>
            <a:off x="3684905" y="3209925"/>
            <a:ext cx="204660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67635" y="4315460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260975" y="418084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8" grpId="0" bldLvl="0" animBg="1"/>
      <p:bldP spid="8" grpId="1" animBg="1"/>
      <p:bldP spid="6" grpId="0" bldLvl="0" animBg="1"/>
      <p:bldP spid="6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1. </a:t>
            </a:r>
            <a:r>
              <a:rPr lang="en-US" sz="3200"/>
              <a:t>Just </a:t>
            </a:r>
            <a:r>
              <a:rPr lang="en-US" sz="3200" b="1" u="sng"/>
              <a:t>a few</a:t>
            </a:r>
            <a:r>
              <a:rPr lang="en-US" sz="3200"/>
              <a:t> years </a:t>
            </a:r>
            <a:r>
              <a:rPr lang="en-US" sz="3200" b="1" u="sng"/>
              <a:t>ago</a:t>
            </a:r>
            <a:r>
              <a:rPr lang="en-US" sz="3200"/>
              <a:t>, I would </a:t>
            </a:r>
            <a:r>
              <a:rPr lang="en-US" sz="3200" b="1" u="sng"/>
              <a:t>never</a:t>
            </a:r>
            <a:r>
              <a:rPr lang="en-US" sz="3200"/>
              <a:t> fancy </a:t>
            </a:r>
            <a:r>
              <a:rPr lang="en-US" sz="3200" b="1" u="sng"/>
              <a:t>to have</a:t>
            </a:r>
            <a:r>
              <a:rPr lang="en-US" sz="3200"/>
              <a:t> a smart TV in my home.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2. </a:t>
            </a:r>
            <a:r>
              <a:rPr lang="en-US" sz="3200"/>
              <a:t>Tom promised </a:t>
            </a:r>
            <a:r>
              <a:rPr lang="en-US" sz="3200" b="1" u="sng"/>
              <a:t>adding</a:t>
            </a:r>
            <a:r>
              <a:rPr lang="en-US" sz="3200"/>
              <a:t> some </a:t>
            </a:r>
            <a:r>
              <a:rPr lang="en-US" sz="3200" b="1" u="sng"/>
              <a:t>information</a:t>
            </a:r>
            <a:r>
              <a:rPr lang="en-US" sz="3200"/>
              <a:t> about </a:t>
            </a:r>
            <a:r>
              <a:rPr lang="en-US" sz="3200" b="1" u="sng"/>
              <a:t>the past</a:t>
            </a:r>
            <a:r>
              <a:rPr lang="en-US" sz="3200"/>
              <a:t> to his </a:t>
            </a:r>
            <a:r>
              <a:rPr lang="en-US" sz="3200" b="1" u="sng"/>
              <a:t>presentation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499235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9123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87502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9752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9123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28396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67486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95020" y="56546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7959090" y="2691130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7781290" y="152082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  <p:sp>
        <p:nvSpPr>
          <p:cNvPr id="24" name="Oval 23"/>
          <p:cNvSpPr/>
          <p:nvPr/>
        </p:nvSpPr>
        <p:spPr>
          <a:xfrm>
            <a:off x="3352800" y="4631055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3352800" y="348678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3. </a:t>
            </a:r>
            <a:r>
              <a:rPr lang="en-US" sz="3200" b="1" u="sng"/>
              <a:t>I’ve</a:t>
            </a:r>
            <a:r>
              <a:rPr lang="en-US" sz="3200"/>
              <a:t> decided </a:t>
            </a:r>
            <a:r>
              <a:rPr lang="en-US" sz="3200" b="1" u="sng"/>
              <a:t>learning</a:t>
            </a:r>
            <a:r>
              <a:rPr lang="en-US" sz="3200"/>
              <a:t> how ethnic minority people </a:t>
            </a:r>
            <a:r>
              <a:rPr lang="en-US" sz="3200" b="1" u="sng"/>
              <a:t>use</a:t>
            </a:r>
            <a:r>
              <a:rPr lang="en-US" sz="3200"/>
              <a:t> natural materials </a:t>
            </a:r>
            <a:r>
              <a:rPr lang="en-US" sz="3200" b="1" u="sng"/>
              <a:t>to dye</a:t>
            </a:r>
            <a:r>
              <a:rPr lang="en-US" sz="3200"/>
              <a:t> cloth.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4. </a:t>
            </a:r>
            <a:r>
              <a:rPr lang="en-US" sz="3200" b="1" u="sng"/>
              <a:t>My</a:t>
            </a:r>
            <a:r>
              <a:rPr lang="en-US" sz="3200"/>
              <a:t> children plan </a:t>
            </a:r>
            <a:r>
              <a:rPr lang="en-US" sz="3200" b="1" u="sng"/>
              <a:t>researching</a:t>
            </a:r>
            <a:r>
              <a:rPr lang="en-US" sz="3200"/>
              <a:t> and make our family </a:t>
            </a:r>
            <a:r>
              <a:rPr lang="en-US" sz="3200" b="1" u="sng"/>
              <a:t>tree</a:t>
            </a:r>
            <a:r>
              <a:rPr lang="en-US" sz="3200"/>
              <a:t> for </a:t>
            </a:r>
            <a:r>
              <a:rPr lang="en-US" sz="3200" b="1" u="sng"/>
              <a:t>the past hundred years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5020" y="262128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91230" y="25177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79990" y="26117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65020" y="35547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33730" y="455739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086225" y="449516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80525" y="45929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95020" y="56546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491230" y="2557145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288665" y="153035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24" name="Oval 23"/>
          <p:cNvSpPr/>
          <p:nvPr/>
        </p:nvSpPr>
        <p:spPr>
          <a:xfrm>
            <a:off x="3809365" y="4531360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3352800" y="348678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87960" y="2341880"/>
            <a:ext cx="120072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5. </a:t>
            </a:r>
            <a:r>
              <a:rPr lang="en-US" sz="3200" b="1" u="sng"/>
              <a:t>Do </a:t>
            </a:r>
            <a:r>
              <a:rPr lang="en-US" sz="3200"/>
              <a:t>you mind </a:t>
            </a:r>
            <a:r>
              <a:rPr lang="en-US" sz="3200" b="1" u="sng"/>
              <a:t>not</a:t>
            </a:r>
            <a:r>
              <a:rPr lang="en-US" sz="3200" b="1"/>
              <a:t> </a:t>
            </a:r>
            <a:r>
              <a:rPr lang="en-US" sz="3200" b="1" u="sng"/>
              <a:t>to talk </a:t>
            </a:r>
            <a:r>
              <a:rPr lang="en-US" sz="3200"/>
              <a:t>about the past in such a </a:t>
            </a:r>
            <a:r>
              <a:rPr lang="en-US" sz="3200" b="1" u="sng"/>
              <a:t>negative</a:t>
            </a:r>
            <a:r>
              <a:rPr lang="en-US" sz="3200"/>
              <a:t> way?.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66445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0070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93763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347200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900805" y="3211830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374390" y="215900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139950"/>
            <a:ext cx="6329680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Write the correct form of the verbs in bracket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174365"/>
            <a:ext cx="632777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Underline the correct verb form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Complete each sentence with the correct form of a verb from the box.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Choose the incorrect underlined word or phrase in each sentence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5018405"/>
            <a:ext cx="6315075" cy="56261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pairs. Take turns to complete 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918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Take turns to complete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0405" y="1811655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ork in pairs.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5925" y="3208020"/>
            <a:ext cx="11283315" cy="2553335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1. For my future career, I want 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2. Do you mind not ____________________?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3. We all agreed _______________________.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4. I have never fancied 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________.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Take turns to complete the sentences in the way they like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264920"/>
            <a:ext cx="11283315" cy="3545840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Suggested answers: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1. For my future career, I want </a:t>
            </a:r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to work in fashion design.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2. Do you mind not </a:t>
            </a:r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making noise while studying?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3. We all agreed </a:t>
            </a:r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to visit the nursing home in our neighbourhood.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4. I have never fancied </a:t>
            </a:r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travelling alone in the dark.</a:t>
            </a:r>
          </a:p>
          <a:p>
            <a:pPr marL="635" indent="-635" algn="just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</a:t>
            </a:r>
            <a:r>
              <a:rPr lang="vi-VN" sz="3200" b="1" u="sng">
                <a:solidFill>
                  <a:srgbClr val="000000"/>
                </a:solidFill>
                <a:latin typeface="Times New Roman" panose="02020603050405020304" charset="0"/>
              </a:rPr>
              <a:t>going camping at Chua Thay.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ket_-_42089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3105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-100965" y="3429000"/>
            <a:ext cx="102870" cy="73478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1157">
                <a:moveTo>
                  <a:pt x="0" y="0"/>
                </a:moveTo>
                <a:lnTo>
                  <a:pt x="162" y="34"/>
                </a:lnTo>
                <a:lnTo>
                  <a:pt x="162" y="11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-100965" y="4929561"/>
            <a:ext cx="102870" cy="152076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2395">
                <a:moveTo>
                  <a:pt x="162" y="0"/>
                </a:moveTo>
                <a:lnTo>
                  <a:pt x="162" y="2336"/>
                </a:lnTo>
                <a:lnTo>
                  <a:pt x="0" y="2395"/>
                </a:lnTo>
                <a:lnTo>
                  <a:pt x="16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-352425" y="0"/>
            <a:ext cx="12678410" cy="70999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11181">
                <a:moveTo>
                  <a:pt x="19121" y="5498"/>
                </a:moveTo>
                <a:lnTo>
                  <a:pt x="19121" y="11181"/>
                </a:lnTo>
                <a:lnTo>
                  <a:pt x="0" y="11181"/>
                </a:lnTo>
                <a:lnTo>
                  <a:pt x="0" y="10259"/>
                </a:lnTo>
                <a:lnTo>
                  <a:pt x="2618" y="9312"/>
                </a:lnTo>
                <a:lnTo>
                  <a:pt x="9292" y="10404"/>
                </a:lnTo>
                <a:lnTo>
                  <a:pt x="14752" y="9208"/>
                </a:lnTo>
                <a:lnTo>
                  <a:pt x="19086" y="10248"/>
                </a:lnTo>
                <a:cubicBezTo>
                  <a:pt x="19098" y="8665"/>
                  <a:pt x="18896" y="7283"/>
                  <a:pt x="19121" y="5498"/>
                </a:cubicBezTo>
                <a:close/>
                <a:moveTo>
                  <a:pt x="0" y="0"/>
                </a:moveTo>
                <a:lnTo>
                  <a:pt x="19121" y="0"/>
                </a:lnTo>
                <a:lnTo>
                  <a:pt x="19121" y="5498"/>
                </a:lnTo>
                <a:lnTo>
                  <a:pt x="14648" y="6607"/>
                </a:lnTo>
                <a:lnTo>
                  <a:pt x="12745" y="6590"/>
                </a:lnTo>
                <a:lnTo>
                  <a:pt x="10003" y="5723"/>
                </a:lnTo>
                <a:lnTo>
                  <a:pt x="8654" y="6191"/>
                </a:lnTo>
                <a:lnTo>
                  <a:pt x="4389" y="6365"/>
                </a:lnTo>
                <a:lnTo>
                  <a:pt x="2739" y="6174"/>
                </a:lnTo>
                <a:lnTo>
                  <a:pt x="0" y="55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57755" y="956310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27025" y="850265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337435" y="939800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u="sng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altLang="vi-VN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Box 40"/>
          <p:cNvSpPr txBox="1"/>
          <p:nvPr/>
        </p:nvSpPr>
        <p:spPr>
          <a:xfrm>
            <a:off x="2738755" y="521335"/>
            <a:ext cx="95865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80" y="2399030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45061" y="2435523"/>
            <a:ext cx="500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PERIOD 43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800" b="1" dirty="0" smtClean="0">
                <a:solidFill>
                  <a:schemeClr val="bg1"/>
                </a:solidFill>
              </a:rPr>
              <a:t> : </a:t>
            </a:r>
            <a:r>
              <a:rPr lang="en-US" sz="2800" b="1" dirty="0">
                <a:solidFill>
                  <a:schemeClr val="bg1"/>
                </a:solidFill>
              </a:rPr>
              <a:t>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222995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23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1" animBg="1"/>
      <p:bldP spid="14" grpId="0" bldLvl="0" animBg="1"/>
      <p:bldP spid="14" grpId="1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967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0170" y="1577340"/>
            <a:ext cx="119113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short talk about your future, based on the cues provided below. Then share it with your class.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220" y="3028315"/>
            <a:ext cx="11988800" cy="2553335"/>
          </a:xfrm>
          <a:prstGeom prst="rect">
            <a:avLst/>
          </a:prstGeom>
          <a:solidFill>
            <a:srgbClr val="FDCED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your future (what you want / hope / plan to do / to become)</a:t>
            </a:r>
          </a:p>
          <a:p>
            <a:pPr marL="635" indent="-635" algn="just"/>
            <a:r>
              <a:rPr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three things that you enjoy doing / you want to learn that you think could help you fulfil your future plan.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139950"/>
            <a:ext cx="6329680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Write the correct form of the verbs in bracket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174365"/>
            <a:ext cx="632777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Underline the correct verb form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Complete each sentence with the correct form of a verb from the box.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Choose the incorrect underlined word or phrase in each sentence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5018405"/>
            <a:ext cx="6315075" cy="56261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pairs. Take turns to complete 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493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correctly to-infinitive and V-ing after a verb.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- Make 5 sentences by using to-infinitive and V-ing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4495800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 I enjoy working in the garden with my grandma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08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Ving?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enjoy, fancy, hate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My father wants to find a better job in advertising.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506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to-V?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want, learn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81864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1658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is a list a list of verbs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r>
              <a:rPr lang="en-US" sz="3600" dirty="0"/>
              <a:t>- You must create sentences using both the to-v and Ving forms</a:t>
            </a:r>
          </a:p>
          <a:p>
            <a:pPr algn="just">
              <a:lnSpc>
                <a:spcPct val="150000"/>
              </a:lnSpc>
            </a:pPr>
            <a:r>
              <a:rPr lang="en-US" sz="3600" b="1" dirty="0"/>
              <a:t>EX</a:t>
            </a:r>
            <a:r>
              <a:rPr lang="en-US" sz="3600" dirty="0"/>
              <a:t> “I like </a:t>
            </a:r>
            <a:r>
              <a:rPr lang="en-US" sz="3600" dirty="0">
                <a:solidFill>
                  <a:srgbClr val="FF0000"/>
                </a:solidFill>
              </a:rPr>
              <a:t>to eat</a:t>
            </a:r>
            <a:r>
              <a:rPr lang="en-US" sz="3600" dirty="0"/>
              <a:t> pho” 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“</a:t>
            </a:r>
            <a:r>
              <a:rPr lang="en-US" sz="3600" dirty="0">
                <a:solidFill>
                  <a:srgbClr val="FF0000"/>
                </a:solidFill>
              </a:rPr>
              <a:t>Eating pho</a:t>
            </a:r>
            <a:r>
              <a:rPr lang="en-US" sz="3600" dirty="0"/>
              <a:t> is my favorite thing to do.”.</a:t>
            </a:r>
          </a:p>
          <a:p>
            <a:pPr algn="just"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53035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play Mandarin square capturing.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use modern technology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eat fast food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wear ao dai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ride cyclo.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97853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List of Verbs: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The verb after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want, promise, decide, agree, learn, plan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the to-infinitive form.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decided to do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some research on Thai traditional dancing.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The verb after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oy, fancy, finish, mind, avoid, suggest 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the -ing form.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suggested visiting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3314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I.  GRAMMAR:  V-</a:t>
            </a:r>
            <a:r>
              <a:rPr lang="en-US" sz="3600" b="1" dirty="0" err="1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ing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To V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96752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1144</Words>
  <Application>Microsoft Office PowerPoint</Application>
  <PresentationFormat>Widescreen</PresentationFormat>
  <Paragraphs>211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291</cp:revision>
  <dcterms:created xsi:type="dcterms:W3CDTF">2020-12-09T02:04:00Z</dcterms:created>
  <dcterms:modified xsi:type="dcterms:W3CDTF">2024-12-16T02:03:36Z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