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audio2.wav" ContentType="audio/x-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74" r:id="rId4"/>
    <p:sldId id="275" r:id="rId5"/>
    <p:sldId id="276" r:id="rId6"/>
    <p:sldId id="277" r:id="rId7"/>
    <p:sldId id="278" r:id="rId8"/>
    <p:sldId id="279" r:id="rId9"/>
    <p:sldId id="259" r:id="rId10"/>
    <p:sldId id="262" r:id="rId11"/>
    <p:sldId id="261" r:id="rId12"/>
    <p:sldId id="264" r:id="rId13"/>
    <p:sldId id="265" r:id="rId14"/>
    <p:sldId id="266" r:id="rId15"/>
    <p:sldId id="267" r:id="rId16"/>
    <p:sldId id="268" r:id="rId17"/>
    <p:sldId id="269" r:id="rId18"/>
    <p:sldId id="270" r:id="rId19"/>
    <p:sldId id="271" r:id="rId20"/>
    <p:sldId id="27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59" d="100"/>
          <a:sy n="59" d="100"/>
        </p:scale>
        <p:origin x="940"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F17531-768B-4B4F-9712-17065A5E7403}" type="doc">
      <dgm:prSet loTypeId="urn:microsoft.com/office/officeart/2008/layout/VerticalCurvedList" loCatId="list" qsTypeId="urn:microsoft.com/office/officeart/2005/8/quickstyle/simple5" qsCatId="simple" csTypeId="urn:microsoft.com/office/officeart/2005/8/colors/colorful1" csCatId="colorful" phldr="1"/>
      <dgm:spPr/>
      <dgm:t>
        <a:bodyPr/>
        <a:lstStyle/>
        <a:p>
          <a:endParaRPr lang="en-US"/>
        </a:p>
      </dgm:t>
    </dgm:pt>
    <dgm:pt modelId="{84A445BF-2CA5-4197-A227-005AC83A3A3E}">
      <dgm:prSet phldrT="[Text]" custT="1"/>
      <dgm:spPr/>
      <dgm:t>
        <a:bodyPr/>
        <a:lstStyle/>
        <a:p>
          <a:pPr algn="just"/>
          <a:r>
            <a:rPr lang="en-US" sz="2800" b="1" dirty="0">
              <a:latin typeface="Times New Roman" panose="02020603050405020304" pitchFamily="18" charset="0"/>
              <a:cs typeface="Times New Roman" panose="02020603050405020304" pitchFamily="18" charset="0"/>
            </a:rPr>
            <a:t>I. LỰC CÓ THỂ LÀM QUAY VẬT</a:t>
          </a:r>
        </a:p>
      </dgm:t>
    </dgm:pt>
    <dgm:pt modelId="{7A9BD8EB-8166-4B70-82AD-A1BCEA6967AA}" type="parTrans" cxnId="{51B02E0F-5631-4C11-9505-9F5BA0F9C16C}">
      <dgm:prSet/>
      <dgm:spPr/>
      <dgm:t>
        <a:bodyPr/>
        <a:lstStyle/>
        <a:p>
          <a:pPr algn="ctr"/>
          <a:endParaRPr lang="en-US" sz="2800" b="1"/>
        </a:p>
      </dgm:t>
    </dgm:pt>
    <dgm:pt modelId="{D1D10C94-5406-4F79-9DF4-04B359D0FD90}" type="sibTrans" cxnId="{51B02E0F-5631-4C11-9505-9F5BA0F9C16C}">
      <dgm:prSet/>
      <dgm:spPr/>
      <dgm:t>
        <a:bodyPr/>
        <a:lstStyle/>
        <a:p>
          <a:pPr algn="ctr"/>
          <a:endParaRPr lang="en-US" sz="2800" b="1"/>
        </a:p>
      </dgm:t>
    </dgm:pt>
    <dgm:pt modelId="{84F0F17D-AE04-4868-ABD1-E5566E003D1A}">
      <dgm:prSet phldrT="[Text]" custT="1"/>
      <dgm:spPr>
        <a:solidFill>
          <a:srgbClr val="C00000"/>
        </a:solidFill>
      </dgm:spPr>
      <dgm:t>
        <a:bodyPr/>
        <a:lstStyle/>
        <a:p>
          <a:pPr algn="just"/>
          <a:r>
            <a:rPr lang="en-US" sz="2800" b="1" dirty="0">
              <a:latin typeface="Times New Roman" panose="02020603050405020304" pitchFamily="18" charset="0"/>
              <a:cs typeface="Times New Roman" panose="02020603050405020304" pitchFamily="18" charset="0"/>
            </a:rPr>
            <a:t>II. MOMENT LỰC</a:t>
          </a:r>
        </a:p>
      </dgm:t>
    </dgm:pt>
    <dgm:pt modelId="{07E6CAB6-DC10-4B39-8E89-035C7FB4CBE3}" type="parTrans" cxnId="{55D15527-0FC4-427B-A758-9A576CDD212F}">
      <dgm:prSet/>
      <dgm:spPr/>
      <dgm:t>
        <a:bodyPr/>
        <a:lstStyle/>
        <a:p>
          <a:pPr algn="ctr"/>
          <a:endParaRPr lang="en-US" sz="2800" b="1"/>
        </a:p>
      </dgm:t>
    </dgm:pt>
    <dgm:pt modelId="{E2F98AB5-E90A-488E-AE1A-27DDEEF67C1F}" type="sibTrans" cxnId="{55D15527-0FC4-427B-A758-9A576CDD212F}">
      <dgm:prSet/>
      <dgm:spPr/>
      <dgm:t>
        <a:bodyPr/>
        <a:lstStyle/>
        <a:p>
          <a:pPr algn="ctr"/>
          <a:endParaRPr lang="en-US" sz="2800" b="1"/>
        </a:p>
      </dgm:t>
    </dgm:pt>
    <dgm:pt modelId="{348F818F-BE50-479C-A406-D081A93915CE}">
      <dgm:prSet phldrT="[Text]" custT="1"/>
      <dgm:spPr>
        <a:solidFill>
          <a:srgbClr val="00B050"/>
        </a:solidFill>
      </dgm:spPr>
      <dgm:t>
        <a:bodyPr/>
        <a:lstStyle/>
        <a:p>
          <a:pPr algn="just"/>
          <a:r>
            <a:rPr lang="en-US" sz="2800" b="1" dirty="0" err="1">
              <a:latin typeface="Times New Roman" panose="02020603050405020304" pitchFamily="18" charset="0"/>
              <a:cs typeface="Times New Roman" panose="02020603050405020304" pitchFamily="18" charset="0"/>
            </a:rPr>
            <a:t>Vận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dụng</a:t>
          </a:r>
          <a:endParaRPr lang="en-US" sz="2800" b="1" dirty="0">
            <a:latin typeface="Times New Roman" panose="02020603050405020304" pitchFamily="18" charset="0"/>
            <a:cs typeface="Times New Roman" panose="02020603050405020304" pitchFamily="18" charset="0"/>
          </a:endParaRPr>
        </a:p>
      </dgm:t>
    </dgm:pt>
    <dgm:pt modelId="{12945411-F2DE-42DC-94AB-14EEAB9D356D}" type="parTrans" cxnId="{9F5C7748-A32E-4231-AA17-31949C502751}">
      <dgm:prSet/>
      <dgm:spPr/>
      <dgm:t>
        <a:bodyPr/>
        <a:lstStyle/>
        <a:p>
          <a:pPr algn="ctr"/>
          <a:endParaRPr lang="en-US" sz="2800" b="1"/>
        </a:p>
      </dgm:t>
    </dgm:pt>
    <dgm:pt modelId="{E4F0BE47-05DA-4296-8EDC-58A452893B65}" type="sibTrans" cxnId="{9F5C7748-A32E-4231-AA17-31949C502751}">
      <dgm:prSet/>
      <dgm:spPr/>
      <dgm:t>
        <a:bodyPr/>
        <a:lstStyle/>
        <a:p>
          <a:pPr algn="ctr"/>
          <a:endParaRPr lang="en-US" sz="2800" b="1"/>
        </a:p>
      </dgm:t>
    </dgm:pt>
    <dgm:pt modelId="{EC12E6FA-B9D3-453C-8B3D-3909A50079A2}">
      <dgm:prSet phldrT="[Text]" custT="1"/>
      <dgm:spPr>
        <a:solidFill>
          <a:srgbClr val="00B0F0"/>
        </a:solidFill>
      </dgm:spPr>
      <dgm:t>
        <a:bodyPr/>
        <a:lstStyle/>
        <a:p>
          <a:pPr algn="just"/>
          <a:r>
            <a:rPr lang="en-US" sz="2800" b="1" dirty="0" err="1">
              <a:latin typeface="Times New Roman" panose="02020603050405020304" pitchFamily="18" charset="0"/>
              <a:cs typeface="Times New Roman" panose="02020603050405020304" pitchFamily="18" charset="0"/>
            </a:rPr>
            <a:t>Luyện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tập</a:t>
          </a:r>
          <a:endParaRPr lang="en-US" sz="2800" b="1" dirty="0">
            <a:latin typeface="Times New Roman" panose="02020603050405020304" pitchFamily="18" charset="0"/>
            <a:cs typeface="Times New Roman" panose="02020603050405020304" pitchFamily="18" charset="0"/>
          </a:endParaRPr>
        </a:p>
      </dgm:t>
    </dgm:pt>
    <dgm:pt modelId="{B3A31F43-B0DA-472E-9448-AACDAF9B7690}" type="sibTrans" cxnId="{69225141-86B2-4629-A053-794A881B2068}">
      <dgm:prSet/>
      <dgm:spPr/>
    </dgm:pt>
    <dgm:pt modelId="{C7AB1844-64E4-4A54-ADFA-6CD73A8C57AD}" type="parTrans" cxnId="{69225141-86B2-4629-A053-794A881B2068}">
      <dgm:prSet/>
      <dgm:spPr/>
    </dgm:pt>
    <dgm:pt modelId="{4200F530-CEB2-4846-B9BA-1BB59DDED7E8}" type="pres">
      <dgm:prSet presAssocID="{0BF17531-768B-4B4F-9712-17065A5E7403}" presName="Name0" presStyleCnt="0">
        <dgm:presLayoutVars>
          <dgm:chMax val="7"/>
          <dgm:chPref val="7"/>
          <dgm:dir/>
        </dgm:presLayoutVars>
      </dgm:prSet>
      <dgm:spPr/>
    </dgm:pt>
    <dgm:pt modelId="{261B3C7E-0FCA-42EB-9AA7-9FE8D5EFBEEF}" type="pres">
      <dgm:prSet presAssocID="{0BF17531-768B-4B4F-9712-17065A5E7403}" presName="Name1" presStyleCnt="0"/>
      <dgm:spPr/>
    </dgm:pt>
    <dgm:pt modelId="{38024386-C563-48AC-88F7-AFCC916B1F69}" type="pres">
      <dgm:prSet presAssocID="{0BF17531-768B-4B4F-9712-17065A5E7403}" presName="cycle" presStyleCnt="0"/>
      <dgm:spPr/>
    </dgm:pt>
    <dgm:pt modelId="{D62016C7-5025-47CF-90BC-B98B316FAA88}" type="pres">
      <dgm:prSet presAssocID="{0BF17531-768B-4B4F-9712-17065A5E7403}" presName="srcNode" presStyleLbl="node1" presStyleIdx="0" presStyleCnt="4"/>
      <dgm:spPr/>
    </dgm:pt>
    <dgm:pt modelId="{A1BA1F62-7315-473A-90A7-DCFA31148357}" type="pres">
      <dgm:prSet presAssocID="{0BF17531-768B-4B4F-9712-17065A5E7403}" presName="conn" presStyleLbl="parChTrans1D2" presStyleIdx="0" presStyleCnt="1"/>
      <dgm:spPr/>
    </dgm:pt>
    <dgm:pt modelId="{67964899-D364-4DCB-832C-234A460FADDC}" type="pres">
      <dgm:prSet presAssocID="{0BF17531-768B-4B4F-9712-17065A5E7403}" presName="extraNode" presStyleLbl="node1" presStyleIdx="0" presStyleCnt="4"/>
      <dgm:spPr/>
    </dgm:pt>
    <dgm:pt modelId="{B160DC93-B5EB-4C18-8D35-B47B5C1D1FC2}" type="pres">
      <dgm:prSet presAssocID="{0BF17531-768B-4B4F-9712-17065A5E7403}" presName="dstNode" presStyleLbl="node1" presStyleIdx="0" presStyleCnt="4"/>
      <dgm:spPr/>
    </dgm:pt>
    <dgm:pt modelId="{910461C9-0C99-4166-A12E-F7AFC982EBD5}" type="pres">
      <dgm:prSet presAssocID="{84A445BF-2CA5-4197-A227-005AC83A3A3E}" presName="text_1" presStyleLbl="node1" presStyleIdx="0" presStyleCnt="4">
        <dgm:presLayoutVars>
          <dgm:bulletEnabled val="1"/>
        </dgm:presLayoutVars>
      </dgm:prSet>
      <dgm:spPr/>
    </dgm:pt>
    <dgm:pt modelId="{3C2A2195-E371-4967-BA53-FA18B9839F82}" type="pres">
      <dgm:prSet presAssocID="{84A445BF-2CA5-4197-A227-005AC83A3A3E}" presName="accent_1" presStyleCnt="0"/>
      <dgm:spPr/>
    </dgm:pt>
    <dgm:pt modelId="{12422D0C-9B3B-4C5B-8D96-B9FC10DEDD42}" type="pres">
      <dgm:prSet presAssocID="{84A445BF-2CA5-4197-A227-005AC83A3A3E}" presName="accentRepeatNode" presStyleLbl="solidFgAcc1" presStyleIdx="0" presStyleCnt="4"/>
      <dgm:spPr/>
    </dgm:pt>
    <dgm:pt modelId="{0E2AB1CC-BDCE-4354-B20E-AC6A0BE0C25F}" type="pres">
      <dgm:prSet presAssocID="{84F0F17D-AE04-4868-ABD1-E5566E003D1A}" presName="text_2" presStyleLbl="node1" presStyleIdx="1" presStyleCnt="4">
        <dgm:presLayoutVars>
          <dgm:bulletEnabled val="1"/>
        </dgm:presLayoutVars>
      </dgm:prSet>
      <dgm:spPr/>
    </dgm:pt>
    <dgm:pt modelId="{E5A9CEEA-8775-4358-ACE8-6E68400AEBB4}" type="pres">
      <dgm:prSet presAssocID="{84F0F17D-AE04-4868-ABD1-E5566E003D1A}" presName="accent_2" presStyleCnt="0"/>
      <dgm:spPr/>
    </dgm:pt>
    <dgm:pt modelId="{D0AA3DD4-3286-443F-AB33-ECB873E85756}" type="pres">
      <dgm:prSet presAssocID="{84F0F17D-AE04-4868-ABD1-E5566E003D1A}" presName="accentRepeatNode" presStyleLbl="solidFgAcc1" presStyleIdx="1" presStyleCnt="4"/>
      <dgm:spPr/>
    </dgm:pt>
    <dgm:pt modelId="{66FF65FC-CC50-4D6C-A3EE-2F86FA6DE40E}" type="pres">
      <dgm:prSet presAssocID="{EC12E6FA-B9D3-453C-8B3D-3909A50079A2}" presName="text_3" presStyleLbl="node1" presStyleIdx="2" presStyleCnt="4">
        <dgm:presLayoutVars>
          <dgm:bulletEnabled val="1"/>
        </dgm:presLayoutVars>
      </dgm:prSet>
      <dgm:spPr/>
    </dgm:pt>
    <dgm:pt modelId="{D76A0835-8278-410F-B9D1-0B932A3F0F7D}" type="pres">
      <dgm:prSet presAssocID="{EC12E6FA-B9D3-453C-8B3D-3909A50079A2}" presName="accent_3" presStyleCnt="0"/>
      <dgm:spPr/>
    </dgm:pt>
    <dgm:pt modelId="{CE9C707E-3FE4-4690-8268-59E22817A905}" type="pres">
      <dgm:prSet presAssocID="{EC12E6FA-B9D3-453C-8B3D-3909A50079A2}" presName="accentRepeatNode" presStyleLbl="solidFgAcc1" presStyleIdx="2" presStyleCnt="4"/>
      <dgm:spPr/>
    </dgm:pt>
    <dgm:pt modelId="{88408216-1E50-4EF4-8600-554E852DD59B}" type="pres">
      <dgm:prSet presAssocID="{348F818F-BE50-479C-A406-D081A93915CE}" presName="text_4" presStyleLbl="node1" presStyleIdx="3" presStyleCnt="4">
        <dgm:presLayoutVars>
          <dgm:bulletEnabled val="1"/>
        </dgm:presLayoutVars>
      </dgm:prSet>
      <dgm:spPr/>
    </dgm:pt>
    <dgm:pt modelId="{0800D61D-0B13-4DA7-9FA4-14BA0E4830CF}" type="pres">
      <dgm:prSet presAssocID="{348F818F-BE50-479C-A406-D081A93915CE}" presName="accent_4" presStyleCnt="0"/>
      <dgm:spPr/>
    </dgm:pt>
    <dgm:pt modelId="{E0FF9A6A-508B-4855-9F28-75E7B1406869}" type="pres">
      <dgm:prSet presAssocID="{348F818F-BE50-479C-A406-D081A93915CE}" presName="accentRepeatNode" presStyleLbl="solidFgAcc1" presStyleIdx="3" presStyleCnt="4"/>
      <dgm:spPr/>
    </dgm:pt>
  </dgm:ptLst>
  <dgm:cxnLst>
    <dgm:cxn modelId="{CDA1280E-DCBA-4D24-89F8-BEC82F5937D3}" type="presOf" srcId="{84F0F17D-AE04-4868-ABD1-E5566E003D1A}" destId="{0E2AB1CC-BDCE-4354-B20E-AC6A0BE0C25F}" srcOrd="0" destOrd="0" presId="urn:microsoft.com/office/officeart/2008/layout/VerticalCurvedList"/>
    <dgm:cxn modelId="{51B02E0F-5631-4C11-9505-9F5BA0F9C16C}" srcId="{0BF17531-768B-4B4F-9712-17065A5E7403}" destId="{84A445BF-2CA5-4197-A227-005AC83A3A3E}" srcOrd="0" destOrd="0" parTransId="{7A9BD8EB-8166-4B70-82AD-A1BCEA6967AA}" sibTransId="{D1D10C94-5406-4F79-9DF4-04B359D0FD90}"/>
    <dgm:cxn modelId="{55D15527-0FC4-427B-A758-9A576CDD212F}" srcId="{0BF17531-768B-4B4F-9712-17065A5E7403}" destId="{84F0F17D-AE04-4868-ABD1-E5566E003D1A}" srcOrd="1" destOrd="0" parTransId="{07E6CAB6-DC10-4B39-8E89-035C7FB4CBE3}" sibTransId="{E2F98AB5-E90A-488E-AE1A-27DDEEF67C1F}"/>
    <dgm:cxn modelId="{EB41A82C-3CFD-4077-83DB-C31446B0612F}" type="presOf" srcId="{84A445BF-2CA5-4197-A227-005AC83A3A3E}" destId="{910461C9-0C99-4166-A12E-F7AFC982EBD5}" srcOrd="0" destOrd="0" presId="urn:microsoft.com/office/officeart/2008/layout/VerticalCurvedList"/>
    <dgm:cxn modelId="{69225141-86B2-4629-A053-794A881B2068}" srcId="{0BF17531-768B-4B4F-9712-17065A5E7403}" destId="{EC12E6FA-B9D3-453C-8B3D-3909A50079A2}" srcOrd="2" destOrd="0" parTransId="{C7AB1844-64E4-4A54-ADFA-6CD73A8C57AD}" sibTransId="{B3A31F43-B0DA-472E-9448-AACDAF9B7690}"/>
    <dgm:cxn modelId="{9F5C7748-A32E-4231-AA17-31949C502751}" srcId="{0BF17531-768B-4B4F-9712-17065A5E7403}" destId="{348F818F-BE50-479C-A406-D081A93915CE}" srcOrd="3" destOrd="0" parTransId="{12945411-F2DE-42DC-94AB-14EEAB9D356D}" sibTransId="{E4F0BE47-05DA-4296-8EDC-58A452893B65}"/>
    <dgm:cxn modelId="{0BFB2CC0-5753-443A-BBFE-EEC2A3DCF1F5}" type="presOf" srcId="{EC12E6FA-B9D3-453C-8B3D-3909A50079A2}" destId="{66FF65FC-CC50-4D6C-A3EE-2F86FA6DE40E}" srcOrd="0" destOrd="0" presId="urn:microsoft.com/office/officeart/2008/layout/VerticalCurvedList"/>
    <dgm:cxn modelId="{C461DEC3-5C1A-418A-A478-B31F204E473F}" type="presOf" srcId="{0BF17531-768B-4B4F-9712-17065A5E7403}" destId="{4200F530-CEB2-4846-B9BA-1BB59DDED7E8}" srcOrd="0" destOrd="0" presId="urn:microsoft.com/office/officeart/2008/layout/VerticalCurvedList"/>
    <dgm:cxn modelId="{A044DDDC-D84B-4F21-9F92-338B9FE81BCF}" type="presOf" srcId="{D1D10C94-5406-4F79-9DF4-04B359D0FD90}" destId="{A1BA1F62-7315-473A-90A7-DCFA31148357}" srcOrd="0" destOrd="0" presId="urn:microsoft.com/office/officeart/2008/layout/VerticalCurvedList"/>
    <dgm:cxn modelId="{A4270FE6-6E65-4620-8BC2-2B1BD89C5D16}" type="presOf" srcId="{348F818F-BE50-479C-A406-D081A93915CE}" destId="{88408216-1E50-4EF4-8600-554E852DD59B}" srcOrd="0" destOrd="0" presId="urn:microsoft.com/office/officeart/2008/layout/VerticalCurvedList"/>
    <dgm:cxn modelId="{1229ED40-E8AC-4628-9BEF-916995845E15}" type="presParOf" srcId="{4200F530-CEB2-4846-B9BA-1BB59DDED7E8}" destId="{261B3C7E-0FCA-42EB-9AA7-9FE8D5EFBEEF}" srcOrd="0" destOrd="0" presId="urn:microsoft.com/office/officeart/2008/layout/VerticalCurvedList"/>
    <dgm:cxn modelId="{74FC4D91-0288-4649-9FAC-782C5EFDADE0}" type="presParOf" srcId="{261B3C7E-0FCA-42EB-9AA7-9FE8D5EFBEEF}" destId="{38024386-C563-48AC-88F7-AFCC916B1F69}" srcOrd="0" destOrd="0" presId="urn:microsoft.com/office/officeart/2008/layout/VerticalCurvedList"/>
    <dgm:cxn modelId="{6734479A-D6D7-4237-9FBC-DB257CB55F0A}" type="presParOf" srcId="{38024386-C563-48AC-88F7-AFCC916B1F69}" destId="{D62016C7-5025-47CF-90BC-B98B316FAA88}" srcOrd="0" destOrd="0" presId="urn:microsoft.com/office/officeart/2008/layout/VerticalCurvedList"/>
    <dgm:cxn modelId="{9C202755-8EA5-4901-A13C-0937609877D3}" type="presParOf" srcId="{38024386-C563-48AC-88F7-AFCC916B1F69}" destId="{A1BA1F62-7315-473A-90A7-DCFA31148357}" srcOrd="1" destOrd="0" presId="urn:microsoft.com/office/officeart/2008/layout/VerticalCurvedList"/>
    <dgm:cxn modelId="{35D27AED-1F47-4D4D-B866-EFC0142E1FC1}" type="presParOf" srcId="{38024386-C563-48AC-88F7-AFCC916B1F69}" destId="{67964899-D364-4DCB-832C-234A460FADDC}" srcOrd="2" destOrd="0" presId="urn:microsoft.com/office/officeart/2008/layout/VerticalCurvedList"/>
    <dgm:cxn modelId="{B2BC272E-9CCB-48BC-B6B3-9FCAA242422F}" type="presParOf" srcId="{38024386-C563-48AC-88F7-AFCC916B1F69}" destId="{B160DC93-B5EB-4C18-8D35-B47B5C1D1FC2}" srcOrd="3" destOrd="0" presId="urn:microsoft.com/office/officeart/2008/layout/VerticalCurvedList"/>
    <dgm:cxn modelId="{362EC4EB-A38B-4767-BDE3-5476B9E98838}" type="presParOf" srcId="{261B3C7E-0FCA-42EB-9AA7-9FE8D5EFBEEF}" destId="{910461C9-0C99-4166-A12E-F7AFC982EBD5}" srcOrd="1" destOrd="0" presId="urn:microsoft.com/office/officeart/2008/layout/VerticalCurvedList"/>
    <dgm:cxn modelId="{D5C9702E-1BB4-48D2-B00E-C35F7DB2EAA6}" type="presParOf" srcId="{261B3C7E-0FCA-42EB-9AA7-9FE8D5EFBEEF}" destId="{3C2A2195-E371-4967-BA53-FA18B9839F82}" srcOrd="2" destOrd="0" presId="urn:microsoft.com/office/officeart/2008/layout/VerticalCurvedList"/>
    <dgm:cxn modelId="{7ABDB35A-4503-46A5-A41B-26BED9B6CB7D}" type="presParOf" srcId="{3C2A2195-E371-4967-BA53-FA18B9839F82}" destId="{12422D0C-9B3B-4C5B-8D96-B9FC10DEDD42}" srcOrd="0" destOrd="0" presId="urn:microsoft.com/office/officeart/2008/layout/VerticalCurvedList"/>
    <dgm:cxn modelId="{4B31AE3E-B3AB-44E2-B62E-C50A71385C9A}" type="presParOf" srcId="{261B3C7E-0FCA-42EB-9AA7-9FE8D5EFBEEF}" destId="{0E2AB1CC-BDCE-4354-B20E-AC6A0BE0C25F}" srcOrd="3" destOrd="0" presId="urn:microsoft.com/office/officeart/2008/layout/VerticalCurvedList"/>
    <dgm:cxn modelId="{B1B4BB0A-7682-4192-9E8F-044936BDE9E9}" type="presParOf" srcId="{261B3C7E-0FCA-42EB-9AA7-9FE8D5EFBEEF}" destId="{E5A9CEEA-8775-4358-ACE8-6E68400AEBB4}" srcOrd="4" destOrd="0" presId="urn:microsoft.com/office/officeart/2008/layout/VerticalCurvedList"/>
    <dgm:cxn modelId="{53BA9F2E-717A-419E-8E63-D977E5363009}" type="presParOf" srcId="{E5A9CEEA-8775-4358-ACE8-6E68400AEBB4}" destId="{D0AA3DD4-3286-443F-AB33-ECB873E85756}" srcOrd="0" destOrd="0" presId="urn:microsoft.com/office/officeart/2008/layout/VerticalCurvedList"/>
    <dgm:cxn modelId="{B2ABC4D1-B5D6-4F3A-BD44-39AD896BDD2B}" type="presParOf" srcId="{261B3C7E-0FCA-42EB-9AA7-9FE8D5EFBEEF}" destId="{66FF65FC-CC50-4D6C-A3EE-2F86FA6DE40E}" srcOrd="5" destOrd="0" presId="urn:microsoft.com/office/officeart/2008/layout/VerticalCurvedList"/>
    <dgm:cxn modelId="{5993F0B3-30B4-4683-85D4-4DC76996ED89}" type="presParOf" srcId="{261B3C7E-0FCA-42EB-9AA7-9FE8D5EFBEEF}" destId="{D76A0835-8278-410F-B9D1-0B932A3F0F7D}" srcOrd="6" destOrd="0" presId="urn:microsoft.com/office/officeart/2008/layout/VerticalCurvedList"/>
    <dgm:cxn modelId="{8BCC3C3A-A022-480A-8986-5ADD09D8522D}" type="presParOf" srcId="{D76A0835-8278-410F-B9D1-0B932A3F0F7D}" destId="{CE9C707E-3FE4-4690-8268-59E22817A905}" srcOrd="0" destOrd="0" presId="urn:microsoft.com/office/officeart/2008/layout/VerticalCurvedList"/>
    <dgm:cxn modelId="{58558859-5573-4F55-AC0F-E2258531E5E2}" type="presParOf" srcId="{261B3C7E-0FCA-42EB-9AA7-9FE8D5EFBEEF}" destId="{88408216-1E50-4EF4-8600-554E852DD59B}" srcOrd="7" destOrd="0" presId="urn:microsoft.com/office/officeart/2008/layout/VerticalCurvedList"/>
    <dgm:cxn modelId="{891669A5-74AC-4890-82C6-C2FA23F9A9E8}" type="presParOf" srcId="{261B3C7E-0FCA-42EB-9AA7-9FE8D5EFBEEF}" destId="{0800D61D-0B13-4DA7-9FA4-14BA0E4830CF}" srcOrd="8" destOrd="0" presId="urn:microsoft.com/office/officeart/2008/layout/VerticalCurvedList"/>
    <dgm:cxn modelId="{5887D60D-7803-44C1-97D4-ACF23223605A}" type="presParOf" srcId="{0800D61D-0B13-4DA7-9FA4-14BA0E4830CF}" destId="{E0FF9A6A-508B-4855-9F28-75E7B140686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BA1F62-7315-473A-90A7-DCFA31148357}">
      <dsp:nvSpPr>
        <dsp:cNvPr id="0" name=""/>
        <dsp:cNvSpPr/>
      </dsp:nvSpPr>
      <dsp:spPr>
        <a:xfrm>
          <a:off x="-6941199" y="-1061193"/>
          <a:ext cx="8260720" cy="8260720"/>
        </a:xfrm>
        <a:prstGeom prst="blockArc">
          <a:avLst>
            <a:gd name="adj1" fmla="val 18900000"/>
            <a:gd name="adj2" fmla="val 2700000"/>
            <a:gd name="adj3" fmla="val 261"/>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0461C9-0C99-4166-A12E-F7AFC982EBD5}">
      <dsp:nvSpPr>
        <dsp:cNvPr id="0" name=""/>
        <dsp:cNvSpPr/>
      </dsp:nvSpPr>
      <dsp:spPr>
        <a:xfrm>
          <a:off x="690392" y="471915"/>
          <a:ext cx="8266962" cy="94432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49555" tIns="71120" rIns="71120" bIns="71120" numCol="1" spcCol="1270" anchor="ctr" anchorCtr="0">
          <a:noAutofit/>
        </a:bodyPr>
        <a:lstStyle/>
        <a:p>
          <a:pPr marL="0" lvl="0" indent="0" algn="just" defTabSz="1244600">
            <a:lnSpc>
              <a:spcPct val="90000"/>
            </a:lnSpc>
            <a:spcBef>
              <a:spcPct val="0"/>
            </a:spcBef>
            <a:spcAft>
              <a:spcPct val="35000"/>
            </a:spcAft>
            <a:buNone/>
          </a:pPr>
          <a:r>
            <a:rPr lang="en-US" sz="2800" b="1" kern="1200" dirty="0">
              <a:latin typeface="Times New Roman" panose="02020603050405020304" pitchFamily="18" charset="0"/>
              <a:cs typeface="Times New Roman" panose="02020603050405020304" pitchFamily="18" charset="0"/>
            </a:rPr>
            <a:t>I. LỰC CÓ THỂ LÀM QUAY VẬT</a:t>
          </a:r>
        </a:p>
      </dsp:txBody>
      <dsp:txXfrm>
        <a:off x="690392" y="471915"/>
        <a:ext cx="8266962" cy="944321"/>
      </dsp:txXfrm>
    </dsp:sp>
    <dsp:sp modelId="{12422D0C-9B3B-4C5B-8D96-B9FC10DEDD42}">
      <dsp:nvSpPr>
        <dsp:cNvPr id="0" name=""/>
        <dsp:cNvSpPr/>
      </dsp:nvSpPr>
      <dsp:spPr>
        <a:xfrm>
          <a:off x="100191" y="353874"/>
          <a:ext cx="1180401" cy="1180401"/>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0E2AB1CC-BDCE-4354-B20E-AC6A0BE0C25F}">
      <dsp:nvSpPr>
        <dsp:cNvPr id="0" name=""/>
        <dsp:cNvSpPr/>
      </dsp:nvSpPr>
      <dsp:spPr>
        <a:xfrm>
          <a:off x="1231793" y="1888642"/>
          <a:ext cx="7725561" cy="944321"/>
        </a:xfrm>
        <a:prstGeom prst="rect">
          <a:avLst/>
        </a:prstGeom>
        <a:solidFill>
          <a:srgbClr val="C0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49555" tIns="71120" rIns="71120" bIns="71120" numCol="1" spcCol="1270" anchor="ctr" anchorCtr="0">
          <a:noAutofit/>
        </a:bodyPr>
        <a:lstStyle/>
        <a:p>
          <a:pPr marL="0" lvl="0" indent="0" algn="just" defTabSz="1244600">
            <a:lnSpc>
              <a:spcPct val="90000"/>
            </a:lnSpc>
            <a:spcBef>
              <a:spcPct val="0"/>
            </a:spcBef>
            <a:spcAft>
              <a:spcPct val="35000"/>
            </a:spcAft>
            <a:buNone/>
          </a:pPr>
          <a:r>
            <a:rPr lang="en-US" sz="2800" b="1" kern="1200" dirty="0">
              <a:latin typeface="Times New Roman" panose="02020603050405020304" pitchFamily="18" charset="0"/>
              <a:cs typeface="Times New Roman" panose="02020603050405020304" pitchFamily="18" charset="0"/>
            </a:rPr>
            <a:t>II. MOMENT LỰC</a:t>
          </a:r>
        </a:p>
      </dsp:txBody>
      <dsp:txXfrm>
        <a:off x="1231793" y="1888642"/>
        <a:ext cx="7725561" cy="944321"/>
      </dsp:txXfrm>
    </dsp:sp>
    <dsp:sp modelId="{D0AA3DD4-3286-443F-AB33-ECB873E85756}">
      <dsp:nvSpPr>
        <dsp:cNvPr id="0" name=""/>
        <dsp:cNvSpPr/>
      </dsp:nvSpPr>
      <dsp:spPr>
        <a:xfrm>
          <a:off x="641592" y="1770602"/>
          <a:ext cx="1180401" cy="1180401"/>
        </a:xfrm>
        <a:prstGeom prst="ellipse">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66FF65FC-CC50-4D6C-A3EE-2F86FA6DE40E}">
      <dsp:nvSpPr>
        <dsp:cNvPr id="0" name=""/>
        <dsp:cNvSpPr/>
      </dsp:nvSpPr>
      <dsp:spPr>
        <a:xfrm>
          <a:off x="1231793" y="3305370"/>
          <a:ext cx="7725561" cy="944321"/>
        </a:xfrm>
        <a:prstGeom prst="rect">
          <a:avLst/>
        </a:prstGeom>
        <a:solidFill>
          <a:srgbClr val="00B0F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49555" tIns="71120" rIns="71120" bIns="71120" numCol="1" spcCol="1270" anchor="ctr" anchorCtr="0">
          <a:noAutofit/>
        </a:bodyPr>
        <a:lstStyle/>
        <a:p>
          <a:pPr marL="0" lvl="0" indent="0" algn="just" defTabSz="1244600">
            <a:lnSpc>
              <a:spcPct val="90000"/>
            </a:lnSpc>
            <a:spcBef>
              <a:spcPct val="0"/>
            </a:spcBef>
            <a:spcAft>
              <a:spcPct val="35000"/>
            </a:spcAft>
            <a:buNone/>
          </a:pPr>
          <a:r>
            <a:rPr lang="en-US" sz="2800" b="1" kern="1200" dirty="0" err="1">
              <a:latin typeface="Times New Roman" panose="02020603050405020304" pitchFamily="18" charset="0"/>
              <a:cs typeface="Times New Roman" panose="02020603050405020304" pitchFamily="18" charset="0"/>
            </a:rPr>
            <a:t>Luyện</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tập</a:t>
          </a:r>
          <a:endParaRPr lang="en-US" sz="2800" b="1" kern="1200" dirty="0">
            <a:latin typeface="Times New Roman" panose="02020603050405020304" pitchFamily="18" charset="0"/>
            <a:cs typeface="Times New Roman" panose="02020603050405020304" pitchFamily="18" charset="0"/>
          </a:endParaRPr>
        </a:p>
      </dsp:txBody>
      <dsp:txXfrm>
        <a:off x="1231793" y="3305370"/>
        <a:ext cx="7725561" cy="944321"/>
      </dsp:txXfrm>
    </dsp:sp>
    <dsp:sp modelId="{CE9C707E-3FE4-4690-8268-59E22817A905}">
      <dsp:nvSpPr>
        <dsp:cNvPr id="0" name=""/>
        <dsp:cNvSpPr/>
      </dsp:nvSpPr>
      <dsp:spPr>
        <a:xfrm>
          <a:off x="641592" y="3187329"/>
          <a:ext cx="1180401" cy="1180401"/>
        </a:xfrm>
        <a:prstGeom prst="ellipse">
          <a:avLst/>
        </a:prstGeom>
        <a:solidFill>
          <a:schemeClr val="lt1">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88408216-1E50-4EF4-8600-554E852DD59B}">
      <dsp:nvSpPr>
        <dsp:cNvPr id="0" name=""/>
        <dsp:cNvSpPr/>
      </dsp:nvSpPr>
      <dsp:spPr>
        <a:xfrm>
          <a:off x="690392" y="4722097"/>
          <a:ext cx="8266962" cy="944321"/>
        </a:xfrm>
        <a:prstGeom prst="rect">
          <a:avLst/>
        </a:prstGeom>
        <a:solidFill>
          <a:srgbClr val="00B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49555" tIns="71120" rIns="71120" bIns="71120" numCol="1" spcCol="1270" anchor="ctr" anchorCtr="0">
          <a:noAutofit/>
        </a:bodyPr>
        <a:lstStyle/>
        <a:p>
          <a:pPr marL="0" lvl="0" indent="0" algn="just" defTabSz="1244600">
            <a:lnSpc>
              <a:spcPct val="90000"/>
            </a:lnSpc>
            <a:spcBef>
              <a:spcPct val="0"/>
            </a:spcBef>
            <a:spcAft>
              <a:spcPct val="35000"/>
            </a:spcAft>
            <a:buNone/>
          </a:pPr>
          <a:r>
            <a:rPr lang="en-US" sz="2800" b="1" kern="1200" dirty="0" err="1">
              <a:latin typeface="Times New Roman" panose="02020603050405020304" pitchFamily="18" charset="0"/>
              <a:cs typeface="Times New Roman" panose="02020603050405020304" pitchFamily="18" charset="0"/>
            </a:rPr>
            <a:t>Vận</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dụng</a:t>
          </a:r>
          <a:endParaRPr lang="en-US" sz="2800" b="1" kern="1200" dirty="0">
            <a:latin typeface="Times New Roman" panose="02020603050405020304" pitchFamily="18" charset="0"/>
            <a:cs typeface="Times New Roman" panose="02020603050405020304" pitchFamily="18" charset="0"/>
          </a:endParaRPr>
        </a:p>
      </dsp:txBody>
      <dsp:txXfrm>
        <a:off x="690392" y="4722097"/>
        <a:ext cx="8266962" cy="944321"/>
      </dsp:txXfrm>
    </dsp:sp>
    <dsp:sp modelId="{E0FF9A6A-508B-4855-9F28-75E7B1406869}">
      <dsp:nvSpPr>
        <dsp:cNvPr id="0" name=""/>
        <dsp:cNvSpPr/>
      </dsp:nvSpPr>
      <dsp:spPr>
        <a:xfrm>
          <a:off x="100191" y="4604057"/>
          <a:ext cx="1180401" cy="1180401"/>
        </a:xfrm>
        <a:prstGeom prst="ellipse">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50B1CC8-731E-456F-A1DA-5EB941BEBE78}" type="datetimeFigureOut">
              <a:rPr lang="en-US" smtClean="0"/>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B7A210-5D9B-4B5C-9E90-C1E8B4FD1781}" type="slidenum">
              <a:rPr lang="en-US" smtClean="0"/>
              <a:t>‹#›</a:t>
            </a:fld>
            <a:endParaRPr lang="en-US"/>
          </a:p>
        </p:txBody>
      </p:sp>
    </p:spTree>
    <p:extLst>
      <p:ext uri="{BB962C8B-B14F-4D97-AF65-F5344CB8AC3E}">
        <p14:creationId xmlns:p14="http://schemas.microsoft.com/office/powerpoint/2010/main" val="1605583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B1CC8-731E-456F-A1DA-5EB941BEBE78}" type="datetimeFigureOut">
              <a:rPr lang="en-US" smtClean="0"/>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B7A210-5D9B-4B5C-9E90-C1E8B4FD1781}" type="slidenum">
              <a:rPr lang="en-US" smtClean="0"/>
              <a:t>‹#›</a:t>
            </a:fld>
            <a:endParaRPr lang="en-US"/>
          </a:p>
        </p:txBody>
      </p:sp>
    </p:spTree>
    <p:extLst>
      <p:ext uri="{BB962C8B-B14F-4D97-AF65-F5344CB8AC3E}">
        <p14:creationId xmlns:p14="http://schemas.microsoft.com/office/powerpoint/2010/main" val="3714645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B1CC8-731E-456F-A1DA-5EB941BEBE78}" type="datetimeFigureOut">
              <a:rPr lang="en-US" smtClean="0"/>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B7A210-5D9B-4B5C-9E90-C1E8B4FD1781}" type="slidenum">
              <a:rPr lang="en-US" smtClean="0"/>
              <a:t>‹#›</a:t>
            </a:fld>
            <a:endParaRPr lang="en-US"/>
          </a:p>
        </p:txBody>
      </p:sp>
    </p:spTree>
    <p:extLst>
      <p:ext uri="{BB962C8B-B14F-4D97-AF65-F5344CB8AC3E}">
        <p14:creationId xmlns:p14="http://schemas.microsoft.com/office/powerpoint/2010/main" val="3641802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B1CC8-731E-456F-A1DA-5EB941BEBE78}" type="datetimeFigureOut">
              <a:rPr lang="en-US" smtClean="0"/>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B7A210-5D9B-4B5C-9E90-C1E8B4FD1781}" type="slidenum">
              <a:rPr lang="en-US" smtClean="0"/>
              <a:t>‹#›</a:t>
            </a:fld>
            <a:endParaRPr lang="en-US"/>
          </a:p>
        </p:txBody>
      </p:sp>
    </p:spTree>
    <p:extLst>
      <p:ext uri="{BB962C8B-B14F-4D97-AF65-F5344CB8AC3E}">
        <p14:creationId xmlns:p14="http://schemas.microsoft.com/office/powerpoint/2010/main" val="1234975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B1CC8-731E-456F-A1DA-5EB941BEBE78}" type="datetimeFigureOut">
              <a:rPr lang="en-US" smtClean="0"/>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B7A210-5D9B-4B5C-9E90-C1E8B4FD1781}" type="slidenum">
              <a:rPr lang="en-US" smtClean="0"/>
              <a:t>‹#›</a:t>
            </a:fld>
            <a:endParaRPr lang="en-US"/>
          </a:p>
        </p:txBody>
      </p:sp>
    </p:spTree>
    <p:extLst>
      <p:ext uri="{BB962C8B-B14F-4D97-AF65-F5344CB8AC3E}">
        <p14:creationId xmlns:p14="http://schemas.microsoft.com/office/powerpoint/2010/main" val="2190505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50B1CC8-731E-456F-A1DA-5EB941BEBE78}" type="datetimeFigureOut">
              <a:rPr lang="en-US" smtClean="0"/>
              <a:t>4/24/2025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B7A210-5D9B-4B5C-9E90-C1E8B4FD1781}" type="slidenum">
              <a:rPr lang="en-US" smtClean="0"/>
              <a:t>‹#›</a:t>
            </a:fld>
            <a:endParaRPr lang="en-US"/>
          </a:p>
        </p:txBody>
      </p:sp>
    </p:spTree>
    <p:extLst>
      <p:ext uri="{BB962C8B-B14F-4D97-AF65-F5344CB8AC3E}">
        <p14:creationId xmlns:p14="http://schemas.microsoft.com/office/powerpoint/2010/main" val="3725099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0B1CC8-731E-456F-A1DA-5EB941BEBE78}" type="datetimeFigureOut">
              <a:rPr lang="en-US" smtClean="0"/>
              <a:t>4/24/2025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B7A210-5D9B-4B5C-9E90-C1E8B4FD1781}" type="slidenum">
              <a:rPr lang="en-US" smtClean="0"/>
              <a:t>‹#›</a:t>
            </a:fld>
            <a:endParaRPr lang="en-US"/>
          </a:p>
        </p:txBody>
      </p:sp>
    </p:spTree>
    <p:extLst>
      <p:ext uri="{BB962C8B-B14F-4D97-AF65-F5344CB8AC3E}">
        <p14:creationId xmlns:p14="http://schemas.microsoft.com/office/powerpoint/2010/main" val="3442944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50B1CC8-731E-456F-A1DA-5EB941BEBE78}" type="datetimeFigureOut">
              <a:rPr lang="en-US" smtClean="0"/>
              <a:t>4/24/2025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B7A210-5D9B-4B5C-9E90-C1E8B4FD1781}" type="slidenum">
              <a:rPr lang="en-US" smtClean="0"/>
              <a:t>‹#›</a:t>
            </a:fld>
            <a:endParaRPr lang="en-US"/>
          </a:p>
        </p:txBody>
      </p:sp>
    </p:spTree>
    <p:extLst>
      <p:ext uri="{BB962C8B-B14F-4D97-AF65-F5344CB8AC3E}">
        <p14:creationId xmlns:p14="http://schemas.microsoft.com/office/powerpoint/2010/main" val="3204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B1CC8-731E-456F-A1DA-5EB941BEBE78}" type="datetimeFigureOut">
              <a:rPr lang="en-US" smtClean="0"/>
              <a:t>4/24/2025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B7A210-5D9B-4B5C-9E90-C1E8B4FD1781}" type="slidenum">
              <a:rPr lang="en-US" smtClean="0"/>
              <a:t>‹#›</a:t>
            </a:fld>
            <a:endParaRPr lang="en-US"/>
          </a:p>
        </p:txBody>
      </p:sp>
    </p:spTree>
    <p:extLst>
      <p:ext uri="{BB962C8B-B14F-4D97-AF65-F5344CB8AC3E}">
        <p14:creationId xmlns:p14="http://schemas.microsoft.com/office/powerpoint/2010/main" val="129397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0B1CC8-731E-456F-A1DA-5EB941BEBE78}" type="datetimeFigureOut">
              <a:rPr lang="en-US" smtClean="0"/>
              <a:t>4/24/2025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B7A210-5D9B-4B5C-9E90-C1E8B4FD1781}" type="slidenum">
              <a:rPr lang="en-US" smtClean="0"/>
              <a:t>‹#›</a:t>
            </a:fld>
            <a:endParaRPr lang="en-US"/>
          </a:p>
        </p:txBody>
      </p:sp>
    </p:spTree>
    <p:extLst>
      <p:ext uri="{BB962C8B-B14F-4D97-AF65-F5344CB8AC3E}">
        <p14:creationId xmlns:p14="http://schemas.microsoft.com/office/powerpoint/2010/main" val="1935611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0B1CC8-731E-456F-A1DA-5EB941BEBE78}" type="datetimeFigureOut">
              <a:rPr lang="en-US" smtClean="0"/>
              <a:t>4/24/2025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B7A210-5D9B-4B5C-9E90-C1E8B4FD1781}" type="slidenum">
              <a:rPr lang="en-US" smtClean="0"/>
              <a:t>‹#›</a:t>
            </a:fld>
            <a:endParaRPr lang="en-US"/>
          </a:p>
        </p:txBody>
      </p:sp>
    </p:spTree>
    <p:extLst>
      <p:ext uri="{BB962C8B-B14F-4D97-AF65-F5344CB8AC3E}">
        <p14:creationId xmlns:p14="http://schemas.microsoft.com/office/powerpoint/2010/main" val="270555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0B1CC8-731E-456F-A1DA-5EB941BEBE78}" type="datetimeFigureOut">
              <a:rPr lang="en-US" smtClean="0"/>
              <a:t>4/24/2025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B7A210-5D9B-4B5C-9E90-C1E8B4FD1781}" type="slidenum">
              <a:rPr lang="en-US" smtClean="0"/>
              <a:t>‹#›</a:t>
            </a:fld>
            <a:endParaRPr lang="en-US"/>
          </a:p>
        </p:txBody>
      </p:sp>
    </p:spTree>
    <p:extLst>
      <p:ext uri="{BB962C8B-B14F-4D97-AF65-F5344CB8AC3E}">
        <p14:creationId xmlns:p14="http://schemas.microsoft.com/office/powerpoint/2010/main" val="23618786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image" Target="../media/image10.jpg"/><Relationship Id="rId7" Type="http://schemas.openxmlformats.org/officeDocument/2006/relationships/slide" Target="slide16.xml"/><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slide" Target="slide15.xml"/><Relationship Id="rId5" Type="http://schemas.openxmlformats.org/officeDocument/2006/relationships/slide" Target="slide14.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slide" Target="slide13.xml"/></Relationships>
</file>

<file path=ppt/slides/_rels/slide15.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1858" y="228602"/>
            <a:ext cx="9180342" cy="838199"/>
          </a:xfrm>
        </p:spPr>
        <p:txBody>
          <a:bodyPr>
            <a:normAutofit fontScale="90000"/>
          </a:bodyPr>
          <a:lstStyle/>
          <a:p>
            <a:r>
              <a:rPr lang="en-US" dirty="0">
                <a:latin typeface="Times New Roman" panose="02020603050405020304" pitchFamily="18" charset="0"/>
                <a:cs typeface="Times New Roman" panose="02020603050405020304" pitchFamily="18" charset="0"/>
              </a:rPr>
              <a:t>HOẠT ĐỘNG: KHỞI ĐỘNG</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2057400"/>
            <a:ext cx="34290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041009" y="1447801"/>
            <a:ext cx="5435991" cy="3046988"/>
          </a:xfrm>
          <a:prstGeom prst="rect">
            <a:avLst/>
          </a:prstGeom>
          <a:noFill/>
        </p:spPr>
        <p:txBody>
          <a:bodyPr wrap="square" rtlCol="0">
            <a:spAutoFit/>
          </a:bodyPr>
          <a:lstStyle/>
          <a:p>
            <a:pPr algn="just"/>
            <a:r>
              <a:rPr lang="en-US" sz="3200" dirty="0" err="1">
                <a:latin typeface="Times New Roman" panose="02020603050405020304" pitchFamily="18" charset="0"/>
                <a:cs typeface="Times New Roman" panose="02020603050405020304" pitchFamily="18" charset="0"/>
              </a:rPr>
              <a:t>Nhiệm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cửa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cs typeface="Times New Roman" panose="02020603050405020304" pitchFamily="18" charset="0"/>
              </a:rPr>
              <a:t> 2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cs typeface="Times New Roman" panose="02020603050405020304" pitchFamily="18" charset="0"/>
              </a:rPr>
              <a:t>:</a:t>
            </a:r>
          </a:p>
          <a:p>
            <a:pPr algn="just"/>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1: </a:t>
            </a:r>
            <a:r>
              <a:rPr lang="en-US" sz="3200" dirty="0" err="1">
                <a:latin typeface="Times New Roman" panose="02020603050405020304" pitchFamily="18" charset="0"/>
                <a:cs typeface="Times New Roman" panose="02020603050405020304" pitchFamily="18" charset="0"/>
              </a:rPr>
              <a:t>Đặt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tay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lề</a:t>
            </a:r>
            <a:r>
              <a:rPr lang="en-US" sz="3200" dirty="0">
                <a:latin typeface="Times New Roman" panose="02020603050405020304" pitchFamily="18" charset="0"/>
                <a:cs typeface="Times New Roman" panose="02020603050405020304" pitchFamily="18" charset="0"/>
              </a:rPr>
              <a:t> </a:t>
            </a:r>
          </a:p>
          <a:p>
            <a:pPr algn="just"/>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2: </a:t>
            </a:r>
            <a:r>
              <a:rPr lang="en-US" sz="3200" dirty="0" err="1">
                <a:latin typeface="Times New Roman" panose="02020603050405020304" pitchFamily="18" charset="0"/>
                <a:cs typeface="Times New Roman" panose="02020603050405020304" pitchFamily="18" charset="0"/>
              </a:rPr>
              <a:t>Đặt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tay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lề</a:t>
            </a:r>
            <a:r>
              <a:rPr lang="en-US" sz="3200" dirty="0">
                <a:latin typeface="Times New Roman" panose="02020603050405020304" pitchFamily="18" charset="0"/>
                <a:cs typeface="Times New Roman" panose="02020603050405020304" pitchFamily="18" charset="0"/>
              </a:rPr>
              <a:t>.</a:t>
            </a:r>
          </a:p>
          <a:p>
            <a:pPr algn="just"/>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thấy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cửa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dễ</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dàng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hơn</a:t>
            </a:r>
            <a:r>
              <a:rPr lang="en-US" sz="32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43324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96428" y="218005"/>
            <a:ext cx="4399137" cy="584775"/>
          </a:xfrm>
          <a:prstGeom prst="rect">
            <a:avLst/>
          </a:prstGeom>
        </p:spPr>
        <p:txBody>
          <a:bodyPr wrap="square">
            <a:spAutoFit/>
          </a:bodyPr>
          <a:lstStyle/>
          <a:p>
            <a:r>
              <a:rPr lang="en-US" sz="3200" b="1" dirty="0">
                <a:latin typeface="Times New Roman" panose="02020603050405020304" pitchFamily="18" charset="0"/>
                <a:cs typeface="Times New Roman" panose="02020603050405020304" pitchFamily="18" charset="0"/>
              </a:rPr>
              <a:t>THẢO LUẬN NHÓM</a:t>
            </a:r>
            <a:endParaRPr lang="en-US" sz="3200" dirty="0">
              <a:latin typeface="Times New Roman" panose="02020603050405020304" pitchFamily="18" charset="0"/>
              <a:cs typeface="Times New Roman" panose="02020603050405020304" pitchFamily="18" charset="0"/>
            </a:endParaRPr>
          </a:p>
        </p:txBody>
      </p:sp>
      <p:sp>
        <p:nvSpPr>
          <p:cNvPr id="5" name="Rectangle 4"/>
          <p:cNvSpPr/>
          <p:nvPr/>
        </p:nvSpPr>
        <p:spPr>
          <a:xfrm>
            <a:off x="716773" y="1225716"/>
            <a:ext cx="10758453" cy="523220"/>
          </a:xfrm>
          <a:prstGeom prst="rect">
            <a:avLst/>
          </a:prstGeom>
        </p:spPr>
        <p:txBody>
          <a:bodyPr wrap="square">
            <a:spAutoFit/>
          </a:bodyPr>
          <a:lstStyle/>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hỏi</a:t>
            </a:r>
            <a:r>
              <a:rPr lang="en-US" sz="2800" b="1"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Moment </a:t>
            </a:r>
            <a:r>
              <a:rPr lang="en-US" sz="2800" dirty="0" err="1">
                <a:latin typeface="Times New Roman" panose="02020603050405020304" pitchFamily="18" charset="0"/>
                <a:cs typeface="Times New Roman" panose="02020603050405020304" pitchFamily="18" charset="0"/>
              </a:rPr>
              <a:t>lực</a:t>
            </a:r>
            <a:endParaRPr lang="en-US" sz="2800" dirty="0">
              <a:latin typeface="Times New Roman" panose="02020603050405020304" pitchFamily="18" charset="0"/>
              <a:cs typeface="Times New Roman" panose="02020603050405020304" pitchFamily="18" charset="0"/>
            </a:endParaRPr>
          </a:p>
        </p:txBody>
      </p:sp>
      <p:sp>
        <p:nvSpPr>
          <p:cNvPr id="6" name="Rectangle 5"/>
          <p:cNvSpPr/>
          <p:nvPr/>
        </p:nvSpPr>
        <p:spPr>
          <a:xfrm>
            <a:off x="716773" y="1981649"/>
            <a:ext cx="10886648" cy="2031325"/>
          </a:xfrm>
          <a:prstGeom prst="rect">
            <a:avLst/>
          </a:prstGeom>
        </p:spPr>
        <p:txBody>
          <a:bodyPr wrap="square">
            <a:spAutoFit/>
          </a:bodyPr>
          <a:lstStyle/>
          <a:p>
            <a:pPr>
              <a:lnSpc>
                <a:spcPct val="150000"/>
              </a:lnSpc>
            </a:pPr>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hỏi</a:t>
            </a:r>
            <a:r>
              <a:rPr lang="en-US" sz="2800" b="1"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thí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nghiệm</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lần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quay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a:t>
            </a:r>
          </a:p>
        </p:txBody>
      </p:sp>
      <p:sp>
        <p:nvSpPr>
          <p:cNvPr id="7" name="Rectangle 6"/>
          <p:cNvSpPr/>
          <p:nvPr/>
        </p:nvSpPr>
        <p:spPr>
          <a:xfrm>
            <a:off x="716769" y="4168230"/>
            <a:ext cx="10758453" cy="2031325"/>
          </a:xfrm>
          <a:prstGeom prst="rect">
            <a:avLst/>
          </a:prstGeom>
        </p:spPr>
        <p:txBody>
          <a:bodyPr wrap="square">
            <a:spAutoFit/>
          </a:bodyPr>
          <a:lstStyle/>
          <a:p>
            <a:pPr>
              <a:lnSpc>
                <a:spcPct val="150000"/>
              </a:lnSpc>
            </a:pPr>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hỏi</a:t>
            </a:r>
            <a:r>
              <a:rPr lang="en-US" sz="2800" b="1"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thí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lần</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thứ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quay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quay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972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4855" y="182271"/>
            <a:ext cx="11776841" cy="584775"/>
          </a:xfrm>
          <a:prstGeom prst="rect">
            <a:avLst/>
          </a:prstGeom>
        </p:spPr>
        <p:txBody>
          <a:bodyPr wrap="square">
            <a:spAutoFit/>
          </a:bodyPr>
          <a:lstStyle/>
          <a:p>
            <a:r>
              <a:rPr lang="vi-VN" sz="3200" b="1" dirty="0">
                <a:latin typeface="Times New Roman" pitchFamily="18" charset="0"/>
                <a:cs typeface="Times New Roman" pitchFamily="18" charset="0"/>
              </a:rPr>
              <a:t>BÀI 1</a:t>
            </a:r>
            <a:r>
              <a:rPr lang="en-US" sz="3200" b="1" dirty="0">
                <a:latin typeface="Times New Roman" pitchFamily="18" charset="0"/>
                <a:cs typeface="Times New Roman" pitchFamily="18" charset="0"/>
              </a:rPr>
              <a:t>8</a:t>
            </a:r>
            <a:r>
              <a:rPr lang="vi-VN" sz="3200" b="1" dirty="0">
                <a:latin typeface="Times New Roman" pitchFamily="18" charset="0"/>
                <a:cs typeface="Times New Roman" pitchFamily="18" charset="0"/>
              </a:rPr>
              <a:t>: </a:t>
            </a:r>
            <a:r>
              <a:rPr lang="en-US" sz="3200" b="1" dirty="0">
                <a:latin typeface="Times New Roman" panose="02020603050405020304" pitchFamily="18" charset="0"/>
                <a:cs typeface="Times New Roman" panose="02020603050405020304" pitchFamily="18" charset="0"/>
              </a:rPr>
              <a:t>TÁC DỤNG LÀM QUAY CỦA LỰC. MOMENT LỰC</a:t>
            </a:r>
          </a:p>
        </p:txBody>
      </p:sp>
      <p:sp>
        <p:nvSpPr>
          <p:cNvPr id="5" name="Rectangle 4"/>
          <p:cNvSpPr/>
          <p:nvPr/>
        </p:nvSpPr>
        <p:spPr>
          <a:xfrm>
            <a:off x="198581" y="895272"/>
            <a:ext cx="5871142" cy="523220"/>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I. LỰC CÓ THỂ LÀM QUAY VẬT</a:t>
            </a:r>
            <a:endParaRPr lang="en-US" sz="2800" dirty="0">
              <a:latin typeface="Times New Roman" panose="02020603050405020304" pitchFamily="18" charset="0"/>
              <a:cs typeface="Times New Roman" panose="02020603050405020304" pitchFamily="18" charset="0"/>
            </a:endParaRPr>
          </a:p>
        </p:txBody>
      </p:sp>
      <p:sp>
        <p:nvSpPr>
          <p:cNvPr id="6" name="Rectangle 5"/>
          <p:cNvSpPr/>
          <p:nvPr/>
        </p:nvSpPr>
        <p:spPr>
          <a:xfrm>
            <a:off x="198581" y="1418492"/>
            <a:ext cx="3301364" cy="523220"/>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II. MOMENT LỰC</a:t>
            </a:r>
            <a:endParaRPr lang="en-US" sz="2800" dirty="0">
              <a:latin typeface="Times New Roman" panose="02020603050405020304" pitchFamily="18" charset="0"/>
              <a:cs typeface="Times New Roman" panose="02020603050405020304" pitchFamily="18" charset="0"/>
            </a:endParaRPr>
          </a:p>
        </p:txBody>
      </p:sp>
      <p:sp>
        <p:nvSpPr>
          <p:cNvPr id="7" name="Rectangle 6"/>
          <p:cNvSpPr/>
          <p:nvPr/>
        </p:nvSpPr>
        <p:spPr>
          <a:xfrm>
            <a:off x="198581" y="1941712"/>
            <a:ext cx="2292371" cy="523220"/>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1. </a:t>
            </a:r>
            <a:r>
              <a:rPr lang="en-US" sz="2800" b="1" dirty="0" err="1">
                <a:latin typeface="Times New Roman" panose="02020603050405020304" pitchFamily="18" charset="0"/>
                <a:cs typeface="Times New Roman" panose="02020603050405020304" pitchFamily="18" charset="0"/>
              </a:rPr>
              <a:t>Thí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nghiệm</a:t>
            </a:r>
            <a:endParaRPr lang="en-US" sz="2800" dirty="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2"/>
          <a:stretch>
            <a:fillRect/>
          </a:stretch>
        </p:blipFill>
        <p:spPr>
          <a:xfrm>
            <a:off x="8466083" y="1008994"/>
            <a:ext cx="3484179" cy="4460146"/>
          </a:xfrm>
          <a:prstGeom prst="rect">
            <a:avLst/>
          </a:prstGeom>
        </p:spPr>
      </p:pic>
      <p:sp>
        <p:nvSpPr>
          <p:cNvPr id="14" name="Rectangle 13"/>
          <p:cNvSpPr/>
          <p:nvPr/>
        </p:nvSpPr>
        <p:spPr>
          <a:xfrm>
            <a:off x="198581" y="2464932"/>
            <a:ext cx="2292371" cy="523220"/>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cs typeface="Times New Roman" panose="02020603050405020304" pitchFamily="18" charset="0"/>
              </a:rPr>
              <a:t>Kết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luận</a:t>
            </a:r>
            <a:endParaRPr lang="en-US" sz="2800" dirty="0">
              <a:latin typeface="Times New Roman" panose="02020603050405020304" pitchFamily="18" charset="0"/>
              <a:cs typeface="Times New Roman" panose="02020603050405020304" pitchFamily="18" charset="0"/>
            </a:endParaRPr>
          </a:p>
        </p:txBody>
      </p:sp>
      <p:sp>
        <p:nvSpPr>
          <p:cNvPr id="2" name="Rectangle 1"/>
          <p:cNvSpPr/>
          <p:nvPr/>
        </p:nvSpPr>
        <p:spPr>
          <a:xfrm>
            <a:off x="198581" y="2988152"/>
            <a:ext cx="7794536" cy="1475404"/>
          </a:xfrm>
          <a:prstGeom prst="rect">
            <a:avLst/>
          </a:prstGeom>
        </p:spPr>
        <p:txBody>
          <a:bodyPr wrap="square">
            <a:spAutoFit/>
          </a:bodyPr>
          <a:lstStyle/>
          <a:p>
            <a:pPr indent="182880" algn="just">
              <a:lnSpc>
                <a:spcPct val="107000"/>
              </a:lnSpc>
              <a:spcBef>
                <a:spcPts val="300"/>
              </a:spcBef>
              <a:spcAft>
                <a:spcPts val="30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quay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lực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lên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quanh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trục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moment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lực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218089" y="4512093"/>
            <a:ext cx="7775028" cy="1014380"/>
          </a:xfrm>
          <a:prstGeom prst="rect">
            <a:avLst/>
          </a:prstGeom>
        </p:spPr>
        <p:txBody>
          <a:bodyPr wrap="square">
            <a:spAutoFit/>
          </a:bodyPr>
          <a:lstStyle/>
          <a:p>
            <a:pPr indent="182880" algn="just">
              <a:lnSpc>
                <a:spcPct val="107000"/>
              </a:lnSpc>
              <a:spcBef>
                <a:spcPts val="300"/>
              </a:spcBef>
              <a:spcAft>
                <a:spcPts val="30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Lực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càng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lớn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moment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lực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càng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lớn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quay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càng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lớn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328448" y="5575010"/>
            <a:ext cx="11479924" cy="1014380"/>
          </a:xfrm>
          <a:prstGeom prst="rect">
            <a:avLst/>
          </a:prstGeom>
        </p:spPr>
        <p:txBody>
          <a:bodyPr wrap="square">
            <a:spAutoFit/>
          </a:bodyPr>
          <a:lstStyle/>
          <a:p>
            <a:pPr indent="182880" algn="just">
              <a:lnSpc>
                <a:spcPct val="107000"/>
              </a:lnSpc>
              <a:spcBef>
                <a:spcPts val="300"/>
              </a:spcBef>
              <a:spcAft>
                <a:spcPts val="30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lực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càng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trục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quay, moment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lực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càng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lớn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quay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càng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lớn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55070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P spid="3"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9809" y="76255"/>
            <a:ext cx="11776841" cy="584775"/>
          </a:xfrm>
          <a:prstGeom prst="rect">
            <a:avLst/>
          </a:prstGeom>
        </p:spPr>
        <p:txBody>
          <a:bodyPr wrap="square">
            <a:spAutoFit/>
          </a:bodyPr>
          <a:lstStyle/>
          <a:p>
            <a:r>
              <a:rPr lang="vi-VN" sz="3200" b="1" dirty="0">
                <a:latin typeface="Times New Roman" pitchFamily="18" charset="0"/>
                <a:cs typeface="Times New Roman" pitchFamily="18" charset="0"/>
              </a:rPr>
              <a:t>BÀI 1</a:t>
            </a:r>
            <a:r>
              <a:rPr lang="en-US" sz="3200" b="1" dirty="0">
                <a:latin typeface="Times New Roman" pitchFamily="18" charset="0"/>
                <a:cs typeface="Times New Roman" pitchFamily="18" charset="0"/>
              </a:rPr>
              <a:t>8</a:t>
            </a:r>
            <a:r>
              <a:rPr lang="vi-VN" sz="3200" b="1" dirty="0">
                <a:latin typeface="Times New Roman" pitchFamily="18" charset="0"/>
                <a:cs typeface="Times New Roman" pitchFamily="18" charset="0"/>
              </a:rPr>
              <a:t>: </a:t>
            </a:r>
            <a:r>
              <a:rPr lang="en-US" sz="3200" b="1" dirty="0">
                <a:latin typeface="Times New Roman" panose="02020603050405020304" pitchFamily="18" charset="0"/>
                <a:cs typeface="Times New Roman" panose="02020603050405020304" pitchFamily="18" charset="0"/>
              </a:rPr>
              <a:t>TÁC DỤNG LÀM QUAY CỦA LỰC. MOMENT LỰC</a:t>
            </a:r>
          </a:p>
        </p:txBody>
      </p:sp>
      <p:sp>
        <p:nvSpPr>
          <p:cNvPr id="5" name="Rectangle 4"/>
          <p:cNvSpPr/>
          <p:nvPr/>
        </p:nvSpPr>
        <p:spPr>
          <a:xfrm>
            <a:off x="88222" y="627840"/>
            <a:ext cx="5871142" cy="523220"/>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I. LỰC CÓ THỂ LÀM QUAY VẬT</a:t>
            </a:r>
            <a:endParaRPr lang="en-US" sz="2800" dirty="0">
              <a:latin typeface="Times New Roman" panose="02020603050405020304" pitchFamily="18" charset="0"/>
              <a:cs typeface="Times New Roman" panose="02020603050405020304" pitchFamily="18" charset="0"/>
            </a:endParaRPr>
          </a:p>
        </p:txBody>
      </p:sp>
      <p:sp>
        <p:nvSpPr>
          <p:cNvPr id="6" name="Rectangle 5"/>
          <p:cNvSpPr/>
          <p:nvPr/>
        </p:nvSpPr>
        <p:spPr>
          <a:xfrm>
            <a:off x="0" y="1091407"/>
            <a:ext cx="3301364" cy="523220"/>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II. MOMENT LỰC</a:t>
            </a:r>
            <a:endParaRPr lang="en-US" sz="2800" dirty="0">
              <a:latin typeface="Times New Roman" panose="02020603050405020304" pitchFamily="18" charset="0"/>
              <a:cs typeface="Times New Roman" panose="02020603050405020304" pitchFamily="18" charset="0"/>
            </a:endParaRPr>
          </a:p>
        </p:txBody>
      </p:sp>
      <p:sp>
        <p:nvSpPr>
          <p:cNvPr id="7" name="Rectangle 6"/>
          <p:cNvSpPr/>
          <p:nvPr/>
        </p:nvSpPr>
        <p:spPr>
          <a:xfrm>
            <a:off x="77154" y="1523443"/>
            <a:ext cx="2292371" cy="523220"/>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1. </a:t>
            </a:r>
            <a:r>
              <a:rPr lang="en-US" sz="2800" b="1" dirty="0" err="1">
                <a:latin typeface="Times New Roman" panose="02020603050405020304" pitchFamily="18" charset="0"/>
                <a:cs typeface="Times New Roman" panose="02020603050405020304" pitchFamily="18" charset="0"/>
              </a:rPr>
              <a:t>Thí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nghiệm</a:t>
            </a:r>
            <a:endParaRPr lang="en-US" sz="2800" dirty="0">
              <a:latin typeface="Times New Roman" panose="02020603050405020304" pitchFamily="18" charset="0"/>
              <a:cs typeface="Times New Roman" panose="02020603050405020304" pitchFamily="18" charset="0"/>
            </a:endParaRPr>
          </a:p>
        </p:txBody>
      </p:sp>
      <p:sp>
        <p:nvSpPr>
          <p:cNvPr id="14" name="Rectangle 13"/>
          <p:cNvSpPr/>
          <p:nvPr/>
        </p:nvSpPr>
        <p:spPr>
          <a:xfrm>
            <a:off x="103988" y="2016418"/>
            <a:ext cx="2292371" cy="523220"/>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cs typeface="Times New Roman" panose="02020603050405020304" pitchFamily="18" charset="0"/>
              </a:rPr>
              <a:t>Kết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luận</a:t>
            </a:r>
            <a:endParaRPr lang="en-US" sz="2800" dirty="0">
              <a:latin typeface="Times New Roman" panose="02020603050405020304" pitchFamily="18" charset="0"/>
              <a:cs typeface="Times New Roman" panose="02020603050405020304" pitchFamily="18" charset="0"/>
            </a:endParaRPr>
          </a:p>
        </p:txBody>
      </p:sp>
      <p:sp>
        <p:nvSpPr>
          <p:cNvPr id="12" name="Rectangle 11"/>
          <p:cNvSpPr/>
          <p:nvPr/>
        </p:nvSpPr>
        <p:spPr>
          <a:xfrm>
            <a:off x="66086" y="2516191"/>
            <a:ext cx="5256288" cy="523220"/>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3. </a:t>
            </a:r>
            <a:r>
              <a:rPr lang="en-US" sz="2800" b="1" dirty="0" err="1">
                <a:latin typeface="Times New Roman" panose="02020603050405020304" pitchFamily="18" charset="0"/>
                <a:cs typeface="Times New Roman" panose="02020603050405020304" pitchFamily="18" charset="0"/>
              </a:rPr>
              <a:t>Trả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hỏi</a:t>
            </a:r>
            <a:r>
              <a:rPr lang="en-US" sz="2800" b="1" dirty="0">
                <a:latin typeface="Times New Roman" panose="02020603050405020304" pitchFamily="18" charset="0"/>
                <a:cs typeface="Times New Roman" panose="02020603050405020304" pitchFamily="18" charset="0"/>
              </a:rPr>
              <a:t> H 18.4 SGK/77</a:t>
            </a:r>
            <a:endParaRPr lang="en-US" sz="2800"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2"/>
          <a:stretch>
            <a:fillRect/>
          </a:stretch>
        </p:blipFill>
        <p:spPr>
          <a:xfrm>
            <a:off x="6199988" y="922640"/>
            <a:ext cx="5829102" cy="5470635"/>
          </a:xfrm>
          <a:prstGeom prst="rect">
            <a:avLst/>
          </a:prstGeom>
        </p:spPr>
      </p:pic>
      <p:sp>
        <p:nvSpPr>
          <p:cNvPr id="10" name="Rectangle 9"/>
          <p:cNvSpPr/>
          <p:nvPr/>
        </p:nvSpPr>
        <p:spPr>
          <a:xfrm>
            <a:off x="0" y="3031298"/>
            <a:ext cx="6096000" cy="1936428"/>
          </a:xfrm>
          <a:prstGeom prst="rect">
            <a:avLst/>
          </a:prstGeom>
        </p:spPr>
        <p:txBody>
          <a:bodyPr>
            <a:spAutoFit/>
          </a:bodyPr>
          <a:lstStyle/>
          <a:p>
            <a:pPr indent="182880" algn="just">
              <a:lnSpc>
                <a:spcPct val="107000"/>
              </a:lnSpc>
              <a:spcBef>
                <a:spcPts val="300"/>
              </a:spcBef>
              <a:spcAft>
                <a:spcPts val="3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18.4 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F</a:t>
            </a:r>
            <a:r>
              <a:rPr lang="en-US" sz="2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F</a:t>
            </a:r>
            <a:r>
              <a:rPr lang="en-US" sz="2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F</a:t>
            </a:r>
            <a:r>
              <a:rPr lang="en-US" sz="2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trục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quay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F</a:t>
            </a:r>
            <a:r>
              <a:rPr lang="en-US" sz="2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momen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F</a:t>
            </a:r>
            <a:r>
              <a:rPr lang="en-US" sz="2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F</a:t>
            </a:r>
            <a:r>
              <a:rPr lang="en-US" sz="2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p:cNvSpPr/>
          <p:nvPr/>
        </p:nvSpPr>
        <p:spPr>
          <a:xfrm>
            <a:off x="77154" y="4967726"/>
            <a:ext cx="6096000" cy="1815882"/>
          </a:xfrm>
          <a:prstGeom prst="rect">
            <a:avLst/>
          </a:prstGeom>
        </p:spPr>
        <p:txBody>
          <a:bodyPr>
            <a:spAutoFit/>
          </a:bodyPr>
          <a:lstStyle/>
          <a:p>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rPr>
              <a:t> 18.4 b: </a:t>
            </a:r>
            <a:r>
              <a:rPr lang="en-US" sz="2800" dirty="0" err="1">
                <a:effectLst/>
                <a:latin typeface="Times New Roman" panose="02020603050405020304" pitchFamily="18" charset="0"/>
                <a:ea typeface="Times New Roman" panose="02020603050405020304" pitchFamily="18" charset="0"/>
              </a:rPr>
              <a:t>độ</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lớn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lực</a:t>
            </a:r>
            <a:r>
              <a:rPr lang="en-US" sz="2800" dirty="0">
                <a:effectLst/>
                <a:latin typeface="Times New Roman" panose="02020603050405020304" pitchFamily="18" charset="0"/>
                <a:ea typeface="Times New Roman" panose="02020603050405020304" pitchFamily="18" charset="0"/>
              </a:rPr>
              <a:t> F</a:t>
            </a:r>
            <a:r>
              <a:rPr lang="en-US" sz="2800" baseline="-25000" dirty="0">
                <a:effectLst/>
                <a:latin typeface="Times New Roman" panose="02020603050405020304" pitchFamily="18" charset="0"/>
                <a:ea typeface="Times New Roman" panose="02020603050405020304" pitchFamily="18" charset="0"/>
              </a:rPr>
              <a:t>1</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nhỏ</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hơn</a:t>
            </a:r>
            <a:r>
              <a:rPr lang="en-US" sz="2800" dirty="0">
                <a:effectLst/>
                <a:latin typeface="Times New Roman" panose="02020603050405020304" pitchFamily="18" charset="0"/>
                <a:ea typeface="Times New Roman" panose="02020603050405020304" pitchFamily="18" charset="0"/>
              </a:rPr>
              <a:t> F</a:t>
            </a:r>
            <a:r>
              <a:rPr lang="en-US" sz="2800" baseline="-25000" dirty="0">
                <a:effectLst/>
                <a:latin typeface="Times New Roman" panose="02020603050405020304" pitchFamily="18" charset="0"/>
                <a:ea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khoảng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2 </a:t>
            </a:r>
            <a:r>
              <a:rPr lang="en-US" sz="2800" dirty="0" err="1">
                <a:effectLst/>
                <a:latin typeface="Times New Roman" panose="02020603050405020304" pitchFamily="18" charset="0"/>
                <a:ea typeface="Times New Roman" panose="02020603050405020304" pitchFamily="18" charset="0"/>
              </a:rPr>
              <a:t>lực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đến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trục</a:t>
            </a:r>
            <a:r>
              <a:rPr lang="en-US" sz="2800" dirty="0">
                <a:effectLst/>
                <a:latin typeface="Times New Roman" panose="02020603050405020304" pitchFamily="18" charset="0"/>
                <a:ea typeface="Times New Roman" panose="02020603050405020304" pitchFamily="18" charset="0"/>
              </a:rPr>
              <a:t> quay </a:t>
            </a:r>
            <a:r>
              <a:rPr lang="en-US" sz="2800" dirty="0" err="1">
                <a:effectLst/>
                <a:latin typeface="Times New Roman" panose="02020603050405020304" pitchFamily="18" charset="0"/>
                <a:ea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như</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nhau</a:t>
            </a:r>
            <a:r>
              <a:rPr lang="en-US" sz="2800" dirty="0">
                <a:effectLst/>
                <a:latin typeface="Times New Roman" panose="02020603050405020304" pitchFamily="18" charset="0"/>
                <a:ea typeface="Times New Roman" panose="02020603050405020304" pitchFamily="18" charset="0"/>
              </a:rPr>
              <a:t> do </a:t>
            </a:r>
            <a:r>
              <a:rPr lang="en-US" sz="2800" dirty="0" err="1">
                <a:effectLst/>
                <a:latin typeface="Times New Roman" panose="02020603050405020304" pitchFamily="18" charset="0"/>
                <a:ea typeface="Times New Roman" panose="02020603050405020304" pitchFamily="18" charset="0"/>
              </a:rPr>
              <a:t>đó</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momen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lực</a:t>
            </a:r>
            <a:r>
              <a:rPr lang="en-US" sz="2800" dirty="0">
                <a:effectLst/>
                <a:latin typeface="Times New Roman" panose="02020603050405020304" pitchFamily="18" charset="0"/>
                <a:ea typeface="Times New Roman" panose="02020603050405020304" pitchFamily="18" charset="0"/>
              </a:rPr>
              <a:t> F</a:t>
            </a:r>
            <a:r>
              <a:rPr lang="en-US" sz="2800" baseline="-25000" dirty="0">
                <a:effectLst/>
                <a:latin typeface="Times New Roman" panose="02020603050405020304" pitchFamily="18" charset="0"/>
                <a:ea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lớn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hơn</a:t>
            </a:r>
            <a:r>
              <a:rPr lang="en-US" sz="2800" dirty="0">
                <a:effectLst/>
                <a:latin typeface="Times New Roman" panose="02020603050405020304" pitchFamily="18" charset="0"/>
                <a:ea typeface="Times New Roman" panose="02020603050405020304" pitchFamily="18" charset="0"/>
              </a:rPr>
              <a:t> F</a:t>
            </a:r>
            <a:r>
              <a:rPr lang="en-US" sz="2800" baseline="-25000" dirty="0">
                <a:effectLst/>
                <a:latin typeface="Times New Roman" panose="02020603050405020304" pitchFamily="18" charset="0"/>
                <a:ea typeface="Times New Roman" panose="02020603050405020304" pitchFamily="18" charset="0"/>
              </a:rPr>
              <a:t>1.</a:t>
            </a:r>
            <a:endParaRPr lang="en-US" sz="2800" dirty="0"/>
          </a:p>
        </p:txBody>
      </p:sp>
    </p:spTree>
    <p:extLst>
      <p:ext uri="{BB962C8B-B14F-4D97-AF65-F5344CB8AC3E}">
        <p14:creationId xmlns:p14="http://schemas.microsoft.com/office/powerpoint/2010/main" val="391062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6511" y="3137488"/>
            <a:ext cx="2375500" cy="1083600"/>
          </a:xfrm>
          <a:prstGeom prst="rect">
            <a:avLst/>
          </a:prstGeom>
        </p:spPr>
      </p:pic>
      <p:sp>
        <p:nvSpPr>
          <p:cNvPr id="4" name="Rounded Rectangle 3">
            <a:hlinkClick r:id="rId5" action="ppaction://hlinksldjump"/>
          </p:cNvPr>
          <p:cNvSpPr/>
          <p:nvPr/>
        </p:nvSpPr>
        <p:spPr>
          <a:xfrm>
            <a:off x="3695734" y="1902977"/>
            <a:ext cx="2496277" cy="122413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dirty="0">
                <a:solidFill>
                  <a:srgbClr val="C00000"/>
                </a:solidFill>
              </a:rPr>
              <a:t>1</a:t>
            </a:r>
          </a:p>
        </p:txBody>
      </p:sp>
      <p:sp>
        <p:nvSpPr>
          <p:cNvPr id="5" name="Rounded Rectangle 4"/>
          <p:cNvSpPr/>
          <p:nvPr/>
        </p:nvSpPr>
        <p:spPr>
          <a:xfrm>
            <a:off x="3695734" y="3137488"/>
            <a:ext cx="2496277" cy="122413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8000" dirty="0">
                <a:solidFill>
                  <a:srgbClr val="C00000"/>
                </a:solidFill>
              </a:rPr>
              <a:t>3</a:t>
            </a:r>
          </a:p>
        </p:txBody>
      </p:sp>
      <p:sp>
        <p:nvSpPr>
          <p:cNvPr id="6" name="Rounded Rectangle 5">
            <a:hlinkClick r:id="rId6" action="ppaction://hlinksldjump"/>
          </p:cNvPr>
          <p:cNvSpPr/>
          <p:nvPr/>
        </p:nvSpPr>
        <p:spPr>
          <a:xfrm>
            <a:off x="6192011" y="1913352"/>
            <a:ext cx="2496277" cy="122413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dirty="0">
                <a:solidFill>
                  <a:srgbClr val="C00000"/>
                </a:solidFill>
              </a:rPr>
              <a:t>2</a:t>
            </a:r>
          </a:p>
        </p:txBody>
      </p:sp>
      <p:sp>
        <p:nvSpPr>
          <p:cNvPr id="7" name="Rounded Rectangle 6">
            <a:hlinkClick r:id="rId7" action="ppaction://hlinksldjump"/>
          </p:cNvPr>
          <p:cNvSpPr/>
          <p:nvPr/>
        </p:nvSpPr>
        <p:spPr>
          <a:xfrm>
            <a:off x="6192011" y="3127113"/>
            <a:ext cx="2496277" cy="122413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8000" dirty="0">
                <a:solidFill>
                  <a:srgbClr val="C00000"/>
                </a:solidFill>
              </a:rPr>
              <a:t>4</a:t>
            </a:r>
          </a:p>
        </p:txBody>
      </p:sp>
      <p:sp>
        <p:nvSpPr>
          <p:cNvPr id="2" name="Rounded Rectangle 1"/>
          <p:cNvSpPr/>
          <p:nvPr/>
        </p:nvSpPr>
        <p:spPr>
          <a:xfrm>
            <a:off x="911424" y="1432992"/>
            <a:ext cx="864096" cy="864096"/>
          </a:xfrm>
          <a:prstGeom prst="roundRect">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4800" dirty="0">
                <a:solidFill>
                  <a:srgbClr val="FF0000"/>
                </a:solidFill>
              </a:rPr>
              <a:t>L</a:t>
            </a:r>
          </a:p>
        </p:txBody>
      </p:sp>
      <p:sp>
        <p:nvSpPr>
          <p:cNvPr id="22" name="Rounded Rectangle 21"/>
          <p:cNvSpPr/>
          <p:nvPr/>
        </p:nvSpPr>
        <p:spPr>
          <a:xfrm>
            <a:off x="906387" y="2369096"/>
            <a:ext cx="864096" cy="864096"/>
          </a:xfrm>
          <a:prstGeom prst="roundRect">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4800">
                <a:solidFill>
                  <a:srgbClr val="FF0000"/>
                </a:solidFill>
              </a:rPr>
              <a:t>U</a:t>
            </a:r>
            <a:endParaRPr lang="en-US" sz="4800" dirty="0">
              <a:solidFill>
                <a:srgbClr val="FF0000"/>
              </a:solidFill>
            </a:endParaRPr>
          </a:p>
        </p:txBody>
      </p:sp>
      <p:sp>
        <p:nvSpPr>
          <p:cNvPr id="23" name="Rounded Rectangle 22"/>
          <p:cNvSpPr/>
          <p:nvPr/>
        </p:nvSpPr>
        <p:spPr>
          <a:xfrm>
            <a:off x="906387" y="3305200"/>
            <a:ext cx="864096" cy="864096"/>
          </a:xfrm>
          <a:prstGeom prst="roundRect">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4800" dirty="0">
                <a:solidFill>
                  <a:srgbClr val="FF0000"/>
                </a:solidFill>
              </a:rPr>
              <a:t>Y</a:t>
            </a:r>
          </a:p>
        </p:txBody>
      </p:sp>
      <p:sp>
        <p:nvSpPr>
          <p:cNvPr id="28" name="Rounded Rectangle 27"/>
          <p:cNvSpPr/>
          <p:nvPr/>
        </p:nvSpPr>
        <p:spPr>
          <a:xfrm>
            <a:off x="906387" y="4241304"/>
            <a:ext cx="864096" cy="864096"/>
          </a:xfrm>
          <a:prstGeom prst="roundRect">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4800" dirty="0">
                <a:solidFill>
                  <a:srgbClr val="FF0000"/>
                </a:solidFill>
                <a:latin typeface="Arial" panose="020B0604020202020204" pitchFamily="34" charset="0"/>
                <a:cs typeface="Arial" panose="020B0604020202020204" pitchFamily="34" charset="0"/>
              </a:rPr>
              <a:t>Ệ</a:t>
            </a:r>
          </a:p>
        </p:txBody>
      </p:sp>
      <p:sp>
        <p:nvSpPr>
          <p:cNvPr id="29" name="Rounded Rectangle 28"/>
          <p:cNvSpPr/>
          <p:nvPr/>
        </p:nvSpPr>
        <p:spPr>
          <a:xfrm>
            <a:off x="914400" y="5257800"/>
            <a:ext cx="864096" cy="860304"/>
          </a:xfrm>
          <a:prstGeom prst="roundRect">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4800" dirty="0">
                <a:solidFill>
                  <a:srgbClr val="FF0000"/>
                </a:solidFill>
              </a:rPr>
              <a:t>N</a:t>
            </a:r>
          </a:p>
        </p:txBody>
      </p:sp>
      <p:sp>
        <p:nvSpPr>
          <p:cNvPr id="30" name="Rounded Rectangle 29"/>
          <p:cNvSpPr/>
          <p:nvPr/>
        </p:nvSpPr>
        <p:spPr>
          <a:xfrm>
            <a:off x="10608501" y="2319473"/>
            <a:ext cx="864096" cy="864096"/>
          </a:xfrm>
          <a:prstGeom prst="roundRect">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4800" dirty="0">
                <a:solidFill>
                  <a:srgbClr val="FF0000"/>
                </a:solidFill>
              </a:rPr>
              <a:t>T</a:t>
            </a:r>
          </a:p>
        </p:txBody>
      </p:sp>
      <p:sp>
        <p:nvSpPr>
          <p:cNvPr id="31" name="Rounded Rectangle 30"/>
          <p:cNvSpPr/>
          <p:nvPr/>
        </p:nvSpPr>
        <p:spPr>
          <a:xfrm>
            <a:off x="10608501" y="3225133"/>
            <a:ext cx="864096" cy="864096"/>
          </a:xfrm>
          <a:prstGeom prst="roundRect">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4800" dirty="0">
                <a:solidFill>
                  <a:srgbClr val="FF0000"/>
                </a:solidFill>
              </a:rPr>
              <a:t>Ậ</a:t>
            </a:r>
          </a:p>
        </p:txBody>
      </p:sp>
      <p:sp>
        <p:nvSpPr>
          <p:cNvPr id="32" name="Rounded Rectangle 31"/>
          <p:cNvSpPr/>
          <p:nvPr/>
        </p:nvSpPr>
        <p:spPr>
          <a:xfrm>
            <a:off x="10608501" y="4169296"/>
            <a:ext cx="864096" cy="864096"/>
          </a:xfrm>
          <a:prstGeom prst="roundRect">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4800" dirty="0">
                <a:solidFill>
                  <a:srgbClr val="FF0000"/>
                </a:solidFill>
              </a:rPr>
              <a:t>P</a:t>
            </a:r>
          </a:p>
        </p:txBody>
      </p:sp>
      <p:sp>
        <p:nvSpPr>
          <p:cNvPr id="8" name="TextBox 7"/>
          <p:cNvSpPr txBox="1"/>
          <p:nvPr/>
        </p:nvSpPr>
        <p:spPr>
          <a:xfrm>
            <a:off x="2447595" y="312004"/>
            <a:ext cx="7584843" cy="830997"/>
          </a:xfrm>
          <a:prstGeom prst="rect">
            <a:avLst/>
          </a:prstGeom>
          <a:solidFill>
            <a:srgbClr val="0070C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4800" dirty="0"/>
              <a:t>Ô CHỮ MAY MẮN</a:t>
            </a:r>
          </a:p>
        </p:txBody>
      </p:sp>
      <p:sp>
        <p:nvSpPr>
          <p:cNvPr id="34" name="Right Arrow 33">
            <a:hlinkClick r:id="rId8" action="ppaction://hlinksldjump"/>
          </p:cNvPr>
          <p:cNvSpPr/>
          <p:nvPr/>
        </p:nvSpPr>
        <p:spPr>
          <a:xfrm>
            <a:off x="11040550" y="6187734"/>
            <a:ext cx="783861" cy="594067"/>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99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500" accel="50000" decel="50000" autoRev="1" fill="hold">
                                          <p:stCondLst>
                                            <p:cond delay="0"/>
                                          </p:stCondLst>
                                        </p:cTn>
                                        <p:tgtEl>
                                          <p:spTgt spid="2"/>
                                        </p:tgtEl>
                                        <p:attrNameLst>
                                          <p:attrName>ppt_x</p:attrName>
                                          <p:attrName>ppt_y</p:attrName>
                                        </p:attrNameLst>
                                      </p:cBhvr>
                                    </p:animMotion>
                                    <p:animRot by="1500000">
                                      <p:cBhvr>
                                        <p:cTn id="7" dur="250" fill="hold">
                                          <p:stCondLst>
                                            <p:cond delay="0"/>
                                          </p:stCondLst>
                                        </p:cTn>
                                        <p:tgtEl>
                                          <p:spTgt spid="2"/>
                                        </p:tgtEl>
                                        <p:attrNameLst>
                                          <p:attrName>r</p:attrName>
                                        </p:attrNameLst>
                                      </p:cBhvr>
                                    </p:animRot>
                                    <p:animRot by="-1500000">
                                      <p:cBhvr>
                                        <p:cTn id="8" dur="250" fill="hold">
                                          <p:stCondLst>
                                            <p:cond delay="250"/>
                                          </p:stCondLst>
                                        </p:cTn>
                                        <p:tgtEl>
                                          <p:spTgt spid="2"/>
                                        </p:tgtEl>
                                        <p:attrNameLst>
                                          <p:attrName>r</p:attrName>
                                        </p:attrNameLst>
                                      </p:cBhvr>
                                    </p:animRot>
                                    <p:animRot by="-1500000">
                                      <p:cBhvr>
                                        <p:cTn id="9" dur="250" fill="hold">
                                          <p:stCondLst>
                                            <p:cond delay="500"/>
                                          </p:stCondLst>
                                        </p:cTn>
                                        <p:tgtEl>
                                          <p:spTgt spid="2"/>
                                        </p:tgtEl>
                                        <p:attrNameLst>
                                          <p:attrName>r</p:attrName>
                                        </p:attrNameLst>
                                      </p:cBhvr>
                                    </p:animRot>
                                    <p:animRot by="1500000">
                                      <p:cBhvr>
                                        <p:cTn id="10" dur="250" fill="hold">
                                          <p:stCondLst>
                                            <p:cond delay="750"/>
                                          </p:stCondLst>
                                        </p:cTn>
                                        <p:tgtEl>
                                          <p:spTgt spid="2"/>
                                        </p:tgtEl>
                                        <p:attrNameLst>
                                          <p:attrName>r</p:attrName>
                                        </p:attrNameLst>
                                      </p:cBhvr>
                                    </p:animRot>
                                  </p:childTnLst>
                                </p:cTn>
                              </p:par>
                              <p:par>
                                <p:cTn id="11"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12" dur="500" accel="50000" decel="50000" autoRev="1" fill="hold">
                                          <p:stCondLst>
                                            <p:cond delay="0"/>
                                          </p:stCondLst>
                                        </p:cTn>
                                        <p:tgtEl>
                                          <p:spTgt spid="22"/>
                                        </p:tgtEl>
                                        <p:attrNameLst>
                                          <p:attrName>ppt_x</p:attrName>
                                          <p:attrName>ppt_y</p:attrName>
                                        </p:attrNameLst>
                                      </p:cBhvr>
                                    </p:animMotion>
                                    <p:animRot by="1500000">
                                      <p:cBhvr>
                                        <p:cTn id="13" dur="250" fill="hold">
                                          <p:stCondLst>
                                            <p:cond delay="0"/>
                                          </p:stCondLst>
                                        </p:cTn>
                                        <p:tgtEl>
                                          <p:spTgt spid="22"/>
                                        </p:tgtEl>
                                        <p:attrNameLst>
                                          <p:attrName>r</p:attrName>
                                        </p:attrNameLst>
                                      </p:cBhvr>
                                    </p:animRot>
                                    <p:animRot by="-1500000">
                                      <p:cBhvr>
                                        <p:cTn id="14" dur="250" fill="hold">
                                          <p:stCondLst>
                                            <p:cond delay="250"/>
                                          </p:stCondLst>
                                        </p:cTn>
                                        <p:tgtEl>
                                          <p:spTgt spid="22"/>
                                        </p:tgtEl>
                                        <p:attrNameLst>
                                          <p:attrName>r</p:attrName>
                                        </p:attrNameLst>
                                      </p:cBhvr>
                                    </p:animRot>
                                    <p:animRot by="-1500000">
                                      <p:cBhvr>
                                        <p:cTn id="15" dur="250" fill="hold">
                                          <p:stCondLst>
                                            <p:cond delay="500"/>
                                          </p:stCondLst>
                                        </p:cTn>
                                        <p:tgtEl>
                                          <p:spTgt spid="22"/>
                                        </p:tgtEl>
                                        <p:attrNameLst>
                                          <p:attrName>r</p:attrName>
                                        </p:attrNameLst>
                                      </p:cBhvr>
                                    </p:animRot>
                                    <p:animRot by="1500000">
                                      <p:cBhvr>
                                        <p:cTn id="16" dur="250" fill="hold">
                                          <p:stCondLst>
                                            <p:cond delay="750"/>
                                          </p:stCondLst>
                                        </p:cTn>
                                        <p:tgtEl>
                                          <p:spTgt spid="22"/>
                                        </p:tgtEl>
                                        <p:attrNameLst>
                                          <p:attrName>r</p:attrName>
                                        </p:attrNameLst>
                                      </p:cBhvr>
                                    </p:animRot>
                                  </p:childTnLst>
                                </p:cTn>
                              </p:par>
                              <p:par>
                                <p:cTn id="17"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18" dur="500" accel="50000" decel="50000" autoRev="1" fill="hold">
                                          <p:stCondLst>
                                            <p:cond delay="0"/>
                                          </p:stCondLst>
                                        </p:cTn>
                                        <p:tgtEl>
                                          <p:spTgt spid="23"/>
                                        </p:tgtEl>
                                        <p:attrNameLst>
                                          <p:attrName>ppt_x</p:attrName>
                                          <p:attrName>ppt_y</p:attrName>
                                        </p:attrNameLst>
                                      </p:cBhvr>
                                    </p:animMotion>
                                    <p:animRot by="1500000">
                                      <p:cBhvr>
                                        <p:cTn id="19" dur="250" fill="hold">
                                          <p:stCondLst>
                                            <p:cond delay="0"/>
                                          </p:stCondLst>
                                        </p:cTn>
                                        <p:tgtEl>
                                          <p:spTgt spid="23"/>
                                        </p:tgtEl>
                                        <p:attrNameLst>
                                          <p:attrName>r</p:attrName>
                                        </p:attrNameLst>
                                      </p:cBhvr>
                                    </p:animRot>
                                    <p:animRot by="-1500000">
                                      <p:cBhvr>
                                        <p:cTn id="20" dur="250" fill="hold">
                                          <p:stCondLst>
                                            <p:cond delay="250"/>
                                          </p:stCondLst>
                                        </p:cTn>
                                        <p:tgtEl>
                                          <p:spTgt spid="23"/>
                                        </p:tgtEl>
                                        <p:attrNameLst>
                                          <p:attrName>r</p:attrName>
                                        </p:attrNameLst>
                                      </p:cBhvr>
                                    </p:animRot>
                                    <p:animRot by="-1500000">
                                      <p:cBhvr>
                                        <p:cTn id="21" dur="250" fill="hold">
                                          <p:stCondLst>
                                            <p:cond delay="500"/>
                                          </p:stCondLst>
                                        </p:cTn>
                                        <p:tgtEl>
                                          <p:spTgt spid="23"/>
                                        </p:tgtEl>
                                        <p:attrNameLst>
                                          <p:attrName>r</p:attrName>
                                        </p:attrNameLst>
                                      </p:cBhvr>
                                    </p:animRot>
                                    <p:animRot by="1500000">
                                      <p:cBhvr>
                                        <p:cTn id="22" dur="250" fill="hold">
                                          <p:stCondLst>
                                            <p:cond delay="750"/>
                                          </p:stCondLst>
                                        </p:cTn>
                                        <p:tgtEl>
                                          <p:spTgt spid="23"/>
                                        </p:tgtEl>
                                        <p:attrNameLst>
                                          <p:attrName>r</p:attrName>
                                        </p:attrNameLst>
                                      </p:cBhvr>
                                    </p:animRot>
                                  </p:childTnLst>
                                </p:cTn>
                              </p:par>
                              <p:par>
                                <p:cTn id="23"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24" dur="500" accel="50000" decel="50000" autoRev="1" fill="hold">
                                          <p:stCondLst>
                                            <p:cond delay="0"/>
                                          </p:stCondLst>
                                        </p:cTn>
                                        <p:tgtEl>
                                          <p:spTgt spid="28"/>
                                        </p:tgtEl>
                                        <p:attrNameLst>
                                          <p:attrName>ppt_x</p:attrName>
                                          <p:attrName>ppt_y</p:attrName>
                                        </p:attrNameLst>
                                      </p:cBhvr>
                                    </p:animMotion>
                                    <p:animRot by="1500000">
                                      <p:cBhvr>
                                        <p:cTn id="25" dur="250" fill="hold">
                                          <p:stCondLst>
                                            <p:cond delay="0"/>
                                          </p:stCondLst>
                                        </p:cTn>
                                        <p:tgtEl>
                                          <p:spTgt spid="28"/>
                                        </p:tgtEl>
                                        <p:attrNameLst>
                                          <p:attrName>r</p:attrName>
                                        </p:attrNameLst>
                                      </p:cBhvr>
                                    </p:animRot>
                                    <p:animRot by="-1500000">
                                      <p:cBhvr>
                                        <p:cTn id="26" dur="250" fill="hold">
                                          <p:stCondLst>
                                            <p:cond delay="250"/>
                                          </p:stCondLst>
                                        </p:cTn>
                                        <p:tgtEl>
                                          <p:spTgt spid="28"/>
                                        </p:tgtEl>
                                        <p:attrNameLst>
                                          <p:attrName>r</p:attrName>
                                        </p:attrNameLst>
                                      </p:cBhvr>
                                    </p:animRot>
                                    <p:animRot by="-1500000">
                                      <p:cBhvr>
                                        <p:cTn id="27" dur="250" fill="hold">
                                          <p:stCondLst>
                                            <p:cond delay="500"/>
                                          </p:stCondLst>
                                        </p:cTn>
                                        <p:tgtEl>
                                          <p:spTgt spid="28"/>
                                        </p:tgtEl>
                                        <p:attrNameLst>
                                          <p:attrName>r</p:attrName>
                                        </p:attrNameLst>
                                      </p:cBhvr>
                                    </p:animRot>
                                    <p:animRot by="1500000">
                                      <p:cBhvr>
                                        <p:cTn id="28" dur="250" fill="hold">
                                          <p:stCondLst>
                                            <p:cond delay="750"/>
                                          </p:stCondLst>
                                        </p:cTn>
                                        <p:tgtEl>
                                          <p:spTgt spid="28"/>
                                        </p:tgtEl>
                                        <p:attrNameLst>
                                          <p:attrName>r</p:attrName>
                                        </p:attrNameLst>
                                      </p:cBhvr>
                                    </p:animRot>
                                  </p:childTnLst>
                                </p:cTn>
                              </p:par>
                              <p:par>
                                <p:cTn id="29"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30" dur="500" accel="50000" decel="50000" autoRev="1" fill="hold">
                                          <p:stCondLst>
                                            <p:cond delay="0"/>
                                          </p:stCondLst>
                                        </p:cTn>
                                        <p:tgtEl>
                                          <p:spTgt spid="29"/>
                                        </p:tgtEl>
                                        <p:attrNameLst>
                                          <p:attrName>ppt_x</p:attrName>
                                          <p:attrName>ppt_y</p:attrName>
                                        </p:attrNameLst>
                                      </p:cBhvr>
                                    </p:animMotion>
                                    <p:animRot by="1500000">
                                      <p:cBhvr>
                                        <p:cTn id="31" dur="250" fill="hold">
                                          <p:stCondLst>
                                            <p:cond delay="0"/>
                                          </p:stCondLst>
                                        </p:cTn>
                                        <p:tgtEl>
                                          <p:spTgt spid="29"/>
                                        </p:tgtEl>
                                        <p:attrNameLst>
                                          <p:attrName>r</p:attrName>
                                        </p:attrNameLst>
                                      </p:cBhvr>
                                    </p:animRot>
                                    <p:animRot by="-1500000">
                                      <p:cBhvr>
                                        <p:cTn id="32" dur="250" fill="hold">
                                          <p:stCondLst>
                                            <p:cond delay="250"/>
                                          </p:stCondLst>
                                        </p:cTn>
                                        <p:tgtEl>
                                          <p:spTgt spid="29"/>
                                        </p:tgtEl>
                                        <p:attrNameLst>
                                          <p:attrName>r</p:attrName>
                                        </p:attrNameLst>
                                      </p:cBhvr>
                                    </p:animRot>
                                    <p:animRot by="-1500000">
                                      <p:cBhvr>
                                        <p:cTn id="33" dur="250" fill="hold">
                                          <p:stCondLst>
                                            <p:cond delay="500"/>
                                          </p:stCondLst>
                                        </p:cTn>
                                        <p:tgtEl>
                                          <p:spTgt spid="29"/>
                                        </p:tgtEl>
                                        <p:attrNameLst>
                                          <p:attrName>r</p:attrName>
                                        </p:attrNameLst>
                                      </p:cBhvr>
                                    </p:animRot>
                                    <p:animRot by="1500000">
                                      <p:cBhvr>
                                        <p:cTn id="34" dur="250" fill="hold">
                                          <p:stCondLst>
                                            <p:cond delay="750"/>
                                          </p:stCondLst>
                                        </p:cTn>
                                        <p:tgtEl>
                                          <p:spTgt spid="29"/>
                                        </p:tgtEl>
                                        <p:attrNameLst>
                                          <p:attrName>r</p:attrName>
                                        </p:attrNameLst>
                                      </p:cBhvr>
                                    </p:animRot>
                                  </p:childTnLst>
                                </p:cTn>
                              </p:par>
                              <p:par>
                                <p:cTn id="3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36" dur="500" accel="50000" decel="50000" autoRev="1" fill="hold">
                                          <p:stCondLst>
                                            <p:cond delay="0"/>
                                          </p:stCondLst>
                                        </p:cTn>
                                        <p:tgtEl>
                                          <p:spTgt spid="30"/>
                                        </p:tgtEl>
                                        <p:attrNameLst>
                                          <p:attrName>ppt_x</p:attrName>
                                          <p:attrName>ppt_y</p:attrName>
                                        </p:attrNameLst>
                                      </p:cBhvr>
                                    </p:animMotion>
                                    <p:animRot by="1500000">
                                      <p:cBhvr>
                                        <p:cTn id="37" dur="250" fill="hold">
                                          <p:stCondLst>
                                            <p:cond delay="0"/>
                                          </p:stCondLst>
                                        </p:cTn>
                                        <p:tgtEl>
                                          <p:spTgt spid="30"/>
                                        </p:tgtEl>
                                        <p:attrNameLst>
                                          <p:attrName>r</p:attrName>
                                        </p:attrNameLst>
                                      </p:cBhvr>
                                    </p:animRot>
                                    <p:animRot by="-1500000">
                                      <p:cBhvr>
                                        <p:cTn id="38" dur="250" fill="hold">
                                          <p:stCondLst>
                                            <p:cond delay="250"/>
                                          </p:stCondLst>
                                        </p:cTn>
                                        <p:tgtEl>
                                          <p:spTgt spid="30"/>
                                        </p:tgtEl>
                                        <p:attrNameLst>
                                          <p:attrName>r</p:attrName>
                                        </p:attrNameLst>
                                      </p:cBhvr>
                                    </p:animRot>
                                    <p:animRot by="-1500000">
                                      <p:cBhvr>
                                        <p:cTn id="39" dur="250" fill="hold">
                                          <p:stCondLst>
                                            <p:cond delay="500"/>
                                          </p:stCondLst>
                                        </p:cTn>
                                        <p:tgtEl>
                                          <p:spTgt spid="30"/>
                                        </p:tgtEl>
                                        <p:attrNameLst>
                                          <p:attrName>r</p:attrName>
                                        </p:attrNameLst>
                                      </p:cBhvr>
                                    </p:animRot>
                                    <p:animRot by="1500000">
                                      <p:cBhvr>
                                        <p:cTn id="40" dur="250" fill="hold">
                                          <p:stCondLst>
                                            <p:cond delay="750"/>
                                          </p:stCondLst>
                                        </p:cTn>
                                        <p:tgtEl>
                                          <p:spTgt spid="30"/>
                                        </p:tgtEl>
                                        <p:attrNameLst>
                                          <p:attrName>r</p:attrName>
                                        </p:attrNameLst>
                                      </p:cBhvr>
                                    </p:animRot>
                                  </p:childTnLst>
                                </p:cTn>
                              </p:par>
                              <p:par>
                                <p:cTn id="41"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42" dur="500" accel="50000" decel="50000" autoRev="1" fill="hold">
                                          <p:stCondLst>
                                            <p:cond delay="0"/>
                                          </p:stCondLst>
                                        </p:cTn>
                                        <p:tgtEl>
                                          <p:spTgt spid="31"/>
                                        </p:tgtEl>
                                        <p:attrNameLst>
                                          <p:attrName>ppt_x</p:attrName>
                                          <p:attrName>ppt_y</p:attrName>
                                        </p:attrNameLst>
                                      </p:cBhvr>
                                    </p:animMotion>
                                    <p:animRot by="1500000">
                                      <p:cBhvr>
                                        <p:cTn id="43" dur="250" fill="hold">
                                          <p:stCondLst>
                                            <p:cond delay="0"/>
                                          </p:stCondLst>
                                        </p:cTn>
                                        <p:tgtEl>
                                          <p:spTgt spid="31"/>
                                        </p:tgtEl>
                                        <p:attrNameLst>
                                          <p:attrName>r</p:attrName>
                                        </p:attrNameLst>
                                      </p:cBhvr>
                                    </p:animRot>
                                    <p:animRot by="-1500000">
                                      <p:cBhvr>
                                        <p:cTn id="44" dur="250" fill="hold">
                                          <p:stCondLst>
                                            <p:cond delay="250"/>
                                          </p:stCondLst>
                                        </p:cTn>
                                        <p:tgtEl>
                                          <p:spTgt spid="31"/>
                                        </p:tgtEl>
                                        <p:attrNameLst>
                                          <p:attrName>r</p:attrName>
                                        </p:attrNameLst>
                                      </p:cBhvr>
                                    </p:animRot>
                                    <p:animRot by="-1500000">
                                      <p:cBhvr>
                                        <p:cTn id="45" dur="250" fill="hold">
                                          <p:stCondLst>
                                            <p:cond delay="500"/>
                                          </p:stCondLst>
                                        </p:cTn>
                                        <p:tgtEl>
                                          <p:spTgt spid="31"/>
                                        </p:tgtEl>
                                        <p:attrNameLst>
                                          <p:attrName>r</p:attrName>
                                        </p:attrNameLst>
                                      </p:cBhvr>
                                    </p:animRot>
                                    <p:animRot by="1500000">
                                      <p:cBhvr>
                                        <p:cTn id="46" dur="250" fill="hold">
                                          <p:stCondLst>
                                            <p:cond delay="750"/>
                                          </p:stCondLst>
                                        </p:cTn>
                                        <p:tgtEl>
                                          <p:spTgt spid="31"/>
                                        </p:tgtEl>
                                        <p:attrNameLst>
                                          <p:attrName>r</p:attrName>
                                        </p:attrNameLst>
                                      </p:cBhvr>
                                    </p:animRot>
                                  </p:childTnLst>
                                </p:cTn>
                              </p:par>
                              <p:par>
                                <p:cTn id="47"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48" dur="500" accel="50000" decel="50000" autoRev="1" fill="hold">
                                          <p:stCondLst>
                                            <p:cond delay="0"/>
                                          </p:stCondLst>
                                        </p:cTn>
                                        <p:tgtEl>
                                          <p:spTgt spid="32"/>
                                        </p:tgtEl>
                                        <p:attrNameLst>
                                          <p:attrName>ppt_x</p:attrName>
                                          <p:attrName>ppt_y</p:attrName>
                                        </p:attrNameLst>
                                      </p:cBhvr>
                                    </p:animMotion>
                                    <p:animRot by="1500000">
                                      <p:cBhvr>
                                        <p:cTn id="49" dur="250" fill="hold">
                                          <p:stCondLst>
                                            <p:cond delay="0"/>
                                          </p:stCondLst>
                                        </p:cTn>
                                        <p:tgtEl>
                                          <p:spTgt spid="32"/>
                                        </p:tgtEl>
                                        <p:attrNameLst>
                                          <p:attrName>r</p:attrName>
                                        </p:attrNameLst>
                                      </p:cBhvr>
                                    </p:animRot>
                                    <p:animRot by="-1500000">
                                      <p:cBhvr>
                                        <p:cTn id="50" dur="250" fill="hold">
                                          <p:stCondLst>
                                            <p:cond delay="250"/>
                                          </p:stCondLst>
                                        </p:cTn>
                                        <p:tgtEl>
                                          <p:spTgt spid="32"/>
                                        </p:tgtEl>
                                        <p:attrNameLst>
                                          <p:attrName>r</p:attrName>
                                        </p:attrNameLst>
                                      </p:cBhvr>
                                    </p:animRot>
                                    <p:animRot by="-1500000">
                                      <p:cBhvr>
                                        <p:cTn id="51" dur="250" fill="hold">
                                          <p:stCondLst>
                                            <p:cond delay="500"/>
                                          </p:stCondLst>
                                        </p:cTn>
                                        <p:tgtEl>
                                          <p:spTgt spid="32"/>
                                        </p:tgtEl>
                                        <p:attrNameLst>
                                          <p:attrName>r</p:attrName>
                                        </p:attrNameLst>
                                      </p:cBhvr>
                                    </p:animRot>
                                    <p:animRot by="1500000">
                                      <p:cBhvr>
                                        <p:cTn id="52" dur="250" fill="hold">
                                          <p:stCondLst>
                                            <p:cond delay="750"/>
                                          </p:stCondLst>
                                        </p:cTn>
                                        <p:tgtEl>
                                          <p:spTgt spid="32"/>
                                        </p:tgtEl>
                                        <p:attrNameLst>
                                          <p:attrName>r</p:attrName>
                                        </p:attrNameLst>
                                      </p:cBhvr>
                                    </p:animRot>
                                  </p:childTnLst>
                                </p:cTn>
                              </p:par>
                              <p:par>
                                <p:cTn id="53" presetID="21" presetClass="emph" presetSubtype="0" repeatCount="indefinite" fill="hold" grpId="0" nodeType="withEffect">
                                  <p:stCondLst>
                                    <p:cond delay="0"/>
                                  </p:stCondLst>
                                  <p:childTnLst>
                                    <p:animClr clrSpc="hsl" dir="cw">
                                      <p:cBhvr override="childStyle">
                                        <p:cTn id="54" dur="500" fill="hold"/>
                                        <p:tgtEl>
                                          <p:spTgt spid="8"/>
                                        </p:tgtEl>
                                        <p:attrNameLst>
                                          <p:attrName>style.color</p:attrName>
                                        </p:attrNameLst>
                                      </p:cBhvr>
                                      <p:by>
                                        <p:hsl h="7200000" s="0" l="0"/>
                                      </p:by>
                                    </p:animClr>
                                    <p:animClr clrSpc="hsl" dir="cw">
                                      <p:cBhvr>
                                        <p:cTn id="55" dur="500" fill="hold"/>
                                        <p:tgtEl>
                                          <p:spTgt spid="8"/>
                                        </p:tgtEl>
                                        <p:attrNameLst>
                                          <p:attrName>fillcolor</p:attrName>
                                        </p:attrNameLst>
                                      </p:cBhvr>
                                      <p:by>
                                        <p:hsl h="7200000" s="0" l="0"/>
                                      </p:by>
                                    </p:animClr>
                                    <p:animClr clrSpc="hsl" dir="cw">
                                      <p:cBhvr>
                                        <p:cTn id="56" dur="500" fill="hold"/>
                                        <p:tgtEl>
                                          <p:spTgt spid="8"/>
                                        </p:tgtEl>
                                        <p:attrNameLst>
                                          <p:attrName>stroke.color</p:attrName>
                                        </p:attrNameLst>
                                      </p:cBhvr>
                                      <p:by>
                                        <p:hsl h="7200000" s="0" l="0"/>
                                      </p:by>
                                    </p:animClr>
                                    <p:set>
                                      <p:cBhvr>
                                        <p:cTn id="57" dur="5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8" restart="whenNotActive" fill="hold" evtFilter="cancelBubble" nodeType="interactiveSeq">
                <p:stCondLst>
                  <p:cond evt="onClick" delay="0">
                    <p:tgtEl>
                      <p:spTgt spid="4"/>
                    </p:tgtEl>
                  </p:cond>
                </p:stCondLst>
                <p:endSync evt="end" delay="0">
                  <p:rtn val="all"/>
                </p:endSync>
                <p:childTnLst>
                  <p:par>
                    <p:cTn id="59" fill="hold">
                      <p:stCondLst>
                        <p:cond delay="0"/>
                      </p:stCondLst>
                      <p:childTnLst>
                        <p:par>
                          <p:cTn id="60" fill="hold">
                            <p:stCondLst>
                              <p:cond delay="0"/>
                            </p:stCondLst>
                            <p:childTnLst>
                              <p:par>
                                <p:cTn id="61" presetID="10" presetClass="exit" presetSubtype="0" fill="hold" grpId="0" nodeType="clickEffect">
                                  <p:stCondLst>
                                    <p:cond delay="0"/>
                                  </p:stCondLst>
                                  <p:childTnLst>
                                    <p:animEffect transition="out" filter="fade">
                                      <p:cBhvr>
                                        <p:cTn id="62" dur="500"/>
                                        <p:tgtEl>
                                          <p:spTgt spid="4"/>
                                        </p:tgtEl>
                                      </p:cBhvr>
                                    </p:animEffect>
                                    <p:set>
                                      <p:cBhvr>
                                        <p:cTn id="63"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64" restart="whenNotActive" fill="hold" evtFilter="cancelBubble" nodeType="interactiveSeq">
                <p:stCondLst>
                  <p:cond evt="onClick" delay="0">
                    <p:tgtEl>
                      <p:spTgt spid="6"/>
                    </p:tgtEl>
                  </p:cond>
                </p:stCondLst>
                <p:endSync evt="end" delay="0">
                  <p:rtn val="all"/>
                </p:endSync>
                <p:childTnLst>
                  <p:par>
                    <p:cTn id="65" fill="hold">
                      <p:stCondLst>
                        <p:cond delay="0"/>
                      </p:stCondLst>
                      <p:childTnLst>
                        <p:par>
                          <p:cTn id="66" fill="hold">
                            <p:stCondLst>
                              <p:cond delay="0"/>
                            </p:stCondLst>
                            <p:childTnLst>
                              <p:par>
                                <p:cTn id="67" presetID="10" presetClass="exit" presetSubtype="0" fill="hold" grpId="0" nodeType="clickEffect">
                                  <p:stCondLst>
                                    <p:cond delay="0"/>
                                  </p:stCondLst>
                                  <p:childTnLst>
                                    <p:animEffect transition="out" filter="fade">
                                      <p:cBhvr>
                                        <p:cTn id="68" dur="500"/>
                                        <p:tgtEl>
                                          <p:spTgt spid="6"/>
                                        </p:tgtEl>
                                      </p:cBhvr>
                                    </p:animEffect>
                                    <p:set>
                                      <p:cBhvr>
                                        <p:cTn id="69"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70" restart="whenNotActive" fill="hold" evtFilter="cancelBubble" nodeType="interactiveSeq">
                <p:stCondLst>
                  <p:cond evt="onClick" delay="0">
                    <p:tgtEl>
                      <p:spTgt spid="7"/>
                    </p:tgtEl>
                  </p:cond>
                </p:stCondLst>
                <p:endSync evt="end" delay="0">
                  <p:rtn val="all"/>
                </p:endSync>
                <p:childTnLst>
                  <p:par>
                    <p:cTn id="71" fill="hold">
                      <p:stCondLst>
                        <p:cond delay="0"/>
                      </p:stCondLst>
                      <p:childTnLst>
                        <p:par>
                          <p:cTn id="72" fill="hold">
                            <p:stCondLst>
                              <p:cond delay="0"/>
                            </p:stCondLst>
                            <p:childTnLst>
                              <p:par>
                                <p:cTn id="73" presetID="10" presetClass="exit" presetSubtype="0" fill="hold" grpId="0" nodeType="clickEffect">
                                  <p:stCondLst>
                                    <p:cond delay="0"/>
                                  </p:stCondLst>
                                  <p:childTnLst>
                                    <p:animEffect transition="out" filter="fade">
                                      <p:cBhvr>
                                        <p:cTn id="74" dur="500"/>
                                        <p:tgtEl>
                                          <p:spTgt spid="7"/>
                                        </p:tgtEl>
                                      </p:cBhvr>
                                    </p:animEffect>
                                    <p:set>
                                      <p:cBhvr>
                                        <p:cTn id="75"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76" restart="whenNotActive" fill="hold" evtFilter="cancelBubble" nodeType="interactiveSeq">
                <p:stCondLst>
                  <p:cond evt="onClick" delay="0">
                    <p:tgtEl>
                      <p:spTgt spid="5"/>
                    </p:tgtEl>
                  </p:cond>
                </p:stCondLst>
                <p:endSync evt="end" delay="0">
                  <p:rtn val="all"/>
                </p:endSync>
                <p:childTnLst>
                  <p:par>
                    <p:cTn id="77" fill="hold">
                      <p:stCondLst>
                        <p:cond delay="0"/>
                      </p:stCondLst>
                      <p:childTnLst>
                        <p:par>
                          <p:cTn id="78" fill="hold">
                            <p:stCondLst>
                              <p:cond delay="0"/>
                            </p:stCondLst>
                            <p:childTnLst>
                              <p:par>
                                <p:cTn id="79" presetID="10" presetClass="exit" presetSubtype="0" fill="hold" grpId="0" nodeType="clickEffect">
                                  <p:stCondLst>
                                    <p:cond delay="0"/>
                                  </p:stCondLst>
                                  <p:childTnLst>
                                    <p:animEffect transition="out" filter="fade">
                                      <p:cBhvr>
                                        <p:cTn id="80" dur="500"/>
                                        <p:tgtEl>
                                          <p:spTgt spid="5"/>
                                        </p:tgtEl>
                                      </p:cBhvr>
                                    </p:animEffect>
                                    <p:set>
                                      <p:cBhvr>
                                        <p:cTn id="81"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79"/>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5"/>
                  </p:tgtEl>
                </p:cond>
              </p:nextCondLst>
            </p:seq>
          </p:childTnLst>
        </p:cTn>
      </p:par>
    </p:tnLst>
    <p:bldLst>
      <p:bldP spid="4" grpId="0" animBg="1"/>
      <p:bldP spid="5" grpId="0" animBg="1"/>
      <p:bldP spid="6" grpId="0" animBg="1"/>
      <p:bldP spid="7" grpId="0" animBg="1"/>
      <p:bldP spid="2" grpId="0" animBg="1"/>
      <p:bldP spid="22" grpId="0" animBg="1"/>
      <p:bldP spid="23" grpId="0" animBg="1"/>
      <p:bldP spid="28" grpId="0" animBg="1"/>
      <p:bldP spid="29" grpId="0" animBg="1"/>
      <p:bldP spid="30" grpId="0" animBg="1"/>
      <p:bldP spid="31" grpId="0" animBg="1"/>
      <p:bldP spid="32"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3"/>
          <p:cNvSpPr>
            <a:spLocks noChangeArrowheads="1"/>
          </p:cNvSpPr>
          <p:nvPr/>
        </p:nvSpPr>
        <p:spPr bwMode="gray">
          <a:xfrm rot="5400000">
            <a:off x="335757" y="2502694"/>
            <a:ext cx="928688" cy="190500"/>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p>
        </p:txBody>
      </p:sp>
      <p:sp>
        <p:nvSpPr>
          <p:cNvPr id="5" name="Rectangle 63"/>
          <p:cNvSpPr>
            <a:spLocks noChangeArrowheads="1"/>
          </p:cNvSpPr>
          <p:nvPr/>
        </p:nvSpPr>
        <p:spPr bwMode="gray">
          <a:xfrm rot="5400000">
            <a:off x="335758" y="3717132"/>
            <a:ext cx="928687" cy="190500"/>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p>
        </p:txBody>
      </p:sp>
      <p:sp>
        <p:nvSpPr>
          <p:cNvPr id="6" name="Rectangle 63"/>
          <p:cNvSpPr>
            <a:spLocks noChangeArrowheads="1"/>
          </p:cNvSpPr>
          <p:nvPr/>
        </p:nvSpPr>
        <p:spPr bwMode="gray">
          <a:xfrm rot="5400000">
            <a:off x="335757" y="4931569"/>
            <a:ext cx="928688" cy="190500"/>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p>
        </p:txBody>
      </p:sp>
      <p:grpSp>
        <p:nvGrpSpPr>
          <p:cNvPr id="2" name="Group 74"/>
          <p:cNvGrpSpPr>
            <a:grpSpLocks/>
          </p:cNvGrpSpPr>
          <p:nvPr/>
        </p:nvGrpSpPr>
        <p:grpSpPr bwMode="auto">
          <a:xfrm rot="5400000">
            <a:off x="582286" y="1674886"/>
            <a:ext cx="446087" cy="649142"/>
            <a:chOff x="1872" y="1501"/>
            <a:chExt cx="2014" cy="2261"/>
          </a:xfrm>
        </p:grpSpPr>
        <p:sp>
          <p:nvSpPr>
            <p:cNvPr id="8" name="AutoShape 75"/>
            <p:cNvSpPr>
              <a:spLocks noChangeArrowheads="1"/>
            </p:cNvSpPr>
            <p:nvPr/>
          </p:nvSpPr>
          <p:spPr bwMode="gray">
            <a:xfrm rot="16200000" flipH="1">
              <a:off x="1821" y="2266"/>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just" fontAlgn="auto">
                <a:spcBef>
                  <a:spcPts val="0"/>
                </a:spcBef>
                <a:spcAft>
                  <a:spcPts val="0"/>
                </a:spcAft>
                <a:defRPr/>
              </a:pPr>
              <a:endParaRPr lang="vi-VN" sz="2400">
                <a:latin typeface="+mn-lt"/>
                <a:cs typeface="Arial" charset="0"/>
              </a:endParaRPr>
            </a:p>
          </p:txBody>
        </p:sp>
        <p:sp>
          <p:nvSpPr>
            <p:cNvPr id="9" name="AutoShape 76"/>
            <p:cNvSpPr>
              <a:spLocks noChangeArrowheads="1"/>
            </p:cNvSpPr>
            <p:nvPr/>
          </p:nvSpPr>
          <p:spPr bwMode="gray">
            <a:xfrm rot="5400000" flipH="1">
              <a:off x="3627" y="2236"/>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just" fontAlgn="auto">
                <a:spcBef>
                  <a:spcPts val="0"/>
                </a:spcBef>
                <a:spcAft>
                  <a:spcPts val="0"/>
                </a:spcAft>
                <a:defRPr/>
              </a:pPr>
              <a:endParaRPr lang="vi-VN" sz="2400">
                <a:latin typeface="+mn-lt"/>
                <a:cs typeface="Arial" charset="0"/>
              </a:endParaRPr>
            </a:p>
          </p:txBody>
        </p:sp>
        <p:sp>
          <p:nvSpPr>
            <p:cNvPr id="10" name="AutoShape 77"/>
            <p:cNvSpPr>
              <a:spLocks noChangeArrowheads="1"/>
            </p:cNvSpPr>
            <p:nvPr/>
          </p:nvSpPr>
          <p:spPr bwMode="gray">
            <a:xfrm rot="10800000" flipH="1">
              <a:off x="2725" y="318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just" fontAlgn="auto">
                <a:spcBef>
                  <a:spcPts val="0"/>
                </a:spcBef>
                <a:spcAft>
                  <a:spcPts val="0"/>
                </a:spcAft>
                <a:defRPr/>
              </a:pPr>
              <a:endParaRPr lang="vi-VN" sz="2400">
                <a:latin typeface="+mn-lt"/>
                <a:cs typeface="Arial" charset="0"/>
              </a:endParaRPr>
            </a:p>
          </p:txBody>
        </p:sp>
        <p:sp>
          <p:nvSpPr>
            <p:cNvPr id="35953"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p>
          </p:txBody>
        </p:sp>
        <p:sp>
          <p:nvSpPr>
            <p:cNvPr id="35954"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p>
          </p:txBody>
        </p:sp>
        <p:sp>
          <p:nvSpPr>
            <p:cNvPr id="13" name="Oval 80"/>
            <p:cNvSpPr>
              <a:spLocks noChangeArrowheads="1"/>
            </p:cNvSpPr>
            <p:nvPr/>
          </p:nvSpPr>
          <p:spPr bwMode="gray">
            <a:xfrm>
              <a:off x="2296" y="1501"/>
              <a:ext cx="1173" cy="226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lgn="just" fontAlgn="auto">
                <a:spcBef>
                  <a:spcPts val="0"/>
                </a:spcBef>
                <a:spcAft>
                  <a:spcPts val="0"/>
                </a:spcAft>
                <a:defRPr/>
              </a:pPr>
              <a:endParaRPr lang="vi-VN" sz="2400">
                <a:latin typeface="+mn-lt"/>
                <a:cs typeface="Arial" charset="0"/>
              </a:endParaRPr>
            </a:p>
          </p:txBody>
        </p:sp>
        <p:sp>
          <p:nvSpPr>
            <p:cNvPr id="35956" name="Oval 81"/>
            <p:cNvSpPr>
              <a:spLocks noChangeArrowheads="1"/>
            </p:cNvSpPr>
            <p:nvPr/>
          </p:nvSpPr>
          <p:spPr bwMode="gray">
            <a:xfrm>
              <a:off x="2299" y="1501"/>
              <a:ext cx="1173" cy="2261"/>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p>
          </p:txBody>
        </p:sp>
        <p:sp>
          <p:nvSpPr>
            <p:cNvPr id="15" name="Oval 82"/>
            <p:cNvSpPr>
              <a:spLocks noChangeArrowheads="1"/>
            </p:cNvSpPr>
            <p:nvPr/>
          </p:nvSpPr>
          <p:spPr bwMode="gray">
            <a:xfrm>
              <a:off x="2338" y="1501"/>
              <a:ext cx="1097" cy="226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lgn="just" fontAlgn="auto">
                <a:spcBef>
                  <a:spcPts val="0"/>
                </a:spcBef>
                <a:spcAft>
                  <a:spcPts val="0"/>
                </a:spcAft>
                <a:defRPr/>
              </a:pPr>
              <a:endParaRPr lang="vi-VN" sz="2400">
                <a:latin typeface="+mn-lt"/>
                <a:cs typeface="Arial" charset="0"/>
              </a:endParaRPr>
            </a:p>
          </p:txBody>
        </p:sp>
        <p:sp>
          <p:nvSpPr>
            <p:cNvPr id="35958" name="Oval 83"/>
            <p:cNvSpPr>
              <a:spLocks noChangeArrowheads="1"/>
            </p:cNvSpPr>
            <p:nvPr/>
          </p:nvSpPr>
          <p:spPr bwMode="gray">
            <a:xfrm>
              <a:off x="2337" y="1501"/>
              <a:ext cx="1096" cy="2261"/>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p>
          </p:txBody>
        </p:sp>
      </p:grpSp>
      <p:grpSp>
        <p:nvGrpSpPr>
          <p:cNvPr id="7" name="Group 20"/>
          <p:cNvGrpSpPr>
            <a:grpSpLocks/>
          </p:cNvGrpSpPr>
          <p:nvPr/>
        </p:nvGrpSpPr>
        <p:grpSpPr bwMode="auto">
          <a:xfrm>
            <a:off x="1421520" y="1752600"/>
            <a:ext cx="6604881" cy="736655"/>
            <a:chOff x="999815" y="2185988"/>
            <a:chExt cx="3762078" cy="604837"/>
          </a:xfrm>
        </p:grpSpPr>
        <p:grpSp>
          <p:nvGrpSpPr>
            <p:cNvPr id="35944" name="Group 5"/>
            <p:cNvGrpSpPr>
              <a:grpSpLocks/>
            </p:cNvGrpSpPr>
            <p:nvPr/>
          </p:nvGrpSpPr>
          <p:grpSpPr bwMode="auto">
            <a:xfrm>
              <a:off x="999815" y="2185988"/>
              <a:ext cx="3762078" cy="604837"/>
              <a:chOff x="434" y="1344"/>
              <a:chExt cx="1584" cy="381"/>
            </a:xfrm>
          </p:grpSpPr>
          <p:sp>
            <p:nvSpPr>
              <p:cNvPr id="23" name="AutoShape 6"/>
              <p:cNvSpPr>
                <a:spLocks noChangeArrowheads="1"/>
              </p:cNvSpPr>
              <p:nvPr/>
            </p:nvSpPr>
            <p:spPr bwMode="gray">
              <a:xfrm>
                <a:off x="434" y="1344"/>
                <a:ext cx="1584" cy="38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just" fontAlgn="auto">
                  <a:spcBef>
                    <a:spcPts val="0"/>
                  </a:spcBef>
                  <a:spcAft>
                    <a:spcPts val="0"/>
                  </a:spcAft>
                  <a:defRPr/>
                </a:pPr>
                <a:endParaRPr lang="vi-VN" sz="2400">
                  <a:latin typeface="+mn-lt"/>
                  <a:cs typeface="Arial" charset="0"/>
                </a:endParaRPr>
              </a:p>
            </p:txBody>
          </p:sp>
          <p:sp>
            <p:nvSpPr>
              <p:cNvPr id="35947" name="AutoShape 7"/>
              <p:cNvSpPr>
                <a:spLocks noChangeArrowheads="1"/>
              </p:cNvSpPr>
              <p:nvPr/>
            </p:nvSpPr>
            <p:spPr bwMode="gray">
              <a:xfrm>
                <a:off x="448" y="1379"/>
                <a:ext cx="271" cy="331"/>
              </a:xfrm>
              <a:prstGeom prst="roundRect">
                <a:avLst>
                  <a:gd name="adj" fmla="val 11921"/>
                </a:avLst>
              </a:prstGeom>
              <a:solidFill>
                <a:srgbClr val="0000CC"/>
              </a:solidFill>
              <a:ln w="38100">
                <a:solidFill>
                  <a:schemeClr val="bg1"/>
                </a:solidFill>
                <a:round/>
                <a:headEnd/>
                <a:tailEnd/>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p>
            </p:txBody>
          </p:sp>
          <p:sp>
            <p:nvSpPr>
              <p:cNvPr id="25" name="Freeform 8"/>
              <p:cNvSpPr>
                <a:spLocks/>
              </p:cNvSpPr>
              <p:nvPr/>
            </p:nvSpPr>
            <p:spPr bwMode="gray">
              <a:xfrm>
                <a:off x="488" y="1399"/>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algn="just" fontAlgn="auto">
                  <a:spcBef>
                    <a:spcPts val="0"/>
                  </a:spcBef>
                  <a:spcAft>
                    <a:spcPts val="0"/>
                  </a:spcAft>
                  <a:defRPr/>
                </a:pPr>
                <a:endParaRPr lang="vi-VN" sz="2400">
                  <a:latin typeface="+mn-lt"/>
                  <a:cs typeface="Arial" charset="0"/>
                </a:endParaRPr>
              </a:p>
            </p:txBody>
          </p:sp>
          <p:sp>
            <p:nvSpPr>
              <p:cNvPr id="26" name="Text Box 9"/>
              <p:cNvSpPr txBox="1">
                <a:spLocks noChangeArrowheads="1"/>
              </p:cNvSpPr>
              <p:nvPr/>
            </p:nvSpPr>
            <p:spPr bwMode="gray">
              <a:xfrm>
                <a:off x="478" y="1383"/>
                <a:ext cx="211" cy="271"/>
              </a:xfrm>
              <a:prstGeom prst="rect">
                <a:avLst/>
              </a:prstGeom>
              <a:noFill/>
              <a:ln w="9525" algn="ctr">
                <a:noFill/>
                <a:miter lim="800000"/>
                <a:headEnd/>
                <a:tailEnd/>
              </a:ln>
              <a:effectLst>
                <a:outerShdw dist="35921" dir="2700000" algn="ctr" rotWithShape="0">
                  <a:schemeClr val="tx1"/>
                </a:outerShdw>
              </a:effectLst>
            </p:spPr>
            <p:txBody>
              <a:bodyPr>
                <a:spAutoFit/>
              </a:bodyPr>
              <a:lstStyle/>
              <a:p>
                <a:pPr algn="ctr" eaLnBrk="0" fontAlgn="auto" hangingPunct="0">
                  <a:spcBef>
                    <a:spcPts val="0"/>
                  </a:spcBef>
                  <a:spcAft>
                    <a:spcPts val="0"/>
                  </a:spcAft>
                  <a:defRPr/>
                </a:pPr>
                <a:r>
                  <a:rPr lang="en-US" sz="2800">
                    <a:solidFill>
                      <a:srgbClr val="FF0000"/>
                    </a:solidFill>
                    <a:effectLst>
                      <a:outerShdw blurRad="38100" dist="38100" dir="2700000" algn="tl">
                        <a:srgbClr val="C0C0C0"/>
                      </a:outerShdw>
                    </a:effectLst>
                    <a:latin typeface="+mn-lt"/>
                    <a:cs typeface="Arial" charset="0"/>
                  </a:rPr>
                  <a:t>A</a:t>
                </a:r>
              </a:p>
            </p:txBody>
          </p:sp>
        </p:grpSp>
        <p:sp>
          <p:nvSpPr>
            <p:cNvPr id="35945" name="Text Box 26"/>
            <p:cNvSpPr txBox="1">
              <a:spLocks noChangeArrowheads="1"/>
            </p:cNvSpPr>
            <p:nvPr/>
          </p:nvSpPr>
          <p:spPr bwMode="gray">
            <a:xfrm>
              <a:off x="1709954" y="2298676"/>
              <a:ext cx="2738070" cy="400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indent="182880" algn="just" eaLnBrk="1" hangingPunct="1">
                <a:lnSpc>
                  <a:spcPct val="107000"/>
                </a:lnSpc>
                <a:spcBef>
                  <a:spcPts val="300"/>
                </a:spcBef>
                <a:spcAft>
                  <a:spcPts val="300"/>
                </a:spcAft>
                <a:tabLst>
                  <a:tab pos="1207770" algn="l"/>
                </a:tabLst>
              </a:pPr>
              <a:r>
                <a:rPr lang="en-US" sz="2400"/>
                <a:t>tác dụng kéo của lực</a:t>
              </a:r>
            </a:p>
          </p:txBody>
        </p:sp>
      </p:grpSp>
      <p:grpSp>
        <p:nvGrpSpPr>
          <p:cNvPr id="12" name="Group 27"/>
          <p:cNvGrpSpPr>
            <a:grpSpLocks/>
          </p:cNvGrpSpPr>
          <p:nvPr/>
        </p:nvGrpSpPr>
        <p:grpSpPr bwMode="auto">
          <a:xfrm rot="5400000">
            <a:off x="22490" y="1366574"/>
            <a:ext cx="992187" cy="1240367"/>
            <a:chOff x="1872" y="1824"/>
            <a:chExt cx="2014" cy="1821"/>
          </a:xfrm>
        </p:grpSpPr>
        <p:sp>
          <p:nvSpPr>
            <p:cNvPr id="28" name="AutoShape 28"/>
            <p:cNvSpPr>
              <a:spLocks noChangeArrowheads="1"/>
            </p:cNvSpPr>
            <p:nvPr/>
          </p:nvSpPr>
          <p:spPr bwMode="gray">
            <a:xfrm rot="16200000" flipH="1">
              <a:off x="1821" y="2636"/>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just" fontAlgn="auto">
                <a:spcBef>
                  <a:spcPts val="0"/>
                </a:spcBef>
                <a:spcAft>
                  <a:spcPts val="0"/>
                </a:spcAft>
                <a:defRPr/>
              </a:pPr>
              <a:endParaRPr lang="vi-VN" sz="2400">
                <a:latin typeface="+mn-lt"/>
                <a:cs typeface="Arial" charset="0"/>
              </a:endParaRPr>
            </a:p>
          </p:txBody>
        </p:sp>
        <p:sp>
          <p:nvSpPr>
            <p:cNvPr id="29" name="AutoShape 29"/>
            <p:cNvSpPr>
              <a:spLocks noChangeArrowheads="1"/>
            </p:cNvSpPr>
            <p:nvPr/>
          </p:nvSpPr>
          <p:spPr bwMode="gray">
            <a:xfrm rot="5400000" flipH="1">
              <a:off x="3629" y="2602"/>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just" fontAlgn="auto">
                <a:spcBef>
                  <a:spcPts val="0"/>
                </a:spcBef>
                <a:spcAft>
                  <a:spcPts val="0"/>
                </a:spcAft>
                <a:defRPr/>
              </a:pPr>
              <a:endParaRPr lang="vi-VN" sz="2400">
                <a:latin typeface="+mn-lt"/>
                <a:cs typeface="Arial" charset="0"/>
              </a:endParaRPr>
            </a:p>
          </p:txBody>
        </p:sp>
        <p:sp>
          <p:nvSpPr>
            <p:cNvPr id="30" name="AutoShape 3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just" fontAlgn="auto">
                <a:spcBef>
                  <a:spcPts val="0"/>
                </a:spcBef>
                <a:spcAft>
                  <a:spcPts val="0"/>
                </a:spcAft>
                <a:defRPr/>
              </a:pPr>
              <a:endParaRPr lang="vi-VN" sz="2400">
                <a:latin typeface="+mn-lt"/>
                <a:cs typeface="Arial" charset="0"/>
              </a:endParaRPr>
            </a:p>
          </p:txBody>
        </p:sp>
        <p:sp>
          <p:nvSpPr>
            <p:cNvPr id="35938" name="Oval 3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p>
          </p:txBody>
        </p:sp>
        <p:sp>
          <p:nvSpPr>
            <p:cNvPr id="35939" name="Oval 3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p>
          </p:txBody>
        </p:sp>
        <p:sp>
          <p:nvSpPr>
            <p:cNvPr id="33" name="Oval 32"/>
            <p:cNvSpPr>
              <a:spLocks noChangeArrowheads="1"/>
            </p:cNvSpPr>
            <p:nvPr/>
          </p:nvSpPr>
          <p:spPr bwMode="gray">
            <a:xfrm>
              <a:off x="2621" y="2155"/>
              <a:ext cx="527" cy="95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lgn="just" fontAlgn="auto">
                <a:spcBef>
                  <a:spcPts val="0"/>
                </a:spcBef>
                <a:spcAft>
                  <a:spcPts val="0"/>
                </a:spcAft>
                <a:defRPr/>
              </a:pPr>
              <a:endParaRPr lang="vi-VN" sz="2400">
                <a:latin typeface="+mn-lt"/>
                <a:cs typeface="Arial" charset="0"/>
              </a:endParaRPr>
            </a:p>
          </p:txBody>
        </p:sp>
        <p:sp>
          <p:nvSpPr>
            <p:cNvPr id="35941" name="Oval 34"/>
            <p:cNvSpPr>
              <a:spLocks noChangeArrowheads="1"/>
            </p:cNvSpPr>
            <p:nvPr/>
          </p:nvSpPr>
          <p:spPr bwMode="gray">
            <a:xfrm>
              <a:off x="2621" y="2155"/>
              <a:ext cx="527" cy="953"/>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p>
          </p:txBody>
        </p:sp>
        <p:sp>
          <p:nvSpPr>
            <p:cNvPr id="35" name="Oval 34"/>
            <p:cNvSpPr>
              <a:spLocks noChangeArrowheads="1"/>
            </p:cNvSpPr>
            <p:nvPr/>
          </p:nvSpPr>
          <p:spPr bwMode="gray">
            <a:xfrm>
              <a:off x="2336" y="2155"/>
              <a:ext cx="1096" cy="95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lgn="just" fontAlgn="auto">
                <a:spcBef>
                  <a:spcPts val="0"/>
                </a:spcBef>
                <a:spcAft>
                  <a:spcPts val="0"/>
                </a:spcAft>
                <a:defRPr/>
              </a:pPr>
              <a:endParaRPr lang="vi-VN" sz="2400">
                <a:latin typeface="+mn-lt"/>
                <a:cs typeface="Arial" charset="0"/>
              </a:endParaRPr>
            </a:p>
          </p:txBody>
        </p:sp>
        <p:sp>
          <p:nvSpPr>
            <p:cNvPr id="35943" name="Oval 36"/>
            <p:cNvSpPr>
              <a:spLocks noChangeArrowheads="1"/>
            </p:cNvSpPr>
            <p:nvPr/>
          </p:nvSpPr>
          <p:spPr bwMode="gray">
            <a:xfrm>
              <a:off x="2337" y="2155"/>
              <a:ext cx="1096" cy="953"/>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p>
          </p:txBody>
        </p:sp>
      </p:grpSp>
      <p:grpSp>
        <p:nvGrpSpPr>
          <p:cNvPr id="14" name="Group 74"/>
          <p:cNvGrpSpPr>
            <a:grpSpLocks/>
          </p:cNvGrpSpPr>
          <p:nvPr/>
        </p:nvGrpSpPr>
        <p:grpSpPr bwMode="auto">
          <a:xfrm rot="5400000">
            <a:off x="582286" y="2889323"/>
            <a:ext cx="446088" cy="649142"/>
            <a:chOff x="1872" y="1501"/>
            <a:chExt cx="2014" cy="2261"/>
          </a:xfrm>
        </p:grpSpPr>
        <p:sp>
          <p:nvSpPr>
            <p:cNvPr id="38" name="AutoShape 75"/>
            <p:cNvSpPr>
              <a:spLocks noChangeArrowheads="1"/>
            </p:cNvSpPr>
            <p:nvPr/>
          </p:nvSpPr>
          <p:spPr bwMode="gray">
            <a:xfrm rot="16200000" flipH="1">
              <a:off x="1821" y="2266"/>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just" fontAlgn="auto">
                <a:spcBef>
                  <a:spcPts val="0"/>
                </a:spcBef>
                <a:spcAft>
                  <a:spcPts val="0"/>
                </a:spcAft>
                <a:defRPr/>
              </a:pPr>
              <a:endParaRPr lang="vi-VN" sz="2400">
                <a:latin typeface="+mn-lt"/>
                <a:cs typeface="Arial" charset="0"/>
              </a:endParaRPr>
            </a:p>
          </p:txBody>
        </p:sp>
        <p:sp>
          <p:nvSpPr>
            <p:cNvPr id="39" name="AutoShape 76"/>
            <p:cNvSpPr>
              <a:spLocks noChangeArrowheads="1"/>
            </p:cNvSpPr>
            <p:nvPr/>
          </p:nvSpPr>
          <p:spPr bwMode="gray">
            <a:xfrm rot="5400000" flipH="1">
              <a:off x="3627" y="2236"/>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just" fontAlgn="auto">
                <a:spcBef>
                  <a:spcPts val="0"/>
                </a:spcBef>
                <a:spcAft>
                  <a:spcPts val="0"/>
                </a:spcAft>
                <a:defRPr/>
              </a:pPr>
              <a:endParaRPr lang="vi-VN" sz="2400">
                <a:latin typeface="+mn-lt"/>
                <a:cs typeface="Arial" charset="0"/>
              </a:endParaRPr>
            </a:p>
          </p:txBody>
        </p:sp>
        <p:sp>
          <p:nvSpPr>
            <p:cNvPr id="40" name="AutoShape 77"/>
            <p:cNvSpPr>
              <a:spLocks noChangeArrowheads="1"/>
            </p:cNvSpPr>
            <p:nvPr/>
          </p:nvSpPr>
          <p:spPr bwMode="gray">
            <a:xfrm rot="10800000" flipH="1">
              <a:off x="2725" y="318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just" fontAlgn="auto">
                <a:spcBef>
                  <a:spcPts val="0"/>
                </a:spcBef>
                <a:spcAft>
                  <a:spcPts val="0"/>
                </a:spcAft>
                <a:defRPr/>
              </a:pPr>
              <a:endParaRPr lang="vi-VN" sz="2400">
                <a:latin typeface="+mn-lt"/>
                <a:cs typeface="Arial" charset="0"/>
              </a:endParaRPr>
            </a:p>
          </p:txBody>
        </p:sp>
        <p:sp>
          <p:nvSpPr>
            <p:cNvPr id="35929"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p>
          </p:txBody>
        </p:sp>
        <p:sp>
          <p:nvSpPr>
            <p:cNvPr id="35930"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p>
          </p:txBody>
        </p:sp>
        <p:sp>
          <p:nvSpPr>
            <p:cNvPr id="43" name="Oval 80"/>
            <p:cNvSpPr>
              <a:spLocks noChangeArrowheads="1"/>
            </p:cNvSpPr>
            <p:nvPr/>
          </p:nvSpPr>
          <p:spPr bwMode="gray">
            <a:xfrm>
              <a:off x="2296" y="1501"/>
              <a:ext cx="1173" cy="226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lgn="just" fontAlgn="auto">
                <a:spcBef>
                  <a:spcPts val="0"/>
                </a:spcBef>
                <a:spcAft>
                  <a:spcPts val="0"/>
                </a:spcAft>
                <a:defRPr/>
              </a:pPr>
              <a:endParaRPr lang="vi-VN" sz="2400">
                <a:latin typeface="+mn-lt"/>
                <a:cs typeface="Arial" charset="0"/>
              </a:endParaRPr>
            </a:p>
          </p:txBody>
        </p:sp>
        <p:sp>
          <p:nvSpPr>
            <p:cNvPr id="35932" name="Oval 81"/>
            <p:cNvSpPr>
              <a:spLocks noChangeArrowheads="1"/>
            </p:cNvSpPr>
            <p:nvPr/>
          </p:nvSpPr>
          <p:spPr bwMode="gray">
            <a:xfrm>
              <a:off x="2299" y="1501"/>
              <a:ext cx="1173" cy="2261"/>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p>
          </p:txBody>
        </p:sp>
        <p:sp>
          <p:nvSpPr>
            <p:cNvPr id="45" name="Oval 82"/>
            <p:cNvSpPr>
              <a:spLocks noChangeArrowheads="1"/>
            </p:cNvSpPr>
            <p:nvPr/>
          </p:nvSpPr>
          <p:spPr bwMode="gray">
            <a:xfrm>
              <a:off x="2338" y="1501"/>
              <a:ext cx="1097" cy="226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lgn="just" fontAlgn="auto">
                <a:spcBef>
                  <a:spcPts val="0"/>
                </a:spcBef>
                <a:spcAft>
                  <a:spcPts val="0"/>
                </a:spcAft>
                <a:defRPr/>
              </a:pPr>
              <a:endParaRPr lang="vi-VN" sz="2400">
                <a:latin typeface="+mn-lt"/>
                <a:cs typeface="Arial" charset="0"/>
              </a:endParaRPr>
            </a:p>
          </p:txBody>
        </p:sp>
        <p:sp>
          <p:nvSpPr>
            <p:cNvPr id="35934" name="Oval 83"/>
            <p:cNvSpPr>
              <a:spLocks noChangeArrowheads="1"/>
            </p:cNvSpPr>
            <p:nvPr/>
          </p:nvSpPr>
          <p:spPr bwMode="gray">
            <a:xfrm>
              <a:off x="2337" y="1501"/>
              <a:ext cx="1096" cy="2261"/>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p>
          </p:txBody>
        </p:sp>
      </p:grpSp>
      <p:grpSp>
        <p:nvGrpSpPr>
          <p:cNvPr id="16" name="Group 74"/>
          <p:cNvGrpSpPr>
            <a:grpSpLocks/>
          </p:cNvGrpSpPr>
          <p:nvPr/>
        </p:nvGrpSpPr>
        <p:grpSpPr bwMode="auto">
          <a:xfrm rot="5400000">
            <a:off x="582286" y="4086298"/>
            <a:ext cx="446088" cy="649142"/>
            <a:chOff x="1872" y="1501"/>
            <a:chExt cx="2014" cy="2261"/>
          </a:xfrm>
        </p:grpSpPr>
        <p:sp>
          <p:nvSpPr>
            <p:cNvPr id="48" name="AutoShape 75"/>
            <p:cNvSpPr>
              <a:spLocks noChangeArrowheads="1"/>
            </p:cNvSpPr>
            <p:nvPr/>
          </p:nvSpPr>
          <p:spPr bwMode="gray">
            <a:xfrm rot="16200000" flipH="1">
              <a:off x="1821" y="2266"/>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just" fontAlgn="auto">
                <a:spcBef>
                  <a:spcPts val="0"/>
                </a:spcBef>
                <a:spcAft>
                  <a:spcPts val="0"/>
                </a:spcAft>
                <a:defRPr/>
              </a:pPr>
              <a:endParaRPr lang="vi-VN" sz="2400">
                <a:latin typeface="+mn-lt"/>
                <a:cs typeface="Arial" charset="0"/>
              </a:endParaRPr>
            </a:p>
          </p:txBody>
        </p:sp>
        <p:sp>
          <p:nvSpPr>
            <p:cNvPr id="49" name="AutoShape 76"/>
            <p:cNvSpPr>
              <a:spLocks noChangeArrowheads="1"/>
            </p:cNvSpPr>
            <p:nvPr/>
          </p:nvSpPr>
          <p:spPr bwMode="gray">
            <a:xfrm rot="5400000" flipH="1">
              <a:off x="3627" y="2236"/>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just" fontAlgn="auto">
                <a:spcBef>
                  <a:spcPts val="0"/>
                </a:spcBef>
                <a:spcAft>
                  <a:spcPts val="0"/>
                </a:spcAft>
                <a:defRPr/>
              </a:pPr>
              <a:endParaRPr lang="vi-VN" sz="2400">
                <a:latin typeface="+mn-lt"/>
                <a:cs typeface="Arial" charset="0"/>
              </a:endParaRPr>
            </a:p>
          </p:txBody>
        </p:sp>
        <p:sp>
          <p:nvSpPr>
            <p:cNvPr id="50" name="AutoShape 77"/>
            <p:cNvSpPr>
              <a:spLocks noChangeArrowheads="1"/>
            </p:cNvSpPr>
            <p:nvPr/>
          </p:nvSpPr>
          <p:spPr bwMode="gray">
            <a:xfrm rot="10800000" flipH="1">
              <a:off x="2725" y="318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just" fontAlgn="auto">
                <a:spcBef>
                  <a:spcPts val="0"/>
                </a:spcBef>
                <a:spcAft>
                  <a:spcPts val="0"/>
                </a:spcAft>
                <a:defRPr/>
              </a:pPr>
              <a:endParaRPr lang="vi-VN" sz="2400">
                <a:latin typeface="+mn-lt"/>
                <a:cs typeface="Arial" charset="0"/>
              </a:endParaRPr>
            </a:p>
          </p:txBody>
        </p:sp>
        <p:sp>
          <p:nvSpPr>
            <p:cNvPr id="35920"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p>
          </p:txBody>
        </p:sp>
        <p:sp>
          <p:nvSpPr>
            <p:cNvPr id="35921"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p>
          </p:txBody>
        </p:sp>
        <p:sp>
          <p:nvSpPr>
            <p:cNvPr id="53" name="Oval 80"/>
            <p:cNvSpPr>
              <a:spLocks noChangeArrowheads="1"/>
            </p:cNvSpPr>
            <p:nvPr/>
          </p:nvSpPr>
          <p:spPr bwMode="gray">
            <a:xfrm>
              <a:off x="2296" y="1501"/>
              <a:ext cx="1173" cy="226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lgn="just" fontAlgn="auto">
                <a:spcBef>
                  <a:spcPts val="0"/>
                </a:spcBef>
                <a:spcAft>
                  <a:spcPts val="0"/>
                </a:spcAft>
                <a:defRPr/>
              </a:pPr>
              <a:endParaRPr lang="vi-VN" sz="2400">
                <a:latin typeface="+mn-lt"/>
                <a:cs typeface="Arial" charset="0"/>
              </a:endParaRPr>
            </a:p>
          </p:txBody>
        </p:sp>
        <p:sp>
          <p:nvSpPr>
            <p:cNvPr id="35923" name="Oval 81"/>
            <p:cNvSpPr>
              <a:spLocks noChangeArrowheads="1"/>
            </p:cNvSpPr>
            <p:nvPr/>
          </p:nvSpPr>
          <p:spPr bwMode="gray">
            <a:xfrm>
              <a:off x="2299" y="1501"/>
              <a:ext cx="1173" cy="2261"/>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p>
          </p:txBody>
        </p:sp>
        <p:sp>
          <p:nvSpPr>
            <p:cNvPr id="55" name="Oval 82"/>
            <p:cNvSpPr>
              <a:spLocks noChangeArrowheads="1"/>
            </p:cNvSpPr>
            <p:nvPr/>
          </p:nvSpPr>
          <p:spPr bwMode="gray">
            <a:xfrm>
              <a:off x="2338" y="1501"/>
              <a:ext cx="1097" cy="226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lgn="just" fontAlgn="auto">
                <a:spcBef>
                  <a:spcPts val="0"/>
                </a:spcBef>
                <a:spcAft>
                  <a:spcPts val="0"/>
                </a:spcAft>
                <a:defRPr/>
              </a:pPr>
              <a:endParaRPr lang="vi-VN" sz="2400">
                <a:latin typeface="+mn-lt"/>
                <a:cs typeface="Arial" charset="0"/>
              </a:endParaRPr>
            </a:p>
          </p:txBody>
        </p:sp>
        <p:sp>
          <p:nvSpPr>
            <p:cNvPr id="35925" name="Oval 83"/>
            <p:cNvSpPr>
              <a:spLocks noChangeArrowheads="1"/>
            </p:cNvSpPr>
            <p:nvPr/>
          </p:nvSpPr>
          <p:spPr bwMode="gray">
            <a:xfrm>
              <a:off x="2337" y="1501"/>
              <a:ext cx="1096" cy="2261"/>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p>
          </p:txBody>
        </p:sp>
      </p:grpSp>
      <p:grpSp>
        <p:nvGrpSpPr>
          <p:cNvPr id="17" name="Group 74"/>
          <p:cNvGrpSpPr>
            <a:grpSpLocks/>
          </p:cNvGrpSpPr>
          <p:nvPr/>
        </p:nvGrpSpPr>
        <p:grpSpPr bwMode="auto">
          <a:xfrm rot="5400000">
            <a:off x="582286" y="5229298"/>
            <a:ext cx="446088" cy="649142"/>
            <a:chOff x="1872" y="1501"/>
            <a:chExt cx="2014" cy="2261"/>
          </a:xfrm>
        </p:grpSpPr>
        <p:sp>
          <p:nvSpPr>
            <p:cNvPr id="58" name="AutoShape 75"/>
            <p:cNvSpPr>
              <a:spLocks noChangeArrowheads="1"/>
            </p:cNvSpPr>
            <p:nvPr/>
          </p:nvSpPr>
          <p:spPr bwMode="gray">
            <a:xfrm rot="16200000" flipH="1">
              <a:off x="1821" y="2266"/>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just" fontAlgn="auto">
                <a:spcBef>
                  <a:spcPts val="0"/>
                </a:spcBef>
                <a:spcAft>
                  <a:spcPts val="0"/>
                </a:spcAft>
                <a:defRPr/>
              </a:pPr>
              <a:endParaRPr lang="vi-VN" sz="2400">
                <a:latin typeface="+mn-lt"/>
                <a:cs typeface="Arial" charset="0"/>
              </a:endParaRPr>
            </a:p>
          </p:txBody>
        </p:sp>
        <p:sp>
          <p:nvSpPr>
            <p:cNvPr id="59" name="AutoShape 76"/>
            <p:cNvSpPr>
              <a:spLocks noChangeArrowheads="1"/>
            </p:cNvSpPr>
            <p:nvPr/>
          </p:nvSpPr>
          <p:spPr bwMode="gray">
            <a:xfrm rot="5400000" flipH="1">
              <a:off x="3627" y="2236"/>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just" fontAlgn="auto">
                <a:spcBef>
                  <a:spcPts val="0"/>
                </a:spcBef>
                <a:spcAft>
                  <a:spcPts val="0"/>
                </a:spcAft>
                <a:defRPr/>
              </a:pPr>
              <a:endParaRPr lang="vi-VN" sz="2400">
                <a:latin typeface="+mn-lt"/>
                <a:cs typeface="Arial" charset="0"/>
              </a:endParaRPr>
            </a:p>
          </p:txBody>
        </p:sp>
        <p:sp>
          <p:nvSpPr>
            <p:cNvPr id="60" name="AutoShape 77"/>
            <p:cNvSpPr>
              <a:spLocks noChangeArrowheads="1"/>
            </p:cNvSpPr>
            <p:nvPr/>
          </p:nvSpPr>
          <p:spPr bwMode="gray">
            <a:xfrm rot="10800000" flipH="1">
              <a:off x="2725" y="318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just" fontAlgn="auto">
                <a:spcBef>
                  <a:spcPts val="0"/>
                </a:spcBef>
                <a:spcAft>
                  <a:spcPts val="0"/>
                </a:spcAft>
                <a:defRPr/>
              </a:pPr>
              <a:endParaRPr lang="vi-VN" sz="2400">
                <a:latin typeface="+mn-lt"/>
                <a:cs typeface="Arial" charset="0"/>
              </a:endParaRPr>
            </a:p>
          </p:txBody>
        </p:sp>
        <p:sp>
          <p:nvSpPr>
            <p:cNvPr id="35911"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p>
          </p:txBody>
        </p:sp>
        <p:sp>
          <p:nvSpPr>
            <p:cNvPr id="35912"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p>
          </p:txBody>
        </p:sp>
        <p:sp>
          <p:nvSpPr>
            <p:cNvPr id="63" name="Oval 80"/>
            <p:cNvSpPr>
              <a:spLocks noChangeArrowheads="1"/>
            </p:cNvSpPr>
            <p:nvPr/>
          </p:nvSpPr>
          <p:spPr bwMode="gray">
            <a:xfrm>
              <a:off x="2296" y="1501"/>
              <a:ext cx="1173" cy="226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lgn="just" fontAlgn="auto">
                <a:spcBef>
                  <a:spcPts val="0"/>
                </a:spcBef>
                <a:spcAft>
                  <a:spcPts val="0"/>
                </a:spcAft>
                <a:defRPr/>
              </a:pPr>
              <a:endParaRPr lang="vi-VN" sz="2400">
                <a:latin typeface="+mn-lt"/>
                <a:cs typeface="Arial" charset="0"/>
              </a:endParaRPr>
            </a:p>
          </p:txBody>
        </p:sp>
        <p:sp>
          <p:nvSpPr>
            <p:cNvPr id="35914" name="Oval 81"/>
            <p:cNvSpPr>
              <a:spLocks noChangeArrowheads="1"/>
            </p:cNvSpPr>
            <p:nvPr/>
          </p:nvSpPr>
          <p:spPr bwMode="gray">
            <a:xfrm>
              <a:off x="2299" y="1501"/>
              <a:ext cx="1173" cy="2261"/>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p>
          </p:txBody>
        </p:sp>
        <p:sp>
          <p:nvSpPr>
            <p:cNvPr id="65" name="Oval 82"/>
            <p:cNvSpPr>
              <a:spLocks noChangeArrowheads="1"/>
            </p:cNvSpPr>
            <p:nvPr/>
          </p:nvSpPr>
          <p:spPr bwMode="gray">
            <a:xfrm>
              <a:off x="2338" y="1501"/>
              <a:ext cx="1097" cy="226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lgn="just" fontAlgn="auto">
                <a:spcBef>
                  <a:spcPts val="0"/>
                </a:spcBef>
                <a:spcAft>
                  <a:spcPts val="0"/>
                </a:spcAft>
                <a:defRPr/>
              </a:pPr>
              <a:endParaRPr lang="vi-VN" sz="2400">
                <a:latin typeface="+mn-lt"/>
                <a:cs typeface="Arial" charset="0"/>
              </a:endParaRPr>
            </a:p>
          </p:txBody>
        </p:sp>
        <p:sp>
          <p:nvSpPr>
            <p:cNvPr id="35916" name="Oval 83"/>
            <p:cNvSpPr>
              <a:spLocks noChangeArrowheads="1"/>
            </p:cNvSpPr>
            <p:nvPr/>
          </p:nvSpPr>
          <p:spPr bwMode="gray">
            <a:xfrm>
              <a:off x="2337" y="1501"/>
              <a:ext cx="1096" cy="2261"/>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p>
          </p:txBody>
        </p:sp>
      </p:grpSp>
      <p:grpSp>
        <p:nvGrpSpPr>
          <p:cNvPr id="20" name="Group 11"/>
          <p:cNvGrpSpPr>
            <a:grpSpLocks/>
          </p:cNvGrpSpPr>
          <p:nvPr/>
        </p:nvGrpSpPr>
        <p:grpSpPr bwMode="auto">
          <a:xfrm>
            <a:off x="1524000" y="2895600"/>
            <a:ext cx="6667779" cy="618916"/>
            <a:chOff x="508" y="2112"/>
            <a:chExt cx="1552" cy="387"/>
          </a:xfrm>
        </p:grpSpPr>
        <p:sp>
          <p:nvSpPr>
            <p:cNvPr id="68" name="AutoShape 12"/>
            <p:cNvSpPr>
              <a:spLocks noChangeArrowheads="1"/>
            </p:cNvSpPr>
            <p:nvPr/>
          </p:nvSpPr>
          <p:spPr bwMode="gray">
            <a:xfrm>
              <a:off x="508" y="2112"/>
              <a:ext cx="1538"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just" fontAlgn="auto">
                <a:spcBef>
                  <a:spcPts val="0"/>
                </a:spcBef>
                <a:spcAft>
                  <a:spcPts val="0"/>
                </a:spcAft>
                <a:defRPr/>
              </a:pPr>
              <a:endParaRPr lang="vi-VN" sz="2400">
                <a:latin typeface="+mn-lt"/>
                <a:cs typeface="Arial" charset="0"/>
              </a:endParaRPr>
            </a:p>
          </p:txBody>
        </p:sp>
        <p:sp>
          <p:nvSpPr>
            <p:cNvPr id="69" name="AutoShape 13"/>
            <p:cNvSpPr>
              <a:spLocks noChangeArrowheads="1"/>
            </p:cNvSpPr>
            <p:nvPr/>
          </p:nvSpPr>
          <p:spPr bwMode="gray">
            <a:xfrm>
              <a:off x="514" y="2147"/>
              <a:ext cx="272" cy="352"/>
            </a:xfrm>
            <a:prstGeom prst="roundRect">
              <a:avLst>
                <a:gd name="adj" fmla="val 11921"/>
              </a:avLst>
            </a:prstGeom>
            <a:solidFill>
              <a:srgbClr val="0000CC"/>
            </a:solidFill>
            <a:ln w="38100">
              <a:solidFill>
                <a:schemeClr val="bg1"/>
              </a:solidFill>
              <a:round/>
              <a:headEnd/>
              <a:tailEnd/>
            </a:ln>
            <a:effectLst/>
          </p:spPr>
          <p:txBody>
            <a:bodyPr wrap="none" anchor="ctr"/>
            <a:lstStyle/>
            <a:p>
              <a:pPr algn="just" fontAlgn="auto">
                <a:spcBef>
                  <a:spcPts val="0"/>
                </a:spcBef>
                <a:spcAft>
                  <a:spcPts val="0"/>
                </a:spcAft>
                <a:defRPr/>
              </a:pPr>
              <a:endParaRPr lang="vi-VN" sz="2400">
                <a:latin typeface="+mn-lt"/>
                <a:cs typeface="Arial" charset="0"/>
              </a:endParaRPr>
            </a:p>
          </p:txBody>
        </p:sp>
        <p:sp>
          <p:nvSpPr>
            <p:cNvPr id="70"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algn="just" fontAlgn="auto">
                <a:spcBef>
                  <a:spcPts val="0"/>
                </a:spcBef>
                <a:spcAft>
                  <a:spcPts val="0"/>
                </a:spcAft>
                <a:defRPr/>
              </a:pPr>
              <a:endParaRPr lang="vi-VN" sz="2400">
                <a:latin typeface="+mn-lt"/>
                <a:cs typeface="Arial" charset="0"/>
              </a:endParaRPr>
            </a:p>
          </p:txBody>
        </p:sp>
        <p:sp>
          <p:nvSpPr>
            <p:cNvPr id="71" name="Text Box 15"/>
            <p:cNvSpPr txBox="1">
              <a:spLocks noChangeArrowheads="1"/>
            </p:cNvSpPr>
            <p:nvPr/>
          </p:nvSpPr>
          <p:spPr bwMode="gray">
            <a:xfrm>
              <a:off x="508" y="2139"/>
              <a:ext cx="235" cy="330"/>
            </a:xfrm>
            <a:prstGeom prst="rect">
              <a:avLst/>
            </a:prstGeom>
            <a:noFill/>
            <a:ln w="9525" algn="ctr">
              <a:noFill/>
              <a:miter lim="800000"/>
              <a:headEnd/>
              <a:tailEnd/>
            </a:ln>
            <a:effectLst>
              <a:outerShdw dist="35921" dir="2700000" algn="ctr" rotWithShape="0">
                <a:schemeClr val="tx1"/>
              </a:outerShdw>
            </a:effectLst>
          </p:spPr>
          <p:txBody>
            <a:bodyPr>
              <a:spAutoFit/>
            </a:bodyPr>
            <a:lstStyle/>
            <a:p>
              <a:pPr algn="ctr" eaLnBrk="0" fontAlgn="auto" hangingPunct="0">
                <a:spcBef>
                  <a:spcPts val="0"/>
                </a:spcBef>
                <a:spcAft>
                  <a:spcPts val="0"/>
                </a:spcAft>
                <a:defRPr/>
              </a:pPr>
              <a:r>
                <a:rPr lang="en-US" sz="2800" dirty="0">
                  <a:solidFill>
                    <a:srgbClr val="FF0000"/>
                  </a:solidFill>
                  <a:effectLst>
                    <a:outerShdw blurRad="38100" dist="38100" dir="2700000" algn="tl">
                      <a:srgbClr val="C0C0C0"/>
                    </a:outerShdw>
                  </a:effectLst>
                  <a:latin typeface="+mn-lt"/>
                  <a:cs typeface="Arial" charset="0"/>
                </a:rPr>
                <a:t>B</a:t>
              </a:r>
            </a:p>
          </p:txBody>
        </p:sp>
        <p:sp>
          <p:nvSpPr>
            <p:cNvPr id="35907" name="Text Box 16"/>
            <p:cNvSpPr txBox="1">
              <a:spLocks noChangeArrowheads="1"/>
            </p:cNvSpPr>
            <p:nvPr/>
          </p:nvSpPr>
          <p:spPr bwMode="gray">
            <a:xfrm>
              <a:off x="804" y="2160"/>
              <a:ext cx="1256"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r>
                <a:rPr lang="en-US" sz="2400" dirty="0" err="1"/>
                <a:t>tác</a:t>
              </a:r>
              <a:r>
                <a:rPr lang="en-US" sz="2400" dirty="0"/>
                <a:t> </a:t>
              </a:r>
              <a:r>
                <a:rPr lang="en-US" sz="2400" dirty="0" err="1"/>
                <a:t>dụng</a:t>
              </a:r>
              <a:r>
                <a:rPr lang="en-US" sz="2400" dirty="0"/>
                <a:t> </a:t>
              </a:r>
              <a:r>
                <a:rPr lang="en-US" sz="2400" dirty="0" err="1"/>
                <a:t>làm</a:t>
              </a:r>
              <a:r>
                <a:rPr lang="en-US" sz="2400" dirty="0"/>
                <a:t> quay </a:t>
              </a:r>
              <a:r>
                <a:rPr lang="en-US" sz="2400" dirty="0" err="1"/>
                <a:t>của</a:t>
              </a:r>
              <a:r>
                <a:rPr lang="en-US" sz="2400" dirty="0"/>
                <a:t> </a:t>
              </a:r>
              <a:r>
                <a:rPr lang="en-US" sz="2400" dirty="0" err="1"/>
                <a:t>lực</a:t>
              </a:r>
              <a:endParaRPr lang="en-US" altLang="vi-VN" sz="2400" dirty="0">
                <a:solidFill>
                  <a:srgbClr val="FF3300"/>
                </a:solidFill>
              </a:endParaRPr>
            </a:p>
          </p:txBody>
        </p:sp>
      </p:grpSp>
      <p:grpSp>
        <p:nvGrpSpPr>
          <p:cNvPr id="21" name="Group 37"/>
          <p:cNvGrpSpPr>
            <a:grpSpLocks/>
          </p:cNvGrpSpPr>
          <p:nvPr/>
        </p:nvGrpSpPr>
        <p:grpSpPr bwMode="auto">
          <a:xfrm rot="5400000">
            <a:off x="64823" y="2581011"/>
            <a:ext cx="992188" cy="1240367"/>
            <a:chOff x="1872" y="1824"/>
            <a:chExt cx="2014" cy="1821"/>
          </a:xfrm>
        </p:grpSpPr>
        <p:sp>
          <p:nvSpPr>
            <p:cNvPr id="74" name="AutoShape 38"/>
            <p:cNvSpPr>
              <a:spLocks noChangeArrowheads="1"/>
            </p:cNvSpPr>
            <p:nvPr/>
          </p:nvSpPr>
          <p:spPr bwMode="gray">
            <a:xfrm rot="16200000" flipH="1">
              <a:off x="1821" y="2636"/>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just" fontAlgn="auto">
                <a:spcBef>
                  <a:spcPts val="0"/>
                </a:spcBef>
                <a:spcAft>
                  <a:spcPts val="0"/>
                </a:spcAft>
                <a:defRPr/>
              </a:pPr>
              <a:endParaRPr lang="vi-VN" sz="2400">
                <a:latin typeface="+mn-lt"/>
                <a:cs typeface="Arial" charset="0"/>
              </a:endParaRPr>
            </a:p>
          </p:txBody>
        </p:sp>
        <p:sp>
          <p:nvSpPr>
            <p:cNvPr id="75" name="AutoShape 39"/>
            <p:cNvSpPr>
              <a:spLocks noChangeArrowheads="1"/>
            </p:cNvSpPr>
            <p:nvPr/>
          </p:nvSpPr>
          <p:spPr bwMode="gray">
            <a:xfrm rot="5400000" flipH="1">
              <a:off x="3629" y="2602"/>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just" fontAlgn="auto">
                <a:spcBef>
                  <a:spcPts val="0"/>
                </a:spcBef>
                <a:spcAft>
                  <a:spcPts val="0"/>
                </a:spcAft>
                <a:defRPr/>
              </a:pPr>
              <a:endParaRPr lang="vi-VN" sz="2400">
                <a:latin typeface="+mn-lt"/>
                <a:cs typeface="Arial" charset="0"/>
              </a:endParaRPr>
            </a:p>
          </p:txBody>
        </p:sp>
        <p:sp>
          <p:nvSpPr>
            <p:cNvPr id="76" name="AutoShape 4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just" fontAlgn="auto">
                <a:spcBef>
                  <a:spcPts val="0"/>
                </a:spcBef>
                <a:spcAft>
                  <a:spcPts val="0"/>
                </a:spcAft>
                <a:defRPr/>
              </a:pPr>
              <a:endParaRPr lang="vi-VN" sz="2400">
                <a:latin typeface="+mn-lt"/>
                <a:cs typeface="Arial" charset="0"/>
              </a:endParaRPr>
            </a:p>
          </p:txBody>
        </p:sp>
        <p:sp>
          <p:nvSpPr>
            <p:cNvPr id="35897" name="Oval 4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p>
          </p:txBody>
        </p:sp>
        <p:sp>
          <p:nvSpPr>
            <p:cNvPr id="35898" name="Oval 4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p>
          </p:txBody>
        </p:sp>
        <p:sp>
          <p:nvSpPr>
            <p:cNvPr id="79" name="Oval 43"/>
            <p:cNvSpPr>
              <a:spLocks noChangeArrowheads="1"/>
            </p:cNvSpPr>
            <p:nvPr/>
          </p:nvSpPr>
          <p:spPr bwMode="gray">
            <a:xfrm>
              <a:off x="2621" y="2155"/>
              <a:ext cx="527" cy="95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lgn="just" fontAlgn="auto">
                <a:spcBef>
                  <a:spcPts val="0"/>
                </a:spcBef>
                <a:spcAft>
                  <a:spcPts val="0"/>
                </a:spcAft>
                <a:defRPr/>
              </a:pPr>
              <a:endParaRPr lang="vi-VN" sz="2400">
                <a:latin typeface="+mn-lt"/>
                <a:cs typeface="Arial" charset="0"/>
              </a:endParaRPr>
            </a:p>
          </p:txBody>
        </p:sp>
        <p:sp>
          <p:nvSpPr>
            <p:cNvPr id="35900" name="Oval 44"/>
            <p:cNvSpPr>
              <a:spLocks noChangeArrowheads="1"/>
            </p:cNvSpPr>
            <p:nvPr/>
          </p:nvSpPr>
          <p:spPr bwMode="gray">
            <a:xfrm>
              <a:off x="2621" y="2155"/>
              <a:ext cx="527" cy="953"/>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p>
          </p:txBody>
        </p:sp>
        <p:sp>
          <p:nvSpPr>
            <p:cNvPr id="81" name="Oval 45"/>
            <p:cNvSpPr>
              <a:spLocks noChangeArrowheads="1"/>
            </p:cNvSpPr>
            <p:nvPr/>
          </p:nvSpPr>
          <p:spPr bwMode="gray">
            <a:xfrm>
              <a:off x="2336" y="2155"/>
              <a:ext cx="1096" cy="95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lgn="just" fontAlgn="auto">
                <a:spcBef>
                  <a:spcPts val="0"/>
                </a:spcBef>
                <a:spcAft>
                  <a:spcPts val="0"/>
                </a:spcAft>
                <a:defRPr/>
              </a:pPr>
              <a:endParaRPr lang="vi-VN" sz="2400">
                <a:latin typeface="+mn-lt"/>
                <a:cs typeface="Arial" charset="0"/>
              </a:endParaRPr>
            </a:p>
          </p:txBody>
        </p:sp>
        <p:sp>
          <p:nvSpPr>
            <p:cNvPr id="35902" name="Oval 46"/>
            <p:cNvSpPr>
              <a:spLocks noChangeArrowheads="1"/>
            </p:cNvSpPr>
            <p:nvPr/>
          </p:nvSpPr>
          <p:spPr bwMode="gray">
            <a:xfrm>
              <a:off x="2337" y="2155"/>
              <a:ext cx="1096" cy="953"/>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p>
          </p:txBody>
        </p:sp>
      </p:grpSp>
      <p:grpSp>
        <p:nvGrpSpPr>
          <p:cNvPr id="22" name="Group 27"/>
          <p:cNvGrpSpPr>
            <a:grpSpLocks/>
          </p:cNvGrpSpPr>
          <p:nvPr/>
        </p:nvGrpSpPr>
        <p:grpSpPr bwMode="auto">
          <a:xfrm rot="5400000">
            <a:off x="22490" y="3803386"/>
            <a:ext cx="992188" cy="1240367"/>
            <a:chOff x="1872" y="1824"/>
            <a:chExt cx="2014" cy="1821"/>
          </a:xfrm>
        </p:grpSpPr>
        <p:sp>
          <p:nvSpPr>
            <p:cNvPr id="84" name="AutoShape 28"/>
            <p:cNvSpPr>
              <a:spLocks noChangeArrowheads="1"/>
            </p:cNvSpPr>
            <p:nvPr/>
          </p:nvSpPr>
          <p:spPr bwMode="gray">
            <a:xfrm rot="16200000" flipH="1">
              <a:off x="1821" y="2636"/>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just" fontAlgn="auto">
                <a:spcBef>
                  <a:spcPts val="0"/>
                </a:spcBef>
                <a:spcAft>
                  <a:spcPts val="0"/>
                </a:spcAft>
                <a:defRPr/>
              </a:pPr>
              <a:endParaRPr lang="vi-VN" sz="2400">
                <a:latin typeface="+mn-lt"/>
                <a:cs typeface="Arial" charset="0"/>
              </a:endParaRPr>
            </a:p>
          </p:txBody>
        </p:sp>
        <p:sp>
          <p:nvSpPr>
            <p:cNvPr id="85" name="AutoShape 29"/>
            <p:cNvSpPr>
              <a:spLocks noChangeArrowheads="1"/>
            </p:cNvSpPr>
            <p:nvPr/>
          </p:nvSpPr>
          <p:spPr bwMode="gray">
            <a:xfrm rot="5400000" flipH="1">
              <a:off x="3629" y="2602"/>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just" fontAlgn="auto">
                <a:spcBef>
                  <a:spcPts val="0"/>
                </a:spcBef>
                <a:spcAft>
                  <a:spcPts val="0"/>
                </a:spcAft>
                <a:defRPr/>
              </a:pPr>
              <a:endParaRPr lang="vi-VN" sz="2400">
                <a:latin typeface="+mn-lt"/>
                <a:cs typeface="Arial" charset="0"/>
              </a:endParaRPr>
            </a:p>
          </p:txBody>
        </p:sp>
        <p:sp>
          <p:nvSpPr>
            <p:cNvPr id="86" name="AutoShape 3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just" fontAlgn="auto">
                <a:spcBef>
                  <a:spcPts val="0"/>
                </a:spcBef>
                <a:spcAft>
                  <a:spcPts val="0"/>
                </a:spcAft>
                <a:defRPr/>
              </a:pPr>
              <a:endParaRPr lang="vi-VN" sz="2400">
                <a:latin typeface="+mn-lt"/>
                <a:cs typeface="Arial" charset="0"/>
              </a:endParaRPr>
            </a:p>
          </p:txBody>
        </p:sp>
        <p:sp>
          <p:nvSpPr>
            <p:cNvPr id="35888" name="Oval 3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p>
          </p:txBody>
        </p:sp>
        <p:sp>
          <p:nvSpPr>
            <p:cNvPr id="35889" name="Oval 3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p>
          </p:txBody>
        </p:sp>
        <p:sp>
          <p:nvSpPr>
            <p:cNvPr id="89" name="Oval 33"/>
            <p:cNvSpPr>
              <a:spLocks noChangeArrowheads="1"/>
            </p:cNvSpPr>
            <p:nvPr/>
          </p:nvSpPr>
          <p:spPr bwMode="gray">
            <a:xfrm>
              <a:off x="2621" y="2155"/>
              <a:ext cx="527" cy="95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lgn="just" fontAlgn="auto">
                <a:spcBef>
                  <a:spcPts val="0"/>
                </a:spcBef>
                <a:spcAft>
                  <a:spcPts val="0"/>
                </a:spcAft>
                <a:defRPr/>
              </a:pPr>
              <a:endParaRPr lang="vi-VN" sz="2400">
                <a:latin typeface="+mn-lt"/>
                <a:cs typeface="Arial" charset="0"/>
              </a:endParaRPr>
            </a:p>
          </p:txBody>
        </p:sp>
        <p:sp>
          <p:nvSpPr>
            <p:cNvPr id="35891" name="Oval 34"/>
            <p:cNvSpPr>
              <a:spLocks noChangeArrowheads="1"/>
            </p:cNvSpPr>
            <p:nvPr/>
          </p:nvSpPr>
          <p:spPr bwMode="gray">
            <a:xfrm>
              <a:off x="2621" y="2155"/>
              <a:ext cx="527" cy="953"/>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p>
          </p:txBody>
        </p:sp>
        <p:sp>
          <p:nvSpPr>
            <p:cNvPr id="91" name="Oval 35"/>
            <p:cNvSpPr>
              <a:spLocks noChangeArrowheads="1"/>
            </p:cNvSpPr>
            <p:nvPr/>
          </p:nvSpPr>
          <p:spPr bwMode="gray">
            <a:xfrm>
              <a:off x="2336" y="2155"/>
              <a:ext cx="1096" cy="95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lgn="just" fontAlgn="auto">
                <a:spcBef>
                  <a:spcPts val="0"/>
                </a:spcBef>
                <a:spcAft>
                  <a:spcPts val="0"/>
                </a:spcAft>
                <a:defRPr/>
              </a:pPr>
              <a:endParaRPr lang="vi-VN" sz="2400">
                <a:latin typeface="+mn-lt"/>
                <a:cs typeface="Arial" charset="0"/>
              </a:endParaRPr>
            </a:p>
          </p:txBody>
        </p:sp>
        <p:sp>
          <p:nvSpPr>
            <p:cNvPr id="35893" name="Oval 36"/>
            <p:cNvSpPr>
              <a:spLocks noChangeArrowheads="1"/>
            </p:cNvSpPr>
            <p:nvPr/>
          </p:nvSpPr>
          <p:spPr bwMode="gray">
            <a:xfrm>
              <a:off x="2337" y="2155"/>
              <a:ext cx="1096" cy="953"/>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p>
          </p:txBody>
        </p:sp>
      </p:grpSp>
      <p:grpSp>
        <p:nvGrpSpPr>
          <p:cNvPr id="24" name="Group 93"/>
          <p:cNvGrpSpPr>
            <a:grpSpLocks/>
          </p:cNvGrpSpPr>
          <p:nvPr/>
        </p:nvGrpSpPr>
        <p:grpSpPr bwMode="auto">
          <a:xfrm>
            <a:off x="1524000" y="5167929"/>
            <a:ext cx="6520168" cy="722663"/>
            <a:chOff x="504" y="2112"/>
            <a:chExt cx="2992" cy="496"/>
          </a:xfrm>
        </p:grpSpPr>
        <p:sp>
          <p:nvSpPr>
            <p:cNvPr id="94" name="AutoShape 12"/>
            <p:cNvSpPr>
              <a:spLocks noChangeArrowheads="1"/>
            </p:cNvSpPr>
            <p:nvPr/>
          </p:nvSpPr>
          <p:spPr bwMode="gray">
            <a:xfrm>
              <a:off x="508" y="2112"/>
              <a:ext cx="2988" cy="479"/>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just" fontAlgn="auto">
                <a:spcBef>
                  <a:spcPts val="0"/>
                </a:spcBef>
                <a:spcAft>
                  <a:spcPts val="0"/>
                </a:spcAft>
                <a:defRPr/>
              </a:pPr>
              <a:endParaRPr lang="vi-VN" sz="2400">
                <a:latin typeface="+mn-lt"/>
                <a:cs typeface="Arial" charset="0"/>
              </a:endParaRPr>
            </a:p>
          </p:txBody>
        </p:sp>
        <p:sp>
          <p:nvSpPr>
            <p:cNvPr id="95" name="AutoShape 13"/>
            <p:cNvSpPr>
              <a:spLocks noChangeArrowheads="1"/>
            </p:cNvSpPr>
            <p:nvPr/>
          </p:nvSpPr>
          <p:spPr bwMode="gray">
            <a:xfrm>
              <a:off x="556" y="2203"/>
              <a:ext cx="628" cy="382"/>
            </a:xfrm>
            <a:prstGeom prst="roundRect">
              <a:avLst>
                <a:gd name="adj" fmla="val 11921"/>
              </a:avLst>
            </a:prstGeom>
            <a:solidFill>
              <a:srgbClr val="0000CC"/>
            </a:solidFill>
            <a:ln w="38100">
              <a:solidFill>
                <a:schemeClr val="bg1"/>
              </a:solidFill>
              <a:round/>
              <a:headEnd/>
              <a:tailEnd/>
            </a:ln>
            <a:effectLst/>
          </p:spPr>
          <p:txBody>
            <a:bodyPr wrap="none" anchor="ctr"/>
            <a:lstStyle/>
            <a:p>
              <a:pPr algn="just" fontAlgn="auto">
                <a:spcBef>
                  <a:spcPts val="0"/>
                </a:spcBef>
                <a:spcAft>
                  <a:spcPts val="0"/>
                </a:spcAft>
                <a:defRPr/>
              </a:pPr>
              <a:endParaRPr lang="vi-VN" sz="2400">
                <a:latin typeface="+mn-lt"/>
                <a:cs typeface="Arial" charset="0"/>
              </a:endParaRPr>
            </a:p>
          </p:txBody>
        </p:sp>
        <p:sp>
          <p:nvSpPr>
            <p:cNvPr id="96"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algn="just" fontAlgn="auto">
                <a:spcBef>
                  <a:spcPts val="0"/>
                </a:spcBef>
                <a:spcAft>
                  <a:spcPts val="0"/>
                </a:spcAft>
                <a:defRPr/>
              </a:pPr>
              <a:endParaRPr lang="vi-VN" sz="2400">
                <a:latin typeface="+mn-lt"/>
                <a:cs typeface="Arial" charset="0"/>
              </a:endParaRPr>
            </a:p>
          </p:txBody>
        </p:sp>
        <p:sp>
          <p:nvSpPr>
            <p:cNvPr id="97" name="Text Box 15"/>
            <p:cNvSpPr txBox="1">
              <a:spLocks noChangeArrowheads="1"/>
            </p:cNvSpPr>
            <p:nvPr/>
          </p:nvSpPr>
          <p:spPr bwMode="gray">
            <a:xfrm>
              <a:off x="504" y="2223"/>
              <a:ext cx="657" cy="358"/>
            </a:xfrm>
            <a:prstGeom prst="rect">
              <a:avLst/>
            </a:prstGeom>
            <a:noFill/>
            <a:ln w="9525" algn="ctr">
              <a:noFill/>
              <a:miter lim="800000"/>
              <a:headEnd/>
              <a:tailEnd/>
            </a:ln>
            <a:effectLst>
              <a:outerShdw dist="35921" dir="2700000" algn="ctr" rotWithShape="0">
                <a:schemeClr val="tx1"/>
              </a:outerShdw>
            </a:effectLst>
          </p:spPr>
          <p:txBody>
            <a:bodyPr wrap="square">
              <a:spAutoFit/>
            </a:bodyPr>
            <a:lstStyle/>
            <a:p>
              <a:pPr algn="ctr" eaLnBrk="0" fontAlgn="auto" hangingPunct="0">
                <a:spcBef>
                  <a:spcPts val="0"/>
                </a:spcBef>
                <a:spcAft>
                  <a:spcPts val="0"/>
                </a:spcAft>
                <a:defRPr/>
              </a:pPr>
              <a:r>
                <a:rPr lang="en-US" sz="2800">
                  <a:solidFill>
                    <a:srgbClr val="FF0000"/>
                  </a:solidFill>
                  <a:effectLst>
                    <a:outerShdw blurRad="38100" dist="38100" dir="2700000" algn="tl">
                      <a:srgbClr val="C0C0C0"/>
                    </a:outerShdw>
                  </a:effectLst>
                  <a:latin typeface="+mn-lt"/>
                  <a:cs typeface="Arial" charset="0"/>
                </a:rPr>
                <a:t>D</a:t>
              </a:r>
            </a:p>
          </p:txBody>
        </p:sp>
        <p:sp>
          <p:nvSpPr>
            <p:cNvPr id="35884" name="Text Box 16"/>
            <p:cNvSpPr txBox="1">
              <a:spLocks noChangeArrowheads="1"/>
            </p:cNvSpPr>
            <p:nvPr/>
          </p:nvSpPr>
          <p:spPr bwMode="gray">
            <a:xfrm>
              <a:off x="1136" y="2291"/>
              <a:ext cx="2128"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sz="2400"/>
                <a:t>tác dụng nén của lực</a:t>
              </a:r>
              <a:endParaRPr lang="en-US" altLang="vi-VN" sz="2400">
                <a:solidFill>
                  <a:srgbClr val="FF3300"/>
                </a:solidFill>
                <a:latin typeface="Calibri" panose="020F0502020204030204" pitchFamily="34" charset="0"/>
              </a:endParaRPr>
            </a:p>
          </p:txBody>
        </p:sp>
      </p:grpSp>
      <p:grpSp>
        <p:nvGrpSpPr>
          <p:cNvPr id="27" name="Group 37"/>
          <p:cNvGrpSpPr>
            <a:grpSpLocks/>
          </p:cNvGrpSpPr>
          <p:nvPr/>
        </p:nvGrpSpPr>
        <p:grpSpPr bwMode="auto">
          <a:xfrm rot="5400000">
            <a:off x="64823" y="4946386"/>
            <a:ext cx="992188" cy="1240367"/>
            <a:chOff x="1872" y="1824"/>
            <a:chExt cx="2014" cy="1821"/>
          </a:xfrm>
        </p:grpSpPr>
        <p:sp>
          <p:nvSpPr>
            <p:cNvPr id="100" name="AutoShape 38"/>
            <p:cNvSpPr>
              <a:spLocks noChangeArrowheads="1"/>
            </p:cNvSpPr>
            <p:nvPr/>
          </p:nvSpPr>
          <p:spPr bwMode="gray">
            <a:xfrm rot="16200000" flipH="1">
              <a:off x="1821" y="2636"/>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just" fontAlgn="auto">
                <a:spcBef>
                  <a:spcPts val="0"/>
                </a:spcBef>
                <a:spcAft>
                  <a:spcPts val="0"/>
                </a:spcAft>
                <a:defRPr/>
              </a:pPr>
              <a:endParaRPr lang="vi-VN" sz="2400">
                <a:latin typeface="+mn-lt"/>
                <a:cs typeface="Arial" charset="0"/>
              </a:endParaRPr>
            </a:p>
          </p:txBody>
        </p:sp>
        <p:sp>
          <p:nvSpPr>
            <p:cNvPr id="101" name="AutoShape 39"/>
            <p:cNvSpPr>
              <a:spLocks noChangeArrowheads="1"/>
            </p:cNvSpPr>
            <p:nvPr/>
          </p:nvSpPr>
          <p:spPr bwMode="gray">
            <a:xfrm rot="5400000" flipH="1">
              <a:off x="3629" y="2602"/>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just" fontAlgn="auto">
                <a:spcBef>
                  <a:spcPts val="0"/>
                </a:spcBef>
                <a:spcAft>
                  <a:spcPts val="0"/>
                </a:spcAft>
                <a:defRPr/>
              </a:pPr>
              <a:endParaRPr lang="vi-VN" sz="2400">
                <a:latin typeface="+mn-lt"/>
                <a:cs typeface="Arial" charset="0"/>
              </a:endParaRPr>
            </a:p>
          </p:txBody>
        </p:sp>
        <p:sp>
          <p:nvSpPr>
            <p:cNvPr id="102" name="AutoShape 4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just" fontAlgn="auto">
                <a:spcBef>
                  <a:spcPts val="0"/>
                </a:spcBef>
                <a:spcAft>
                  <a:spcPts val="0"/>
                </a:spcAft>
                <a:defRPr/>
              </a:pPr>
              <a:endParaRPr lang="vi-VN" sz="2400">
                <a:latin typeface="+mn-lt"/>
                <a:cs typeface="Arial" charset="0"/>
              </a:endParaRPr>
            </a:p>
          </p:txBody>
        </p:sp>
        <p:sp>
          <p:nvSpPr>
            <p:cNvPr id="35874" name="Oval 4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p>
          </p:txBody>
        </p:sp>
        <p:sp>
          <p:nvSpPr>
            <p:cNvPr id="35875" name="Oval 4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p>
          </p:txBody>
        </p:sp>
        <p:sp>
          <p:nvSpPr>
            <p:cNvPr id="105" name="Oval 43"/>
            <p:cNvSpPr>
              <a:spLocks noChangeArrowheads="1"/>
            </p:cNvSpPr>
            <p:nvPr/>
          </p:nvSpPr>
          <p:spPr bwMode="gray">
            <a:xfrm>
              <a:off x="2621" y="2155"/>
              <a:ext cx="527" cy="95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lgn="just" fontAlgn="auto">
                <a:spcBef>
                  <a:spcPts val="0"/>
                </a:spcBef>
                <a:spcAft>
                  <a:spcPts val="0"/>
                </a:spcAft>
                <a:defRPr/>
              </a:pPr>
              <a:endParaRPr lang="vi-VN" sz="2400">
                <a:latin typeface="+mn-lt"/>
                <a:cs typeface="Arial" charset="0"/>
              </a:endParaRPr>
            </a:p>
          </p:txBody>
        </p:sp>
        <p:sp>
          <p:nvSpPr>
            <p:cNvPr id="35877" name="Oval 44"/>
            <p:cNvSpPr>
              <a:spLocks noChangeArrowheads="1"/>
            </p:cNvSpPr>
            <p:nvPr/>
          </p:nvSpPr>
          <p:spPr bwMode="gray">
            <a:xfrm>
              <a:off x="2621" y="2155"/>
              <a:ext cx="527" cy="953"/>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p>
          </p:txBody>
        </p:sp>
        <p:sp>
          <p:nvSpPr>
            <p:cNvPr id="107" name="Oval 45"/>
            <p:cNvSpPr>
              <a:spLocks noChangeArrowheads="1"/>
            </p:cNvSpPr>
            <p:nvPr/>
          </p:nvSpPr>
          <p:spPr bwMode="gray">
            <a:xfrm>
              <a:off x="2336" y="2155"/>
              <a:ext cx="1096" cy="95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lgn="just" fontAlgn="auto">
                <a:spcBef>
                  <a:spcPts val="0"/>
                </a:spcBef>
                <a:spcAft>
                  <a:spcPts val="0"/>
                </a:spcAft>
                <a:defRPr/>
              </a:pPr>
              <a:endParaRPr lang="vi-VN" sz="2400">
                <a:latin typeface="+mn-lt"/>
                <a:cs typeface="Arial" charset="0"/>
              </a:endParaRPr>
            </a:p>
          </p:txBody>
        </p:sp>
        <p:sp>
          <p:nvSpPr>
            <p:cNvPr id="35879" name="Oval 46"/>
            <p:cNvSpPr>
              <a:spLocks noChangeArrowheads="1"/>
            </p:cNvSpPr>
            <p:nvPr/>
          </p:nvSpPr>
          <p:spPr bwMode="gray">
            <a:xfrm>
              <a:off x="2337" y="2155"/>
              <a:ext cx="1096" cy="953"/>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p>
          </p:txBody>
        </p:sp>
      </p:grpSp>
      <p:grpSp>
        <p:nvGrpSpPr>
          <p:cNvPr id="31" name="Group 11"/>
          <p:cNvGrpSpPr>
            <a:grpSpLocks/>
          </p:cNvGrpSpPr>
          <p:nvPr/>
        </p:nvGrpSpPr>
        <p:grpSpPr bwMode="auto">
          <a:xfrm>
            <a:off x="1505760" y="3907473"/>
            <a:ext cx="6624594" cy="763503"/>
            <a:chOff x="508" y="2082"/>
            <a:chExt cx="1351" cy="417"/>
          </a:xfrm>
        </p:grpSpPr>
        <p:sp>
          <p:nvSpPr>
            <p:cNvPr id="111" name="AutoShape 12"/>
            <p:cNvSpPr>
              <a:spLocks noChangeArrowheads="1"/>
            </p:cNvSpPr>
            <p:nvPr/>
          </p:nvSpPr>
          <p:spPr bwMode="gray">
            <a:xfrm>
              <a:off x="508" y="2082"/>
              <a:ext cx="1330" cy="41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just" fontAlgn="auto">
                <a:spcBef>
                  <a:spcPts val="0"/>
                </a:spcBef>
                <a:spcAft>
                  <a:spcPts val="0"/>
                </a:spcAft>
                <a:defRPr/>
              </a:pPr>
              <a:endParaRPr lang="vi-VN" sz="2400">
                <a:latin typeface="+mn-lt"/>
                <a:cs typeface="Arial" charset="0"/>
              </a:endParaRPr>
            </a:p>
          </p:txBody>
        </p:sp>
        <p:sp>
          <p:nvSpPr>
            <p:cNvPr id="112" name="AutoShape 13"/>
            <p:cNvSpPr>
              <a:spLocks noChangeArrowheads="1"/>
            </p:cNvSpPr>
            <p:nvPr/>
          </p:nvSpPr>
          <p:spPr bwMode="gray">
            <a:xfrm>
              <a:off x="513" y="2147"/>
              <a:ext cx="272" cy="352"/>
            </a:xfrm>
            <a:prstGeom prst="roundRect">
              <a:avLst>
                <a:gd name="adj" fmla="val 11921"/>
              </a:avLst>
            </a:prstGeom>
            <a:solidFill>
              <a:srgbClr val="0000CC"/>
            </a:solidFill>
            <a:ln w="38100">
              <a:solidFill>
                <a:schemeClr val="bg1"/>
              </a:solidFill>
              <a:round/>
              <a:headEnd/>
              <a:tailEnd/>
            </a:ln>
            <a:effectLst/>
          </p:spPr>
          <p:txBody>
            <a:bodyPr wrap="none" anchor="ctr"/>
            <a:lstStyle/>
            <a:p>
              <a:pPr algn="just" fontAlgn="auto">
                <a:spcBef>
                  <a:spcPts val="0"/>
                </a:spcBef>
                <a:spcAft>
                  <a:spcPts val="0"/>
                </a:spcAft>
                <a:defRPr/>
              </a:pPr>
              <a:endParaRPr lang="vi-VN" sz="2400">
                <a:latin typeface="+mn-lt"/>
                <a:cs typeface="Arial" charset="0"/>
              </a:endParaRPr>
            </a:p>
          </p:txBody>
        </p:sp>
        <p:sp>
          <p:nvSpPr>
            <p:cNvPr id="113" name="Freeform 14"/>
            <p:cNvSpPr>
              <a:spLocks/>
            </p:cNvSpPr>
            <p:nvPr/>
          </p:nvSpPr>
          <p:spPr bwMode="gray">
            <a:xfrm>
              <a:off x="545" y="2184"/>
              <a:ext cx="293"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algn="just" fontAlgn="auto">
                <a:spcBef>
                  <a:spcPts val="0"/>
                </a:spcBef>
                <a:spcAft>
                  <a:spcPts val="0"/>
                </a:spcAft>
                <a:defRPr/>
              </a:pPr>
              <a:endParaRPr lang="vi-VN" sz="2400">
                <a:latin typeface="+mn-lt"/>
                <a:cs typeface="Arial" charset="0"/>
              </a:endParaRPr>
            </a:p>
          </p:txBody>
        </p:sp>
        <p:sp>
          <p:nvSpPr>
            <p:cNvPr id="114" name="Text Box 15"/>
            <p:cNvSpPr txBox="1">
              <a:spLocks noChangeArrowheads="1"/>
            </p:cNvSpPr>
            <p:nvPr/>
          </p:nvSpPr>
          <p:spPr bwMode="gray">
            <a:xfrm>
              <a:off x="607" y="2139"/>
              <a:ext cx="77" cy="286"/>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eaLnBrk="0" fontAlgn="auto" hangingPunct="0">
                <a:spcBef>
                  <a:spcPts val="0"/>
                </a:spcBef>
                <a:spcAft>
                  <a:spcPts val="0"/>
                </a:spcAft>
                <a:defRPr/>
              </a:pPr>
              <a:r>
                <a:rPr lang="en-US" sz="2800">
                  <a:solidFill>
                    <a:srgbClr val="FF0000"/>
                  </a:solidFill>
                  <a:effectLst>
                    <a:outerShdw blurRad="38100" dist="38100" dir="2700000" algn="tl">
                      <a:srgbClr val="C0C0C0"/>
                    </a:outerShdw>
                  </a:effectLst>
                  <a:latin typeface="+mn-lt"/>
                  <a:cs typeface="Arial" charset="0"/>
                </a:rPr>
                <a:t>C</a:t>
              </a:r>
            </a:p>
          </p:txBody>
        </p:sp>
        <p:sp>
          <p:nvSpPr>
            <p:cNvPr id="35870" name="Text Box 16"/>
            <p:cNvSpPr txBox="1">
              <a:spLocks noChangeArrowheads="1"/>
            </p:cNvSpPr>
            <p:nvPr/>
          </p:nvSpPr>
          <p:spPr bwMode="gray">
            <a:xfrm>
              <a:off x="815" y="2186"/>
              <a:ext cx="104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sz="2400"/>
                <a:t>tác dụng uốn của lực</a:t>
              </a:r>
              <a:endParaRPr lang="en-US" altLang="vi-VN" sz="2400">
                <a:solidFill>
                  <a:srgbClr val="FF3300"/>
                </a:solidFill>
              </a:endParaRPr>
            </a:p>
          </p:txBody>
        </p:sp>
      </p:grpSp>
      <p:sp>
        <p:nvSpPr>
          <p:cNvPr id="35863" name="Text Box 26" descr="Parchment"/>
          <p:cNvSpPr txBox="1">
            <a:spLocks noChangeArrowheads="1"/>
          </p:cNvSpPr>
          <p:nvPr/>
        </p:nvSpPr>
        <p:spPr bwMode="gray">
          <a:xfrm>
            <a:off x="711200" y="381001"/>
            <a:ext cx="11113211" cy="461665"/>
          </a:xfrm>
          <a:prstGeom prst="rect">
            <a:avLst/>
          </a:prstGeom>
          <a:blipFill dpi="0" rotWithShape="1">
            <a:blip r:embed="rId3"/>
            <a:srcRect/>
            <a:tile tx="0" ty="0" sx="100000" sy="100000" flip="none" algn="tl"/>
          </a:blipFill>
          <a:ln w="76200" cmpd="tri" algn="ctr">
            <a:solidFill>
              <a:srgbClr val="000000"/>
            </a:solidFill>
            <a:miter lim="800000"/>
            <a:headEnd/>
            <a:tailEnd/>
          </a:ln>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a:r>
              <a:rPr lang="en-US" altLang="vi-VN" sz="2400">
                <a:solidFill>
                  <a:srgbClr val="FF0000"/>
                </a:solidFill>
              </a:rPr>
              <a:t>Câu 1. </a:t>
            </a:r>
            <a:r>
              <a:rPr lang="en-US" sz="2400">
                <a:solidFill>
                  <a:srgbClr val="FF0000"/>
                </a:solidFill>
                <a:latin typeface="Times New Roman" panose="02020603050405020304" pitchFamily="18" charset="0"/>
                <a:ea typeface="Times New Roman" panose="02020603050405020304" pitchFamily="18" charset="0"/>
              </a:rPr>
              <a:t>Moment lực là đại lượng đặc trưng cho?</a:t>
            </a:r>
            <a:endParaRPr lang="vi-VN" altLang="vi-VN" sz="2400">
              <a:solidFill>
                <a:srgbClr val="FF0000"/>
              </a:solidFill>
            </a:endParaRPr>
          </a:p>
        </p:txBody>
      </p:sp>
      <p:sp>
        <p:nvSpPr>
          <p:cNvPr id="117" name="Right Arrow 116">
            <a:hlinkClick r:id="rId4" action="ppaction://hlinksldjump"/>
          </p:cNvPr>
          <p:cNvSpPr/>
          <p:nvPr/>
        </p:nvSpPr>
        <p:spPr>
          <a:xfrm>
            <a:off x="11040550" y="5578134"/>
            <a:ext cx="783861" cy="594067"/>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15" name="Text Box 16"/>
          <p:cNvSpPr txBox="1">
            <a:spLocks noChangeArrowheads="1"/>
          </p:cNvSpPr>
          <p:nvPr/>
        </p:nvSpPr>
        <p:spPr bwMode="gray">
          <a:xfrm>
            <a:off x="2784314" y="2988285"/>
            <a:ext cx="5396089" cy="4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r>
              <a:rPr lang="en-US" sz="2400" dirty="0" err="1">
                <a:solidFill>
                  <a:srgbClr val="FF0000"/>
                </a:solidFill>
              </a:rPr>
              <a:t>tác</a:t>
            </a:r>
            <a:r>
              <a:rPr lang="en-US" sz="2400" dirty="0">
                <a:solidFill>
                  <a:srgbClr val="FF0000"/>
                </a:solidFill>
              </a:rPr>
              <a:t> </a:t>
            </a:r>
            <a:r>
              <a:rPr lang="en-US" sz="2400" dirty="0" err="1">
                <a:solidFill>
                  <a:srgbClr val="FF0000"/>
                </a:solidFill>
              </a:rPr>
              <a:t>dụng</a:t>
            </a:r>
            <a:r>
              <a:rPr lang="en-US" sz="2400" dirty="0">
                <a:solidFill>
                  <a:srgbClr val="FF0000"/>
                </a:solidFill>
              </a:rPr>
              <a:t> </a:t>
            </a:r>
            <a:r>
              <a:rPr lang="en-US" sz="2400" dirty="0" err="1">
                <a:solidFill>
                  <a:srgbClr val="FF0000"/>
                </a:solidFill>
              </a:rPr>
              <a:t>làm</a:t>
            </a:r>
            <a:r>
              <a:rPr lang="en-US" sz="2400" dirty="0">
                <a:solidFill>
                  <a:srgbClr val="FF0000"/>
                </a:solidFill>
              </a:rPr>
              <a:t> quay </a:t>
            </a:r>
            <a:r>
              <a:rPr lang="en-US" sz="2400" dirty="0" err="1">
                <a:solidFill>
                  <a:srgbClr val="FF0000"/>
                </a:solidFill>
              </a:rPr>
              <a:t>của</a:t>
            </a:r>
            <a:r>
              <a:rPr lang="en-US" sz="2400" dirty="0">
                <a:solidFill>
                  <a:srgbClr val="FF0000"/>
                </a:solidFill>
              </a:rPr>
              <a:t> </a:t>
            </a:r>
            <a:r>
              <a:rPr lang="en-US" sz="2400" dirty="0" err="1">
                <a:solidFill>
                  <a:srgbClr val="FF0000"/>
                </a:solidFill>
              </a:rPr>
              <a:t>lực</a:t>
            </a:r>
            <a:endParaRPr lang="en-US" altLang="vi-VN" sz="2400" dirty="0">
              <a:solidFill>
                <a:srgbClr val="FF0000"/>
              </a:solidFill>
            </a:endParaRPr>
          </a:p>
        </p:txBody>
      </p:sp>
    </p:spTree>
    <p:extLst>
      <p:ext uri="{BB962C8B-B14F-4D97-AF65-F5344CB8AC3E}">
        <p14:creationId xmlns:p14="http://schemas.microsoft.com/office/powerpoint/2010/main" val="26743631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200"/>
                                        <p:tgtEl>
                                          <p:spTgt spid="2"/>
                                        </p:tgtEl>
                                      </p:cBhvr>
                                    </p:animEffect>
                                  </p:childTnLst>
                                </p:cTn>
                              </p:par>
                            </p:childTnLst>
                          </p:cTn>
                        </p:par>
                        <p:par>
                          <p:cTn id="8" fill="hold" nodeType="afterGroup">
                            <p:stCondLst>
                              <p:cond delay="200"/>
                            </p:stCondLst>
                            <p:childTnLst>
                              <p:par>
                                <p:cTn id="9" presetID="49" presetClass="entr" presetSubtype="0" decel="10000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200" fill="hold"/>
                                        <p:tgtEl>
                                          <p:spTgt spid="12"/>
                                        </p:tgtEl>
                                        <p:attrNameLst>
                                          <p:attrName>ppt_w</p:attrName>
                                        </p:attrNameLst>
                                      </p:cBhvr>
                                      <p:tavLst>
                                        <p:tav tm="0">
                                          <p:val>
                                            <p:fltVal val="0"/>
                                          </p:val>
                                        </p:tav>
                                        <p:tav tm="100000">
                                          <p:val>
                                            <p:strVal val="#ppt_w"/>
                                          </p:val>
                                        </p:tav>
                                      </p:tavLst>
                                    </p:anim>
                                    <p:anim calcmode="lin" valueType="num">
                                      <p:cBhvr>
                                        <p:cTn id="12" dur="200" fill="hold"/>
                                        <p:tgtEl>
                                          <p:spTgt spid="12"/>
                                        </p:tgtEl>
                                        <p:attrNameLst>
                                          <p:attrName>ppt_h</p:attrName>
                                        </p:attrNameLst>
                                      </p:cBhvr>
                                      <p:tavLst>
                                        <p:tav tm="0">
                                          <p:val>
                                            <p:fltVal val="0"/>
                                          </p:val>
                                        </p:tav>
                                        <p:tav tm="100000">
                                          <p:val>
                                            <p:strVal val="#ppt_h"/>
                                          </p:val>
                                        </p:tav>
                                      </p:tavLst>
                                    </p:anim>
                                    <p:anim calcmode="lin" valueType="num">
                                      <p:cBhvr>
                                        <p:cTn id="13" dur="200" fill="hold"/>
                                        <p:tgtEl>
                                          <p:spTgt spid="12"/>
                                        </p:tgtEl>
                                        <p:attrNameLst>
                                          <p:attrName>style.rotation</p:attrName>
                                        </p:attrNameLst>
                                      </p:cBhvr>
                                      <p:tavLst>
                                        <p:tav tm="0">
                                          <p:val>
                                            <p:fltVal val="360"/>
                                          </p:val>
                                        </p:tav>
                                        <p:tav tm="100000">
                                          <p:val>
                                            <p:fltVal val="0"/>
                                          </p:val>
                                        </p:tav>
                                      </p:tavLst>
                                    </p:anim>
                                    <p:animEffect transition="in" filter="fade">
                                      <p:cBhvr>
                                        <p:cTn id="14" dur="200"/>
                                        <p:tgtEl>
                                          <p:spTgt spid="12"/>
                                        </p:tgtEl>
                                      </p:cBhvr>
                                    </p:animEffect>
                                  </p:childTnLst>
                                </p:cTn>
                              </p:par>
                            </p:childTnLst>
                          </p:cTn>
                        </p:par>
                        <p:par>
                          <p:cTn id="15" fill="hold" nodeType="afterGroup">
                            <p:stCondLst>
                              <p:cond delay="400"/>
                            </p:stCondLst>
                            <p:childTnLst>
                              <p:par>
                                <p:cTn id="16" presetID="17" presetClass="entr" presetSubtype="8"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200" fill="hold"/>
                                        <p:tgtEl>
                                          <p:spTgt spid="7"/>
                                        </p:tgtEl>
                                        <p:attrNameLst>
                                          <p:attrName>ppt_x</p:attrName>
                                        </p:attrNameLst>
                                      </p:cBhvr>
                                      <p:tavLst>
                                        <p:tav tm="0">
                                          <p:val>
                                            <p:strVal val="#ppt_x-#ppt_w/2"/>
                                          </p:val>
                                        </p:tav>
                                        <p:tav tm="100000">
                                          <p:val>
                                            <p:strVal val="#ppt_x"/>
                                          </p:val>
                                        </p:tav>
                                      </p:tavLst>
                                    </p:anim>
                                    <p:anim calcmode="lin" valueType="num">
                                      <p:cBhvr>
                                        <p:cTn id="19" dur="200" fill="hold"/>
                                        <p:tgtEl>
                                          <p:spTgt spid="7"/>
                                        </p:tgtEl>
                                        <p:attrNameLst>
                                          <p:attrName>ppt_y</p:attrName>
                                        </p:attrNameLst>
                                      </p:cBhvr>
                                      <p:tavLst>
                                        <p:tav tm="0">
                                          <p:val>
                                            <p:strVal val="#ppt_y"/>
                                          </p:val>
                                        </p:tav>
                                        <p:tav tm="100000">
                                          <p:val>
                                            <p:strVal val="#ppt_y"/>
                                          </p:val>
                                        </p:tav>
                                      </p:tavLst>
                                    </p:anim>
                                    <p:anim calcmode="lin" valueType="num">
                                      <p:cBhvr>
                                        <p:cTn id="20" dur="200" fill="hold"/>
                                        <p:tgtEl>
                                          <p:spTgt spid="7"/>
                                        </p:tgtEl>
                                        <p:attrNameLst>
                                          <p:attrName>ppt_w</p:attrName>
                                        </p:attrNameLst>
                                      </p:cBhvr>
                                      <p:tavLst>
                                        <p:tav tm="0">
                                          <p:val>
                                            <p:fltVal val="0"/>
                                          </p:val>
                                        </p:tav>
                                        <p:tav tm="100000">
                                          <p:val>
                                            <p:strVal val="#ppt_w"/>
                                          </p:val>
                                        </p:tav>
                                      </p:tavLst>
                                    </p:anim>
                                    <p:anim calcmode="lin" valueType="num">
                                      <p:cBhvr>
                                        <p:cTn id="21" dur="200" fill="hold"/>
                                        <p:tgtEl>
                                          <p:spTgt spid="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6"/>
                                            </p:cond>
                                          </p:stCondLst>
                                          <p:endCondLst>
                                            <p:cond evt="onStopAudio" delay="0">
                                              <p:tgtEl>
                                                <p:sldTgt/>
                                              </p:tgtEl>
                                            </p:cond>
                                          </p:endCondLst>
                                        </p:cTn>
                                        <p:tgtEl>
                                          <p:sndTgt r:embed="rId2" name="breeze.wav"/>
                                        </p:tgtEl>
                                      </p:cMediaNode>
                                    </p:audio>
                                  </p:subTnLst>
                                </p:cTn>
                              </p:par>
                            </p:childTnLst>
                          </p:cTn>
                        </p:par>
                        <p:par>
                          <p:cTn id="22" fill="hold" nodeType="afterGroup">
                            <p:stCondLst>
                              <p:cond delay="600"/>
                            </p:stCondLst>
                            <p:childTnLst>
                              <p:par>
                                <p:cTn id="23" presetID="17" presetClass="entr" presetSubtype="1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200" fill="hold"/>
                                        <p:tgtEl>
                                          <p:spTgt spid="3"/>
                                        </p:tgtEl>
                                        <p:attrNameLst>
                                          <p:attrName>ppt_w</p:attrName>
                                        </p:attrNameLst>
                                      </p:cBhvr>
                                      <p:tavLst>
                                        <p:tav tm="0">
                                          <p:val>
                                            <p:fltVal val="0"/>
                                          </p:val>
                                        </p:tav>
                                        <p:tav tm="100000">
                                          <p:val>
                                            <p:strVal val="#ppt_w"/>
                                          </p:val>
                                        </p:tav>
                                      </p:tavLst>
                                    </p:anim>
                                    <p:anim calcmode="lin" valueType="num">
                                      <p:cBhvr>
                                        <p:cTn id="26" dur="200" fill="hold"/>
                                        <p:tgtEl>
                                          <p:spTgt spid="3"/>
                                        </p:tgtEl>
                                        <p:attrNameLst>
                                          <p:attrName>ppt_h</p:attrName>
                                        </p:attrNameLst>
                                      </p:cBhvr>
                                      <p:tavLst>
                                        <p:tav tm="0">
                                          <p:val>
                                            <p:strVal val="#ppt_h"/>
                                          </p:val>
                                        </p:tav>
                                        <p:tav tm="100000">
                                          <p:val>
                                            <p:strVal val="#ppt_h"/>
                                          </p:val>
                                        </p:tav>
                                      </p:tavLst>
                                    </p:anim>
                                  </p:childTnLst>
                                </p:cTn>
                              </p:par>
                            </p:childTnLst>
                          </p:cTn>
                        </p:par>
                        <p:par>
                          <p:cTn id="27" fill="hold" nodeType="afterGroup">
                            <p:stCondLst>
                              <p:cond delay="800"/>
                            </p:stCondLst>
                            <p:childTnLst>
                              <p:par>
                                <p:cTn id="28" presetID="4" presetClass="entr" presetSubtype="16"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ox(in)">
                                      <p:cBhvr>
                                        <p:cTn id="30" dur="200"/>
                                        <p:tgtEl>
                                          <p:spTgt spid="14"/>
                                        </p:tgtEl>
                                      </p:cBhvr>
                                    </p:animEffect>
                                  </p:childTnLst>
                                </p:cTn>
                              </p:par>
                            </p:childTnLst>
                          </p:cTn>
                        </p:par>
                        <p:par>
                          <p:cTn id="31" fill="hold" nodeType="afterGroup">
                            <p:stCondLst>
                              <p:cond delay="1000"/>
                            </p:stCondLst>
                            <p:childTnLst>
                              <p:par>
                                <p:cTn id="32" presetID="49" presetClass="entr" presetSubtype="0" decel="10000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200" fill="hold"/>
                                        <p:tgtEl>
                                          <p:spTgt spid="21"/>
                                        </p:tgtEl>
                                        <p:attrNameLst>
                                          <p:attrName>ppt_w</p:attrName>
                                        </p:attrNameLst>
                                      </p:cBhvr>
                                      <p:tavLst>
                                        <p:tav tm="0">
                                          <p:val>
                                            <p:fltVal val="0"/>
                                          </p:val>
                                        </p:tav>
                                        <p:tav tm="100000">
                                          <p:val>
                                            <p:strVal val="#ppt_w"/>
                                          </p:val>
                                        </p:tav>
                                      </p:tavLst>
                                    </p:anim>
                                    <p:anim calcmode="lin" valueType="num">
                                      <p:cBhvr>
                                        <p:cTn id="35" dur="200" fill="hold"/>
                                        <p:tgtEl>
                                          <p:spTgt spid="21"/>
                                        </p:tgtEl>
                                        <p:attrNameLst>
                                          <p:attrName>ppt_h</p:attrName>
                                        </p:attrNameLst>
                                      </p:cBhvr>
                                      <p:tavLst>
                                        <p:tav tm="0">
                                          <p:val>
                                            <p:fltVal val="0"/>
                                          </p:val>
                                        </p:tav>
                                        <p:tav tm="100000">
                                          <p:val>
                                            <p:strVal val="#ppt_h"/>
                                          </p:val>
                                        </p:tav>
                                      </p:tavLst>
                                    </p:anim>
                                    <p:anim calcmode="lin" valueType="num">
                                      <p:cBhvr>
                                        <p:cTn id="36" dur="200" fill="hold"/>
                                        <p:tgtEl>
                                          <p:spTgt spid="21"/>
                                        </p:tgtEl>
                                        <p:attrNameLst>
                                          <p:attrName>style.rotation</p:attrName>
                                        </p:attrNameLst>
                                      </p:cBhvr>
                                      <p:tavLst>
                                        <p:tav tm="0">
                                          <p:val>
                                            <p:fltVal val="360"/>
                                          </p:val>
                                        </p:tav>
                                        <p:tav tm="100000">
                                          <p:val>
                                            <p:fltVal val="0"/>
                                          </p:val>
                                        </p:tav>
                                      </p:tavLst>
                                    </p:anim>
                                    <p:animEffect transition="in" filter="fade">
                                      <p:cBhvr>
                                        <p:cTn id="37" dur="200"/>
                                        <p:tgtEl>
                                          <p:spTgt spid="21"/>
                                        </p:tgtEl>
                                      </p:cBhvr>
                                    </p:animEffect>
                                  </p:childTnLst>
                                </p:cTn>
                              </p:par>
                              <p:par>
                                <p:cTn id="38" presetID="16" presetClass="entr" presetSubtype="21"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barn(inVertical)">
                                      <p:cBhvr>
                                        <p:cTn id="40" dur="500"/>
                                        <p:tgtEl>
                                          <p:spTgt spid="20"/>
                                        </p:tgtEl>
                                      </p:cBhvr>
                                    </p:animEffect>
                                  </p:childTnLst>
                                </p:cTn>
                              </p:par>
                            </p:childTnLst>
                          </p:cTn>
                        </p:par>
                        <p:par>
                          <p:cTn id="41" fill="hold">
                            <p:stCondLst>
                              <p:cond delay="1500"/>
                            </p:stCondLst>
                            <p:childTnLst>
                              <p:par>
                                <p:cTn id="42" presetID="17" presetClass="entr" presetSubtype="1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200" fill="hold"/>
                                        <p:tgtEl>
                                          <p:spTgt spid="5"/>
                                        </p:tgtEl>
                                        <p:attrNameLst>
                                          <p:attrName>ppt_w</p:attrName>
                                        </p:attrNameLst>
                                      </p:cBhvr>
                                      <p:tavLst>
                                        <p:tav tm="0">
                                          <p:val>
                                            <p:fltVal val="0"/>
                                          </p:val>
                                        </p:tav>
                                        <p:tav tm="100000">
                                          <p:val>
                                            <p:strVal val="#ppt_w"/>
                                          </p:val>
                                        </p:tav>
                                      </p:tavLst>
                                    </p:anim>
                                    <p:anim calcmode="lin" valueType="num">
                                      <p:cBhvr>
                                        <p:cTn id="45" dur="200" fill="hold"/>
                                        <p:tgtEl>
                                          <p:spTgt spid="5"/>
                                        </p:tgtEl>
                                        <p:attrNameLst>
                                          <p:attrName>ppt_h</p:attrName>
                                        </p:attrNameLst>
                                      </p:cBhvr>
                                      <p:tavLst>
                                        <p:tav tm="0">
                                          <p:val>
                                            <p:strVal val="#ppt_h"/>
                                          </p:val>
                                        </p:tav>
                                        <p:tav tm="100000">
                                          <p:val>
                                            <p:strVal val="#ppt_h"/>
                                          </p:val>
                                        </p:tav>
                                      </p:tavLst>
                                    </p:anim>
                                  </p:childTnLst>
                                </p:cTn>
                              </p:par>
                            </p:childTnLst>
                          </p:cTn>
                        </p:par>
                        <p:par>
                          <p:cTn id="46" fill="hold" nodeType="afterGroup">
                            <p:stCondLst>
                              <p:cond delay="1700"/>
                            </p:stCondLst>
                            <p:childTnLst>
                              <p:par>
                                <p:cTn id="47" presetID="4"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box(in)">
                                      <p:cBhvr>
                                        <p:cTn id="49" dur="200"/>
                                        <p:tgtEl>
                                          <p:spTgt spid="16"/>
                                        </p:tgtEl>
                                      </p:cBhvr>
                                    </p:animEffect>
                                  </p:childTnLst>
                                </p:cTn>
                              </p:par>
                            </p:childTnLst>
                          </p:cTn>
                        </p:par>
                        <p:par>
                          <p:cTn id="50" fill="hold" nodeType="afterGroup">
                            <p:stCondLst>
                              <p:cond delay="1900"/>
                            </p:stCondLst>
                            <p:childTnLst>
                              <p:par>
                                <p:cTn id="51" presetID="49" presetClass="entr" presetSubtype="0" decel="100000"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200" fill="hold"/>
                                        <p:tgtEl>
                                          <p:spTgt spid="22"/>
                                        </p:tgtEl>
                                        <p:attrNameLst>
                                          <p:attrName>ppt_w</p:attrName>
                                        </p:attrNameLst>
                                      </p:cBhvr>
                                      <p:tavLst>
                                        <p:tav tm="0">
                                          <p:val>
                                            <p:fltVal val="0"/>
                                          </p:val>
                                        </p:tav>
                                        <p:tav tm="100000">
                                          <p:val>
                                            <p:strVal val="#ppt_w"/>
                                          </p:val>
                                        </p:tav>
                                      </p:tavLst>
                                    </p:anim>
                                    <p:anim calcmode="lin" valueType="num">
                                      <p:cBhvr>
                                        <p:cTn id="54" dur="200" fill="hold"/>
                                        <p:tgtEl>
                                          <p:spTgt spid="22"/>
                                        </p:tgtEl>
                                        <p:attrNameLst>
                                          <p:attrName>ppt_h</p:attrName>
                                        </p:attrNameLst>
                                      </p:cBhvr>
                                      <p:tavLst>
                                        <p:tav tm="0">
                                          <p:val>
                                            <p:fltVal val="0"/>
                                          </p:val>
                                        </p:tav>
                                        <p:tav tm="100000">
                                          <p:val>
                                            <p:strVal val="#ppt_h"/>
                                          </p:val>
                                        </p:tav>
                                      </p:tavLst>
                                    </p:anim>
                                    <p:anim calcmode="lin" valueType="num">
                                      <p:cBhvr>
                                        <p:cTn id="55" dur="200" fill="hold"/>
                                        <p:tgtEl>
                                          <p:spTgt spid="22"/>
                                        </p:tgtEl>
                                        <p:attrNameLst>
                                          <p:attrName>style.rotation</p:attrName>
                                        </p:attrNameLst>
                                      </p:cBhvr>
                                      <p:tavLst>
                                        <p:tav tm="0">
                                          <p:val>
                                            <p:fltVal val="360"/>
                                          </p:val>
                                        </p:tav>
                                        <p:tav tm="100000">
                                          <p:val>
                                            <p:fltVal val="0"/>
                                          </p:val>
                                        </p:tav>
                                      </p:tavLst>
                                    </p:anim>
                                    <p:animEffect transition="in" filter="fade">
                                      <p:cBhvr>
                                        <p:cTn id="56" dur="200"/>
                                        <p:tgtEl>
                                          <p:spTgt spid="22"/>
                                        </p:tgtEl>
                                      </p:cBhvr>
                                    </p:animEffect>
                                  </p:childTnLst>
                                </p:cTn>
                              </p:par>
                            </p:childTnLst>
                          </p:cTn>
                        </p:par>
                        <p:par>
                          <p:cTn id="57" fill="hold" nodeType="afterGroup">
                            <p:stCondLst>
                              <p:cond delay="2100"/>
                            </p:stCondLst>
                            <p:childTnLst>
                              <p:par>
                                <p:cTn id="58" presetID="17" presetClass="entr" presetSubtype="8"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200" fill="hold"/>
                                        <p:tgtEl>
                                          <p:spTgt spid="31"/>
                                        </p:tgtEl>
                                        <p:attrNameLst>
                                          <p:attrName>ppt_x</p:attrName>
                                        </p:attrNameLst>
                                      </p:cBhvr>
                                      <p:tavLst>
                                        <p:tav tm="0">
                                          <p:val>
                                            <p:strVal val="#ppt_x-#ppt_w/2"/>
                                          </p:val>
                                        </p:tav>
                                        <p:tav tm="100000">
                                          <p:val>
                                            <p:strVal val="#ppt_x"/>
                                          </p:val>
                                        </p:tav>
                                      </p:tavLst>
                                    </p:anim>
                                    <p:anim calcmode="lin" valueType="num">
                                      <p:cBhvr>
                                        <p:cTn id="61" dur="200" fill="hold"/>
                                        <p:tgtEl>
                                          <p:spTgt spid="31"/>
                                        </p:tgtEl>
                                        <p:attrNameLst>
                                          <p:attrName>ppt_y</p:attrName>
                                        </p:attrNameLst>
                                      </p:cBhvr>
                                      <p:tavLst>
                                        <p:tav tm="0">
                                          <p:val>
                                            <p:strVal val="#ppt_y"/>
                                          </p:val>
                                        </p:tav>
                                        <p:tav tm="100000">
                                          <p:val>
                                            <p:strVal val="#ppt_y"/>
                                          </p:val>
                                        </p:tav>
                                      </p:tavLst>
                                    </p:anim>
                                    <p:anim calcmode="lin" valueType="num">
                                      <p:cBhvr>
                                        <p:cTn id="62" dur="200" fill="hold"/>
                                        <p:tgtEl>
                                          <p:spTgt spid="31"/>
                                        </p:tgtEl>
                                        <p:attrNameLst>
                                          <p:attrName>ppt_w</p:attrName>
                                        </p:attrNameLst>
                                      </p:cBhvr>
                                      <p:tavLst>
                                        <p:tav tm="0">
                                          <p:val>
                                            <p:fltVal val="0"/>
                                          </p:val>
                                        </p:tav>
                                        <p:tav tm="100000">
                                          <p:val>
                                            <p:strVal val="#ppt_w"/>
                                          </p:val>
                                        </p:tav>
                                      </p:tavLst>
                                    </p:anim>
                                    <p:anim calcmode="lin" valueType="num">
                                      <p:cBhvr>
                                        <p:cTn id="63" dur="200" fill="hold"/>
                                        <p:tgtEl>
                                          <p:spTgt spid="3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8"/>
                                            </p:cond>
                                          </p:stCondLst>
                                          <p:endCondLst>
                                            <p:cond evt="onStopAudio" delay="0">
                                              <p:tgtEl>
                                                <p:sldTgt/>
                                              </p:tgtEl>
                                            </p:cond>
                                          </p:endCondLst>
                                        </p:cTn>
                                        <p:tgtEl>
                                          <p:sndTgt r:embed="rId2" name="breeze.wav"/>
                                        </p:tgtEl>
                                      </p:cMediaNode>
                                    </p:audio>
                                  </p:subTnLst>
                                </p:cTn>
                              </p:par>
                            </p:childTnLst>
                          </p:cTn>
                        </p:par>
                        <p:par>
                          <p:cTn id="64" fill="hold" nodeType="afterGroup">
                            <p:stCondLst>
                              <p:cond delay="2300"/>
                            </p:stCondLst>
                            <p:childTnLst>
                              <p:par>
                                <p:cTn id="65" presetID="17" presetClass="entr" presetSubtype="10" fill="hold" grpId="0" nodeType="after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p:cTn id="67" dur="200" fill="hold"/>
                                        <p:tgtEl>
                                          <p:spTgt spid="6"/>
                                        </p:tgtEl>
                                        <p:attrNameLst>
                                          <p:attrName>ppt_w</p:attrName>
                                        </p:attrNameLst>
                                      </p:cBhvr>
                                      <p:tavLst>
                                        <p:tav tm="0">
                                          <p:val>
                                            <p:fltVal val="0"/>
                                          </p:val>
                                        </p:tav>
                                        <p:tav tm="100000">
                                          <p:val>
                                            <p:strVal val="#ppt_w"/>
                                          </p:val>
                                        </p:tav>
                                      </p:tavLst>
                                    </p:anim>
                                    <p:anim calcmode="lin" valueType="num">
                                      <p:cBhvr>
                                        <p:cTn id="68" dur="200" fill="hold"/>
                                        <p:tgtEl>
                                          <p:spTgt spid="6"/>
                                        </p:tgtEl>
                                        <p:attrNameLst>
                                          <p:attrName>ppt_h</p:attrName>
                                        </p:attrNameLst>
                                      </p:cBhvr>
                                      <p:tavLst>
                                        <p:tav tm="0">
                                          <p:val>
                                            <p:strVal val="#ppt_h"/>
                                          </p:val>
                                        </p:tav>
                                        <p:tav tm="100000">
                                          <p:val>
                                            <p:strVal val="#ppt_h"/>
                                          </p:val>
                                        </p:tav>
                                      </p:tavLst>
                                    </p:anim>
                                  </p:childTnLst>
                                </p:cTn>
                              </p:par>
                            </p:childTnLst>
                          </p:cTn>
                        </p:par>
                        <p:par>
                          <p:cTn id="69" fill="hold" nodeType="afterGroup">
                            <p:stCondLst>
                              <p:cond delay="2500"/>
                            </p:stCondLst>
                            <p:childTnLst>
                              <p:par>
                                <p:cTn id="70" presetID="4" presetClass="entr" presetSubtype="16" fill="hold"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box(in)">
                                      <p:cBhvr>
                                        <p:cTn id="72" dur="200"/>
                                        <p:tgtEl>
                                          <p:spTgt spid="17"/>
                                        </p:tgtEl>
                                      </p:cBhvr>
                                    </p:animEffect>
                                  </p:childTnLst>
                                </p:cTn>
                              </p:par>
                            </p:childTnLst>
                          </p:cTn>
                        </p:par>
                        <p:par>
                          <p:cTn id="73" fill="hold" nodeType="afterGroup">
                            <p:stCondLst>
                              <p:cond delay="2700"/>
                            </p:stCondLst>
                            <p:childTnLst>
                              <p:par>
                                <p:cTn id="74" presetID="49" presetClass="entr" presetSubtype="0" decel="100000" fill="hold"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200" fill="hold"/>
                                        <p:tgtEl>
                                          <p:spTgt spid="27"/>
                                        </p:tgtEl>
                                        <p:attrNameLst>
                                          <p:attrName>ppt_w</p:attrName>
                                        </p:attrNameLst>
                                      </p:cBhvr>
                                      <p:tavLst>
                                        <p:tav tm="0">
                                          <p:val>
                                            <p:fltVal val="0"/>
                                          </p:val>
                                        </p:tav>
                                        <p:tav tm="100000">
                                          <p:val>
                                            <p:strVal val="#ppt_w"/>
                                          </p:val>
                                        </p:tav>
                                      </p:tavLst>
                                    </p:anim>
                                    <p:anim calcmode="lin" valueType="num">
                                      <p:cBhvr>
                                        <p:cTn id="77" dur="200" fill="hold"/>
                                        <p:tgtEl>
                                          <p:spTgt spid="27"/>
                                        </p:tgtEl>
                                        <p:attrNameLst>
                                          <p:attrName>ppt_h</p:attrName>
                                        </p:attrNameLst>
                                      </p:cBhvr>
                                      <p:tavLst>
                                        <p:tav tm="0">
                                          <p:val>
                                            <p:fltVal val="0"/>
                                          </p:val>
                                        </p:tav>
                                        <p:tav tm="100000">
                                          <p:val>
                                            <p:strVal val="#ppt_h"/>
                                          </p:val>
                                        </p:tav>
                                      </p:tavLst>
                                    </p:anim>
                                    <p:anim calcmode="lin" valueType="num">
                                      <p:cBhvr>
                                        <p:cTn id="78" dur="200" fill="hold"/>
                                        <p:tgtEl>
                                          <p:spTgt spid="27"/>
                                        </p:tgtEl>
                                        <p:attrNameLst>
                                          <p:attrName>style.rotation</p:attrName>
                                        </p:attrNameLst>
                                      </p:cBhvr>
                                      <p:tavLst>
                                        <p:tav tm="0">
                                          <p:val>
                                            <p:fltVal val="360"/>
                                          </p:val>
                                        </p:tav>
                                        <p:tav tm="100000">
                                          <p:val>
                                            <p:fltVal val="0"/>
                                          </p:val>
                                        </p:tav>
                                      </p:tavLst>
                                    </p:anim>
                                    <p:animEffect transition="in" filter="fade">
                                      <p:cBhvr>
                                        <p:cTn id="79" dur="200"/>
                                        <p:tgtEl>
                                          <p:spTgt spid="27"/>
                                        </p:tgtEl>
                                      </p:cBhvr>
                                    </p:animEffect>
                                  </p:childTnLst>
                                </p:cTn>
                              </p:par>
                            </p:childTnLst>
                          </p:cTn>
                        </p:par>
                        <p:par>
                          <p:cTn id="80" fill="hold" nodeType="afterGroup">
                            <p:stCondLst>
                              <p:cond delay="2900"/>
                            </p:stCondLst>
                            <p:childTnLst>
                              <p:par>
                                <p:cTn id="81" presetID="17" presetClass="entr" presetSubtype="8" fill="hold"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200" fill="hold"/>
                                        <p:tgtEl>
                                          <p:spTgt spid="24"/>
                                        </p:tgtEl>
                                        <p:attrNameLst>
                                          <p:attrName>ppt_x</p:attrName>
                                        </p:attrNameLst>
                                      </p:cBhvr>
                                      <p:tavLst>
                                        <p:tav tm="0">
                                          <p:val>
                                            <p:strVal val="#ppt_x-#ppt_w/2"/>
                                          </p:val>
                                        </p:tav>
                                        <p:tav tm="100000">
                                          <p:val>
                                            <p:strVal val="#ppt_x"/>
                                          </p:val>
                                        </p:tav>
                                      </p:tavLst>
                                    </p:anim>
                                    <p:anim calcmode="lin" valueType="num">
                                      <p:cBhvr>
                                        <p:cTn id="84" dur="200" fill="hold"/>
                                        <p:tgtEl>
                                          <p:spTgt spid="24"/>
                                        </p:tgtEl>
                                        <p:attrNameLst>
                                          <p:attrName>ppt_y</p:attrName>
                                        </p:attrNameLst>
                                      </p:cBhvr>
                                      <p:tavLst>
                                        <p:tav tm="0">
                                          <p:val>
                                            <p:strVal val="#ppt_y"/>
                                          </p:val>
                                        </p:tav>
                                        <p:tav tm="100000">
                                          <p:val>
                                            <p:strVal val="#ppt_y"/>
                                          </p:val>
                                        </p:tav>
                                      </p:tavLst>
                                    </p:anim>
                                    <p:anim calcmode="lin" valueType="num">
                                      <p:cBhvr>
                                        <p:cTn id="85" dur="200" fill="hold"/>
                                        <p:tgtEl>
                                          <p:spTgt spid="24"/>
                                        </p:tgtEl>
                                        <p:attrNameLst>
                                          <p:attrName>ppt_w</p:attrName>
                                        </p:attrNameLst>
                                      </p:cBhvr>
                                      <p:tavLst>
                                        <p:tav tm="0">
                                          <p:val>
                                            <p:fltVal val="0"/>
                                          </p:val>
                                        </p:tav>
                                        <p:tav tm="100000">
                                          <p:val>
                                            <p:strVal val="#ppt_w"/>
                                          </p:val>
                                        </p:tav>
                                      </p:tavLst>
                                    </p:anim>
                                    <p:anim calcmode="lin" valueType="num">
                                      <p:cBhvr>
                                        <p:cTn id="86" dur="200" fill="hold"/>
                                        <p:tgtEl>
                                          <p:spTgt spid="2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2" name="breeze.wav"/>
                                        </p:tgtEl>
                                      </p:cMediaNode>
                                    </p:audio>
                                  </p:subTnLst>
                                </p:cTn>
                              </p:par>
                            </p:childTnLst>
                          </p:cTn>
                        </p:par>
                      </p:childTnLst>
                    </p:cTn>
                  </p:par>
                  <p:par>
                    <p:cTn id="87" fill="hold">
                      <p:stCondLst>
                        <p:cond delay="indefinite"/>
                      </p:stCondLst>
                      <p:childTnLst>
                        <p:par>
                          <p:cTn id="88" fill="hold">
                            <p:stCondLst>
                              <p:cond delay="0"/>
                            </p:stCondLst>
                            <p:childTnLst>
                              <p:par>
                                <p:cTn id="89" presetID="16" presetClass="entr" presetSubtype="21" fill="hold" grpId="0" nodeType="clickEffect">
                                  <p:stCondLst>
                                    <p:cond delay="0"/>
                                  </p:stCondLst>
                                  <p:childTnLst>
                                    <p:set>
                                      <p:cBhvr>
                                        <p:cTn id="90" dur="1" fill="hold">
                                          <p:stCondLst>
                                            <p:cond delay="0"/>
                                          </p:stCondLst>
                                        </p:cTn>
                                        <p:tgtEl>
                                          <p:spTgt spid="115"/>
                                        </p:tgtEl>
                                        <p:attrNameLst>
                                          <p:attrName>style.visibility</p:attrName>
                                        </p:attrNameLst>
                                      </p:cBhvr>
                                      <p:to>
                                        <p:strVal val="visible"/>
                                      </p:to>
                                    </p:set>
                                    <p:animEffect transition="in" filter="barn(inVertical)">
                                      <p:cBhvr>
                                        <p:cTn id="91"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1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475DC916-A805-4CF0-9A75-357687EF3D42}" type="slidenum">
              <a:rPr lang="en-US" b="0"/>
              <a:pPr eaLnBrk="1" hangingPunct="1"/>
              <a:t>15</a:t>
            </a:fld>
            <a:endParaRPr lang="en-US" b="0"/>
          </a:p>
        </p:txBody>
      </p:sp>
      <p:sp>
        <p:nvSpPr>
          <p:cNvPr id="36867" name="Slide Number Placeholder 1"/>
          <p:cNvSpPr txBox="1">
            <a:spLocks noGrp="1"/>
          </p:cNvSpPr>
          <p:nvPr/>
        </p:nvSpPr>
        <p:spPr bwMode="auto">
          <a:xfrm>
            <a:off x="8737600" y="6775450"/>
            <a:ext cx="2844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fld id="{2B84F123-AC59-4654-A276-C43775202AD6}" type="slidenum">
              <a:rPr lang="en-US" altLang="vi-VN" sz="1400">
                <a:solidFill>
                  <a:srgbClr val="FFFFFF"/>
                </a:solidFill>
              </a:rPr>
              <a:pPr algn="ctr" eaLnBrk="1" hangingPunct="1"/>
              <a:t>15</a:t>
            </a:fld>
            <a:endParaRPr lang="en-US" altLang="vi-VN" sz="1400">
              <a:solidFill>
                <a:srgbClr val="FFFFFF"/>
              </a:solidFill>
            </a:endParaRPr>
          </a:p>
        </p:txBody>
      </p:sp>
      <p:sp>
        <p:nvSpPr>
          <p:cNvPr id="36888" name="Text Box 26"/>
          <p:cNvSpPr txBox="1">
            <a:spLocks noChangeArrowheads="1"/>
          </p:cNvSpPr>
          <p:nvPr/>
        </p:nvSpPr>
        <p:spPr bwMode="gray">
          <a:xfrm>
            <a:off x="609600" y="990600"/>
            <a:ext cx="11379200" cy="523220"/>
          </a:xfrm>
          <a:prstGeom prst="rect">
            <a:avLst/>
          </a:prstGeom>
          <a:solidFill>
            <a:srgbClr val="FFFF00"/>
          </a:solidFill>
          <a:ln w="38100" cmpd="dbl" algn="ctr">
            <a:solidFill>
              <a:srgbClr val="000000"/>
            </a:solidFill>
            <a:miter lim="800000"/>
            <a:headEnd/>
            <a:tailEnd/>
          </a:ln>
        </p:spPr>
        <p:txBody>
          <a:bodyPr wrap="square">
            <a:spAutoFit/>
          </a:bodyPr>
          <a:lstStyle>
            <a:lvl1pPr marL="342900" indent="-342900"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r>
              <a:rPr lang="fr-FR" altLang="vi-VN" sz="2800">
                <a:solidFill>
                  <a:srgbClr val="FF0000"/>
                </a:solidFill>
              </a:rPr>
              <a:t>Câu 2. </a:t>
            </a:r>
            <a:r>
              <a:rPr lang="en-US" sz="2800">
                <a:solidFill>
                  <a:srgbClr val="FF0000"/>
                </a:solidFill>
              </a:rPr>
              <a:t>Moment lực phụ thuộc vào 2 yếu tố nào?</a:t>
            </a:r>
            <a:endParaRPr lang="en-US" altLang="vi-VN" sz="2800">
              <a:solidFill>
                <a:srgbClr val="FF0000"/>
              </a:solidFill>
            </a:endParaRPr>
          </a:p>
        </p:txBody>
      </p:sp>
      <p:sp>
        <p:nvSpPr>
          <p:cNvPr id="117" name="Right Arrow 116">
            <a:hlinkClick r:id="rId2" action="ppaction://hlinksldjump"/>
          </p:cNvPr>
          <p:cNvSpPr/>
          <p:nvPr/>
        </p:nvSpPr>
        <p:spPr>
          <a:xfrm>
            <a:off x="11040550" y="6187734"/>
            <a:ext cx="783861" cy="594067"/>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6" name="TextBox 15"/>
          <p:cNvSpPr txBox="1"/>
          <p:nvPr/>
        </p:nvSpPr>
        <p:spPr>
          <a:xfrm>
            <a:off x="1828800" y="2101538"/>
            <a:ext cx="8128000" cy="954107"/>
          </a:xfrm>
          <a:prstGeom prst="rect">
            <a:avLst/>
          </a:prstGeom>
          <a:noFill/>
        </p:spPr>
        <p:txBody>
          <a:bodyPr wrap="square" rtlCol="0">
            <a:spAutoFit/>
          </a:bodyPr>
          <a:lstStyle/>
          <a:p>
            <a:pPr marL="342900" indent="-342900">
              <a:buAutoNum type="arabicPeriod"/>
            </a:pPr>
            <a:r>
              <a:rPr lang="en-US" sz="2800">
                <a:solidFill>
                  <a:srgbClr val="002060"/>
                </a:solidFill>
              </a:rPr>
              <a:t>Độ lớn của lực </a:t>
            </a:r>
          </a:p>
          <a:p>
            <a:pPr marL="342900" indent="-342900">
              <a:buAutoNum type="arabicPeriod"/>
            </a:pPr>
            <a:r>
              <a:rPr lang="en-US" sz="2800">
                <a:solidFill>
                  <a:srgbClr val="002060"/>
                </a:solidFill>
              </a:rPr>
              <a:t>Khoảng cách từ giá của lực đến trục quay.</a:t>
            </a:r>
            <a:endParaRPr lang="en-US" sz="280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620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3"/>
          <p:cNvSpPr>
            <a:spLocks noChangeArrowheads="1"/>
          </p:cNvSpPr>
          <p:nvPr/>
        </p:nvSpPr>
        <p:spPr bwMode="gray">
          <a:xfrm rot="5400000">
            <a:off x="335757" y="2502694"/>
            <a:ext cx="928688" cy="190500"/>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p>
        </p:txBody>
      </p:sp>
      <p:sp>
        <p:nvSpPr>
          <p:cNvPr id="5" name="Rectangle 63"/>
          <p:cNvSpPr>
            <a:spLocks noChangeArrowheads="1"/>
          </p:cNvSpPr>
          <p:nvPr/>
        </p:nvSpPr>
        <p:spPr bwMode="gray">
          <a:xfrm rot="5400000">
            <a:off x="335758" y="3717132"/>
            <a:ext cx="928687" cy="190500"/>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p>
        </p:txBody>
      </p:sp>
      <p:sp>
        <p:nvSpPr>
          <p:cNvPr id="6" name="Rectangle 63"/>
          <p:cNvSpPr>
            <a:spLocks noChangeArrowheads="1"/>
          </p:cNvSpPr>
          <p:nvPr/>
        </p:nvSpPr>
        <p:spPr bwMode="gray">
          <a:xfrm rot="5400000">
            <a:off x="335757" y="4931569"/>
            <a:ext cx="928688" cy="190500"/>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p>
        </p:txBody>
      </p:sp>
      <p:grpSp>
        <p:nvGrpSpPr>
          <p:cNvPr id="2" name="Group 74"/>
          <p:cNvGrpSpPr>
            <a:grpSpLocks/>
          </p:cNvGrpSpPr>
          <p:nvPr/>
        </p:nvGrpSpPr>
        <p:grpSpPr bwMode="auto">
          <a:xfrm rot="5400000">
            <a:off x="582286" y="1674886"/>
            <a:ext cx="446087" cy="649142"/>
            <a:chOff x="1872" y="1501"/>
            <a:chExt cx="2014" cy="2261"/>
          </a:xfrm>
        </p:grpSpPr>
        <p:sp>
          <p:nvSpPr>
            <p:cNvPr id="8" name="AutoShape 75"/>
            <p:cNvSpPr>
              <a:spLocks noChangeArrowheads="1"/>
            </p:cNvSpPr>
            <p:nvPr/>
          </p:nvSpPr>
          <p:spPr bwMode="gray">
            <a:xfrm rot="16200000" flipH="1">
              <a:off x="1821" y="2266"/>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just" fontAlgn="auto">
                <a:spcBef>
                  <a:spcPts val="0"/>
                </a:spcBef>
                <a:spcAft>
                  <a:spcPts val="0"/>
                </a:spcAft>
                <a:defRPr/>
              </a:pPr>
              <a:endParaRPr lang="vi-VN" sz="2400">
                <a:latin typeface="+mn-lt"/>
                <a:cs typeface="Arial" charset="0"/>
              </a:endParaRPr>
            </a:p>
          </p:txBody>
        </p:sp>
        <p:sp>
          <p:nvSpPr>
            <p:cNvPr id="9" name="AutoShape 76"/>
            <p:cNvSpPr>
              <a:spLocks noChangeArrowheads="1"/>
            </p:cNvSpPr>
            <p:nvPr/>
          </p:nvSpPr>
          <p:spPr bwMode="gray">
            <a:xfrm rot="5400000" flipH="1">
              <a:off x="3627" y="2236"/>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just" fontAlgn="auto">
                <a:spcBef>
                  <a:spcPts val="0"/>
                </a:spcBef>
                <a:spcAft>
                  <a:spcPts val="0"/>
                </a:spcAft>
                <a:defRPr/>
              </a:pPr>
              <a:endParaRPr lang="vi-VN" sz="2400">
                <a:latin typeface="+mn-lt"/>
                <a:cs typeface="Arial" charset="0"/>
              </a:endParaRPr>
            </a:p>
          </p:txBody>
        </p:sp>
        <p:sp>
          <p:nvSpPr>
            <p:cNvPr id="10" name="AutoShape 77"/>
            <p:cNvSpPr>
              <a:spLocks noChangeArrowheads="1"/>
            </p:cNvSpPr>
            <p:nvPr/>
          </p:nvSpPr>
          <p:spPr bwMode="gray">
            <a:xfrm rot="10800000" flipH="1">
              <a:off x="2725" y="318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just" fontAlgn="auto">
                <a:spcBef>
                  <a:spcPts val="0"/>
                </a:spcBef>
                <a:spcAft>
                  <a:spcPts val="0"/>
                </a:spcAft>
                <a:defRPr/>
              </a:pPr>
              <a:endParaRPr lang="vi-VN" sz="2400">
                <a:latin typeface="+mn-lt"/>
                <a:cs typeface="Arial" charset="0"/>
              </a:endParaRPr>
            </a:p>
          </p:txBody>
        </p:sp>
        <p:sp>
          <p:nvSpPr>
            <p:cNvPr id="35953"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p>
          </p:txBody>
        </p:sp>
        <p:sp>
          <p:nvSpPr>
            <p:cNvPr id="35954"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p>
          </p:txBody>
        </p:sp>
        <p:sp>
          <p:nvSpPr>
            <p:cNvPr id="13" name="Oval 80"/>
            <p:cNvSpPr>
              <a:spLocks noChangeArrowheads="1"/>
            </p:cNvSpPr>
            <p:nvPr/>
          </p:nvSpPr>
          <p:spPr bwMode="gray">
            <a:xfrm>
              <a:off x="2296" y="1501"/>
              <a:ext cx="1173" cy="226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lgn="just" fontAlgn="auto">
                <a:spcBef>
                  <a:spcPts val="0"/>
                </a:spcBef>
                <a:spcAft>
                  <a:spcPts val="0"/>
                </a:spcAft>
                <a:defRPr/>
              </a:pPr>
              <a:endParaRPr lang="vi-VN" sz="2400">
                <a:latin typeface="+mn-lt"/>
                <a:cs typeface="Arial" charset="0"/>
              </a:endParaRPr>
            </a:p>
          </p:txBody>
        </p:sp>
        <p:sp>
          <p:nvSpPr>
            <p:cNvPr id="35956" name="Oval 81"/>
            <p:cNvSpPr>
              <a:spLocks noChangeArrowheads="1"/>
            </p:cNvSpPr>
            <p:nvPr/>
          </p:nvSpPr>
          <p:spPr bwMode="gray">
            <a:xfrm>
              <a:off x="2299" y="1501"/>
              <a:ext cx="1173" cy="2261"/>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p>
          </p:txBody>
        </p:sp>
        <p:sp>
          <p:nvSpPr>
            <p:cNvPr id="15" name="Oval 82"/>
            <p:cNvSpPr>
              <a:spLocks noChangeArrowheads="1"/>
            </p:cNvSpPr>
            <p:nvPr/>
          </p:nvSpPr>
          <p:spPr bwMode="gray">
            <a:xfrm>
              <a:off x="2338" y="1501"/>
              <a:ext cx="1097" cy="226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lgn="just" fontAlgn="auto">
                <a:spcBef>
                  <a:spcPts val="0"/>
                </a:spcBef>
                <a:spcAft>
                  <a:spcPts val="0"/>
                </a:spcAft>
                <a:defRPr/>
              </a:pPr>
              <a:endParaRPr lang="vi-VN" sz="2400">
                <a:latin typeface="+mn-lt"/>
                <a:cs typeface="Arial" charset="0"/>
              </a:endParaRPr>
            </a:p>
          </p:txBody>
        </p:sp>
        <p:sp>
          <p:nvSpPr>
            <p:cNvPr id="35958" name="Oval 83"/>
            <p:cNvSpPr>
              <a:spLocks noChangeArrowheads="1"/>
            </p:cNvSpPr>
            <p:nvPr/>
          </p:nvSpPr>
          <p:spPr bwMode="gray">
            <a:xfrm>
              <a:off x="2337" y="1501"/>
              <a:ext cx="1096" cy="2261"/>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p>
          </p:txBody>
        </p:sp>
      </p:grpSp>
      <p:grpSp>
        <p:nvGrpSpPr>
          <p:cNvPr id="7" name="Group 20"/>
          <p:cNvGrpSpPr>
            <a:grpSpLocks/>
          </p:cNvGrpSpPr>
          <p:nvPr/>
        </p:nvGrpSpPr>
        <p:grpSpPr bwMode="auto">
          <a:xfrm>
            <a:off x="1366442" y="1698710"/>
            <a:ext cx="10682681" cy="883676"/>
            <a:chOff x="987940" y="2185989"/>
            <a:chExt cx="3697952" cy="1122362"/>
          </a:xfrm>
        </p:grpSpPr>
        <p:grpSp>
          <p:nvGrpSpPr>
            <p:cNvPr id="35944" name="Group 5"/>
            <p:cNvGrpSpPr>
              <a:grpSpLocks/>
            </p:cNvGrpSpPr>
            <p:nvPr/>
          </p:nvGrpSpPr>
          <p:grpSpPr bwMode="auto">
            <a:xfrm>
              <a:off x="987940" y="2185989"/>
              <a:ext cx="3697952" cy="1122362"/>
              <a:chOff x="429" y="1344"/>
              <a:chExt cx="1557" cy="707"/>
            </a:xfrm>
          </p:grpSpPr>
          <p:sp>
            <p:nvSpPr>
              <p:cNvPr id="23" name="AutoShape 6"/>
              <p:cNvSpPr>
                <a:spLocks noChangeArrowheads="1"/>
              </p:cNvSpPr>
              <p:nvPr/>
            </p:nvSpPr>
            <p:spPr bwMode="gray">
              <a:xfrm>
                <a:off x="435" y="1344"/>
                <a:ext cx="1551" cy="707"/>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just" fontAlgn="auto">
                  <a:spcBef>
                    <a:spcPts val="0"/>
                  </a:spcBef>
                  <a:spcAft>
                    <a:spcPts val="0"/>
                  </a:spcAft>
                  <a:defRPr/>
                </a:pPr>
                <a:endParaRPr lang="vi-VN" sz="2400">
                  <a:latin typeface="+mn-lt"/>
                  <a:cs typeface="Arial" charset="0"/>
                </a:endParaRPr>
              </a:p>
            </p:txBody>
          </p:sp>
          <p:sp>
            <p:nvSpPr>
              <p:cNvPr id="35947" name="AutoShape 7"/>
              <p:cNvSpPr>
                <a:spLocks noChangeArrowheads="1"/>
              </p:cNvSpPr>
              <p:nvPr/>
            </p:nvSpPr>
            <p:spPr bwMode="gray">
              <a:xfrm>
                <a:off x="448" y="1379"/>
                <a:ext cx="110" cy="473"/>
              </a:xfrm>
              <a:prstGeom prst="roundRect">
                <a:avLst>
                  <a:gd name="adj" fmla="val 11921"/>
                </a:avLst>
              </a:prstGeom>
              <a:solidFill>
                <a:srgbClr val="0000CC"/>
              </a:solidFill>
              <a:ln w="38100">
                <a:solidFill>
                  <a:schemeClr val="bg1"/>
                </a:solidFill>
                <a:round/>
                <a:headEnd/>
                <a:tailEnd/>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p>
            </p:txBody>
          </p:sp>
          <p:sp>
            <p:nvSpPr>
              <p:cNvPr id="25" name="Freeform 8"/>
              <p:cNvSpPr>
                <a:spLocks/>
              </p:cNvSpPr>
              <p:nvPr/>
            </p:nvSpPr>
            <p:spPr bwMode="gray">
              <a:xfrm>
                <a:off x="429" y="1400"/>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algn="just" fontAlgn="auto">
                  <a:spcBef>
                    <a:spcPts val="0"/>
                  </a:spcBef>
                  <a:spcAft>
                    <a:spcPts val="0"/>
                  </a:spcAft>
                  <a:defRPr/>
                </a:pPr>
                <a:endParaRPr lang="vi-VN" sz="2400">
                  <a:latin typeface="+mn-lt"/>
                  <a:cs typeface="Arial" charset="0"/>
                </a:endParaRPr>
              </a:p>
            </p:txBody>
          </p:sp>
          <p:sp>
            <p:nvSpPr>
              <p:cNvPr id="26" name="Text Box 9"/>
              <p:cNvSpPr txBox="1">
                <a:spLocks noChangeArrowheads="1"/>
              </p:cNvSpPr>
              <p:nvPr/>
            </p:nvSpPr>
            <p:spPr bwMode="gray">
              <a:xfrm>
                <a:off x="462" y="1398"/>
                <a:ext cx="49" cy="419"/>
              </a:xfrm>
              <a:prstGeom prst="rect">
                <a:avLst/>
              </a:prstGeom>
              <a:noFill/>
              <a:ln w="9525" algn="ctr">
                <a:noFill/>
                <a:miter lim="800000"/>
                <a:headEnd/>
                <a:tailEnd/>
              </a:ln>
              <a:effectLst>
                <a:outerShdw dist="35921" dir="2700000" algn="ctr" rotWithShape="0">
                  <a:schemeClr val="tx1"/>
                </a:outerShdw>
              </a:effectLst>
            </p:spPr>
            <p:txBody>
              <a:bodyPr wrap="square">
                <a:spAutoFit/>
              </a:bodyPr>
              <a:lstStyle/>
              <a:p>
                <a:pPr algn="ctr" eaLnBrk="0" fontAlgn="auto" hangingPunct="0">
                  <a:spcBef>
                    <a:spcPts val="0"/>
                  </a:spcBef>
                  <a:spcAft>
                    <a:spcPts val="0"/>
                  </a:spcAft>
                  <a:defRPr/>
                </a:pPr>
                <a:r>
                  <a:rPr lang="en-US" sz="2800">
                    <a:solidFill>
                      <a:srgbClr val="FF0000"/>
                    </a:solidFill>
                    <a:effectLst>
                      <a:outerShdw blurRad="38100" dist="38100" dir="2700000" algn="tl">
                        <a:srgbClr val="C0C0C0"/>
                      </a:outerShdw>
                    </a:effectLst>
                    <a:latin typeface="+mn-lt"/>
                    <a:cs typeface="Arial" charset="0"/>
                  </a:rPr>
                  <a:t>A</a:t>
                </a:r>
              </a:p>
            </p:txBody>
          </p:sp>
        </p:grpSp>
        <p:sp>
          <p:nvSpPr>
            <p:cNvPr id="35945" name="Text Box 26"/>
            <p:cNvSpPr txBox="1">
              <a:spLocks noChangeArrowheads="1"/>
            </p:cNvSpPr>
            <p:nvPr/>
          </p:nvSpPr>
          <p:spPr bwMode="gray">
            <a:xfrm>
              <a:off x="1366128" y="2298699"/>
              <a:ext cx="3318803" cy="58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r>
                <a:rPr lang="en-US" sz="2400" dirty="0" err="1">
                  <a:ea typeface="Times New Roman" panose="02020603050405020304" pitchFamily="18" charset="0"/>
                </a:rPr>
                <a:t>Lực</a:t>
              </a:r>
              <a:r>
                <a:rPr lang="en-US" sz="2400" dirty="0">
                  <a:ea typeface="Times New Roman" panose="02020603050405020304" pitchFamily="18" charset="0"/>
                </a:rPr>
                <a:t> </a:t>
              </a:r>
              <a:r>
                <a:rPr lang="en-US" sz="2400" dirty="0" err="1">
                  <a:ea typeface="Times New Roman" panose="02020603050405020304" pitchFamily="18" charset="0"/>
                </a:rPr>
                <a:t>có</a:t>
              </a:r>
              <a:r>
                <a:rPr lang="en-US" sz="2400" dirty="0">
                  <a:ea typeface="Times New Roman" panose="02020603050405020304" pitchFamily="18" charset="0"/>
                </a:rPr>
                <a:t> </a:t>
              </a:r>
              <a:r>
                <a:rPr lang="en-US" sz="2400" dirty="0" err="1">
                  <a:ea typeface="Times New Roman" panose="02020603050405020304" pitchFamily="18" charset="0"/>
                </a:rPr>
                <a:t>giá</a:t>
              </a:r>
              <a:r>
                <a:rPr lang="en-US" sz="2400" dirty="0">
                  <a:ea typeface="Times New Roman" panose="02020603050405020304" pitchFamily="18" charset="0"/>
                </a:rPr>
                <a:t> song </a:t>
              </a:r>
              <a:r>
                <a:rPr lang="en-US" sz="2400" dirty="0" err="1">
                  <a:ea typeface="Times New Roman" panose="02020603050405020304" pitchFamily="18" charset="0"/>
                </a:rPr>
                <a:t>song</a:t>
              </a:r>
              <a:r>
                <a:rPr lang="en-US" sz="2400" dirty="0">
                  <a:ea typeface="Times New Roman" panose="02020603050405020304" pitchFamily="18" charset="0"/>
                </a:rPr>
                <a:t> </a:t>
              </a:r>
              <a:r>
                <a:rPr lang="en-US" sz="2400" dirty="0" err="1">
                  <a:ea typeface="Times New Roman" panose="02020603050405020304" pitchFamily="18" charset="0"/>
                </a:rPr>
                <a:t>với</a:t>
              </a:r>
              <a:r>
                <a:rPr lang="en-US" sz="2400" dirty="0">
                  <a:ea typeface="Times New Roman" panose="02020603050405020304" pitchFamily="18" charset="0"/>
                </a:rPr>
                <a:t> </a:t>
              </a:r>
              <a:r>
                <a:rPr lang="en-US" sz="2400" dirty="0" err="1">
                  <a:ea typeface="Times New Roman" panose="02020603050405020304" pitchFamily="18" charset="0"/>
                </a:rPr>
                <a:t>trục</a:t>
              </a:r>
              <a:r>
                <a:rPr lang="en-US" sz="2400" dirty="0">
                  <a:ea typeface="Times New Roman" panose="02020603050405020304" pitchFamily="18" charset="0"/>
                </a:rPr>
                <a:t> quay.</a:t>
              </a:r>
              <a:endParaRPr lang="en-US" altLang="vi-VN" sz="2400" dirty="0">
                <a:solidFill>
                  <a:srgbClr val="FF3300"/>
                </a:solidFill>
              </a:endParaRPr>
            </a:p>
          </p:txBody>
        </p:sp>
      </p:grpSp>
      <p:grpSp>
        <p:nvGrpSpPr>
          <p:cNvPr id="12" name="Group 27"/>
          <p:cNvGrpSpPr>
            <a:grpSpLocks/>
          </p:cNvGrpSpPr>
          <p:nvPr/>
        </p:nvGrpSpPr>
        <p:grpSpPr bwMode="auto">
          <a:xfrm rot="5400000">
            <a:off x="22490" y="1366574"/>
            <a:ext cx="992187" cy="1240367"/>
            <a:chOff x="1872" y="1824"/>
            <a:chExt cx="2014" cy="1821"/>
          </a:xfrm>
        </p:grpSpPr>
        <p:sp>
          <p:nvSpPr>
            <p:cNvPr id="28" name="AutoShape 28"/>
            <p:cNvSpPr>
              <a:spLocks noChangeArrowheads="1"/>
            </p:cNvSpPr>
            <p:nvPr/>
          </p:nvSpPr>
          <p:spPr bwMode="gray">
            <a:xfrm rot="16200000" flipH="1">
              <a:off x="1821" y="2636"/>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just" fontAlgn="auto">
                <a:spcBef>
                  <a:spcPts val="0"/>
                </a:spcBef>
                <a:spcAft>
                  <a:spcPts val="0"/>
                </a:spcAft>
                <a:defRPr/>
              </a:pPr>
              <a:endParaRPr lang="vi-VN" sz="2400">
                <a:latin typeface="+mn-lt"/>
                <a:cs typeface="Arial" charset="0"/>
              </a:endParaRPr>
            </a:p>
          </p:txBody>
        </p:sp>
        <p:sp>
          <p:nvSpPr>
            <p:cNvPr id="29" name="AutoShape 29"/>
            <p:cNvSpPr>
              <a:spLocks noChangeArrowheads="1"/>
            </p:cNvSpPr>
            <p:nvPr/>
          </p:nvSpPr>
          <p:spPr bwMode="gray">
            <a:xfrm rot="5400000" flipH="1">
              <a:off x="3629" y="2602"/>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just" fontAlgn="auto">
                <a:spcBef>
                  <a:spcPts val="0"/>
                </a:spcBef>
                <a:spcAft>
                  <a:spcPts val="0"/>
                </a:spcAft>
                <a:defRPr/>
              </a:pPr>
              <a:endParaRPr lang="vi-VN" sz="2400">
                <a:latin typeface="+mn-lt"/>
                <a:cs typeface="Arial" charset="0"/>
              </a:endParaRPr>
            </a:p>
          </p:txBody>
        </p:sp>
        <p:sp>
          <p:nvSpPr>
            <p:cNvPr id="30" name="AutoShape 3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just" fontAlgn="auto">
                <a:spcBef>
                  <a:spcPts val="0"/>
                </a:spcBef>
                <a:spcAft>
                  <a:spcPts val="0"/>
                </a:spcAft>
                <a:defRPr/>
              </a:pPr>
              <a:endParaRPr lang="vi-VN" sz="2400">
                <a:latin typeface="+mn-lt"/>
                <a:cs typeface="Arial" charset="0"/>
              </a:endParaRPr>
            </a:p>
          </p:txBody>
        </p:sp>
        <p:sp>
          <p:nvSpPr>
            <p:cNvPr id="35938" name="Oval 3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p>
          </p:txBody>
        </p:sp>
        <p:sp>
          <p:nvSpPr>
            <p:cNvPr id="35939" name="Oval 3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p>
          </p:txBody>
        </p:sp>
        <p:sp>
          <p:nvSpPr>
            <p:cNvPr id="33" name="Oval 32"/>
            <p:cNvSpPr>
              <a:spLocks noChangeArrowheads="1"/>
            </p:cNvSpPr>
            <p:nvPr/>
          </p:nvSpPr>
          <p:spPr bwMode="gray">
            <a:xfrm>
              <a:off x="2621" y="2155"/>
              <a:ext cx="527" cy="95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lgn="just" fontAlgn="auto">
                <a:spcBef>
                  <a:spcPts val="0"/>
                </a:spcBef>
                <a:spcAft>
                  <a:spcPts val="0"/>
                </a:spcAft>
                <a:defRPr/>
              </a:pPr>
              <a:endParaRPr lang="vi-VN" sz="2400">
                <a:latin typeface="+mn-lt"/>
                <a:cs typeface="Arial" charset="0"/>
              </a:endParaRPr>
            </a:p>
          </p:txBody>
        </p:sp>
        <p:sp>
          <p:nvSpPr>
            <p:cNvPr id="35941" name="Oval 34"/>
            <p:cNvSpPr>
              <a:spLocks noChangeArrowheads="1"/>
            </p:cNvSpPr>
            <p:nvPr/>
          </p:nvSpPr>
          <p:spPr bwMode="gray">
            <a:xfrm>
              <a:off x="2621" y="2155"/>
              <a:ext cx="527" cy="953"/>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p>
          </p:txBody>
        </p:sp>
        <p:sp>
          <p:nvSpPr>
            <p:cNvPr id="35" name="Oval 34"/>
            <p:cNvSpPr>
              <a:spLocks noChangeArrowheads="1"/>
            </p:cNvSpPr>
            <p:nvPr/>
          </p:nvSpPr>
          <p:spPr bwMode="gray">
            <a:xfrm>
              <a:off x="2336" y="2155"/>
              <a:ext cx="1096" cy="95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lgn="just" fontAlgn="auto">
                <a:spcBef>
                  <a:spcPts val="0"/>
                </a:spcBef>
                <a:spcAft>
                  <a:spcPts val="0"/>
                </a:spcAft>
                <a:defRPr/>
              </a:pPr>
              <a:endParaRPr lang="vi-VN" sz="2400">
                <a:latin typeface="+mn-lt"/>
                <a:cs typeface="Arial" charset="0"/>
              </a:endParaRPr>
            </a:p>
          </p:txBody>
        </p:sp>
        <p:sp>
          <p:nvSpPr>
            <p:cNvPr id="35943" name="Oval 36"/>
            <p:cNvSpPr>
              <a:spLocks noChangeArrowheads="1"/>
            </p:cNvSpPr>
            <p:nvPr/>
          </p:nvSpPr>
          <p:spPr bwMode="gray">
            <a:xfrm>
              <a:off x="2337" y="2155"/>
              <a:ext cx="1096" cy="953"/>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p>
          </p:txBody>
        </p:sp>
      </p:grpSp>
      <p:grpSp>
        <p:nvGrpSpPr>
          <p:cNvPr id="14" name="Group 74"/>
          <p:cNvGrpSpPr>
            <a:grpSpLocks/>
          </p:cNvGrpSpPr>
          <p:nvPr/>
        </p:nvGrpSpPr>
        <p:grpSpPr bwMode="auto">
          <a:xfrm rot="5400000">
            <a:off x="582286" y="2889323"/>
            <a:ext cx="446088" cy="649142"/>
            <a:chOff x="1872" y="1501"/>
            <a:chExt cx="2014" cy="2261"/>
          </a:xfrm>
        </p:grpSpPr>
        <p:sp>
          <p:nvSpPr>
            <p:cNvPr id="38" name="AutoShape 75"/>
            <p:cNvSpPr>
              <a:spLocks noChangeArrowheads="1"/>
            </p:cNvSpPr>
            <p:nvPr/>
          </p:nvSpPr>
          <p:spPr bwMode="gray">
            <a:xfrm rot="16200000" flipH="1">
              <a:off x="1821" y="2266"/>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just" fontAlgn="auto">
                <a:spcBef>
                  <a:spcPts val="0"/>
                </a:spcBef>
                <a:spcAft>
                  <a:spcPts val="0"/>
                </a:spcAft>
                <a:defRPr/>
              </a:pPr>
              <a:endParaRPr lang="vi-VN" sz="2400">
                <a:latin typeface="+mn-lt"/>
                <a:cs typeface="Arial" charset="0"/>
              </a:endParaRPr>
            </a:p>
          </p:txBody>
        </p:sp>
        <p:sp>
          <p:nvSpPr>
            <p:cNvPr id="39" name="AutoShape 76"/>
            <p:cNvSpPr>
              <a:spLocks noChangeArrowheads="1"/>
            </p:cNvSpPr>
            <p:nvPr/>
          </p:nvSpPr>
          <p:spPr bwMode="gray">
            <a:xfrm rot="5400000" flipH="1">
              <a:off x="3627" y="2236"/>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just" fontAlgn="auto">
                <a:spcBef>
                  <a:spcPts val="0"/>
                </a:spcBef>
                <a:spcAft>
                  <a:spcPts val="0"/>
                </a:spcAft>
                <a:defRPr/>
              </a:pPr>
              <a:endParaRPr lang="vi-VN" sz="2400">
                <a:latin typeface="+mn-lt"/>
                <a:cs typeface="Arial" charset="0"/>
              </a:endParaRPr>
            </a:p>
          </p:txBody>
        </p:sp>
        <p:sp>
          <p:nvSpPr>
            <p:cNvPr id="40" name="AutoShape 77"/>
            <p:cNvSpPr>
              <a:spLocks noChangeArrowheads="1"/>
            </p:cNvSpPr>
            <p:nvPr/>
          </p:nvSpPr>
          <p:spPr bwMode="gray">
            <a:xfrm rot="10800000" flipH="1">
              <a:off x="2725" y="318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just" fontAlgn="auto">
                <a:spcBef>
                  <a:spcPts val="0"/>
                </a:spcBef>
                <a:spcAft>
                  <a:spcPts val="0"/>
                </a:spcAft>
                <a:defRPr/>
              </a:pPr>
              <a:endParaRPr lang="vi-VN" sz="2400">
                <a:latin typeface="+mn-lt"/>
                <a:cs typeface="Arial" charset="0"/>
              </a:endParaRPr>
            </a:p>
          </p:txBody>
        </p:sp>
        <p:sp>
          <p:nvSpPr>
            <p:cNvPr id="35929"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p>
          </p:txBody>
        </p:sp>
        <p:sp>
          <p:nvSpPr>
            <p:cNvPr id="35930"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p>
          </p:txBody>
        </p:sp>
        <p:sp>
          <p:nvSpPr>
            <p:cNvPr id="43" name="Oval 80"/>
            <p:cNvSpPr>
              <a:spLocks noChangeArrowheads="1"/>
            </p:cNvSpPr>
            <p:nvPr/>
          </p:nvSpPr>
          <p:spPr bwMode="gray">
            <a:xfrm>
              <a:off x="2296" y="1501"/>
              <a:ext cx="1173" cy="226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lgn="just" fontAlgn="auto">
                <a:spcBef>
                  <a:spcPts val="0"/>
                </a:spcBef>
                <a:spcAft>
                  <a:spcPts val="0"/>
                </a:spcAft>
                <a:defRPr/>
              </a:pPr>
              <a:endParaRPr lang="vi-VN" sz="2400">
                <a:latin typeface="+mn-lt"/>
                <a:cs typeface="Arial" charset="0"/>
              </a:endParaRPr>
            </a:p>
          </p:txBody>
        </p:sp>
        <p:sp>
          <p:nvSpPr>
            <p:cNvPr id="35932" name="Oval 81"/>
            <p:cNvSpPr>
              <a:spLocks noChangeArrowheads="1"/>
            </p:cNvSpPr>
            <p:nvPr/>
          </p:nvSpPr>
          <p:spPr bwMode="gray">
            <a:xfrm>
              <a:off x="2299" y="1501"/>
              <a:ext cx="1173" cy="2261"/>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p>
          </p:txBody>
        </p:sp>
        <p:sp>
          <p:nvSpPr>
            <p:cNvPr id="45" name="Oval 82"/>
            <p:cNvSpPr>
              <a:spLocks noChangeArrowheads="1"/>
            </p:cNvSpPr>
            <p:nvPr/>
          </p:nvSpPr>
          <p:spPr bwMode="gray">
            <a:xfrm>
              <a:off x="2338" y="1501"/>
              <a:ext cx="1097" cy="226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lgn="just" fontAlgn="auto">
                <a:spcBef>
                  <a:spcPts val="0"/>
                </a:spcBef>
                <a:spcAft>
                  <a:spcPts val="0"/>
                </a:spcAft>
                <a:defRPr/>
              </a:pPr>
              <a:endParaRPr lang="vi-VN" sz="2400">
                <a:latin typeface="+mn-lt"/>
                <a:cs typeface="Arial" charset="0"/>
              </a:endParaRPr>
            </a:p>
          </p:txBody>
        </p:sp>
        <p:sp>
          <p:nvSpPr>
            <p:cNvPr id="35934" name="Oval 83"/>
            <p:cNvSpPr>
              <a:spLocks noChangeArrowheads="1"/>
            </p:cNvSpPr>
            <p:nvPr/>
          </p:nvSpPr>
          <p:spPr bwMode="gray">
            <a:xfrm>
              <a:off x="2337" y="1501"/>
              <a:ext cx="1096" cy="2261"/>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p>
          </p:txBody>
        </p:sp>
      </p:grpSp>
      <p:grpSp>
        <p:nvGrpSpPr>
          <p:cNvPr id="16" name="Group 74"/>
          <p:cNvGrpSpPr>
            <a:grpSpLocks/>
          </p:cNvGrpSpPr>
          <p:nvPr/>
        </p:nvGrpSpPr>
        <p:grpSpPr bwMode="auto">
          <a:xfrm rot="5400000">
            <a:off x="582286" y="4086298"/>
            <a:ext cx="446088" cy="649142"/>
            <a:chOff x="1872" y="1501"/>
            <a:chExt cx="2014" cy="2261"/>
          </a:xfrm>
        </p:grpSpPr>
        <p:sp>
          <p:nvSpPr>
            <p:cNvPr id="48" name="AutoShape 75"/>
            <p:cNvSpPr>
              <a:spLocks noChangeArrowheads="1"/>
            </p:cNvSpPr>
            <p:nvPr/>
          </p:nvSpPr>
          <p:spPr bwMode="gray">
            <a:xfrm rot="16200000" flipH="1">
              <a:off x="1821" y="2266"/>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just" fontAlgn="auto">
                <a:spcBef>
                  <a:spcPts val="0"/>
                </a:spcBef>
                <a:spcAft>
                  <a:spcPts val="0"/>
                </a:spcAft>
                <a:defRPr/>
              </a:pPr>
              <a:endParaRPr lang="vi-VN" sz="2400">
                <a:latin typeface="+mn-lt"/>
                <a:cs typeface="Arial" charset="0"/>
              </a:endParaRPr>
            </a:p>
          </p:txBody>
        </p:sp>
        <p:sp>
          <p:nvSpPr>
            <p:cNvPr id="49" name="AutoShape 76"/>
            <p:cNvSpPr>
              <a:spLocks noChangeArrowheads="1"/>
            </p:cNvSpPr>
            <p:nvPr/>
          </p:nvSpPr>
          <p:spPr bwMode="gray">
            <a:xfrm rot="5400000" flipH="1">
              <a:off x="3627" y="2236"/>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just" fontAlgn="auto">
                <a:spcBef>
                  <a:spcPts val="0"/>
                </a:spcBef>
                <a:spcAft>
                  <a:spcPts val="0"/>
                </a:spcAft>
                <a:defRPr/>
              </a:pPr>
              <a:endParaRPr lang="vi-VN" sz="2400">
                <a:latin typeface="+mn-lt"/>
                <a:cs typeface="Arial" charset="0"/>
              </a:endParaRPr>
            </a:p>
          </p:txBody>
        </p:sp>
        <p:sp>
          <p:nvSpPr>
            <p:cNvPr id="50" name="AutoShape 77"/>
            <p:cNvSpPr>
              <a:spLocks noChangeArrowheads="1"/>
            </p:cNvSpPr>
            <p:nvPr/>
          </p:nvSpPr>
          <p:spPr bwMode="gray">
            <a:xfrm rot="10800000" flipH="1">
              <a:off x="2725" y="318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just" fontAlgn="auto">
                <a:spcBef>
                  <a:spcPts val="0"/>
                </a:spcBef>
                <a:spcAft>
                  <a:spcPts val="0"/>
                </a:spcAft>
                <a:defRPr/>
              </a:pPr>
              <a:endParaRPr lang="vi-VN" sz="2400">
                <a:latin typeface="+mn-lt"/>
                <a:cs typeface="Arial" charset="0"/>
              </a:endParaRPr>
            </a:p>
          </p:txBody>
        </p:sp>
        <p:sp>
          <p:nvSpPr>
            <p:cNvPr id="35920"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p>
          </p:txBody>
        </p:sp>
        <p:sp>
          <p:nvSpPr>
            <p:cNvPr id="35921"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p>
          </p:txBody>
        </p:sp>
        <p:sp>
          <p:nvSpPr>
            <p:cNvPr id="53" name="Oval 80"/>
            <p:cNvSpPr>
              <a:spLocks noChangeArrowheads="1"/>
            </p:cNvSpPr>
            <p:nvPr/>
          </p:nvSpPr>
          <p:spPr bwMode="gray">
            <a:xfrm>
              <a:off x="2296" y="1501"/>
              <a:ext cx="1173" cy="226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lgn="just" fontAlgn="auto">
                <a:spcBef>
                  <a:spcPts val="0"/>
                </a:spcBef>
                <a:spcAft>
                  <a:spcPts val="0"/>
                </a:spcAft>
                <a:defRPr/>
              </a:pPr>
              <a:endParaRPr lang="vi-VN" sz="2400">
                <a:latin typeface="+mn-lt"/>
                <a:cs typeface="Arial" charset="0"/>
              </a:endParaRPr>
            </a:p>
          </p:txBody>
        </p:sp>
        <p:sp>
          <p:nvSpPr>
            <p:cNvPr id="35923" name="Oval 81"/>
            <p:cNvSpPr>
              <a:spLocks noChangeArrowheads="1"/>
            </p:cNvSpPr>
            <p:nvPr/>
          </p:nvSpPr>
          <p:spPr bwMode="gray">
            <a:xfrm>
              <a:off x="2299" y="1501"/>
              <a:ext cx="1173" cy="2261"/>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p>
          </p:txBody>
        </p:sp>
        <p:sp>
          <p:nvSpPr>
            <p:cNvPr id="55" name="Oval 82"/>
            <p:cNvSpPr>
              <a:spLocks noChangeArrowheads="1"/>
            </p:cNvSpPr>
            <p:nvPr/>
          </p:nvSpPr>
          <p:spPr bwMode="gray">
            <a:xfrm>
              <a:off x="2338" y="1501"/>
              <a:ext cx="1097" cy="226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lgn="just" fontAlgn="auto">
                <a:spcBef>
                  <a:spcPts val="0"/>
                </a:spcBef>
                <a:spcAft>
                  <a:spcPts val="0"/>
                </a:spcAft>
                <a:defRPr/>
              </a:pPr>
              <a:endParaRPr lang="vi-VN" sz="2400">
                <a:latin typeface="+mn-lt"/>
                <a:cs typeface="Arial" charset="0"/>
              </a:endParaRPr>
            </a:p>
          </p:txBody>
        </p:sp>
        <p:sp>
          <p:nvSpPr>
            <p:cNvPr id="35925" name="Oval 83"/>
            <p:cNvSpPr>
              <a:spLocks noChangeArrowheads="1"/>
            </p:cNvSpPr>
            <p:nvPr/>
          </p:nvSpPr>
          <p:spPr bwMode="gray">
            <a:xfrm>
              <a:off x="2337" y="1501"/>
              <a:ext cx="1096" cy="2261"/>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p>
          </p:txBody>
        </p:sp>
      </p:grpSp>
      <p:grpSp>
        <p:nvGrpSpPr>
          <p:cNvPr id="17" name="Group 74"/>
          <p:cNvGrpSpPr>
            <a:grpSpLocks/>
          </p:cNvGrpSpPr>
          <p:nvPr/>
        </p:nvGrpSpPr>
        <p:grpSpPr bwMode="auto">
          <a:xfrm rot="5400000">
            <a:off x="582286" y="5229298"/>
            <a:ext cx="446088" cy="649142"/>
            <a:chOff x="1872" y="1501"/>
            <a:chExt cx="2014" cy="2261"/>
          </a:xfrm>
        </p:grpSpPr>
        <p:sp>
          <p:nvSpPr>
            <p:cNvPr id="58" name="AutoShape 75"/>
            <p:cNvSpPr>
              <a:spLocks noChangeArrowheads="1"/>
            </p:cNvSpPr>
            <p:nvPr/>
          </p:nvSpPr>
          <p:spPr bwMode="gray">
            <a:xfrm rot="16200000" flipH="1">
              <a:off x="1821" y="2266"/>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just" fontAlgn="auto">
                <a:spcBef>
                  <a:spcPts val="0"/>
                </a:spcBef>
                <a:spcAft>
                  <a:spcPts val="0"/>
                </a:spcAft>
                <a:defRPr/>
              </a:pPr>
              <a:endParaRPr lang="vi-VN" sz="2400">
                <a:latin typeface="+mn-lt"/>
                <a:cs typeface="Arial" charset="0"/>
              </a:endParaRPr>
            </a:p>
          </p:txBody>
        </p:sp>
        <p:sp>
          <p:nvSpPr>
            <p:cNvPr id="59" name="AutoShape 76"/>
            <p:cNvSpPr>
              <a:spLocks noChangeArrowheads="1"/>
            </p:cNvSpPr>
            <p:nvPr/>
          </p:nvSpPr>
          <p:spPr bwMode="gray">
            <a:xfrm rot="5400000" flipH="1">
              <a:off x="3627" y="2236"/>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just" fontAlgn="auto">
                <a:spcBef>
                  <a:spcPts val="0"/>
                </a:spcBef>
                <a:spcAft>
                  <a:spcPts val="0"/>
                </a:spcAft>
                <a:defRPr/>
              </a:pPr>
              <a:endParaRPr lang="vi-VN" sz="2400">
                <a:latin typeface="+mn-lt"/>
                <a:cs typeface="Arial" charset="0"/>
              </a:endParaRPr>
            </a:p>
          </p:txBody>
        </p:sp>
        <p:sp>
          <p:nvSpPr>
            <p:cNvPr id="60" name="AutoShape 77"/>
            <p:cNvSpPr>
              <a:spLocks noChangeArrowheads="1"/>
            </p:cNvSpPr>
            <p:nvPr/>
          </p:nvSpPr>
          <p:spPr bwMode="gray">
            <a:xfrm rot="10800000" flipH="1">
              <a:off x="2725" y="318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just" fontAlgn="auto">
                <a:spcBef>
                  <a:spcPts val="0"/>
                </a:spcBef>
                <a:spcAft>
                  <a:spcPts val="0"/>
                </a:spcAft>
                <a:defRPr/>
              </a:pPr>
              <a:endParaRPr lang="vi-VN" sz="2400">
                <a:latin typeface="+mn-lt"/>
                <a:cs typeface="Arial" charset="0"/>
              </a:endParaRPr>
            </a:p>
          </p:txBody>
        </p:sp>
        <p:sp>
          <p:nvSpPr>
            <p:cNvPr id="35911"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p>
          </p:txBody>
        </p:sp>
        <p:sp>
          <p:nvSpPr>
            <p:cNvPr id="35912"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p>
          </p:txBody>
        </p:sp>
        <p:sp>
          <p:nvSpPr>
            <p:cNvPr id="63" name="Oval 80"/>
            <p:cNvSpPr>
              <a:spLocks noChangeArrowheads="1"/>
            </p:cNvSpPr>
            <p:nvPr/>
          </p:nvSpPr>
          <p:spPr bwMode="gray">
            <a:xfrm>
              <a:off x="2296" y="1501"/>
              <a:ext cx="1173" cy="226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lgn="just" fontAlgn="auto">
                <a:spcBef>
                  <a:spcPts val="0"/>
                </a:spcBef>
                <a:spcAft>
                  <a:spcPts val="0"/>
                </a:spcAft>
                <a:defRPr/>
              </a:pPr>
              <a:endParaRPr lang="vi-VN" sz="2400">
                <a:latin typeface="+mn-lt"/>
                <a:cs typeface="Arial" charset="0"/>
              </a:endParaRPr>
            </a:p>
          </p:txBody>
        </p:sp>
        <p:sp>
          <p:nvSpPr>
            <p:cNvPr id="35914" name="Oval 81"/>
            <p:cNvSpPr>
              <a:spLocks noChangeArrowheads="1"/>
            </p:cNvSpPr>
            <p:nvPr/>
          </p:nvSpPr>
          <p:spPr bwMode="gray">
            <a:xfrm>
              <a:off x="2299" y="1501"/>
              <a:ext cx="1173" cy="2261"/>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p>
          </p:txBody>
        </p:sp>
        <p:sp>
          <p:nvSpPr>
            <p:cNvPr id="65" name="Oval 82"/>
            <p:cNvSpPr>
              <a:spLocks noChangeArrowheads="1"/>
            </p:cNvSpPr>
            <p:nvPr/>
          </p:nvSpPr>
          <p:spPr bwMode="gray">
            <a:xfrm>
              <a:off x="2338" y="1501"/>
              <a:ext cx="1097" cy="226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lgn="just" fontAlgn="auto">
                <a:spcBef>
                  <a:spcPts val="0"/>
                </a:spcBef>
                <a:spcAft>
                  <a:spcPts val="0"/>
                </a:spcAft>
                <a:defRPr/>
              </a:pPr>
              <a:endParaRPr lang="vi-VN" sz="2400">
                <a:latin typeface="+mn-lt"/>
                <a:cs typeface="Arial" charset="0"/>
              </a:endParaRPr>
            </a:p>
          </p:txBody>
        </p:sp>
        <p:sp>
          <p:nvSpPr>
            <p:cNvPr id="35916" name="Oval 83"/>
            <p:cNvSpPr>
              <a:spLocks noChangeArrowheads="1"/>
            </p:cNvSpPr>
            <p:nvPr/>
          </p:nvSpPr>
          <p:spPr bwMode="gray">
            <a:xfrm>
              <a:off x="2337" y="1501"/>
              <a:ext cx="1096" cy="2261"/>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p>
          </p:txBody>
        </p:sp>
      </p:grpSp>
      <p:grpSp>
        <p:nvGrpSpPr>
          <p:cNvPr id="20" name="Group 11"/>
          <p:cNvGrpSpPr>
            <a:grpSpLocks/>
          </p:cNvGrpSpPr>
          <p:nvPr/>
        </p:nvGrpSpPr>
        <p:grpSpPr bwMode="auto">
          <a:xfrm>
            <a:off x="1309082" y="2886136"/>
            <a:ext cx="10882919" cy="860999"/>
            <a:chOff x="459" y="2112"/>
            <a:chExt cx="2448" cy="645"/>
          </a:xfrm>
        </p:grpSpPr>
        <p:sp>
          <p:nvSpPr>
            <p:cNvPr id="68" name="AutoShape 12"/>
            <p:cNvSpPr>
              <a:spLocks noChangeArrowheads="1"/>
            </p:cNvSpPr>
            <p:nvPr/>
          </p:nvSpPr>
          <p:spPr bwMode="gray">
            <a:xfrm>
              <a:off x="485" y="2112"/>
              <a:ext cx="2399" cy="645"/>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just" fontAlgn="auto">
                <a:spcBef>
                  <a:spcPts val="0"/>
                </a:spcBef>
                <a:spcAft>
                  <a:spcPts val="0"/>
                </a:spcAft>
                <a:defRPr/>
              </a:pPr>
              <a:endParaRPr lang="vi-VN" sz="2400">
                <a:latin typeface="+mn-lt"/>
                <a:cs typeface="Arial" charset="0"/>
              </a:endParaRPr>
            </a:p>
          </p:txBody>
        </p:sp>
        <p:sp>
          <p:nvSpPr>
            <p:cNvPr id="69" name="AutoShape 13"/>
            <p:cNvSpPr>
              <a:spLocks noChangeArrowheads="1"/>
            </p:cNvSpPr>
            <p:nvPr/>
          </p:nvSpPr>
          <p:spPr bwMode="gray">
            <a:xfrm>
              <a:off x="493" y="2180"/>
              <a:ext cx="181" cy="453"/>
            </a:xfrm>
            <a:prstGeom prst="roundRect">
              <a:avLst>
                <a:gd name="adj" fmla="val 11921"/>
              </a:avLst>
            </a:prstGeom>
            <a:solidFill>
              <a:srgbClr val="0000CC"/>
            </a:solidFill>
            <a:ln w="38100">
              <a:solidFill>
                <a:schemeClr val="bg1"/>
              </a:solidFill>
              <a:round/>
              <a:headEnd/>
              <a:tailEnd/>
            </a:ln>
            <a:effectLst/>
          </p:spPr>
          <p:txBody>
            <a:bodyPr wrap="none" anchor="ctr"/>
            <a:lstStyle/>
            <a:p>
              <a:pPr algn="just" fontAlgn="auto">
                <a:spcBef>
                  <a:spcPts val="0"/>
                </a:spcBef>
                <a:spcAft>
                  <a:spcPts val="0"/>
                </a:spcAft>
                <a:defRPr/>
              </a:pPr>
              <a:endParaRPr lang="vi-VN" sz="2400">
                <a:latin typeface="+mn-lt"/>
                <a:cs typeface="Arial" charset="0"/>
              </a:endParaRPr>
            </a:p>
          </p:txBody>
        </p:sp>
        <p:sp>
          <p:nvSpPr>
            <p:cNvPr id="70"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algn="just" fontAlgn="auto">
                <a:spcBef>
                  <a:spcPts val="0"/>
                </a:spcBef>
                <a:spcAft>
                  <a:spcPts val="0"/>
                </a:spcAft>
                <a:defRPr/>
              </a:pPr>
              <a:endParaRPr lang="vi-VN" sz="2400">
                <a:latin typeface="+mn-lt"/>
                <a:cs typeface="Arial" charset="0"/>
              </a:endParaRPr>
            </a:p>
          </p:txBody>
        </p:sp>
        <p:sp>
          <p:nvSpPr>
            <p:cNvPr id="71" name="Text Box 15"/>
            <p:cNvSpPr txBox="1">
              <a:spLocks noChangeArrowheads="1"/>
            </p:cNvSpPr>
            <p:nvPr/>
          </p:nvSpPr>
          <p:spPr bwMode="gray">
            <a:xfrm>
              <a:off x="459" y="2232"/>
              <a:ext cx="235" cy="392"/>
            </a:xfrm>
            <a:prstGeom prst="rect">
              <a:avLst/>
            </a:prstGeom>
            <a:noFill/>
            <a:ln w="9525" algn="ctr">
              <a:noFill/>
              <a:miter lim="800000"/>
              <a:headEnd/>
              <a:tailEnd/>
            </a:ln>
            <a:effectLst>
              <a:outerShdw dist="35921" dir="2700000" algn="ctr" rotWithShape="0">
                <a:schemeClr val="tx1"/>
              </a:outerShdw>
            </a:effectLst>
          </p:spPr>
          <p:txBody>
            <a:bodyPr>
              <a:spAutoFit/>
            </a:bodyPr>
            <a:lstStyle/>
            <a:p>
              <a:pPr algn="ctr" eaLnBrk="0" fontAlgn="auto" hangingPunct="0">
                <a:spcBef>
                  <a:spcPts val="0"/>
                </a:spcBef>
                <a:spcAft>
                  <a:spcPts val="0"/>
                </a:spcAft>
                <a:defRPr/>
              </a:pPr>
              <a:r>
                <a:rPr lang="en-US" sz="2800">
                  <a:solidFill>
                    <a:srgbClr val="FF0000"/>
                  </a:solidFill>
                  <a:effectLst>
                    <a:outerShdw blurRad="38100" dist="38100" dir="2700000" algn="tl">
                      <a:srgbClr val="C0C0C0"/>
                    </a:outerShdw>
                  </a:effectLst>
                  <a:latin typeface="+mn-lt"/>
                  <a:cs typeface="Arial" charset="0"/>
                </a:rPr>
                <a:t>B</a:t>
              </a:r>
            </a:p>
          </p:txBody>
        </p:sp>
        <p:sp>
          <p:nvSpPr>
            <p:cNvPr id="35907" name="Text Box 16"/>
            <p:cNvSpPr txBox="1">
              <a:spLocks noChangeArrowheads="1"/>
            </p:cNvSpPr>
            <p:nvPr/>
          </p:nvSpPr>
          <p:spPr bwMode="gray">
            <a:xfrm>
              <a:off x="723" y="2230"/>
              <a:ext cx="2184"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r>
                <a:rPr lang="en-US" sz="2400" dirty="0" err="1">
                  <a:ea typeface="Times New Roman" panose="02020603050405020304" pitchFamily="18" charset="0"/>
                </a:rPr>
                <a:t>Lực</a:t>
              </a:r>
              <a:r>
                <a:rPr lang="en-US" sz="2400" dirty="0">
                  <a:ea typeface="Times New Roman" panose="02020603050405020304" pitchFamily="18" charset="0"/>
                </a:rPr>
                <a:t> </a:t>
              </a:r>
              <a:r>
                <a:rPr lang="en-US" sz="2400" dirty="0" err="1">
                  <a:ea typeface="Times New Roman" panose="02020603050405020304" pitchFamily="18" charset="0"/>
                </a:rPr>
                <a:t>có</a:t>
              </a:r>
              <a:r>
                <a:rPr lang="en-US" sz="2400" dirty="0">
                  <a:ea typeface="Times New Roman" panose="02020603050405020304" pitchFamily="18" charset="0"/>
                </a:rPr>
                <a:t> </a:t>
              </a:r>
              <a:r>
                <a:rPr lang="en-US" sz="2400" dirty="0" err="1">
                  <a:ea typeface="Times New Roman" panose="02020603050405020304" pitchFamily="18" charset="0"/>
                </a:rPr>
                <a:t>giá</a:t>
              </a:r>
              <a:r>
                <a:rPr lang="en-US" sz="2400" dirty="0">
                  <a:ea typeface="Times New Roman" panose="02020603050405020304" pitchFamily="18" charset="0"/>
                </a:rPr>
                <a:t> </a:t>
              </a:r>
              <a:r>
                <a:rPr lang="en-US" sz="2400" dirty="0" err="1">
                  <a:ea typeface="Times New Roman" panose="02020603050405020304" pitchFamily="18" charset="0"/>
                </a:rPr>
                <a:t>cắt</a:t>
              </a:r>
              <a:r>
                <a:rPr lang="en-US" sz="2400" dirty="0">
                  <a:ea typeface="Times New Roman" panose="02020603050405020304" pitchFamily="18" charset="0"/>
                </a:rPr>
                <a:t> </a:t>
              </a:r>
              <a:r>
                <a:rPr lang="en-US" sz="2400" dirty="0" err="1">
                  <a:ea typeface="Times New Roman" panose="02020603050405020304" pitchFamily="18" charset="0"/>
                </a:rPr>
                <a:t>trục</a:t>
              </a:r>
              <a:r>
                <a:rPr lang="en-US" sz="2400" dirty="0">
                  <a:ea typeface="Times New Roman" panose="02020603050405020304" pitchFamily="18" charset="0"/>
                </a:rPr>
                <a:t> quay.</a:t>
              </a:r>
              <a:endParaRPr lang="en-US" altLang="vi-VN" sz="2400" dirty="0">
                <a:solidFill>
                  <a:srgbClr val="FF3300"/>
                </a:solidFill>
              </a:endParaRPr>
            </a:p>
          </p:txBody>
        </p:sp>
      </p:grpSp>
      <p:grpSp>
        <p:nvGrpSpPr>
          <p:cNvPr id="21" name="Group 37"/>
          <p:cNvGrpSpPr>
            <a:grpSpLocks/>
          </p:cNvGrpSpPr>
          <p:nvPr/>
        </p:nvGrpSpPr>
        <p:grpSpPr bwMode="auto">
          <a:xfrm rot="5400000">
            <a:off x="64823" y="2581011"/>
            <a:ext cx="992188" cy="1240367"/>
            <a:chOff x="1872" y="1824"/>
            <a:chExt cx="2014" cy="1821"/>
          </a:xfrm>
        </p:grpSpPr>
        <p:sp>
          <p:nvSpPr>
            <p:cNvPr id="74" name="AutoShape 38"/>
            <p:cNvSpPr>
              <a:spLocks noChangeArrowheads="1"/>
            </p:cNvSpPr>
            <p:nvPr/>
          </p:nvSpPr>
          <p:spPr bwMode="gray">
            <a:xfrm rot="16200000" flipH="1">
              <a:off x="1821" y="2636"/>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just" fontAlgn="auto">
                <a:spcBef>
                  <a:spcPts val="0"/>
                </a:spcBef>
                <a:spcAft>
                  <a:spcPts val="0"/>
                </a:spcAft>
                <a:defRPr/>
              </a:pPr>
              <a:endParaRPr lang="vi-VN" sz="2400">
                <a:latin typeface="+mn-lt"/>
                <a:cs typeface="Arial" charset="0"/>
              </a:endParaRPr>
            </a:p>
          </p:txBody>
        </p:sp>
        <p:sp>
          <p:nvSpPr>
            <p:cNvPr id="75" name="AutoShape 39"/>
            <p:cNvSpPr>
              <a:spLocks noChangeArrowheads="1"/>
            </p:cNvSpPr>
            <p:nvPr/>
          </p:nvSpPr>
          <p:spPr bwMode="gray">
            <a:xfrm rot="5400000" flipH="1">
              <a:off x="3629" y="2602"/>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just" fontAlgn="auto">
                <a:spcBef>
                  <a:spcPts val="0"/>
                </a:spcBef>
                <a:spcAft>
                  <a:spcPts val="0"/>
                </a:spcAft>
                <a:defRPr/>
              </a:pPr>
              <a:endParaRPr lang="vi-VN" sz="2400">
                <a:latin typeface="+mn-lt"/>
                <a:cs typeface="Arial" charset="0"/>
              </a:endParaRPr>
            </a:p>
          </p:txBody>
        </p:sp>
        <p:sp>
          <p:nvSpPr>
            <p:cNvPr id="76" name="AutoShape 4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just" fontAlgn="auto">
                <a:spcBef>
                  <a:spcPts val="0"/>
                </a:spcBef>
                <a:spcAft>
                  <a:spcPts val="0"/>
                </a:spcAft>
                <a:defRPr/>
              </a:pPr>
              <a:endParaRPr lang="vi-VN" sz="2400">
                <a:latin typeface="+mn-lt"/>
                <a:cs typeface="Arial" charset="0"/>
              </a:endParaRPr>
            </a:p>
          </p:txBody>
        </p:sp>
        <p:sp>
          <p:nvSpPr>
            <p:cNvPr id="35897" name="Oval 4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p>
          </p:txBody>
        </p:sp>
        <p:sp>
          <p:nvSpPr>
            <p:cNvPr id="35898" name="Oval 4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p>
          </p:txBody>
        </p:sp>
        <p:sp>
          <p:nvSpPr>
            <p:cNvPr id="79" name="Oval 43"/>
            <p:cNvSpPr>
              <a:spLocks noChangeArrowheads="1"/>
            </p:cNvSpPr>
            <p:nvPr/>
          </p:nvSpPr>
          <p:spPr bwMode="gray">
            <a:xfrm>
              <a:off x="2621" y="2155"/>
              <a:ext cx="527" cy="95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lgn="just" fontAlgn="auto">
                <a:spcBef>
                  <a:spcPts val="0"/>
                </a:spcBef>
                <a:spcAft>
                  <a:spcPts val="0"/>
                </a:spcAft>
                <a:defRPr/>
              </a:pPr>
              <a:endParaRPr lang="vi-VN" sz="2400">
                <a:latin typeface="+mn-lt"/>
                <a:cs typeface="Arial" charset="0"/>
              </a:endParaRPr>
            </a:p>
          </p:txBody>
        </p:sp>
        <p:sp>
          <p:nvSpPr>
            <p:cNvPr id="35900" name="Oval 44"/>
            <p:cNvSpPr>
              <a:spLocks noChangeArrowheads="1"/>
            </p:cNvSpPr>
            <p:nvPr/>
          </p:nvSpPr>
          <p:spPr bwMode="gray">
            <a:xfrm>
              <a:off x="2621" y="2155"/>
              <a:ext cx="527" cy="953"/>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p>
          </p:txBody>
        </p:sp>
        <p:sp>
          <p:nvSpPr>
            <p:cNvPr id="81" name="Oval 45"/>
            <p:cNvSpPr>
              <a:spLocks noChangeArrowheads="1"/>
            </p:cNvSpPr>
            <p:nvPr/>
          </p:nvSpPr>
          <p:spPr bwMode="gray">
            <a:xfrm>
              <a:off x="2336" y="2155"/>
              <a:ext cx="1096" cy="95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lgn="just" fontAlgn="auto">
                <a:spcBef>
                  <a:spcPts val="0"/>
                </a:spcBef>
                <a:spcAft>
                  <a:spcPts val="0"/>
                </a:spcAft>
                <a:defRPr/>
              </a:pPr>
              <a:endParaRPr lang="vi-VN" sz="2400">
                <a:latin typeface="+mn-lt"/>
                <a:cs typeface="Arial" charset="0"/>
              </a:endParaRPr>
            </a:p>
          </p:txBody>
        </p:sp>
        <p:sp>
          <p:nvSpPr>
            <p:cNvPr id="35902" name="Oval 46"/>
            <p:cNvSpPr>
              <a:spLocks noChangeArrowheads="1"/>
            </p:cNvSpPr>
            <p:nvPr/>
          </p:nvSpPr>
          <p:spPr bwMode="gray">
            <a:xfrm>
              <a:off x="2337" y="2155"/>
              <a:ext cx="1096" cy="953"/>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p>
          </p:txBody>
        </p:sp>
      </p:grpSp>
      <p:grpSp>
        <p:nvGrpSpPr>
          <p:cNvPr id="22" name="Group 27"/>
          <p:cNvGrpSpPr>
            <a:grpSpLocks/>
          </p:cNvGrpSpPr>
          <p:nvPr/>
        </p:nvGrpSpPr>
        <p:grpSpPr bwMode="auto">
          <a:xfrm rot="5400000">
            <a:off x="22490" y="3912923"/>
            <a:ext cx="992188" cy="1240367"/>
            <a:chOff x="1872" y="1824"/>
            <a:chExt cx="2014" cy="1821"/>
          </a:xfrm>
        </p:grpSpPr>
        <p:sp>
          <p:nvSpPr>
            <p:cNvPr id="84" name="AutoShape 28"/>
            <p:cNvSpPr>
              <a:spLocks noChangeArrowheads="1"/>
            </p:cNvSpPr>
            <p:nvPr/>
          </p:nvSpPr>
          <p:spPr bwMode="gray">
            <a:xfrm rot="16200000" flipH="1">
              <a:off x="1821" y="2636"/>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just" fontAlgn="auto">
                <a:spcBef>
                  <a:spcPts val="0"/>
                </a:spcBef>
                <a:spcAft>
                  <a:spcPts val="0"/>
                </a:spcAft>
                <a:defRPr/>
              </a:pPr>
              <a:endParaRPr lang="vi-VN" sz="2400">
                <a:latin typeface="+mn-lt"/>
                <a:cs typeface="Arial" charset="0"/>
              </a:endParaRPr>
            </a:p>
          </p:txBody>
        </p:sp>
        <p:sp>
          <p:nvSpPr>
            <p:cNvPr id="85" name="AutoShape 29"/>
            <p:cNvSpPr>
              <a:spLocks noChangeArrowheads="1"/>
            </p:cNvSpPr>
            <p:nvPr/>
          </p:nvSpPr>
          <p:spPr bwMode="gray">
            <a:xfrm rot="5400000" flipH="1">
              <a:off x="3629" y="2602"/>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just" fontAlgn="auto">
                <a:spcBef>
                  <a:spcPts val="0"/>
                </a:spcBef>
                <a:spcAft>
                  <a:spcPts val="0"/>
                </a:spcAft>
                <a:defRPr/>
              </a:pPr>
              <a:endParaRPr lang="vi-VN" sz="2400">
                <a:latin typeface="+mn-lt"/>
                <a:cs typeface="Arial" charset="0"/>
              </a:endParaRPr>
            </a:p>
          </p:txBody>
        </p:sp>
        <p:sp>
          <p:nvSpPr>
            <p:cNvPr id="86" name="AutoShape 3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just" fontAlgn="auto">
                <a:spcBef>
                  <a:spcPts val="0"/>
                </a:spcBef>
                <a:spcAft>
                  <a:spcPts val="0"/>
                </a:spcAft>
                <a:defRPr/>
              </a:pPr>
              <a:endParaRPr lang="vi-VN" sz="2400">
                <a:latin typeface="+mn-lt"/>
                <a:cs typeface="Arial" charset="0"/>
              </a:endParaRPr>
            </a:p>
          </p:txBody>
        </p:sp>
        <p:sp>
          <p:nvSpPr>
            <p:cNvPr id="35888" name="Oval 3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p>
          </p:txBody>
        </p:sp>
        <p:sp>
          <p:nvSpPr>
            <p:cNvPr id="35889" name="Oval 3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p>
          </p:txBody>
        </p:sp>
        <p:sp>
          <p:nvSpPr>
            <p:cNvPr id="89" name="Oval 33"/>
            <p:cNvSpPr>
              <a:spLocks noChangeArrowheads="1"/>
            </p:cNvSpPr>
            <p:nvPr/>
          </p:nvSpPr>
          <p:spPr bwMode="gray">
            <a:xfrm>
              <a:off x="2621" y="2155"/>
              <a:ext cx="527" cy="95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lgn="just" fontAlgn="auto">
                <a:spcBef>
                  <a:spcPts val="0"/>
                </a:spcBef>
                <a:spcAft>
                  <a:spcPts val="0"/>
                </a:spcAft>
                <a:defRPr/>
              </a:pPr>
              <a:endParaRPr lang="vi-VN" sz="2400">
                <a:latin typeface="+mn-lt"/>
                <a:cs typeface="Arial" charset="0"/>
              </a:endParaRPr>
            </a:p>
          </p:txBody>
        </p:sp>
        <p:sp>
          <p:nvSpPr>
            <p:cNvPr id="35891" name="Oval 34"/>
            <p:cNvSpPr>
              <a:spLocks noChangeArrowheads="1"/>
            </p:cNvSpPr>
            <p:nvPr/>
          </p:nvSpPr>
          <p:spPr bwMode="gray">
            <a:xfrm>
              <a:off x="2621" y="2155"/>
              <a:ext cx="527" cy="953"/>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p>
          </p:txBody>
        </p:sp>
        <p:sp>
          <p:nvSpPr>
            <p:cNvPr id="91" name="Oval 35"/>
            <p:cNvSpPr>
              <a:spLocks noChangeArrowheads="1"/>
            </p:cNvSpPr>
            <p:nvPr/>
          </p:nvSpPr>
          <p:spPr bwMode="gray">
            <a:xfrm>
              <a:off x="2336" y="2155"/>
              <a:ext cx="1096" cy="95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lgn="just" fontAlgn="auto">
                <a:spcBef>
                  <a:spcPts val="0"/>
                </a:spcBef>
                <a:spcAft>
                  <a:spcPts val="0"/>
                </a:spcAft>
                <a:defRPr/>
              </a:pPr>
              <a:endParaRPr lang="vi-VN" sz="2400">
                <a:latin typeface="+mn-lt"/>
                <a:cs typeface="Arial" charset="0"/>
              </a:endParaRPr>
            </a:p>
          </p:txBody>
        </p:sp>
        <p:sp>
          <p:nvSpPr>
            <p:cNvPr id="35893" name="Oval 36"/>
            <p:cNvSpPr>
              <a:spLocks noChangeArrowheads="1"/>
            </p:cNvSpPr>
            <p:nvPr/>
          </p:nvSpPr>
          <p:spPr bwMode="gray">
            <a:xfrm>
              <a:off x="2337" y="2155"/>
              <a:ext cx="1096" cy="953"/>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p>
          </p:txBody>
        </p:sp>
      </p:grpSp>
      <p:grpSp>
        <p:nvGrpSpPr>
          <p:cNvPr id="24" name="Group 93"/>
          <p:cNvGrpSpPr>
            <a:grpSpLocks/>
          </p:cNvGrpSpPr>
          <p:nvPr/>
        </p:nvGrpSpPr>
        <p:grpSpPr bwMode="auto">
          <a:xfrm>
            <a:off x="1465882" y="5330831"/>
            <a:ext cx="10726188" cy="952867"/>
            <a:chOff x="504" y="2160"/>
            <a:chExt cx="6310" cy="654"/>
          </a:xfrm>
        </p:grpSpPr>
        <p:sp>
          <p:nvSpPr>
            <p:cNvPr id="94" name="AutoShape 12"/>
            <p:cNvSpPr>
              <a:spLocks noChangeArrowheads="1"/>
            </p:cNvSpPr>
            <p:nvPr/>
          </p:nvSpPr>
          <p:spPr bwMode="gray">
            <a:xfrm>
              <a:off x="508" y="2160"/>
              <a:ext cx="6246" cy="654"/>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just" fontAlgn="auto">
                <a:spcBef>
                  <a:spcPts val="0"/>
                </a:spcBef>
                <a:spcAft>
                  <a:spcPts val="0"/>
                </a:spcAft>
                <a:defRPr/>
              </a:pPr>
              <a:endParaRPr lang="vi-VN" sz="2400">
                <a:latin typeface="+mn-lt"/>
                <a:cs typeface="Arial" charset="0"/>
              </a:endParaRPr>
            </a:p>
          </p:txBody>
        </p:sp>
        <p:sp>
          <p:nvSpPr>
            <p:cNvPr id="95" name="AutoShape 13"/>
            <p:cNvSpPr>
              <a:spLocks noChangeArrowheads="1"/>
            </p:cNvSpPr>
            <p:nvPr/>
          </p:nvSpPr>
          <p:spPr bwMode="gray">
            <a:xfrm>
              <a:off x="556" y="2203"/>
              <a:ext cx="493" cy="382"/>
            </a:xfrm>
            <a:prstGeom prst="roundRect">
              <a:avLst>
                <a:gd name="adj" fmla="val 11921"/>
              </a:avLst>
            </a:prstGeom>
            <a:solidFill>
              <a:srgbClr val="0000CC"/>
            </a:solidFill>
            <a:ln w="38100">
              <a:solidFill>
                <a:schemeClr val="bg1"/>
              </a:solidFill>
              <a:round/>
              <a:headEnd/>
              <a:tailEnd/>
            </a:ln>
            <a:effectLst/>
          </p:spPr>
          <p:txBody>
            <a:bodyPr wrap="none" anchor="ctr"/>
            <a:lstStyle/>
            <a:p>
              <a:pPr algn="just" fontAlgn="auto">
                <a:spcBef>
                  <a:spcPts val="0"/>
                </a:spcBef>
                <a:spcAft>
                  <a:spcPts val="0"/>
                </a:spcAft>
                <a:defRPr/>
              </a:pPr>
              <a:endParaRPr lang="vi-VN" sz="2400">
                <a:latin typeface="+mn-lt"/>
                <a:cs typeface="Arial" charset="0"/>
              </a:endParaRPr>
            </a:p>
          </p:txBody>
        </p:sp>
        <p:sp>
          <p:nvSpPr>
            <p:cNvPr id="96"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algn="just" fontAlgn="auto">
                <a:spcBef>
                  <a:spcPts val="0"/>
                </a:spcBef>
                <a:spcAft>
                  <a:spcPts val="0"/>
                </a:spcAft>
                <a:defRPr/>
              </a:pPr>
              <a:endParaRPr lang="vi-VN" sz="2400">
                <a:latin typeface="+mn-lt"/>
                <a:cs typeface="Arial" charset="0"/>
              </a:endParaRPr>
            </a:p>
          </p:txBody>
        </p:sp>
        <p:sp>
          <p:nvSpPr>
            <p:cNvPr id="97" name="Text Box 15"/>
            <p:cNvSpPr txBox="1">
              <a:spLocks noChangeArrowheads="1"/>
            </p:cNvSpPr>
            <p:nvPr/>
          </p:nvSpPr>
          <p:spPr bwMode="gray">
            <a:xfrm>
              <a:off x="504" y="2223"/>
              <a:ext cx="545" cy="358"/>
            </a:xfrm>
            <a:prstGeom prst="rect">
              <a:avLst/>
            </a:prstGeom>
            <a:noFill/>
            <a:ln w="9525" algn="ctr">
              <a:noFill/>
              <a:miter lim="800000"/>
              <a:headEnd/>
              <a:tailEnd/>
            </a:ln>
            <a:effectLst>
              <a:outerShdw dist="35921" dir="2700000" algn="ctr" rotWithShape="0">
                <a:schemeClr val="tx1"/>
              </a:outerShdw>
            </a:effectLst>
          </p:spPr>
          <p:txBody>
            <a:bodyPr wrap="square">
              <a:spAutoFit/>
            </a:bodyPr>
            <a:lstStyle/>
            <a:p>
              <a:pPr algn="ctr" eaLnBrk="0" fontAlgn="auto" hangingPunct="0">
                <a:spcBef>
                  <a:spcPts val="0"/>
                </a:spcBef>
                <a:spcAft>
                  <a:spcPts val="0"/>
                </a:spcAft>
                <a:defRPr/>
              </a:pPr>
              <a:r>
                <a:rPr lang="en-US" sz="2800">
                  <a:solidFill>
                    <a:srgbClr val="FF0000"/>
                  </a:solidFill>
                  <a:effectLst>
                    <a:outerShdw blurRad="38100" dist="38100" dir="2700000" algn="tl">
                      <a:srgbClr val="C0C0C0"/>
                    </a:outerShdw>
                  </a:effectLst>
                  <a:latin typeface="+mn-lt"/>
                  <a:cs typeface="Arial" charset="0"/>
                </a:rPr>
                <a:t>D</a:t>
              </a:r>
            </a:p>
          </p:txBody>
        </p:sp>
        <p:sp>
          <p:nvSpPr>
            <p:cNvPr id="35884" name="Text Box 16"/>
            <p:cNvSpPr txBox="1">
              <a:spLocks noChangeArrowheads="1"/>
            </p:cNvSpPr>
            <p:nvPr/>
          </p:nvSpPr>
          <p:spPr bwMode="gray">
            <a:xfrm>
              <a:off x="1064" y="2187"/>
              <a:ext cx="5750" cy="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r>
                <a:rPr lang="en-US" altLang="vi-VN" sz="2400" dirty="0">
                  <a:solidFill>
                    <a:srgbClr val="FF3300"/>
                  </a:solidFill>
                </a:rPr>
                <a:t> </a:t>
              </a:r>
              <a:r>
                <a:rPr lang="en-US" sz="2400" dirty="0" err="1"/>
                <a:t>Lực</a:t>
              </a:r>
              <a:r>
                <a:rPr lang="en-US" sz="2400" dirty="0"/>
                <a:t> </a:t>
              </a:r>
              <a:r>
                <a:rPr lang="en-US" sz="2400" dirty="0" err="1"/>
                <a:t>có</a:t>
              </a:r>
              <a:r>
                <a:rPr lang="en-US" sz="2400" dirty="0"/>
                <a:t> </a:t>
              </a:r>
              <a:r>
                <a:rPr lang="en-US" sz="2400" dirty="0" err="1"/>
                <a:t>giá</a:t>
              </a:r>
              <a:r>
                <a:rPr lang="en-US" sz="2400" dirty="0"/>
                <a:t> </a:t>
              </a:r>
              <a:r>
                <a:rPr lang="en-US" sz="2400" dirty="0" err="1"/>
                <a:t>không</a:t>
              </a:r>
              <a:r>
                <a:rPr lang="en-US" sz="2400" dirty="0"/>
                <a:t> song </a:t>
              </a:r>
              <a:r>
                <a:rPr lang="en-US" sz="2400" dirty="0" err="1"/>
                <a:t>song</a:t>
              </a:r>
              <a:r>
                <a:rPr lang="en-US" sz="2400" dirty="0"/>
                <a:t> </a:t>
              </a:r>
              <a:r>
                <a:rPr lang="en-US" sz="2400" dirty="0" err="1"/>
                <a:t>với</a:t>
              </a:r>
              <a:r>
                <a:rPr lang="en-US" sz="2400" dirty="0"/>
                <a:t> </a:t>
              </a:r>
              <a:r>
                <a:rPr lang="en-US" sz="2400" dirty="0" err="1"/>
                <a:t>trục</a:t>
              </a:r>
              <a:r>
                <a:rPr lang="en-US" sz="2400" dirty="0"/>
                <a:t> quay </a:t>
              </a:r>
              <a:r>
                <a:rPr lang="en-US" sz="2400" dirty="0" err="1"/>
                <a:t>và</a:t>
              </a:r>
              <a:r>
                <a:rPr lang="en-US" sz="2400" dirty="0"/>
                <a:t> </a:t>
              </a:r>
              <a:r>
                <a:rPr lang="en-US" sz="2400" dirty="0" err="1"/>
                <a:t>không</a:t>
              </a:r>
              <a:r>
                <a:rPr lang="en-US" sz="2400" dirty="0"/>
                <a:t> </a:t>
              </a:r>
              <a:r>
                <a:rPr lang="en-US" sz="2400" dirty="0" err="1"/>
                <a:t>cắt</a:t>
              </a:r>
              <a:r>
                <a:rPr lang="en-US" sz="2400" dirty="0"/>
                <a:t> </a:t>
              </a:r>
              <a:r>
                <a:rPr lang="en-US" sz="2400" dirty="0" err="1"/>
                <a:t>trục</a:t>
              </a:r>
              <a:r>
                <a:rPr lang="en-US" sz="2400" dirty="0"/>
                <a:t> quay.</a:t>
              </a:r>
            </a:p>
          </p:txBody>
        </p:sp>
      </p:grpSp>
      <p:grpSp>
        <p:nvGrpSpPr>
          <p:cNvPr id="27" name="Group 37"/>
          <p:cNvGrpSpPr>
            <a:grpSpLocks/>
          </p:cNvGrpSpPr>
          <p:nvPr/>
        </p:nvGrpSpPr>
        <p:grpSpPr bwMode="auto">
          <a:xfrm rot="5400000">
            <a:off x="64823" y="5057512"/>
            <a:ext cx="992188" cy="1240367"/>
            <a:chOff x="1872" y="1824"/>
            <a:chExt cx="2014" cy="1821"/>
          </a:xfrm>
        </p:grpSpPr>
        <p:sp>
          <p:nvSpPr>
            <p:cNvPr id="100" name="AutoShape 38"/>
            <p:cNvSpPr>
              <a:spLocks noChangeArrowheads="1"/>
            </p:cNvSpPr>
            <p:nvPr/>
          </p:nvSpPr>
          <p:spPr bwMode="gray">
            <a:xfrm rot="16200000" flipH="1">
              <a:off x="1821" y="2636"/>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just" fontAlgn="auto">
                <a:spcBef>
                  <a:spcPts val="0"/>
                </a:spcBef>
                <a:spcAft>
                  <a:spcPts val="0"/>
                </a:spcAft>
                <a:defRPr/>
              </a:pPr>
              <a:endParaRPr lang="vi-VN" sz="2400">
                <a:latin typeface="+mn-lt"/>
                <a:cs typeface="Arial" charset="0"/>
              </a:endParaRPr>
            </a:p>
          </p:txBody>
        </p:sp>
        <p:sp>
          <p:nvSpPr>
            <p:cNvPr id="101" name="AutoShape 39"/>
            <p:cNvSpPr>
              <a:spLocks noChangeArrowheads="1"/>
            </p:cNvSpPr>
            <p:nvPr/>
          </p:nvSpPr>
          <p:spPr bwMode="gray">
            <a:xfrm rot="5400000" flipH="1">
              <a:off x="3629" y="2602"/>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just" fontAlgn="auto">
                <a:spcBef>
                  <a:spcPts val="0"/>
                </a:spcBef>
                <a:spcAft>
                  <a:spcPts val="0"/>
                </a:spcAft>
                <a:defRPr/>
              </a:pPr>
              <a:endParaRPr lang="vi-VN" sz="2400">
                <a:latin typeface="+mn-lt"/>
                <a:cs typeface="Arial" charset="0"/>
              </a:endParaRPr>
            </a:p>
          </p:txBody>
        </p:sp>
        <p:sp>
          <p:nvSpPr>
            <p:cNvPr id="102" name="AutoShape 4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just" fontAlgn="auto">
                <a:spcBef>
                  <a:spcPts val="0"/>
                </a:spcBef>
                <a:spcAft>
                  <a:spcPts val="0"/>
                </a:spcAft>
                <a:defRPr/>
              </a:pPr>
              <a:endParaRPr lang="vi-VN" sz="2400">
                <a:latin typeface="+mn-lt"/>
                <a:cs typeface="Arial" charset="0"/>
              </a:endParaRPr>
            </a:p>
          </p:txBody>
        </p:sp>
        <p:sp>
          <p:nvSpPr>
            <p:cNvPr id="35874" name="Oval 4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p>
          </p:txBody>
        </p:sp>
        <p:sp>
          <p:nvSpPr>
            <p:cNvPr id="35875" name="Oval 4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p>
          </p:txBody>
        </p:sp>
        <p:sp>
          <p:nvSpPr>
            <p:cNvPr id="105" name="Oval 43"/>
            <p:cNvSpPr>
              <a:spLocks noChangeArrowheads="1"/>
            </p:cNvSpPr>
            <p:nvPr/>
          </p:nvSpPr>
          <p:spPr bwMode="gray">
            <a:xfrm>
              <a:off x="2621" y="2155"/>
              <a:ext cx="527" cy="95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lgn="just" fontAlgn="auto">
                <a:spcBef>
                  <a:spcPts val="0"/>
                </a:spcBef>
                <a:spcAft>
                  <a:spcPts val="0"/>
                </a:spcAft>
                <a:defRPr/>
              </a:pPr>
              <a:endParaRPr lang="vi-VN" sz="2400">
                <a:latin typeface="+mn-lt"/>
                <a:cs typeface="Arial" charset="0"/>
              </a:endParaRPr>
            </a:p>
          </p:txBody>
        </p:sp>
        <p:sp>
          <p:nvSpPr>
            <p:cNvPr id="35877" name="Oval 44"/>
            <p:cNvSpPr>
              <a:spLocks noChangeArrowheads="1"/>
            </p:cNvSpPr>
            <p:nvPr/>
          </p:nvSpPr>
          <p:spPr bwMode="gray">
            <a:xfrm>
              <a:off x="2621" y="2155"/>
              <a:ext cx="527" cy="953"/>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p>
          </p:txBody>
        </p:sp>
        <p:sp>
          <p:nvSpPr>
            <p:cNvPr id="107" name="Oval 45"/>
            <p:cNvSpPr>
              <a:spLocks noChangeArrowheads="1"/>
            </p:cNvSpPr>
            <p:nvPr/>
          </p:nvSpPr>
          <p:spPr bwMode="gray">
            <a:xfrm>
              <a:off x="2336" y="2155"/>
              <a:ext cx="1096" cy="95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lgn="just" fontAlgn="auto">
                <a:spcBef>
                  <a:spcPts val="0"/>
                </a:spcBef>
                <a:spcAft>
                  <a:spcPts val="0"/>
                </a:spcAft>
                <a:defRPr/>
              </a:pPr>
              <a:endParaRPr lang="vi-VN" sz="2400">
                <a:latin typeface="+mn-lt"/>
                <a:cs typeface="Arial" charset="0"/>
              </a:endParaRPr>
            </a:p>
          </p:txBody>
        </p:sp>
        <p:sp>
          <p:nvSpPr>
            <p:cNvPr id="35879" name="Oval 46"/>
            <p:cNvSpPr>
              <a:spLocks noChangeArrowheads="1"/>
            </p:cNvSpPr>
            <p:nvPr/>
          </p:nvSpPr>
          <p:spPr bwMode="gray">
            <a:xfrm>
              <a:off x="2337" y="2155"/>
              <a:ext cx="1096" cy="953"/>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endParaRPr lang="vi-VN" altLang="vi-VN" sz="2400"/>
            </a:p>
          </p:txBody>
        </p:sp>
      </p:grpSp>
      <p:grpSp>
        <p:nvGrpSpPr>
          <p:cNvPr id="31" name="Group 11"/>
          <p:cNvGrpSpPr>
            <a:grpSpLocks/>
          </p:cNvGrpSpPr>
          <p:nvPr/>
        </p:nvGrpSpPr>
        <p:grpSpPr bwMode="auto">
          <a:xfrm>
            <a:off x="1320409" y="4110035"/>
            <a:ext cx="10683689" cy="823564"/>
            <a:chOff x="467" y="2112"/>
            <a:chExt cx="2514" cy="391"/>
          </a:xfrm>
        </p:grpSpPr>
        <p:sp>
          <p:nvSpPr>
            <p:cNvPr id="111" name="AutoShape 12"/>
            <p:cNvSpPr>
              <a:spLocks noChangeArrowheads="1"/>
            </p:cNvSpPr>
            <p:nvPr/>
          </p:nvSpPr>
          <p:spPr bwMode="gray">
            <a:xfrm>
              <a:off x="494" y="2112"/>
              <a:ext cx="2483" cy="39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just" fontAlgn="auto">
                <a:spcBef>
                  <a:spcPts val="0"/>
                </a:spcBef>
                <a:spcAft>
                  <a:spcPts val="0"/>
                </a:spcAft>
                <a:defRPr/>
              </a:pPr>
              <a:endParaRPr lang="vi-VN" sz="2400">
                <a:latin typeface="+mn-lt"/>
                <a:cs typeface="Arial" charset="0"/>
              </a:endParaRPr>
            </a:p>
          </p:txBody>
        </p:sp>
        <p:sp>
          <p:nvSpPr>
            <p:cNvPr id="112" name="AutoShape 13"/>
            <p:cNvSpPr>
              <a:spLocks noChangeArrowheads="1"/>
            </p:cNvSpPr>
            <p:nvPr/>
          </p:nvSpPr>
          <p:spPr bwMode="gray">
            <a:xfrm>
              <a:off x="513" y="2147"/>
              <a:ext cx="196" cy="284"/>
            </a:xfrm>
            <a:prstGeom prst="roundRect">
              <a:avLst>
                <a:gd name="adj" fmla="val 11921"/>
              </a:avLst>
            </a:prstGeom>
            <a:solidFill>
              <a:srgbClr val="0000CC"/>
            </a:solidFill>
            <a:ln w="38100">
              <a:solidFill>
                <a:schemeClr val="bg1"/>
              </a:solidFill>
              <a:round/>
              <a:headEnd/>
              <a:tailEnd/>
            </a:ln>
            <a:effectLst/>
          </p:spPr>
          <p:txBody>
            <a:bodyPr wrap="none" anchor="ctr"/>
            <a:lstStyle/>
            <a:p>
              <a:pPr algn="just" fontAlgn="auto">
                <a:spcBef>
                  <a:spcPts val="0"/>
                </a:spcBef>
                <a:spcAft>
                  <a:spcPts val="0"/>
                </a:spcAft>
                <a:defRPr/>
              </a:pPr>
              <a:endParaRPr lang="vi-VN" sz="2400">
                <a:latin typeface="+mn-lt"/>
                <a:cs typeface="Arial" charset="0"/>
              </a:endParaRPr>
            </a:p>
          </p:txBody>
        </p:sp>
        <p:sp>
          <p:nvSpPr>
            <p:cNvPr id="113" name="Freeform 14"/>
            <p:cNvSpPr>
              <a:spLocks/>
            </p:cNvSpPr>
            <p:nvPr/>
          </p:nvSpPr>
          <p:spPr bwMode="gray">
            <a:xfrm>
              <a:off x="545" y="2184"/>
              <a:ext cx="293"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algn="just" fontAlgn="auto">
                <a:spcBef>
                  <a:spcPts val="0"/>
                </a:spcBef>
                <a:spcAft>
                  <a:spcPts val="0"/>
                </a:spcAft>
                <a:defRPr/>
              </a:pPr>
              <a:endParaRPr lang="vi-VN" sz="2400">
                <a:latin typeface="+mn-lt"/>
                <a:cs typeface="Arial" charset="0"/>
              </a:endParaRPr>
            </a:p>
          </p:txBody>
        </p:sp>
        <p:sp>
          <p:nvSpPr>
            <p:cNvPr id="114" name="Text Box 15"/>
            <p:cNvSpPr txBox="1">
              <a:spLocks noChangeArrowheads="1"/>
            </p:cNvSpPr>
            <p:nvPr/>
          </p:nvSpPr>
          <p:spPr bwMode="gray">
            <a:xfrm>
              <a:off x="467" y="2139"/>
              <a:ext cx="230" cy="248"/>
            </a:xfrm>
            <a:prstGeom prst="rect">
              <a:avLst/>
            </a:prstGeom>
            <a:noFill/>
            <a:ln w="9525" algn="ctr">
              <a:noFill/>
              <a:miter lim="800000"/>
              <a:headEnd/>
              <a:tailEnd/>
            </a:ln>
            <a:effectLst>
              <a:outerShdw dist="35921" dir="2700000" algn="ctr" rotWithShape="0">
                <a:schemeClr val="tx1"/>
              </a:outerShdw>
            </a:effectLst>
          </p:spPr>
          <p:txBody>
            <a:bodyPr wrap="square">
              <a:spAutoFit/>
            </a:bodyPr>
            <a:lstStyle/>
            <a:p>
              <a:pPr algn="ctr" eaLnBrk="0" fontAlgn="auto" hangingPunct="0">
                <a:spcBef>
                  <a:spcPts val="0"/>
                </a:spcBef>
                <a:spcAft>
                  <a:spcPts val="0"/>
                </a:spcAft>
                <a:defRPr/>
              </a:pPr>
              <a:r>
                <a:rPr lang="en-US" sz="2800">
                  <a:solidFill>
                    <a:srgbClr val="FF0000"/>
                  </a:solidFill>
                  <a:effectLst>
                    <a:outerShdw blurRad="38100" dist="38100" dir="2700000" algn="tl">
                      <a:srgbClr val="C0C0C0"/>
                    </a:outerShdw>
                  </a:effectLst>
                  <a:latin typeface="+mn-lt"/>
                  <a:cs typeface="Arial" charset="0"/>
                </a:rPr>
                <a:t>C</a:t>
              </a:r>
            </a:p>
          </p:txBody>
        </p:sp>
        <p:sp>
          <p:nvSpPr>
            <p:cNvPr id="35870" name="Text Box 16"/>
            <p:cNvSpPr txBox="1">
              <a:spLocks noChangeArrowheads="1"/>
            </p:cNvSpPr>
            <p:nvPr/>
          </p:nvSpPr>
          <p:spPr bwMode="gray">
            <a:xfrm>
              <a:off x="730" y="2114"/>
              <a:ext cx="2251"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sz="2400" dirty="0" err="1"/>
                <a:t>Lực</a:t>
              </a:r>
              <a:r>
                <a:rPr lang="en-US" sz="2400" dirty="0"/>
                <a:t> </a:t>
              </a:r>
              <a:r>
                <a:rPr lang="en-US" sz="2400" dirty="0" err="1"/>
                <a:t>có</a:t>
              </a:r>
              <a:r>
                <a:rPr lang="en-US" sz="2400" dirty="0"/>
                <a:t> </a:t>
              </a:r>
              <a:r>
                <a:rPr lang="en-US" sz="2400" dirty="0" err="1"/>
                <a:t>giá</a:t>
              </a:r>
              <a:r>
                <a:rPr lang="en-US" sz="2400" dirty="0"/>
                <a:t> </a:t>
              </a:r>
              <a:r>
                <a:rPr lang="en-US" sz="2400" dirty="0" err="1"/>
                <a:t>không</a:t>
              </a:r>
              <a:r>
                <a:rPr lang="en-US" sz="2400" dirty="0"/>
                <a:t> song </a:t>
              </a:r>
              <a:r>
                <a:rPr lang="en-US" sz="2400" dirty="0" err="1"/>
                <a:t>song</a:t>
              </a:r>
              <a:r>
                <a:rPr lang="en-US" sz="2400" dirty="0"/>
                <a:t> </a:t>
              </a:r>
              <a:r>
                <a:rPr lang="en-US" sz="2400" dirty="0" err="1"/>
                <a:t>với</a:t>
              </a:r>
              <a:r>
                <a:rPr lang="en-US" sz="2400" dirty="0"/>
                <a:t> </a:t>
              </a:r>
              <a:r>
                <a:rPr lang="en-US" sz="2400" dirty="0" err="1"/>
                <a:t>trục</a:t>
              </a:r>
              <a:r>
                <a:rPr lang="en-US" sz="2400" dirty="0"/>
                <a:t> quay </a:t>
              </a:r>
              <a:r>
                <a:rPr lang="en-US" sz="2400" dirty="0" err="1"/>
                <a:t>và</a:t>
              </a:r>
              <a:r>
                <a:rPr lang="en-US" sz="2400" dirty="0"/>
                <a:t> </a:t>
              </a:r>
              <a:r>
                <a:rPr lang="en-US" sz="2400" dirty="0" err="1"/>
                <a:t>cắt</a:t>
              </a:r>
              <a:r>
                <a:rPr lang="en-US" sz="2400" dirty="0"/>
                <a:t> </a:t>
              </a:r>
              <a:r>
                <a:rPr lang="en-US" sz="2400" dirty="0" err="1"/>
                <a:t>trục</a:t>
              </a:r>
              <a:r>
                <a:rPr lang="en-US" sz="2400" dirty="0"/>
                <a:t> quay.</a:t>
              </a:r>
              <a:endParaRPr lang="en-US" altLang="vi-VN" sz="2400" dirty="0">
                <a:solidFill>
                  <a:srgbClr val="FF3300"/>
                </a:solidFill>
              </a:endParaRPr>
            </a:p>
          </p:txBody>
        </p:sp>
      </p:grpSp>
      <p:sp>
        <p:nvSpPr>
          <p:cNvPr id="35863" name="Text Box 26" descr="Parchment"/>
          <p:cNvSpPr txBox="1">
            <a:spLocks noChangeArrowheads="1"/>
          </p:cNvSpPr>
          <p:nvPr/>
        </p:nvSpPr>
        <p:spPr bwMode="gray">
          <a:xfrm>
            <a:off x="711200" y="381001"/>
            <a:ext cx="10914813" cy="830997"/>
          </a:xfrm>
          <a:prstGeom prst="rect">
            <a:avLst/>
          </a:prstGeom>
          <a:blipFill dpi="0" rotWithShape="1">
            <a:blip r:embed="rId2"/>
            <a:srcRect/>
            <a:tile tx="0" ty="0" sx="100000" sy="100000" flip="none" algn="tl"/>
          </a:blipFill>
          <a:ln w="76200" cmpd="tri" algn="ctr">
            <a:solidFill>
              <a:srgbClr val="000000"/>
            </a:solidFill>
            <a:miter lim="800000"/>
            <a:headEnd/>
            <a:tailEnd/>
          </a:ln>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r>
              <a:rPr lang="en-US" altLang="vi-VN" sz="2400">
                <a:solidFill>
                  <a:srgbClr val="FF0000"/>
                </a:solidFill>
              </a:rPr>
              <a:t>Câu 4.</a:t>
            </a:r>
            <a:r>
              <a:rPr lang="en-US" altLang="vi-VN" sz="2400">
                <a:solidFill>
                  <a:srgbClr val="0000FF"/>
                </a:solidFill>
              </a:rPr>
              <a:t> </a:t>
            </a:r>
            <a:r>
              <a:rPr lang="en-US" sz="2400">
                <a:solidFill>
                  <a:srgbClr val="FF0000"/>
                </a:solidFill>
              </a:rPr>
              <a:t>Trường hợp nào sau đây, lực có tác dụng làm cho vật quay quanh trục?</a:t>
            </a:r>
          </a:p>
        </p:txBody>
      </p:sp>
      <p:sp>
        <p:nvSpPr>
          <p:cNvPr id="117" name="Right Arrow 116">
            <a:hlinkClick r:id="rId3" action="ppaction://hlinksldjump"/>
          </p:cNvPr>
          <p:cNvSpPr/>
          <p:nvPr/>
        </p:nvSpPr>
        <p:spPr>
          <a:xfrm>
            <a:off x="11197262" y="6276293"/>
            <a:ext cx="783861" cy="594067"/>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18" name="Text Box 16"/>
          <p:cNvSpPr txBox="1">
            <a:spLocks noChangeArrowheads="1"/>
          </p:cNvSpPr>
          <p:nvPr/>
        </p:nvSpPr>
        <p:spPr bwMode="gray">
          <a:xfrm>
            <a:off x="2412390" y="5364561"/>
            <a:ext cx="9774260" cy="83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r>
              <a:rPr lang="en-US" altLang="vi-VN" sz="2400" dirty="0">
                <a:solidFill>
                  <a:srgbClr val="FF0000"/>
                </a:solidFill>
              </a:rPr>
              <a:t> </a:t>
            </a:r>
            <a:r>
              <a:rPr lang="en-US" sz="2400" dirty="0" err="1">
                <a:solidFill>
                  <a:srgbClr val="FF0000"/>
                </a:solidFill>
              </a:rPr>
              <a:t>Lực</a:t>
            </a:r>
            <a:r>
              <a:rPr lang="en-US" sz="2400" dirty="0">
                <a:solidFill>
                  <a:srgbClr val="FF0000"/>
                </a:solidFill>
              </a:rPr>
              <a:t> </a:t>
            </a:r>
            <a:r>
              <a:rPr lang="en-US" sz="2400" dirty="0" err="1">
                <a:solidFill>
                  <a:srgbClr val="FF0000"/>
                </a:solidFill>
              </a:rPr>
              <a:t>có</a:t>
            </a:r>
            <a:r>
              <a:rPr lang="en-US" sz="2400" dirty="0">
                <a:solidFill>
                  <a:srgbClr val="FF0000"/>
                </a:solidFill>
              </a:rPr>
              <a:t> </a:t>
            </a:r>
            <a:r>
              <a:rPr lang="en-US" sz="2400" dirty="0" err="1">
                <a:solidFill>
                  <a:srgbClr val="FF0000"/>
                </a:solidFill>
              </a:rPr>
              <a:t>giá</a:t>
            </a:r>
            <a:r>
              <a:rPr lang="en-US" sz="2400" dirty="0">
                <a:solidFill>
                  <a:srgbClr val="FF0000"/>
                </a:solidFill>
              </a:rPr>
              <a:t> </a:t>
            </a:r>
            <a:r>
              <a:rPr lang="en-US" sz="2400" dirty="0" err="1">
                <a:solidFill>
                  <a:srgbClr val="FF0000"/>
                </a:solidFill>
              </a:rPr>
              <a:t>không</a:t>
            </a:r>
            <a:r>
              <a:rPr lang="en-US" sz="2400" dirty="0">
                <a:solidFill>
                  <a:srgbClr val="FF0000"/>
                </a:solidFill>
              </a:rPr>
              <a:t> song </a:t>
            </a:r>
            <a:r>
              <a:rPr lang="en-US" sz="2400" dirty="0" err="1">
                <a:solidFill>
                  <a:srgbClr val="FF0000"/>
                </a:solidFill>
              </a:rPr>
              <a:t>song</a:t>
            </a:r>
            <a:r>
              <a:rPr lang="en-US" sz="2400" dirty="0">
                <a:solidFill>
                  <a:srgbClr val="FF0000"/>
                </a:solidFill>
              </a:rPr>
              <a:t> </a:t>
            </a:r>
            <a:r>
              <a:rPr lang="en-US" sz="2400" dirty="0" err="1">
                <a:solidFill>
                  <a:srgbClr val="FF0000"/>
                </a:solidFill>
              </a:rPr>
              <a:t>với</a:t>
            </a:r>
            <a:r>
              <a:rPr lang="en-US" sz="2400" dirty="0">
                <a:solidFill>
                  <a:srgbClr val="FF0000"/>
                </a:solidFill>
              </a:rPr>
              <a:t> </a:t>
            </a:r>
            <a:r>
              <a:rPr lang="en-US" sz="2400" dirty="0" err="1">
                <a:solidFill>
                  <a:srgbClr val="FF0000"/>
                </a:solidFill>
              </a:rPr>
              <a:t>trục</a:t>
            </a:r>
            <a:r>
              <a:rPr lang="en-US" sz="2400" dirty="0">
                <a:solidFill>
                  <a:srgbClr val="FF0000"/>
                </a:solidFill>
              </a:rPr>
              <a:t> quay </a:t>
            </a:r>
            <a:r>
              <a:rPr lang="en-US" sz="2400" dirty="0" err="1">
                <a:solidFill>
                  <a:srgbClr val="FF0000"/>
                </a:solidFill>
              </a:rPr>
              <a:t>và</a:t>
            </a:r>
            <a:r>
              <a:rPr lang="en-US" sz="2400" dirty="0">
                <a:solidFill>
                  <a:srgbClr val="FF0000"/>
                </a:solidFill>
              </a:rPr>
              <a:t> </a:t>
            </a:r>
            <a:r>
              <a:rPr lang="en-US" sz="2400" dirty="0" err="1">
                <a:solidFill>
                  <a:srgbClr val="FF0000"/>
                </a:solidFill>
              </a:rPr>
              <a:t>không</a:t>
            </a:r>
            <a:r>
              <a:rPr lang="en-US" sz="2400" dirty="0">
                <a:solidFill>
                  <a:srgbClr val="FF0000"/>
                </a:solidFill>
              </a:rPr>
              <a:t> </a:t>
            </a:r>
            <a:r>
              <a:rPr lang="en-US" sz="2400" dirty="0" err="1">
                <a:solidFill>
                  <a:srgbClr val="FF0000"/>
                </a:solidFill>
              </a:rPr>
              <a:t>cắt</a:t>
            </a:r>
            <a:r>
              <a:rPr lang="en-US" sz="2400" dirty="0">
                <a:solidFill>
                  <a:srgbClr val="FF0000"/>
                </a:solidFill>
              </a:rPr>
              <a:t> </a:t>
            </a:r>
            <a:r>
              <a:rPr lang="en-US" sz="2400" dirty="0" err="1">
                <a:solidFill>
                  <a:srgbClr val="FF0000"/>
                </a:solidFill>
              </a:rPr>
              <a:t>trục</a:t>
            </a:r>
            <a:r>
              <a:rPr lang="en-US" sz="2400" dirty="0">
                <a:solidFill>
                  <a:srgbClr val="FF0000"/>
                </a:solidFill>
              </a:rPr>
              <a:t> quay.</a:t>
            </a:r>
          </a:p>
        </p:txBody>
      </p:sp>
    </p:spTree>
    <p:extLst>
      <p:ext uri="{BB962C8B-B14F-4D97-AF65-F5344CB8AC3E}">
        <p14:creationId xmlns:p14="http://schemas.microsoft.com/office/powerpoint/2010/main" val="36055386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200"/>
                                        <p:tgtEl>
                                          <p:spTgt spid="2"/>
                                        </p:tgtEl>
                                      </p:cBhvr>
                                    </p:animEffect>
                                  </p:childTnLst>
                                </p:cTn>
                              </p:par>
                            </p:childTnLst>
                          </p:cTn>
                        </p:par>
                        <p:par>
                          <p:cTn id="8" fill="hold" nodeType="afterGroup">
                            <p:stCondLst>
                              <p:cond delay="200"/>
                            </p:stCondLst>
                            <p:childTnLst>
                              <p:par>
                                <p:cTn id="9" presetID="49" presetClass="entr" presetSubtype="0" decel="10000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200" fill="hold"/>
                                        <p:tgtEl>
                                          <p:spTgt spid="12"/>
                                        </p:tgtEl>
                                        <p:attrNameLst>
                                          <p:attrName>ppt_w</p:attrName>
                                        </p:attrNameLst>
                                      </p:cBhvr>
                                      <p:tavLst>
                                        <p:tav tm="0">
                                          <p:val>
                                            <p:fltVal val="0"/>
                                          </p:val>
                                        </p:tav>
                                        <p:tav tm="100000">
                                          <p:val>
                                            <p:strVal val="#ppt_w"/>
                                          </p:val>
                                        </p:tav>
                                      </p:tavLst>
                                    </p:anim>
                                    <p:anim calcmode="lin" valueType="num">
                                      <p:cBhvr>
                                        <p:cTn id="12" dur="200" fill="hold"/>
                                        <p:tgtEl>
                                          <p:spTgt spid="12"/>
                                        </p:tgtEl>
                                        <p:attrNameLst>
                                          <p:attrName>ppt_h</p:attrName>
                                        </p:attrNameLst>
                                      </p:cBhvr>
                                      <p:tavLst>
                                        <p:tav tm="0">
                                          <p:val>
                                            <p:fltVal val="0"/>
                                          </p:val>
                                        </p:tav>
                                        <p:tav tm="100000">
                                          <p:val>
                                            <p:strVal val="#ppt_h"/>
                                          </p:val>
                                        </p:tav>
                                      </p:tavLst>
                                    </p:anim>
                                    <p:anim calcmode="lin" valueType="num">
                                      <p:cBhvr>
                                        <p:cTn id="13" dur="200" fill="hold"/>
                                        <p:tgtEl>
                                          <p:spTgt spid="12"/>
                                        </p:tgtEl>
                                        <p:attrNameLst>
                                          <p:attrName>style.rotation</p:attrName>
                                        </p:attrNameLst>
                                      </p:cBhvr>
                                      <p:tavLst>
                                        <p:tav tm="0">
                                          <p:val>
                                            <p:fltVal val="360"/>
                                          </p:val>
                                        </p:tav>
                                        <p:tav tm="100000">
                                          <p:val>
                                            <p:fltVal val="0"/>
                                          </p:val>
                                        </p:tav>
                                      </p:tavLst>
                                    </p:anim>
                                    <p:animEffect transition="in" filter="fade">
                                      <p:cBhvr>
                                        <p:cTn id="14" dur="200"/>
                                        <p:tgtEl>
                                          <p:spTgt spid="12"/>
                                        </p:tgtEl>
                                      </p:cBhvr>
                                    </p:animEffect>
                                  </p:childTnLst>
                                </p:cTn>
                              </p:par>
                            </p:childTnLst>
                          </p:cTn>
                        </p:par>
                        <p:par>
                          <p:cTn id="15" fill="hold">
                            <p:stCondLst>
                              <p:cond delay="400"/>
                            </p:stCondLst>
                            <p:childTnLst>
                              <p:par>
                                <p:cTn id="16" presetID="17" presetClass="entr" presetSubtype="1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200" fill="hold"/>
                                        <p:tgtEl>
                                          <p:spTgt spid="3"/>
                                        </p:tgtEl>
                                        <p:attrNameLst>
                                          <p:attrName>ppt_w</p:attrName>
                                        </p:attrNameLst>
                                      </p:cBhvr>
                                      <p:tavLst>
                                        <p:tav tm="0">
                                          <p:val>
                                            <p:fltVal val="0"/>
                                          </p:val>
                                        </p:tav>
                                        <p:tav tm="100000">
                                          <p:val>
                                            <p:strVal val="#ppt_w"/>
                                          </p:val>
                                        </p:tav>
                                      </p:tavLst>
                                    </p:anim>
                                    <p:anim calcmode="lin" valueType="num">
                                      <p:cBhvr>
                                        <p:cTn id="19" dur="200" fill="hold"/>
                                        <p:tgtEl>
                                          <p:spTgt spid="3"/>
                                        </p:tgtEl>
                                        <p:attrNameLst>
                                          <p:attrName>ppt_h</p:attrName>
                                        </p:attrNameLst>
                                      </p:cBhvr>
                                      <p:tavLst>
                                        <p:tav tm="0">
                                          <p:val>
                                            <p:strVal val="#ppt_h"/>
                                          </p:val>
                                        </p:tav>
                                        <p:tav tm="100000">
                                          <p:val>
                                            <p:strVal val="#ppt_h"/>
                                          </p:val>
                                        </p:tav>
                                      </p:tavLst>
                                    </p:anim>
                                  </p:childTnLst>
                                </p:cTn>
                              </p:par>
                            </p:childTnLst>
                          </p:cTn>
                        </p:par>
                        <p:par>
                          <p:cTn id="20" fill="hold" nodeType="afterGroup">
                            <p:stCondLst>
                              <p:cond delay="600"/>
                            </p:stCondLst>
                            <p:childTnLst>
                              <p:par>
                                <p:cTn id="21" presetID="4" presetClass="entr" presetSubtype="16"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ox(in)">
                                      <p:cBhvr>
                                        <p:cTn id="23" dur="200"/>
                                        <p:tgtEl>
                                          <p:spTgt spid="14"/>
                                        </p:tgtEl>
                                      </p:cBhvr>
                                    </p:animEffect>
                                  </p:childTnLst>
                                </p:cTn>
                              </p:par>
                            </p:childTnLst>
                          </p:cTn>
                        </p:par>
                        <p:par>
                          <p:cTn id="24" fill="hold" nodeType="afterGroup">
                            <p:stCondLst>
                              <p:cond delay="800"/>
                            </p:stCondLst>
                            <p:childTnLst>
                              <p:par>
                                <p:cTn id="25" presetID="49" presetClass="entr" presetSubtype="0" decel="100000"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200" fill="hold"/>
                                        <p:tgtEl>
                                          <p:spTgt spid="21"/>
                                        </p:tgtEl>
                                        <p:attrNameLst>
                                          <p:attrName>ppt_w</p:attrName>
                                        </p:attrNameLst>
                                      </p:cBhvr>
                                      <p:tavLst>
                                        <p:tav tm="0">
                                          <p:val>
                                            <p:fltVal val="0"/>
                                          </p:val>
                                        </p:tav>
                                        <p:tav tm="100000">
                                          <p:val>
                                            <p:strVal val="#ppt_w"/>
                                          </p:val>
                                        </p:tav>
                                      </p:tavLst>
                                    </p:anim>
                                    <p:anim calcmode="lin" valueType="num">
                                      <p:cBhvr>
                                        <p:cTn id="28" dur="200" fill="hold"/>
                                        <p:tgtEl>
                                          <p:spTgt spid="21"/>
                                        </p:tgtEl>
                                        <p:attrNameLst>
                                          <p:attrName>ppt_h</p:attrName>
                                        </p:attrNameLst>
                                      </p:cBhvr>
                                      <p:tavLst>
                                        <p:tav tm="0">
                                          <p:val>
                                            <p:fltVal val="0"/>
                                          </p:val>
                                        </p:tav>
                                        <p:tav tm="100000">
                                          <p:val>
                                            <p:strVal val="#ppt_h"/>
                                          </p:val>
                                        </p:tav>
                                      </p:tavLst>
                                    </p:anim>
                                    <p:anim calcmode="lin" valueType="num">
                                      <p:cBhvr>
                                        <p:cTn id="29" dur="200" fill="hold"/>
                                        <p:tgtEl>
                                          <p:spTgt spid="21"/>
                                        </p:tgtEl>
                                        <p:attrNameLst>
                                          <p:attrName>style.rotation</p:attrName>
                                        </p:attrNameLst>
                                      </p:cBhvr>
                                      <p:tavLst>
                                        <p:tav tm="0">
                                          <p:val>
                                            <p:fltVal val="360"/>
                                          </p:val>
                                        </p:tav>
                                        <p:tav tm="100000">
                                          <p:val>
                                            <p:fltVal val="0"/>
                                          </p:val>
                                        </p:tav>
                                      </p:tavLst>
                                    </p:anim>
                                    <p:animEffect transition="in" filter="fade">
                                      <p:cBhvr>
                                        <p:cTn id="30" dur="200"/>
                                        <p:tgtEl>
                                          <p:spTgt spid="21"/>
                                        </p:tgtEl>
                                      </p:cBhvr>
                                    </p:animEffect>
                                  </p:childTnLst>
                                </p:cTn>
                              </p:par>
                            </p:childTnLst>
                          </p:cTn>
                        </p:par>
                        <p:par>
                          <p:cTn id="31" fill="hold" nodeType="afterGroup">
                            <p:stCondLst>
                              <p:cond delay="1000"/>
                            </p:stCondLst>
                            <p:childTnLst>
                              <p:par>
                                <p:cTn id="32" presetID="17" presetClass="entr" presetSubtype="10"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200" fill="hold"/>
                                        <p:tgtEl>
                                          <p:spTgt spid="5"/>
                                        </p:tgtEl>
                                        <p:attrNameLst>
                                          <p:attrName>ppt_w</p:attrName>
                                        </p:attrNameLst>
                                      </p:cBhvr>
                                      <p:tavLst>
                                        <p:tav tm="0">
                                          <p:val>
                                            <p:fltVal val="0"/>
                                          </p:val>
                                        </p:tav>
                                        <p:tav tm="100000">
                                          <p:val>
                                            <p:strVal val="#ppt_w"/>
                                          </p:val>
                                        </p:tav>
                                      </p:tavLst>
                                    </p:anim>
                                    <p:anim calcmode="lin" valueType="num">
                                      <p:cBhvr>
                                        <p:cTn id="35" dur="200" fill="hold"/>
                                        <p:tgtEl>
                                          <p:spTgt spid="5"/>
                                        </p:tgtEl>
                                        <p:attrNameLst>
                                          <p:attrName>ppt_h</p:attrName>
                                        </p:attrNameLst>
                                      </p:cBhvr>
                                      <p:tavLst>
                                        <p:tav tm="0">
                                          <p:val>
                                            <p:strVal val="#ppt_h"/>
                                          </p:val>
                                        </p:tav>
                                        <p:tav tm="100000">
                                          <p:val>
                                            <p:strVal val="#ppt_h"/>
                                          </p:val>
                                        </p:tav>
                                      </p:tavLst>
                                    </p:anim>
                                  </p:childTnLst>
                                </p:cTn>
                              </p:par>
                            </p:childTnLst>
                          </p:cTn>
                        </p:par>
                        <p:par>
                          <p:cTn id="36" fill="hold" nodeType="afterGroup">
                            <p:stCondLst>
                              <p:cond delay="1200"/>
                            </p:stCondLst>
                            <p:childTnLst>
                              <p:par>
                                <p:cTn id="37" presetID="4" presetClass="entr" presetSubtype="16"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ox(in)">
                                      <p:cBhvr>
                                        <p:cTn id="39" dur="200"/>
                                        <p:tgtEl>
                                          <p:spTgt spid="16"/>
                                        </p:tgtEl>
                                      </p:cBhvr>
                                    </p:animEffect>
                                  </p:childTnLst>
                                </p:cTn>
                              </p:par>
                            </p:childTnLst>
                          </p:cTn>
                        </p:par>
                        <p:par>
                          <p:cTn id="40" fill="hold" nodeType="afterGroup">
                            <p:stCondLst>
                              <p:cond delay="1400"/>
                            </p:stCondLst>
                            <p:childTnLst>
                              <p:par>
                                <p:cTn id="41" presetID="49" presetClass="entr" presetSubtype="0" decel="100000" fill="hold"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200" fill="hold"/>
                                        <p:tgtEl>
                                          <p:spTgt spid="22"/>
                                        </p:tgtEl>
                                        <p:attrNameLst>
                                          <p:attrName>ppt_w</p:attrName>
                                        </p:attrNameLst>
                                      </p:cBhvr>
                                      <p:tavLst>
                                        <p:tav tm="0">
                                          <p:val>
                                            <p:fltVal val="0"/>
                                          </p:val>
                                        </p:tav>
                                        <p:tav tm="100000">
                                          <p:val>
                                            <p:strVal val="#ppt_w"/>
                                          </p:val>
                                        </p:tav>
                                      </p:tavLst>
                                    </p:anim>
                                    <p:anim calcmode="lin" valueType="num">
                                      <p:cBhvr>
                                        <p:cTn id="44" dur="200" fill="hold"/>
                                        <p:tgtEl>
                                          <p:spTgt spid="22"/>
                                        </p:tgtEl>
                                        <p:attrNameLst>
                                          <p:attrName>ppt_h</p:attrName>
                                        </p:attrNameLst>
                                      </p:cBhvr>
                                      <p:tavLst>
                                        <p:tav tm="0">
                                          <p:val>
                                            <p:fltVal val="0"/>
                                          </p:val>
                                        </p:tav>
                                        <p:tav tm="100000">
                                          <p:val>
                                            <p:strVal val="#ppt_h"/>
                                          </p:val>
                                        </p:tav>
                                      </p:tavLst>
                                    </p:anim>
                                    <p:anim calcmode="lin" valueType="num">
                                      <p:cBhvr>
                                        <p:cTn id="45" dur="200" fill="hold"/>
                                        <p:tgtEl>
                                          <p:spTgt spid="22"/>
                                        </p:tgtEl>
                                        <p:attrNameLst>
                                          <p:attrName>style.rotation</p:attrName>
                                        </p:attrNameLst>
                                      </p:cBhvr>
                                      <p:tavLst>
                                        <p:tav tm="0">
                                          <p:val>
                                            <p:fltVal val="360"/>
                                          </p:val>
                                        </p:tav>
                                        <p:tav tm="100000">
                                          <p:val>
                                            <p:fltVal val="0"/>
                                          </p:val>
                                        </p:tav>
                                      </p:tavLst>
                                    </p:anim>
                                    <p:animEffect transition="in" filter="fade">
                                      <p:cBhvr>
                                        <p:cTn id="46" dur="200"/>
                                        <p:tgtEl>
                                          <p:spTgt spid="22"/>
                                        </p:tgtEl>
                                      </p:cBhvr>
                                    </p:animEffect>
                                  </p:childTnLst>
                                </p:cTn>
                              </p:par>
                            </p:childTnLst>
                          </p:cTn>
                        </p:par>
                        <p:par>
                          <p:cTn id="47" fill="hold" nodeType="afterGroup">
                            <p:stCondLst>
                              <p:cond delay="1600"/>
                            </p:stCondLst>
                            <p:childTnLst>
                              <p:par>
                                <p:cTn id="48" presetID="17" presetClass="entr" presetSubtype="10" fill="hold" grpId="0" nodeType="after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p:cTn id="50" dur="200" fill="hold"/>
                                        <p:tgtEl>
                                          <p:spTgt spid="6"/>
                                        </p:tgtEl>
                                        <p:attrNameLst>
                                          <p:attrName>ppt_w</p:attrName>
                                        </p:attrNameLst>
                                      </p:cBhvr>
                                      <p:tavLst>
                                        <p:tav tm="0">
                                          <p:val>
                                            <p:fltVal val="0"/>
                                          </p:val>
                                        </p:tav>
                                        <p:tav tm="100000">
                                          <p:val>
                                            <p:strVal val="#ppt_w"/>
                                          </p:val>
                                        </p:tav>
                                      </p:tavLst>
                                    </p:anim>
                                    <p:anim calcmode="lin" valueType="num">
                                      <p:cBhvr>
                                        <p:cTn id="51" dur="200" fill="hold"/>
                                        <p:tgtEl>
                                          <p:spTgt spid="6"/>
                                        </p:tgtEl>
                                        <p:attrNameLst>
                                          <p:attrName>ppt_h</p:attrName>
                                        </p:attrNameLst>
                                      </p:cBhvr>
                                      <p:tavLst>
                                        <p:tav tm="0">
                                          <p:val>
                                            <p:strVal val="#ppt_h"/>
                                          </p:val>
                                        </p:tav>
                                        <p:tav tm="100000">
                                          <p:val>
                                            <p:strVal val="#ppt_h"/>
                                          </p:val>
                                        </p:tav>
                                      </p:tavLst>
                                    </p:anim>
                                  </p:childTnLst>
                                </p:cTn>
                              </p:par>
                            </p:childTnLst>
                          </p:cTn>
                        </p:par>
                        <p:par>
                          <p:cTn id="52" fill="hold" nodeType="afterGroup">
                            <p:stCondLst>
                              <p:cond delay="1800"/>
                            </p:stCondLst>
                            <p:childTnLst>
                              <p:par>
                                <p:cTn id="53" presetID="4" presetClass="entr" presetSubtype="16" fill="hold"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box(in)">
                                      <p:cBhvr>
                                        <p:cTn id="55" dur="200"/>
                                        <p:tgtEl>
                                          <p:spTgt spid="17"/>
                                        </p:tgtEl>
                                      </p:cBhvr>
                                    </p:animEffect>
                                  </p:childTnLst>
                                </p:cTn>
                              </p:par>
                            </p:childTnLst>
                          </p:cTn>
                        </p:par>
                        <p:par>
                          <p:cTn id="56" fill="hold" nodeType="afterGroup">
                            <p:stCondLst>
                              <p:cond delay="2000"/>
                            </p:stCondLst>
                            <p:childTnLst>
                              <p:par>
                                <p:cTn id="57" presetID="49" presetClass="entr" presetSubtype="0" decel="100000"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200" fill="hold"/>
                                        <p:tgtEl>
                                          <p:spTgt spid="27"/>
                                        </p:tgtEl>
                                        <p:attrNameLst>
                                          <p:attrName>ppt_w</p:attrName>
                                        </p:attrNameLst>
                                      </p:cBhvr>
                                      <p:tavLst>
                                        <p:tav tm="0">
                                          <p:val>
                                            <p:fltVal val="0"/>
                                          </p:val>
                                        </p:tav>
                                        <p:tav tm="100000">
                                          <p:val>
                                            <p:strVal val="#ppt_w"/>
                                          </p:val>
                                        </p:tav>
                                      </p:tavLst>
                                    </p:anim>
                                    <p:anim calcmode="lin" valueType="num">
                                      <p:cBhvr>
                                        <p:cTn id="60" dur="200" fill="hold"/>
                                        <p:tgtEl>
                                          <p:spTgt spid="27"/>
                                        </p:tgtEl>
                                        <p:attrNameLst>
                                          <p:attrName>ppt_h</p:attrName>
                                        </p:attrNameLst>
                                      </p:cBhvr>
                                      <p:tavLst>
                                        <p:tav tm="0">
                                          <p:val>
                                            <p:fltVal val="0"/>
                                          </p:val>
                                        </p:tav>
                                        <p:tav tm="100000">
                                          <p:val>
                                            <p:strVal val="#ppt_h"/>
                                          </p:val>
                                        </p:tav>
                                      </p:tavLst>
                                    </p:anim>
                                    <p:anim calcmode="lin" valueType="num">
                                      <p:cBhvr>
                                        <p:cTn id="61" dur="200" fill="hold"/>
                                        <p:tgtEl>
                                          <p:spTgt spid="27"/>
                                        </p:tgtEl>
                                        <p:attrNameLst>
                                          <p:attrName>style.rotation</p:attrName>
                                        </p:attrNameLst>
                                      </p:cBhvr>
                                      <p:tavLst>
                                        <p:tav tm="0">
                                          <p:val>
                                            <p:fltVal val="360"/>
                                          </p:val>
                                        </p:tav>
                                        <p:tav tm="100000">
                                          <p:val>
                                            <p:fltVal val="0"/>
                                          </p:val>
                                        </p:tav>
                                      </p:tavLst>
                                    </p:anim>
                                    <p:animEffect transition="in" filter="fade">
                                      <p:cBhvr>
                                        <p:cTn id="62" dur="200"/>
                                        <p:tgtEl>
                                          <p:spTgt spid="2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18"/>
                                        </p:tgtEl>
                                        <p:attrNameLst>
                                          <p:attrName>style.visibility</p:attrName>
                                        </p:attrNameLst>
                                      </p:cBhvr>
                                      <p:to>
                                        <p:strVal val="visible"/>
                                      </p:to>
                                    </p:set>
                                    <p:animEffect transition="in" filter="wipe(down)">
                                      <p:cBhvr>
                                        <p:cTn id="67"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1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Slide Number Placeholder 1"/>
          <p:cNvSpPr txBox="1">
            <a:spLocks noGrp="1"/>
          </p:cNvSpPr>
          <p:nvPr/>
        </p:nvSpPr>
        <p:spPr bwMode="auto">
          <a:xfrm>
            <a:off x="8737600" y="6775450"/>
            <a:ext cx="2844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2B84F123-AC59-4654-A276-C43775202AD6}" type="slidenum">
              <a:rPr kumimoji="0" lang="en-US" altLang="vi-VN" sz="2800" b="1" i="0" u="none" strike="noStrike" kern="1200" cap="none" spc="0" normalizeH="0" baseline="0" noProof="0">
                <a:ln>
                  <a:noFill/>
                </a:ln>
                <a:solidFill>
                  <a:srgbClr val="FFFFFF"/>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altLang="vi-VN" sz="2800" b="1" i="0" u="none" strike="noStrike" kern="1200" cap="none" spc="0" normalizeH="0" baseline="0" noProof="0">
              <a:ln>
                <a:noFill/>
              </a:ln>
              <a:solidFill>
                <a:srgbClr val="FFFFFF"/>
              </a:solidFill>
              <a:effectLst/>
              <a:uLnTx/>
              <a:uFillTx/>
            </a:endParaRPr>
          </a:p>
        </p:txBody>
      </p:sp>
      <p:pic>
        <p:nvPicPr>
          <p:cNvPr id="2" name="Picture 1"/>
          <p:cNvPicPr>
            <a:picLocks noChangeAspect="1"/>
          </p:cNvPicPr>
          <p:nvPr/>
        </p:nvPicPr>
        <p:blipFill>
          <a:blip r:embed="rId2"/>
          <a:stretch>
            <a:fillRect/>
          </a:stretch>
        </p:blipFill>
        <p:spPr>
          <a:xfrm>
            <a:off x="2438401" y="685800"/>
            <a:ext cx="7100567" cy="2667000"/>
          </a:xfrm>
          <a:prstGeom prst="rect">
            <a:avLst/>
          </a:prstGeom>
        </p:spPr>
      </p:pic>
      <p:sp>
        <p:nvSpPr>
          <p:cNvPr id="3" name="Rectangle 2"/>
          <p:cNvSpPr/>
          <p:nvPr/>
        </p:nvSpPr>
        <p:spPr>
          <a:xfrm>
            <a:off x="812800" y="3886201"/>
            <a:ext cx="10972800" cy="1014380"/>
          </a:xfrm>
          <a:prstGeom prst="rect">
            <a:avLst/>
          </a:prstGeom>
        </p:spPr>
        <p:txBody>
          <a:bodyPr wrap="square">
            <a:spAutoFit/>
          </a:bodyPr>
          <a:lstStyle/>
          <a:p>
            <a:pPr algn="just">
              <a:lnSpc>
                <a:spcPct val="107000"/>
              </a:lnSpc>
              <a:spcBef>
                <a:spcPts val="600"/>
              </a:spcBef>
              <a:spcAft>
                <a:spcPts val="600"/>
              </a:spcAft>
            </a:pPr>
            <a:r>
              <a:rPr lang="en-US" sz="28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Giải</a:t>
            </a:r>
            <a:r>
              <a:rPr lang="en-US" sz="28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thích</a:t>
            </a:r>
            <a:r>
              <a:rPr lang="en-US" sz="28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cách</a:t>
            </a:r>
            <a:r>
              <a:rPr lang="en-US" sz="28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tác</a:t>
            </a:r>
            <a:r>
              <a:rPr lang="en-US" sz="28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dụng</a:t>
            </a:r>
            <a:r>
              <a:rPr lang="en-US" sz="28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lực</a:t>
            </a:r>
            <a:r>
              <a:rPr lang="en-US" sz="28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khi</a:t>
            </a:r>
            <a:r>
              <a:rPr lang="en-US" sz="28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bắt</a:t>
            </a:r>
            <a:r>
              <a:rPr lang="en-US" sz="28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đầu</a:t>
            </a:r>
            <a:r>
              <a:rPr lang="en-US" sz="28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đạp</a:t>
            </a:r>
            <a:r>
              <a:rPr lang="en-US" sz="28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pê-đan</a:t>
            </a:r>
            <a:r>
              <a:rPr lang="en-US" sz="28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để</a:t>
            </a:r>
            <a:r>
              <a:rPr lang="en-US" sz="28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xe</a:t>
            </a:r>
            <a:r>
              <a:rPr lang="en-US" sz="28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đạp</a:t>
            </a:r>
            <a:r>
              <a:rPr lang="en-US" sz="28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có</a:t>
            </a:r>
            <a:r>
              <a:rPr lang="en-US" sz="28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thể</a:t>
            </a:r>
            <a:r>
              <a:rPr lang="en-US" sz="28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chuyển</a:t>
            </a:r>
            <a:r>
              <a:rPr lang="en-US" sz="28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động</a:t>
            </a:r>
            <a:r>
              <a:rPr lang="en-US" sz="28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683961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Slide Number Placeholder 1"/>
          <p:cNvSpPr txBox="1">
            <a:spLocks noGrp="1"/>
          </p:cNvSpPr>
          <p:nvPr/>
        </p:nvSpPr>
        <p:spPr bwMode="auto">
          <a:xfrm>
            <a:off x="8737600" y="6775450"/>
            <a:ext cx="2844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2B84F123-AC59-4654-A276-C43775202AD6}" type="slidenum">
              <a:rPr kumimoji="0" lang="en-US" altLang="vi-VN" sz="2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altLang="vi-VN" sz="2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2" name="Picture 1"/>
          <p:cNvPicPr>
            <a:picLocks noChangeAspect="1"/>
          </p:cNvPicPr>
          <p:nvPr/>
        </p:nvPicPr>
        <p:blipFill>
          <a:blip r:embed="rId2"/>
          <a:stretch>
            <a:fillRect/>
          </a:stretch>
        </p:blipFill>
        <p:spPr>
          <a:xfrm>
            <a:off x="2438401" y="685800"/>
            <a:ext cx="7100567" cy="2667000"/>
          </a:xfrm>
          <a:prstGeom prst="rect">
            <a:avLst/>
          </a:prstGeom>
        </p:spPr>
      </p:pic>
      <p:sp>
        <p:nvSpPr>
          <p:cNvPr id="4" name="Rectangle 3"/>
          <p:cNvSpPr/>
          <p:nvPr/>
        </p:nvSpPr>
        <p:spPr>
          <a:xfrm>
            <a:off x="914400" y="4049745"/>
            <a:ext cx="10668000" cy="1475404"/>
          </a:xfrm>
          <a:prstGeom prst="rect">
            <a:avLst/>
          </a:prstGeom>
        </p:spPr>
        <p:txBody>
          <a:bodyPr wrap="square">
            <a:spAutoFit/>
          </a:bodyPr>
          <a:lstStyle/>
          <a:p>
            <a:pPr algn="just">
              <a:lnSpc>
                <a:spcPct val="107000"/>
              </a:lnSpc>
              <a:spcBef>
                <a:spcPts val="600"/>
              </a:spcBef>
              <a:spcAft>
                <a:spcPts val="600"/>
              </a:spcAft>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Chân tác dụng lên pê – đan một lực có phương thẳng đứng hướng xuống dưới, vuông góc với pê – đan làm đùi đĩa quay quanh trục, giúp đĩa và xích chuyển động kéo theo bánh líp xe chuyển động làm bánh xe quay.</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8282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066800"/>
            <a:ext cx="10058400" cy="522259"/>
          </a:xfrm>
          <a:prstGeom prst="rect">
            <a:avLst/>
          </a:prstGeom>
        </p:spPr>
        <p:txBody>
          <a:bodyPr wrap="square">
            <a:spAutoFit/>
          </a:bodyPr>
          <a:lstStyle/>
          <a:p>
            <a:pPr algn="just">
              <a:lnSpc>
                <a:spcPct val="107000"/>
              </a:lnSpc>
              <a:spcBef>
                <a:spcPts val="600"/>
              </a:spcBef>
              <a:spcAft>
                <a:spcPts val="600"/>
              </a:spcAft>
            </a:pPr>
            <a:r>
              <a:rPr lang="en-US" sz="28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Giải</a:t>
            </a:r>
            <a:r>
              <a:rPr lang="en-US" sz="28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thích</a:t>
            </a:r>
            <a:r>
              <a:rPr lang="en-US" sz="28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được</a:t>
            </a:r>
            <a:r>
              <a:rPr lang="en-US" sz="28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cách</a:t>
            </a:r>
            <a:r>
              <a:rPr lang="en-US" sz="28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sử</a:t>
            </a:r>
            <a:r>
              <a:rPr lang="en-US" sz="28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dụng</a:t>
            </a:r>
            <a:r>
              <a:rPr lang="en-US" sz="28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cờ</a:t>
            </a:r>
            <a:r>
              <a:rPr lang="en-US" sz="28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lê</a:t>
            </a:r>
            <a:r>
              <a:rPr lang="en-US" sz="28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để</a:t>
            </a:r>
            <a:r>
              <a:rPr lang="en-US" sz="28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vặn</a:t>
            </a:r>
            <a:r>
              <a:rPr lang="en-US" sz="28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ốc</a:t>
            </a:r>
            <a:r>
              <a:rPr lang="en-US" sz="28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một</a:t>
            </a:r>
            <a:r>
              <a:rPr lang="en-US" sz="28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cách</a:t>
            </a:r>
            <a:r>
              <a:rPr lang="en-US" sz="28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dễ</a:t>
            </a:r>
            <a:r>
              <a:rPr lang="en-US" sz="28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dàng</a:t>
            </a:r>
            <a:r>
              <a:rPr lang="en-US" sz="28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454400" y="2102789"/>
            <a:ext cx="5284704" cy="2557462"/>
          </a:xfrm>
          <a:prstGeom prst="rect">
            <a:avLst/>
          </a:prstGeom>
        </p:spPr>
      </p:pic>
    </p:spTree>
    <p:extLst>
      <p:ext uri="{BB962C8B-B14F-4D97-AF65-F5344CB8AC3E}">
        <p14:creationId xmlns:p14="http://schemas.microsoft.com/office/powerpoint/2010/main" val="2603742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Top 123+] Hình nền Powerpoint “ĐẸP NHỨC NÁ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 1"/>
          <p:cNvGraphicFramePr/>
          <p:nvPr>
            <p:extLst>
              <p:ext uri="{D42A27DB-BD31-4B8C-83A1-F6EECF244321}">
                <p14:modId xmlns:p14="http://schemas.microsoft.com/office/powerpoint/2010/main" val="2617940925"/>
              </p:ext>
            </p:extLst>
          </p:nvPr>
        </p:nvGraphicFramePr>
        <p:xfrm>
          <a:off x="1496422" y="719666"/>
          <a:ext cx="9045303" cy="6138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11015" y="0"/>
            <a:ext cx="11591779" cy="584775"/>
          </a:xfrm>
          <a:prstGeom prst="rect">
            <a:avLst/>
          </a:prstGeom>
          <a:noFill/>
        </p:spPr>
        <p:txBody>
          <a:bodyPr wrap="square" rtlCol="0">
            <a:spAutoFit/>
          </a:bodyPr>
          <a:lstStyle/>
          <a:p>
            <a:pPr algn="just"/>
            <a:r>
              <a:rPr lang="vi-VN" sz="3200" b="1" dirty="0">
                <a:solidFill>
                  <a:schemeClr val="bg1"/>
                </a:solidFill>
                <a:latin typeface="Times New Roman" pitchFamily="18" charset="0"/>
                <a:cs typeface="Times New Roman" pitchFamily="18" charset="0"/>
              </a:rPr>
              <a:t>BÀI 1</a:t>
            </a:r>
            <a:r>
              <a:rPr lang="en-US" sz="3200" b="1" dirty="0">
                <a:solidFill>
                  <a:schemeClr val="bg1"/>
                </a:solidFill>
                <a:latin typeface="Times New Roman" pitchFamily="18" charset="0"/>
                <a:cs typeface="Times New Roman" pitchFamily="18" charset="0"/>
              </a:rPr>
              <a:t>8</a:t>
            </a:r>
            <a:r>
              <a:rPr lang="vi-VN" sz="3200" b="1" dirty="0">
                <a:solidFill>
                  <a:schemeClr val="bg1"/>
                </a:solidFill>
                <a:latin typeface="Times New Roman" pitchFamily="18" charset="0"/>
                <a:cs typeface="Times New Roman" pitchFamily="18" charset="0"/>
              </a:rPr>
              <a:t>: </a:t>
            </a:r>
            <a:r>
              <a:rPr lang="en-US" sz="3200" b="1" dirty="0">
                <a:solidFill>
                  <a:schemeClr val="bg1"/>
                </a:solidFill>
                <a:latin typeface="Times New Roman" panose="02020603050405020304" pitchFamily="18" charset="0"/>
                <a:cs typeface="Times New Roman" panose="02020603050405020304" pitchFamily="18" charset="0"/>
              </a:rPr>
              <a:t>TÁC DỤNG LÀM QUAY CỦA LỰC. MOMENT LỰC</a:t>
            </a:r>
          </a:p>
        </p:txBody>
      </p:sp>
    </p:spTree>
    <p:extLst>
      <p:ext uri="{BB962C8B-B14F-4D97-AF65-F5344CB8AC3E}">
        <p14:creationId xmlns:p14="http://schemas.microsoft.com/office/powerpoint/2010/main" val="1508632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graphicEl>
                                              <a:dgm id="{A1BA1F62-7315-473A-90A7-DCFA31148357}"/>
                                            </p:graphicEl>
                                          </p:spTgt>
                                        </p:tgtEl>
                                        <p:attrNameLst>
                                          <p:attrName>style.visibility</p:attrName>
                                        </p:attrNameLst>
                                      </p:cBhvr>
                                      <p:to>
                                        <p:strVal val="visible"/>
                                      </p:to>
                                    </p:set>
                                    <p:animEffect transition="in" filter="wipe(up)">
                                      <p:cBhvr>
                                        <p:cTn id="7" dur="500"/>
                                        <p:tgtEl>
                                          <p:spTgt spid="2">
                                            <p:graphicEl>
                                              <a:dgm id="{A1BA1F62-7315-473A-90A7-DCFA31148357}"/>
                                            </p:graphic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
                                            <p:graphicEl>
                                              <a:dgm id="{12422D0C-9B3B-4C5B-8D96-B9FC10DEDD42}"/>
                                            </p:graphicEl>
                                          </p:spTgt>
                                        </p:tgtEl>
                                        <p:attrNameLst>
                                          <p:attrName>style.visibility</p:attrName>
                                        </p:attrNameLst>
                                      </p:cBhvr>
                                      <p:to>
                                        <p:strVal val="visible"/>
                                      </p:to>
                                    </p:set>
                                    <p:animEffect transition="in" filter="wipe(up)">
                                      <p:cBhvr>
                                        <p:cTn id="10" dur="500"/>
                                        <p:tgtEl>
                                          <p:spTgt spid="2">
                                            <p:graphicEl>
                                              <a:dgm id="{12422D0C-9B3B-4C5B-8D96-B9FC10DEDD42}"/>
                                            </p:graphic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
                                            <p:graphicEl>
                                              <a:dgm id="{910461C9-0C99-4166-A12E-F7AFC982EBD5}"/>
                                            </p:graphicEl>
                                          </p:spTgt>
                                        </p:tgtEl>
                                        <p:attrNameLst>
                                          <p:attrName>style.visibility</p:attrName>
                                        </p:attrNameLst>
                                      </p:cBhvr>
                                      <p:to>
                                        <p:strVal val="visible"/>
                                      </p:to>
                                    </p:set>
                                    <p:animEffect transition="in" filter="wipe(up)">
                                      <p:cBhvr>
                                        <p:cTn id="13" dur="500"/>
                                        <p:tgtEl>
                                          <p:spTgt spid="2">
                                            <p:graphicEl>
                                              <a:dgm id="{910461C9-0C99-4166-A12E-F7AFC982EBD5}"/>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2">
                                            <p:graphicEl>
                                              <a:dgm id="{D0AA3DD4-3286-443F-AB33-ECB873E85756}"/>
                                            </p:graphicEl>
                                          </p:spTgt>
                                        </p:tgtEl>
                                        <p:attrNameLst>
                                          <p:attrName>style.visibility</p:attrName>
                                        </p:attrNameLst>
                                      </p:cBhvr>
                                      <p:to>
                                        <p:strVal val="visible"/>
                                      </p:to>
                                    </p:set>
                                    <p:animEffect transition="in" filter="wipe(up)">
                                      <p:cBhvr>
                                        <p:cTn id="18" dur="500"/>
                                        <p:tgtEl>
                                          <p:spTgt spid="2">
                                            <p:graphicEl>
                                              <a:dgm id="{D0AA3DD4-3286-443F-AB33-ECB873E85756}"/>
                                            </p:graphic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2">
                                            <p:graphicEl>
                                              <a:dgm id="{0E2AB1CC-BDCE-4354-B20E-AC6A0BE0C25F}"/>
                                            </p:graphicEl>
                                          </p:spTgt>
                                        </p:tgtEl>
                                        <p:attrNameLst>
                                          <p:attrName>style.visibility</p:attrName>
                                        </p:attrNameLst>
                                      </p:cBhvr>
                                      <p:to>
                                        <p:strVal val="visible"/>
                                      </p:to>
                                    </p:set>
                                    <p:animEffect transition="in" filter="wipe(up)">
                                      <p:cBhvr>
                                        <p:cTn id="21" dur="500"/>
                                        <p:tgtEl>
                                          <p:spTgt spid="2">
                                            <p:graphicEl>
                                              <a:dgm id="{0E2AB1CC-BDCE-4354-B20E-AC6A0BE0C25F}"/>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2">
                                            <p:graphicEl>
                                              <a:dgm id="{CE9C707E-3FE4-4690-8268-59E22817A905}"/>
                                            </p:graphicEl>
                                          </p:spTgt>
                                        </p:tgtEl>
                                        <p:attrNameLst>
                                          <p:attrName>style.visibility</p:attrName>
                                        </p:attrNameLst>
                                      </p:cBhvr>
                                      <p:to>
                                        <p:strVal val="visible"/>
                                      </p:to>
                                    </p:set>
                                    <p:animEffect transition="in" filter="wipe(up)">
                                      <p:cBhvr>
                                        <p:cTn id="26" dur="500"/>
                                        <p:tgtEl>
                                          <p:spTgt spid="2">
                                            <p:graphicEl>
                                              <a:dgm id="{CE9C707E-3FE4-4690-8268-59E22817A905}"/>
                                            </p:graphicEl>
                                          </p:spTgt>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
                                            <p:graphicEl>
                                              <a:dgm id="{66FF65FC-CC50-4D6C-A3EE-2F86FA6DE40E}"/>
                                            </p:graphicEl>
                                          </p:spTgt>
                                        </p:tgtEl>
                                        <p:attrNameLst>
                                          <p:attrName>style.visibility</p:attrName>
                                        </p:attrNameLst>
                                      </p:cBhvr>
                                      <p:to>
                                        <p:strVal val="visible"/>
                                      </p:to>
                                    </p:set>
                                    <p:animEffect transition="in" filter="wipe(up)">
                                      <p:cBhvr>
                                        <p:cTn id="29" dur="500"/>
                                        <p:tgtEl>
                                          <p:spTgt spid="2">
                                            <p:graphicEl>
                                              <a:dgm id="{66FF65FC-CC50-4D6C-A3EE-2F86FA6DE40E}"/>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2">
                                            <p:graphicEl>
                                              <a:dgm id="{E0FF9A6A-508B-4855-9F28-75E7B1406869}"/>
                                            </p:graphicEl>
                                          </p:spTgt>
                                        </p:tgtEl>
                                        <p:attrNameLst>
                                          <p:attrName>style.visibility</p:attrName>
                                        </p:attrNameLst>
                                      </p:cBhvr>
                                      <p:to>
                                        <p:strVal val="visible"/>
                                      </p:to>
                                    </p:set>
                                    <p:animEffect transition="in" filter="wipe(up)">
                                      <p:cBhvr>
                                        <p:cTn id="34" dur="500"/>
                                        <p:tgtEl>
                                          <p:spTgt spid="2">
                                            <p:graphicEl>
                                              <a:dgm id="{E0FF9A6A-508B-4855-9F28-75E7B1406869}"/>
                                            </p:graphicEl>
                                          </p:spTgt>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2">
                                            <p:graphicEl>
                                              <a:dgm id="{88408216-1E50-4EF4-8600-554E852DD59B}"/>
                                            </p:graphicEl>
                                          </p:spTgt>
                                        </p:tgtEl>
                                        <p:attrNameLst>
                                          <p:attrName>style.visibility</p:attrName>
                                        </p:attrNameLst>
                                      </p:cBhvr>
                                      <p:to>
                                        <p:strVal val="visible"/>
                                      </p:to>
                                    </p:set>
                                    <p:animEffect transition="in" filter="wipe(up)">
                                      <p:cBhvr>
                                        <p:cTn id="37" dur="500"/>
                                        <p:tgtEl>
                                          <p:spTgt spid="2">
                                            <p:graphicEl>
                                              <a:dgm id="{88408216-1E50-4EF4-8600-554E852DD59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2971801"/>
            <a:ext cx="10972800" cy="2246769"/>
          </a:xfrm>
          <a:prstGeom prst="rect">
            <a:avLst/>
          </a:prstGeom>
        </p:spPr>
        <p:txBody>
          <a:bodyPr wrap="square">
            <a:spAutoFit/>
          </a:bodyPr>
          <a:lstStyle/>
          <a:p>
            <a:pPr algn="just"/>
            <a:r>
              <a:rPr lang="en-US" sz="2800">
                <a:solidFill>
                  <a:srgbClr val="000000"/>
                </a:solidFill>
                <a:latin typeface="Times New Roman" panose="02020603050405020304" pitchFamily="18" charset="0"/>
                <a:ea typeface="Calibri" panose="020F0502020204030204" pitchFamily="34" charset="0"/>
              </a:rPr>
              <a:t> Người ta thường sử dụng cờ lê để vặn ốc khi chiếc ốc rất chặt, khó thể có dùng tay không để vặn vì một đầu cờ lê gắn với ốc tạo ra trục quay, ta cầm tay vào đầu còn lại và tác dụng một lực có giá không song song và không cắt trục quay sẽ làm ốc quay. Hơn nữa, giá của lực cách xa trục quay nên tác dụng làm quay ốc lớn hơn khi ta dùng tay không để vặn ốc.</a:t>
            </a:r>
            <a:endParaRPr lang="en-US" sz="2800"/>
          </a:p>
        </p:txBody>
      </p:sp>
      <p:pic>
        <p:nvPicPr>
          <p:cNvPr id="3" name="Picture 2"/>
          <p:cNvPicPr>
            <a:picLocks noChangeAspect="1"/>
          </p:cNvPicPr>
          <p:nvPr/>
        </p:nvPicPr>
        <p:blipFill>
          <a:blip r:embed="rId2"/>
          <a:stretch>
            <a:fillRect/>
          </a:stretch>
        </p:blipFill>
        <p:spPr>
          <a:xfrm>
            <a:off x="3251201" y="228601"/>
            <a:ext cx="5283657" cy="2554445"/>
          </a:xfrm>
          <a:prstGeom prst="rect">
            <a:avLst/>
          </a:prstGeom>
        </p:spPr>
      </p:pic>
    </p:spTree>
    <p:extLst>
      <p:ext uri="{BB962C8B-B14F-4D97-AF65-F5344CB8AC3E}">
        <p14:creationId xmlns:p14="http://schemas.microsoft.com/office/powerpoint/2010/main" val="1235802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4855" y="182271"/>
            <a:ext cx="11776841" cy="584775"/>
          </a:xfrm>
          <a:prstGeom prst="rect">
            <a:avLst/>
          </a:prstGeom>
        </p:spPr>
        <p:txBody>
          <a:bodyPr wrap="square">
            <a:spAutoFit/>
          </a:bodyPr>
          <a:lstStyle/>
          <a:p>
            <a:r>
              <a:rPr lang="vi-VN" sz="3200" b="1" dirty="0">
                <a:latin typeface="Times New Roman" pitchFamily="18" charset="0"/>
                <a:cs typeface="Times New Roman" pitchFamily="18" charset="0"/>
              </a:rPr>
              <a:t>BÀI 1</a:t>
            </a:r>
            <a:r>
              <a:rPr lang="en-US" sz="3200" b="1" dirty="0">
                <a:latin typeface="Times New Roman" pitchFamily="18" charset="0"/>
                <a:cs typeface="Times New Roman" pitchFamily="18" charset="0"/>
              </a:rPr>
              <a:t>8</a:t>
            </a:r>
            <a:r>
              <a:rPr lang="vi-VN" sz="3200" b="1" dirty="0">
                <a:latin typeface="Times New Roman" pitchFamily="18" charset="0"/>
                <a:cs typeface="Times New Roman" pitchFamily="18" charset="0"/>
              </a:rPr>
              <a:t>: </a:t>
            </a:r>
            <a:r>
              <a:rPr lang="en-US" sz="3200" b="1" dirty="0">
                <a:latin typeface="Times New Roman" panose="02020603050405020304" pitchFamily="18" charset="0"/>
                <a:cs typeface="Times New Roman" panose="02020603050405020304" pitchFamily="18" charset="0"/>
              </a:rPr>
              <a:t>TÁC DỤNG LÀM QUAY CỦA LỰC. MOMENT LỰC</a:t>
            </a:r>
          </a:p>
        </p:txBody>
      </p:sp>
      <p:sp>
        <p:nvSpPr>
          <p:cNvPr id="5" name="Rectangle 4"/>
          <p:cNvSpPr/>
          <p:nvPr/>
        </p:nvSpPr>
        <p:spPr>
          <a:xfrm>
            <a:off x="224858" y="798163"/>
            <a:ext cx="5871142" cy="523220"/>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I. LỰC CÓ THỂ LÀM QUAY VẬT</a:t>
            </a:r>
            <a:endParaRPr lang="en-US" sz="2800" dirty="0">
              <a:latin typeface="Times New Roman" panose="02020603050405020304" pitchFamily="18" charset="0"/>
              <a:cs typeface="Times New Roman" panose="02020603050405020304" pitchFamily="18" charset="0"/>
            </a:endParaRPr>
          </a:p>
        </p:txBody>
      </p:sp>
      <p:sp>
        <p:nvSpPr>
          <p:cNvPr id="7" name="Rectangle 6"/>
          <p:cNvSpPr/>
          <p:nvPr/>
        </p:nvSpPr>
        <p:spPr>
          <a:xfrm>
            <a:off x="266339" y="1373302"/>
            <a:ext cx="2292371" cy="523220"/>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1. </a:t>
            </a:r>
            <a:r>
              <a:rPr lang="en-US" sz="2800" b="1" dirty="0" err="1">
                <a:latin typeface="Times New Roman" panose="02020603050405020304" pitchFamily="18" charset="0"/>
                <a:cs typeface="Times New Roman" panose="02020603050405020304" pitchFamily="18" charset="0"/>
              </a:rPr>
              <a:t>Thí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nghiệm</a:t>
            </a:r>
            <a:endParaRPr lang="en-US" sz="28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6B127EF7-5E01-4054-8F21-658231BC7326}"/>
              </a:ext>
            </a:extLst>
          </p:cNvPr>
          <p:cNvSpPr txBox="1"/>
          <p:nvPr/>
        </p:nvSpPr>
        <p:spPr>
          <a:xfrm>
            <a:off x="349479" y="1930907"/>
            <a:ext cx="5157277"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 Dụng cụ nh</a:t>
            </a:r>
            <a:r>
              <a:rPr lang="vi-VN" sz="2400">
                <a:latin typeface="Times New Roman" panose="02020603050405020304" pitchFamily="18" charset="0"/>
                <a:cs typeface="Times New Roman" panose="02020603050405020304" pitchFamily="18" charset="0"/>
              </a:rPr>
              <a:t>ư</a:t>
            </a:r>
            <a:r>
              <a:rPr lang="en-US" sz="2400">
                <a:latin typeface="Times New Roman" panose="02020603050405020304" pitchFamily="18" charset="0"/>
                <a:cs typeface="Times New Roman" panose="02020603050405020304" pitchFamily="18" charset="0"/>
              </a:rPr>
              <a:t>: H18.1 </a:t>
            </a:r>
            <a:r>
              <a:rPr lang="en-US" sz="2400" dirty="0">
                <a:latin typeface="Times New Roman" panose="02020603050405020304" pitchFamily="18" charset="0"/>
                <a:cs typeface="Times New Roman" panose="02020603050405020304" pitchFamily="18" charset="0"/>
              </a:rPr>
              <a:t>SGK/76</a:t>
            </a:r>
          </a:p>
        </p:txBody>
      </p:sp>
      <p:sp>
        <p:nvSpPr>
          <p:cNvPr id="9" name="TextBox 8">
            <a:extLst>
              <a:ext uri="{FF2B5EF4-FFF2-40B4-BE49-F238E27FC236}">
                <a16:creationId xmlns:a16="http://schemas.microsoft.com/office/drawing/2014/main" id="{DB76323A-2AA8-4F96-8D6F-35D4D4AB5C72}"/>
              </a:ext>
            </a:extLst>
          </p:cNvPr>
          <p:cNvSpPr txBox="1"/>
          <p:nvPr/>
        </p:nvSpPr>
        <p:spPr>
          <a:xfrm>
            <a:off x="349479" y="2435934"/>
            <a:ext cx="2035427" cy="461665"/>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endParaRPr lang="en-US" sz="24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DB76323A-2AA8-4F96-8D6F-35D4D4AB5C72}"/>
              </a:ext>
            </a:extLst>
          </p:cNvPr>
          <p:cNvSpPr txBox="1"/>
          <p:nvPr/>
        </p:nvSpPr>
        <p:spPr>
          <a:xfrm>
            <a:off x="241738" y="2870680"/>
            <a:ext cx="8010558" cy="830997"/>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 Gắn thanh nhựa lên giá tại trục quay O sao cho thanh nhựa nằm cân bằng theo ph</a:t>
            </a:r>
            <a:r>
              <a:rPr lang="vi-VN" sz="2400">
                <a:latin typeface="Times New Roman" panose="02020603050405020304" pitchFamily="18" charset="0"/>
                <a:cs typeface="Times New Roman" panose="02020603050405020304" pitchFamily="18" charset="0"/>
              </a:rPr>
              <a:t>ươ</a:t>
            </a:r>
            <a:r>
              <a:rPr lang="en-US" sz="2400">
                <a:latin typeface="Times New Roman" panose="02020603050405020304" pitchFamily="18" charset="0"/>
                <a:cs typeface="Times New Roman" panose="02020603050405020304" pitchFamily="18" charset="0"/>
              </a:rPr>
              <a:t>ng ngang.</a:t>
            </a:r>
            <a:endParaRPr lang="en-US" sz="2400" dirty="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2"/>
          <a:stretch>
            <a:fillRect/>
          </a:stretch>
        </p:blipFill>
        <p:spPr>
          <a:xfrm>
            <a:off x="8466083" y="1008994"/>
            <a:ext cx="3484179" cy="4460146"/>
          </a:xfrm>
          <a:prstGeom prst="rect">
            <a:avLst/>
          </a:prstGeom>
        </p:spPr>
      </p:pic>
      <p:sp>
        <p:nvSpPr>
          <p:cNvPr id="12" name="TextBox 11">
            <a:extLst>
              <a:ext uri="{FF2B5EF4-FFF2-40B4-BE49-F238E27FC236}">
                <a16:creationId xmlns:a16="http://schemas.microsoft.com/office/drawing/2014/main" id="{DB76323A-2AA8-4F96-8D6F-35D4D4AB5C72}"/>
              </a:ext>
            </a:extLst>
          </p:cNvPr>
          <p:cNvSpPr txBox="1"/>
          <p:nvPr/>
        </p:nvSpPr>
        <p:spPr>
          <a:xfrm>
            <a:off x="266339" y="3723017"/>
            <a:ext cx="8010558" cy="830997"/>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 Lần 1: Treo quả nặng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A quan sát hiện t</a:t>
            </a:r>
            <a:r>
              <a:rPr lang="vi-VN" sz="2400">
                <a:latin typeface="Times New Roman" panose="02020603050405020304" pitchFamily="18" charset="0"/>
                <a:cs typeface="Times New Roman" panose="02020603050405020304" pitchFamily="18" charset="0"/>
              </a:rPr>
              <a:t>ượng</a:t>
            </a:r>
            <a:r>
              <a:rPr lang="en-US" sz="2400">
                <a:latin typeface="Times New Roman" panose="02020603050405020304" pitchFamily="18" charset="0"/>
                <a:cs typeface="Times New Roman" panose="02020603050405020304" pitchFamily="18" charset="0"/>
              </a:rPr>
              <a:t> xảy ra rồi ghi vào phiếu học tập.</a:t>
            </a:r>
            <a:endParaRPr lang="en-US" sz="24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DB76323A-2AA8-4F96-8D6F-35D4D4AB5C72}"/>
              </a:ext>
            </a:extLst>
          </p:cNvPr>
          <p:cNvSpPr txBox="1"/>
          <p:nvPr/>
        </p:nvSpPr>
        <p:spPr>
          <a:xfrm>
            <a:off x="241738" y="4554750"/>
            <a:ext cx="8199743" cy="1200329"/>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 Lần 2: Bỏ quả nặng ở điểm A ra rồi để cho thanh ngang trở về trạng thái cân bằng rồi tiếp tục treo quả nặng vào điểm C quan sát hiện t</a:t>
            </a:r>
            <a:r>
              <a:rPr lang="vi-VN" sz="2400">
                <a:latin typeface="Times New Roman" panose="02020603050405020304" pitchFamily="18" charset="0"/>
                <a:cs typeface="Times New Roman" panose="02020603050405020304" pitchFamily="18" charset="0"/>
              </a:rPr>
              <a:t>ượng</a:t>
            </a:r>
            <a:r>
              <a:rPr lang="en-US" sz="2400">
                <a:latin typeface="Times New Roman" panose="02020603050405020304" pitchFamily="18" charset="0"/>
                <a:cs typeface="Times New Roman" panose="02020603050405020304" pitchFamily="18" charset="0"/>
              </a:rPr>
              <a:t> rồi ghi vào phiếu học tập.</a:t>
            </a:r>
            <a:endParaRPr lang="en-US" sz="24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DB76323A-2AA8-4F96-8D6F-35D4D4AB5C72}"/>
              </a:ext>
            </a:extLst>
          </p:cNvPr>
          <p:cNvSpPr txBox="1"/>
          <p:nvPr/>
        </p:nvSpPr>
        <p:spPr>
          <a:xfrm>
            <a:off x="220378" y="5808593"/>
            <a:ext cx="7923161"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 Lần 3: Làm nh</a:t>
            </a:r>
            <a:r>
              <a:rPr lang="vi-VN" sz="2400">
                <a:latin typeface="Times New Roman" panose="02020603050405020304" pitchFamily="18" charset="0"/>
                <a:cs typeface="Times New Roman" panose="02020603050405020304" pitchFamily="18" charset="0"/>
              </a:rPr>
              <a:t>ư</a:t>
            </a:r>
            <a:r>
              <a:rPr lang="en-US" sz="2400">
                <a:latin typeface="Times New Roman" panose="02020603050405020304" pitchFamily="18" charset="0"/>
                <a:cs typeface="Times New Roman" panose="02020603050405020304" pitchFamily="18" charset="0"/>
              </a:rPr>
              <a:t> lần 2 nh</a:t>
            </a:r>
            <a:r>
              <a:rPr lang="vi-VN" sz="2400">
                <a:latin typeface="Times New Roman" panose="02020603050405020304" pitchFamily="18" charset="0"/>
                <a:cs typeface="Times New Roman" panose="02020603050405020304" pitchFamily="18" charset="0"/>
              </a:rPr>
              <a:t>ư</a:t>
            </a:r>
            <a:r>
              <a:rPr lang="en-US" sz="2400">
                <a:latin typeface="Times New Roman" panose="02020603050405020304" pitchFamily="18" charset="0"/>
                <a:cs typeface="Times New Roman" panose="02020603050405020304" pitchFamily="18" charset="0"/>
              </a:rPr>
              <a:t>ng treo quả nặng ở điểm O</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79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0-#ppt_w/2"/>
                                          </p:val>
                                        </p:tav>
                                        <p:tav tm="100000">
                                          <p:val>
                                            <p:strVal val="#ppt_x"/>
                                          </p:val>
                                        </p:tav>
                                      </p:tavLst>
                                    </p:anim>
                                    <p:anim calcmode="lin" valueType="num">
                                      <p:cBhvr additive="base">
                                        <p:cTn id="3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0-#ppt_w/2"/>
                                          </p:val>
                                        </p:tav>
                                        <p:tav tm="100000">
                                          <p:val>
                                            <p:strVal val="#ppt_x"/>
                                          </p:val>
                                        </p:tav>
                                      </p:tavLst>
                                    </p:anim>
                                    <p:anim calcmode="lin" valueType="num">
                                      <p:cBhvr additive="base">
                                        <p:cTn id="4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0-#ppt_w/2"/>
                                          </p:val>
                                        </p:tav>
                                        <p:tav tm="100000">
                                          <p:val>
                                            <p:strVal val="#ppt_x"/>
                                          </p:val>
                                        </p:tav>
                                      </p:tavLst>
                                    </p:anim>
                                    <p:anim calcmode="lin" valueType="num">
                                      <p:cBhvr additive="base">
                                        <p:cTn id="50"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2"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FB07-F9B7-5014-896A-1F2BF66F3664}"/>
              </a:ext>
            </a:extLst>
          </p:cNvPr>
          <p:cNvSpPr>
            <a:spLocks noGrp="1"/>
          </p:cNvSpPr>
          <p:nvPr>
            <p:ph type="title"/>
          </p:nvPr>
        </p:nvSpPr>
        <p:spPr>
          <a:xfrm>
            <a:off x="3722146" y="623944"/>
            <a:ext cx="4238514" cy="785308"/>
          </a:xfrm>
        </p:spPr>
        <p:txBody>
          <a:bodyPr>
            <a:normAutofit/>
          </a:bodyPr>
          <a:lstStyle/>
          <a:p>
            <a:pPr algn="ctr"/>
            <a:r>
              <a:rPr lang="en-US" sz="4000">
                <a:latin typeface="Times New Roman" panose="02020603050405020304" pitchFamily="18" charset="0"/>
                <a:cs typeface="Times New Roman" panose="02020603050405020304" pitchFamily="18" charset="0"/>
              </a:rPr>
              <a:t>PHIẾU HỌC TẬP</a:t>
            </a:r>
          </a:p>
        </p:txBody>
      </p:sp>
      <p:graphicFrame>
        <p:nvGraphicFramePr>
          <p:cNvPr id="4" name="Table 4">
            <a:extLst>
              <a:ext uri="{FF2B5EF4-FFF2-40B4-BE49-F238E27FC236}">
                <a16:creationId xmlns:a16="http://schemas.microsoft.com/office/drawing/2014/main" id="{DFCD5E49-134F-EFD5-AD8D-0030EBC67ED8}"/>
              </a:ext>
            </a:extLst>
          </p:cNvPr>
          <p:cNvGraphicFramePr>
            <a:graphicFrameLocks noGrp="1"/>
          </p:cNvGraphicFramePr>
          <p:nvPr>
            <p:ph idx="1"/>
            <p:extLst>
              <p:ext uri="{D42A27DB-BD31-4B8C-83A1-F6EECF244321}">
                <p14:modId xmlns:p14="http://schemas.microsoft.com/office/powerpoint/2010/main" val="704655838"/>
              </p:ext>
            </p:extLst>
          </p:nvPr>
        </p:nvGraphicFramePr>
        <p:xfrm>
          <a:off x="900332" y="1588956"/>
          <a:ext cx="10453468" cy="1840044"/>
        </p:xfrm>
        <a:graphic>
          <a:graphicData uri="http://schemas.openxmlformats.org/drawingml/2006/table">
            <a:tbl>
              <a:tblPr firstRow="1" bandRow="1">
                <a:tableStyleId>{5C22544A-7EE6-4342-B048-85BDC9FD1C3A}</a:tableStyleId>
              </a:tblPr>
              <a:tblGrid>
                <a:gridCol w="5226734">
                  <a:extLst>
                    <a:ext uri="{9D8B030D-6E8A-4147-A177-3AD203B41FA5}">
                      <a16:colId xmlns:a16="http://schemas.microsoft.com/office/drawing/2014/main" val="2302515452"/>
                    </a:ext>
                  </a:extLst>
                </a:gridCol>
                <a:gridCol w="5226734">
                  <a:extLst>
                    <a:ext uri="{9D8B030D-6E8A-4147-A177-3AD203B41FA5}">
                      <a16:colId xmlns:a16="http://schemas.microsoft.com/office/drawing/2014/main" val="2522863799"/>
                    </a:ext>
                  </a:extLst>
                </a:gridCol>
              </a:tblGrid>
              <a:tr h="460011">
                <a:tc>
                  <a:txBody>
                    <a:bodyPr/>
                    <a:lstStyle/>
                    <a:p>
                      <a:pPr algn="ctr"/>
                      <a:r>
                        <a:rPr lang="en-US" sz="2400">
                          <a:latin typeface="Times New Roman" panose="02020603050405020304" pitchFamily="18" charset="0"/>
                          <a:cs typeface="Times New Roman" panose="02020603050405020304" pitchFamily="18" charset="0"/>
                        </a:rPr>
                        <a:t>VỊ TRÍ TREO QUẢ NẶNG.</a:t>
                      </a:r>
                    </a:p>
                  </a:txBody>
                  <a:tcPr/>
                </a:tc>
                <a:tc>
                  <a:txBody>
                    <a:bodyPr/>
                    <a:lstStyle/>
                    <a:p>
                      <a:pPr algn="ctr"/>
                      <a:r>
                        <a:rPr lang="en-US" sz="2400">
                          <a:latin typeface="Times New Roman" panose="02020603050405020304" pitchFamily="18" charset="0"/>
                          <a:cs typeface="Times New Roman" panose="02020603050405020304" pitchFamily="18" charset="0"/>
                        </a:rPr>
                        <a:t>HIỆN T</a:t>
                      </a:r>
                      <a:r>
                        <a:rPr lang="vi-VN" sz="2400">
                          <a:latin typeface="Times New Roman" panose="02020603050405020304" pitchFamily="18" charset="0"/>
                          <a:cs typeface="Times New Roman" panose="02020603050405020304" pitchFamily="18" charset="0"/>
                        </a:rPr>
                        <a:t>ƯỢNG</a:t>
                      </a:r>
                      <a:r>
                        <a:rPr lang="en-US" sz="2400">
                          <a:latin typeface="Times New Roman" panose="02020603050405020304" pitchFamily="18" charset="0"/>
                          <a:cs typeface="Times New Roman" panose="02020603050405020304" pitchFamily="18" charset="0"/>
                        </a:rPr>
                        <a:t> XẢY RA</a:t>
                      </a:r>
                    </a:p>
                  </a:txBody>
                  <a:tcPr/>
                </a:tc>
                <a:extLst>
                  <a:ext uri="{0D108BD9-81ED-4DB2-BD59-A6C34878D82A}">
                    <a16:rowId xmlns:a16="http://schemas.microsoft.com/office/drawing/2014/main" val="228017521"/>
                  </a:ext>
                </a:extLst>
              </a:tr>
              <a:tr h="460011">
                <a:tc>
                  <a:txBody>
                    <a:bodyPr/>
                    <a:lstStyle/>
                    <a:p>
                      <a:pPr algn="ctr"/>
                      <a:r>
                        <a:rPr lang="en-US" sz="2400">
                          <a:latin typeface="Times New Roman" panose="02020603050405020304" pitchFamily="18" charset="0"/>
                          <a:cs typeface="Times New Roman" panose="02020603050405020304" pitchFamily="18" charset="0"/>
                        </a:rPr>
                        <a:t>A</a:t>
                      </a:r>
                    </a:p>
                  </a:txBody>
                  <a:tcPr/>
                </a:tc>
                <a:tc>
                  <a:txBody>
                    <a:bodyPr/>
                    <a:lstStyle/>
                    <a:p>
                      <a:pPr algn="ctr"/>
                      <a:endParaRPr lang="en-US"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444684771"/>
                  </a:ext>
                </a:extLst>
              </a:tr>
              <a:tr h="460011">
                <a:tc>
                  <a:txBody>
                    <a:bodyPr/>
                    <a:lstStyle/>
                    <a:p>
                      <a:pPr algn="ctr"/>
                      <a:r>
                        <a:rPr lang="en-US" sz="2400">
                          <a:latin typeface="Times New Roman" panose="02020603050405020304" pitchFamily="18" charset="0"/>
                          <a:cs typeface="Times New Roman" panose="02020603050405020304" pitchFamily="18" charset="0"/>
                        </a:rPr>
                        <a:t>C</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255980792"/>
                  </a:ext>
                </a:extLst>
              </a:tr>
              <a:tr h="460011">
                <a:tc>
                  <a:txBody>
                    <a:bodyPr/>
                    <a:lstStyle/>
                    <a:p>
                      <a:pPr algn="ctr"/>
                      <a:r>
                        <a:rPr lang="en-US" sz="2400">
                          <a:latin typeface="Times New Roman" panose="02020603050405020304" pitchFamily="18" charset="0"/>
                          <a:cs typeface="Times New Roman" panose="02020603050405020304" pitchFamily="18" charset="0"/>
                        </a:rPr>
                        <a:t>O</a:t>
                      </a:r>
                    </a:p>
                  </a:txBody>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274142363"/>
                  </a:ext>
                </a:extLst>
              </a:tr>
            </a:tbl>
          </a:graphicData>
        </a:graphic>
      </p:graphicFrame>
    </p:spTree>
    <p:extLst>
      <p:ext uri="{BB962C8B-B14F-4D97-AF65-F5344CB8AC3E}">
        <p14:creationId xmlns:p14="http://schemas.microsoft.com/office/powerpoint/2010/main" val="583475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30002" y="357854"/>
            <a:ext cx="4399137" cy="584775"/>
          </a:xfrm>
          <a:prstGeom prst="rect">
            <a:avLst/>
          </a:prstGeom>
        </p:spPr>
        <p:txBody>
          <a:bodyPr wrap="square">
            <a:spAutoFit/>
          </a:bodyPr>
          <a:lstStyle/>
          <a:p>
            <a:r>
              <a:rPr lang="en-US" sz="3200" b="1">
                <a:latin typeface="Times New Roman" panose="02020603050405020304" pitchFamily="18" charset="0"/>
                <a:cs typeface="Times New Roman" panose="02020603050405020304" pitchFamily="18" charset="0"/>
              </a:rPr>
              <a:t>TRẢ LỜI CÂU HỎI</a:t>
            </a:r>
            <a:endParaRPr lang="en-US" sz="3200" dirty="0">
              <a:latin typeface="Times New Roman" panose="02020603050405020304" pitchFamily="18" charset="0"/>
              <a:cs typeface="Times New Roman" panose="02020603050405020304" pitchFamily="18" charset="0"/>
            </a:endParaRPr>
          </a:p>
        </p:txBody>
      </p:sp>
      <p:sp>
        <p:nvSpPr>
          <p:cNvPr id="5" name="Rectangle 4"/>
          <p:cNvSpPr/>
          <p:nvPr/>
        </p:nvSpPr>
        <p:spPr>
          <a:xfrm>
            <a:off x="619955" y="1301019"/>
            <a:ext cx="6609184" cy="1384995"/>
          </a:xfrm>
          <a:prstGeom prst="rect">
            <a:avLst/>
          </a:prstGeom>
        </p:spPr>
        <p:txBody>
          <a:bodyPr wrap="square">
            <a:spAutoFit/>
          </a:bodyPr>
          <a:lstStyle/>
          <a:p>
            <a:pPr algn="just"/>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hỏi</a:t>
            </a:r>
            <a:r>
              <a:rPr lang="en-US" sz="2800" b="1" dirty="0">
                <a:latin typeface="Times New Roman" panose="02020603050405020304" pitchFamily="18" charset="0"/>
                <a:cs typeface="Times New Roman" panose="02020603050405020304" pitchFamily="18" charset="0"/>
              </a:rPr>
              <a:t> 1: </a:t>
            </a:r>
            <a:r>
              <a:rPr lang="en-US" sz="2800" dirty="0">
                <a:latin typeface="Times New Roman" panose="02020603050405020304" pitchFamily="18" charset="0"/>
                <a:cs typeface="Times New Roman" panose="02020603050405020304" pitchFamily="18" charset="0"/>
              </a:rPr>
              <a:t>Treo </a:t>
            </a:r>
            <a:r>
              <a:rPr lang="en-US" sz="2800" dirty="0" err="1">
                <a:latin typeface="Times New Roman" panose="02020603050405020304" pitchFamily="18" charset="0"/>
                <a:cs typeface="Times New Roman" panose="02020603050405020304" pitchFamily="18" charset="0"/>
              </a:rPr>
              <a:t>quả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nặng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thanh</a:t>
            </a:r>
            <a:r>
              <a:rPr lang="en-US" sz="2800" dirty="0">
                <a:latin typeface="Times New Roman" panose="02020603050405020304" pitchFamily="18" charset="0"/>
                <a:cs typeface="Times New Roman" panose="02020603050405020304" pitchFamily="18" charset="0"/>
              </a:rPr>
              <a:t> quay,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quay?</a:t>
            </a:r>
          </a:p>
        </p:txBody>
      </p:sp>
      <p:sp>
        <p:nvSpPr>
          <p:cNvPr id="8" name="Rectangle 7">
            <a:extLst>
              <a:ext uri="{FF2B5EF4-FFF2-40B4-BE49-F238E27FC236}">
                <a16:creationId xmlns:a16="http://schemas.microsoft.com/office/drawing/2014/main" id="{1826592A-4292-28E2-01C8-73EBEE8C4D69}"/>
              </a:ext>
            </a:extLst>
          </p:cNvPr>
          <p:cNvSpPr/>
          <p:nvPr/>
        </p:nvSpPr>
        <p:spPr>
          <a:xfrm>
            <a:off x="619955" y="3217880"/>
            <a:ext cx="6609184" cy="954107"/>
          </a:xfrm>
          <a:prstGeom prst="rect">
            <a:avLst/>
          </a:prstGeom>
        </p:spPr>
        <p:txBody>
          <a:bodyPr wrap="square">
            <a:spAutoFit/>
          </a:bodyPr>
          <a:lstStyle/>
          <a:p>
            <a:pPr algn="just"/>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hỏi</a:t>
            </a:r>
            <a:r>
              <a:rPr lang="en-US" sz="2800" b="1"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Mô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quay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nặng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C.</a:t>
            </a:r>
          </a:p>
        </p:txBody>
      </p:sp>
      <p:pic>
        <p:nvPicPr>
          <p:cNvPr id="9" name="Picture 8">
            <a:extLst>
              <a:ext uri="{FF2B5EF4-FFF2-40B4-BE49-F238E27FC236}">
                <a16:creationId xmlns:a16="http://schemas.microsoft.com/office/drawing/2014/main" id="{D9F351AA-0F75-F379-924D-23D9BFC678BF}"/>
              </a:ext>
            </a:extLst>
          </p:cNvPr>
          <p:cNvPicPr>
            <a:picLocks noChangeAspect="1"/>
          </p:cNvPicPr>
          <p:nvPr/>
        </p:nvPicPr>
        <p:blipFill>
          <a:blip r:embed="rId2"/>
          <a:stretch>
            <a:fillRect/>
          </a:stretch>
        </p:blipFill>
        <p:spPr>
          <a:xfrm>
            <a:off x="7928200" y="510392"/>
            <a:ext cx="3484179" cy="4460146"/>
          </a:xfrm>
          <a:prstGeom prst="rect">
            <a:avLst/>
          </a:prstGeom>
        </p:spPr>
      </p:pic>
    </p:spTree>
    <p:extLst>
      <p:ext uri="{BB962C8B-B14F-4D97-AF65-F5344CB8AC3E}">
        <p14:creationId xmlns:p14="http://schemas.microsoft.com/office/powerpoint/2010/main" val="2888405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FB07-F9B7-5014-896A-1F2BF66F3664}"/>
              </a:ext>
            </a:extLst>
          </p:cNvPr>
          <p:cNvSpPr>
            <a:spLocks noGrp="1"/>
          </p:cNvSpPr>
          <p:nvPr>
            <p:ph type="title"/>
          </p:nvPr>
        </p:nvSpPr>
        <p:spPr>
          <a:xfrm>
            <a:off x="3722146" y="623944"/>
            <a:ext cx="4238514" cy="785308"/>
          </a:xfrm>
        </p:spPr>
        <p:txBody>
          <a:bodyPr>
            <a:normAutofit/>
          </a:bodyPr>
          <a:lstStyle/>
          <a:p>
            <a:pPr algn="ctr"/>
            <a:r>
              <a:rPr lang="en-US" sz="4000">
                <a:latin typeface="Times New Roman" panose="02020603050405020304" pitchFamily="18" charset="0"/>
                <a:cs typeface="Times New Roman" panose="02020603050405020304" pitchFamily="18" charset="0"/>
              </a:rPr>
              <a:t>PHIẾU HỌC TẬP</a:t>
            </a:r>
          </a:p>
        </p:txBody>
      </p:sp>
      <p:graphicFrame>
        <p:nvGraphicFramePr>
          <p:cNvPr id="4" name="Table 4">
            <a:extLst>
              <a:ext uri="{FF2B5EF4-FFF2-40B4-BE49-F238E27FC236}">
                <a16:creationId xmlns:a16="http://schemas.microsoft.com/office/drawing/2014/main" id="{DFCD5E49-134F-EFD5-AD8D-0030EBC67ED8}"/>
              </a:ext>
            </a:extLst>
          </p:cNvPr>
          <p:cNvGraphicFramePr>
            <a:graphicFrameLocks noGrp="1"/>
          </p:cNvGraphicFramePr>
          <p:nvPr>
            <p:ph idx="1"/>
            <p:extLst>
              <p:ext uri="{D42A27DB-BD31-4B8C-83A1-F6EECF244321}">
                <p14:modId xmlns:p14="http://schemas.microsoft.com/office/powerpoint/2010/main" val="4221706577"/>
              </p:ext>
            </p:extLst>
          </p:nvPr>
        </p:nvGraphicFramePr>
        <p:xfrm>
          <a:off x="838200" y="1588957"/>
          <a:ext cx="10515600" cy="202826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302515452"/>
                    </a:ext>
                  </a:extLst>
                </a:gridCol>
                <a:gridCol w="5257800">
                  <a:extLst>
                    <a:ext uri="{9D8B030D-6E8A-4147-A177-3AD203B41FA5}">
                      <a16:colId xmlns:a16="http://schemas.microsoft.com/office/drawing/2014/main" val="2522863799"/>
                    </a:ext>
                  </a:extLst>
                </a:gridCol>
              </a:tblGrid>
              <a:tr h="507066">
                <a:tc>
                  <a:txBody>
                    <a:bodyPr/>
                    <a:lstStyle/>
                    <a:p>
                      <a:pPr algn="ctr"/>
                      <a:r>
                        <a:rPr lang="en-US" sz="2400">
                          <a:latin typeface="Times New Roman" panose="02020603050405020304" pitchFamily="18" charset="0"/>
                          <a:cs typeface="Times New Roman" panose="02020603050405020304" pitchFamily="18" charset="0"/>
                        </a:rPr>
                        <a:t>VỊ TRÍ TREO QUẢ NẶNG.</a:t>
                      </a:r>
                    </a:p>
                  </a:txBody>
                  <a:tcPr/>
                </a:tc>
                <a:tc>
                  <a:txBody>
                    <a:bodyPr/>
                    <a:lstStyle/>
                    <a:p>
                      <a:pPr algn="ctr"/>
                      <a:r>
                        <a:rPr lang="en-US" sz="2400">
                          <a:latin typeface="Times New Roman" panose="02020603050405020304" pitchFamily="18" charset="0"/>
                          <a:cs typeface="Times New Roman" panose="02020603050405020304" pitchFamily="18" charset="0"/>
                        </a:rPr>
                        <a:t>HIỆN T</a:t>
                      </a:r>
                      <a:r>
                        <a:rPr lang="vi-VN" sz="2400">
                          <a:latin typeface="Times New Roman" panose="02020603050405020304" pitchFamily="18" charset="0"/>
                          <a:cs typeface="Times New Roman" panose="02020603050405020304" pitchFamily="18" charset="0"/>
                        </a:rPr>
                        <a:t>ƯỢNG</a:t>
                      </a:r>
                      <a:r>
                        <a:rPr lang="en-US" sz="2400">
                          <a:latin typeface="Times New Roman" panose="02020603050405020304" pitchFamily="18" charset="0"/>
                          <a:cs typeface="Times New Roman" panose="02020603050405020304" pitchFamily="18" charset="0"/>
                        </a:rPr>
                        <a:t> XẢY RA</a:t>
                      </a:r>
                    </a:p>
                  </a:txBody>
                  <a:tcPr/>
                </a:tc>
                <a:extLst>
                  <a:ext uri="{0D108BD9-81ED-4DB2-BD59-A6C34878D82A}">
                    <a16:rowId xmlns:a16="http://schemas.microsoft.com/office/drawing/2014/main" val="228017521"/>
                  </a:ext>
                </a:extLst>
              </a:tr>
              <a:tr h="507066">
                <a:tc>
                  <a:txBody>
                    <a:bodyPr/>
                    <a:lstStyle/>
                    <a:p>
                      <a:pPr algn="ctr"/>
                      <a:r>
                        <a:rPr lang="en-US" sz="2400">
                          <a:latin typeface="Times New Roman" panose="02020603050405020304" pitchFamily="18" charset="0"/>
                          <a:cs typeface="Times New Roman" panose="02020603050405020304" pitchFamily="18" charset="0"/>
                        </a:rPr>
                        <a:t>A</a:t>
                      </a:r>
                    </a:p>
                  </a:txBody>
                  <a:tcPr/>
                </a:tc>
                <a:tc>
                  <a:txBody>
                    <a:bodyPr/>
                    <a:lstStyle/>
                    <a:p>
                      <a:pPr algn="ctr"/>
                      <a:endParaRPr lang="en-US"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444684771"/>
                  </a:ext>
                </a:extLst>
              </a:tr>
              <a:tr h="507066">
                <a:tc>
                  <a:txBody>
                    <a:bodyPr/>
                    <a:lstStyle/>
                    <a:p>
                      <a:pPr algn="ctr"/>
                      <a:r>
                        <a:rPr lang="en-US" sz="2400">
                          <a:latin typeface="Times New Roman" panose="02020603050405020304" pitchFamily="18" charset="0"/>
                          <a:cs typeface="Times New Roman" panose="02020603050405020304" pitchFamily="18" charset="0"/>
                        </a:rPr>
                        <a:t>C</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255980792"/>
                  </a:ext>
                </a:extLst>
              </a:tr>
              <a:tr h="507066">
                <a:tc>
                  <a:txBody>
                    <a:bodyPr/>
                    <a:lstStyle/>
                    <a:p>
                      <a:pPr algn="ctr"/>
                      <a:r>
                        <a:rPr lang="en-US" sz="2400">
                          <a:latin typeface="Times New Roman" panose="02020603050405020304" pitchFamily="18" charset="0"/>
                          <a:cs typeface="Times New Roman" panose="02020603050405020304" pitchFamily="18" charset="0"/>
                        </a:rPr>
                        <a:t>O</a:t>
                      </a:r>
                    </a:p>
                  </a:txBody>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274142363"/>
                  </a:ext>
                </a:extLst>
              </a:tr>
            </a:tbl>
          </a:graphicData>
        </a:graphic>
      </p:graphicFrame>
      <p:sp>
        <p:nvSpPr>
          <p:cNvPr id="6" name="TextBox 5">
            <a:extLst>
              <a:ext uri="{FF2B5EF4-FFF2-40B4-BE49-F238E27FC236}">
                <a16:creationId xmlns:a16="http://schemas.microsoft.com/office/drawing/2014/main" id="{58F3B5C3-AF1F-6426-6E8F-7BC0091451D7}"/>
              </a:ext>
            </a:extLst>
          </p:cNvPr>
          <p:cNvSpPr txBox="1"/>
          <p:nvPr/>
        </p:nvSpPr>
        <p:spPr>
          <a:xfrm>
            <a:off x="6096000" y="2116616"/>
            <a:ext cx="4995134" cy="461665"/>
          </a:xfrm>
          <a:prstGeom prst="rect">
            <a:avLst/>
          </a:prstGeom>
          <a:noFill/>
        </p:spPr>
        <p:txBody>
          <a:bodyPr wrap="square">
            <a:spAutoFit/>
          </a:bodyPr>
          <a:lstStyle/>
          <a:p>
            <a:pPr algn="ctr"/>
            <a:r>
              <a:rPr lang="en-US" sz="2400" dirty="0">
                <a:latin typeface="Times New Roman" panose="02020603050405020304" pitchFamily="18" charset="0"/>
                <a:cs typeface="Times New Roman" panose="02020603050405020304" pitchFamily="18" charset="0"/>
              </a:rPr>
              <a:t>Thanh quay ng</a:t>
            </a:r>
            <a:r>
              <a:rPr lang="vi-VN" sz="2400" dirty="0">
                <a:latin typeface="Times New Roman" panose="02020603050405020304" pitchFamily="18" charset="0"/>
                <a:cs typeface="Times New Roman" panose="02020603050405020304" pitchFamily="18" charset="0"/>
              </a:rPr>
              <a:t>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a:t>
            </a:r>
            <a:endParaRPr lang="en-US" sz="24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272156EF-8985-EBA2-ACA7-25BEDD24E445}"/>
              </a:ext>
            </a:extLst>
          </p:cNvPr>
          <p:cNvSpPr txBox="1"/>
          <p:nvPr/>
        </p:nvSpPr>
        <p:spPr>
          <a:xfrm>
            <a:off x="6218746" y="2583687"/>
            <a:ext cx="5312035" cy="46166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dirty="0">
                <a:latin typeface="Times New Roman" panose="02020603050405020304" pitchFamily="18" charset="0"/>
                <a:cs typeface="Times New Roman" panose="02020603050405020304" pitchFamily="18" charset="0"/>
              </a:rPr>
              <a:t>Thanh quay </a:t>
            </a:r>
            <a:r>
              <a:rPr lang="en-US" sz="2400" dirty="0" err="1">
                <a:latin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a:t>
            </a:r>
            <a:endParaRPr lang="en-US" sz="24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3C1A6754-2FBC-CF30-ED35-B17B6352612B}"/>
              </a:ext>
            </a:extLst>
          </p:cNvPr>
          <p:cNvSpPr txBox="1"/>
          <p:nvPr/>
        </p:nvSpPr>
        <p:spPr>
          <a:xfrm>
            <a:off x="5841403" y="3110898"/>
            <a:ext cx="3170816" cy="461665"/>
          </a:xfrm>
          <a:prstGeom prst="rect">
            <a:avLst/>
          </a:prstGeom>
          <a:noFill/>
        </p:spPr>
        <p:txBody>
          <a:bodyPr wrap="square">
            <a:spAutoFit/>
          </a:bodyPr>
          <a:lstStyle/>
          <a:p>
            <a:pPr algn="ctr"/>
            <a:r>
              <a:rPr lang="en-US" sz="2400" dirty="0">
                <a:latin typeface="Times New Roman" panose="02020603050405020304" pitchFamily="18" charset="0"/>
                <a:cs typeface="Times New Roman" panose="02020603050405020304" pitchFamily="18" charset="0"/>
              </a:rPr>
              <a:t>Thanh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quay</a:t>
            </a:r>
          </a:p>
        </p:txBody>
      </p:sp>
      <p:sp>
        <p:nvSpPr>
          <p:cNvPr id="9" name="TextBox 8">
            <a:extLst>
              <a:ext uri="{FF2B5EF4-FFF2-40B4-BE49-F238E27FC236}">
                <a16:creationId xmlns:a16="http://schemas.microsoft.com/office/drawing/2014/main" id="{721F8CB7-1C9C-0DFF-2836-C66DEE48C822}"/>
              </a:ext>
            </a:extLst>
          </p:cNvPr>
          <p:cNvSpPr txBox="1"/>
          <p:nvPr/>
        </p:nvSpPr>
        <p:spPr>
          <a:xfrm>
            <a:off x="1015182" y="4035375"/>
            <a:ext cx="10515599" cy="954107"/>
          </a:xfrm>
          <a:prstGeom prst="rect">
            <a:avLst/>
          </a:prstGeom>
          <a:noFill/>
        </p:spPr>
        <p:txBody>
          <a:bodyPr wrap="square">
            <a:spAutoFit/>
          </a:bodyPr>
          <a:lstStyle/>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hỏi</a:t>
            </a:r>
            <a:r>
              <a:rPr lang="en-US" sz="2800" b="1" dirty="0">
                <a:latin typeface="Times New Roman" panose="02020603050405020304" pitchFamily="18" charset="0"/>
                <a:cs typeface="Times New Roman" panose="02020603050405020304" pitchFamily="18" charset="0"/>
              </a:rPr>
              <a:t> 2: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lực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vị</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trí</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thanh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quay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chiều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khác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nhau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EF98B32C-9BEE-F4CF-B067-CABE11C2EF45}"/>
              </a:ext>
            </a:extLst>
          </p:cNvPr>
          <p:cNvSpPr txBox="1"/>
          <p:nvPr/>
        </p:nvSpPr>
        <p:spPr>
          <a:xfrm>
            <a:off x="838200" y="5139162"/>
            <a:ext cx="6094206" cy="530594"/>
          </a:xfrm>
          <a:prstGeom prst="rect">
            <a:avLst/>
          </a:prstGeom>
          <a:noFill/>
        </p:spPr>
        <p:txBody>
          <a:bodyPr wrap="square">
            <a:spAutoFit/>
          </a:bodyPr>
          <a:lstStyle/>
          <a:p>
            <a:pPr indent="182880" algn="just">
              <a:lnSpc>
                <a:spcPct val="107000"/>
              </a:lnSpc>
              <a:spcBef>
                <a:spcPts val="300"/>
              </a:spcBef>
              <a:spcAft>
                <a:spcPts val="300"/>
              </a:spcAft>
            </a:pP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xét</a:t>
            </a:r>
            <a:r>
              <a:rPr lang="en-US" sz="2800" b="1" dirty="0">
                <a:latin typeface="Calibri" panose="020F0502020204030204" pitchFamily="34" charset="0"/>
                <a:ea typeface="Calibri" panose="020F0502020204030204" pitchFamily="34" charset="0"/>
                <a:cs typeface="Times New Roman" panose="02020603050405020304" pitchFamily="18" charset="0"/>
              </a:rPr>
              <a: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Lực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quay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6143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9"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B71A8AB-BC88-C837-FB25-FA815C8C0F3B}"/>
              </a:ext>
            </a:extLst>
          </p:cNvPr>
          <p:cNvPicPr>
            <a:picLocks noChangeAspect="1"/>
          </p:cNvPicPr>
          <p:nvPr/>
        </p:nvPicPr>
        <p:blipFill rotWithShape="1">
          <a:blip r:embed="rId2">
            <a:extLst>
              <a:ext uri="{28A0092B-C50C-407E-A947-70E740481C1C}">
                <a14:useLocalDpi xmlns:a14="http://schemas.microsoft.com/office/drawing/2010/main" val="0"/>
              </a:ext>
            </a:extLst>
          </a:blip>
          <a:srcRect t="28668" b="4974"/>
          <a:stretch/>
        </p:blipFill>
        <p:spPr bwMode="auto">
          <a:xfrm>
            <a:off x="643467" y="2040038"/>
            <a:ext cx="10905066" cy="3681568"/>
          </a:xfrm>
          <a:prstGeom prst="rect">
            <a:avLst/>
          </a:prstGeom>
          <a:noFill/>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DF511352-9F5B-CAB9-6173-C6EB858A1713}"/>
              </a:ext>
            </a:extLst>
          </p:cNvPr>
          <p:cNvSpPr txBox="1"/>
          <p:nvPr/>
        </p:nvSpPr>
        <p:spPr>
          <a:xfrm>
            <a:off x="1570527" y="682902"/>
            <a:ext cx="9978006" cy="1200329"/>
          </a:xfrm>
          <a:prstGeom prst="rect">
            <a:avLst/>
          </a:prstGeom>
          <a:noFill/>
        </p:spPr>
        <p:txBody>
          <a:bodyPr wrap="square">
            <a:spAutoFit/>
          </a:bodyPr>
          <a:lstStyle/>
          <a:p>
            <a:r>
              <a:rPr lang="en-US" sz="2400" b="1" u="sng">
                <a:solidFill>
                  <a:srgbClr val="FF0000"/>
                </a:solidFill>
                <a:effectLst/>
                <a:latin typeface="Times New Roman" panose="02020603050405020304" pitchFamily="18" charset="0"/>
                <a:ea typeface="Calibri" panose="020F0502020204030204" pitchFamily="34" charset="0"/>
              </a:rPr>
              <a:t>Vận dụng: </a:t>
            </a:r>
            <a:r>
              <a:rPr lang="en-US" sz="2400">
                <a:effectLst/>
                <a:latin typeface="Times New Roman" panose="02020603050405020304" pitchFamily="18" charset="0"/>
                <a:ea typeface="Calibri" panose="020F0502020204030204" pitchFamily="34" charset="0"/>
              </a:rPr>
              <a:t>Lấy tay tác dụng vào cánh cửa các lực khác nhau theo chiều mũi tên biểu diễn như ở Hình 18.2. Đường chứa mũi tên biểu diễn lực còn gọi là giá của lực. Trường hợp nào làm quay cánh cửa?</a:t>
            </a:r>
            <a:r>
              <a:rPr lang="en-US" sz="2400" b="1">
                <a:effectLst/>
                <a:latin typeface="Times New Roman" panose="02020603050405020304" pitchFamily="18" charset="0"/>
                <a:ea typeface="Calibri" panose="020F0502020204030204" pitchFamily="34" charset="0"/>
              </a:rPr>
              <a:t> </a:t>
            </a:r>
            <a:endParaRPr lang="en-US" sz="2400"/>
          </a:p>
        </p:txBody>
      </p:sp>
      <p:sp>
        <p:nvSpPr>
          <p:cNvPr id="12" name="TextBox 11">
            <a:extLst>
              <a:ext uri="{FF2B5EF4-FFF2-40B4-BE49-F238E27FC236}">
                <a16:creationId xmlns:a16="http://schemas.microsoft.com/office/drawing/2014/main" id="{F70F81A7-273D-868F-A33B-7734DB98B5BA}"/>
              </a:ext>
            </a:extLst>
          </p:cNvPr>
          <p:cNvSpPr txBox="1"/>
          <p:nvPr/>
        </p:nvSpPr>
        <p:spPr>
          <a:xfrm>
            <a:off x="347875" y="5878413"/>
            <a:ext cx="11496249" cy="417871"/>
          </a:xfrm>
          <a:prstGeom prst="rect">
            <a:avLst/>
          </a:prstGeom>
          <a:noFill/>
        </p:spPr>
        <p:txBody>
          <a:bodyPr wrap="square">
            <a:spAutoFit/>
          </a:bodyPr>
          <a:lstStyle/>
          <a:p>
            <a:pPr>
              <a:lnSpc>
                <a:spcPct val="115000"/>
              </a:lnSpc>
              <a:spcAft>
                <a:spcPts val="800"/>
              </a:spcAft>
              <a:tabLst>
                <a:tab pos="4120515" algn="l"/>
              </a:tabLst>
            </a:pPr>
            <a:r>
              <a:rPr lang="en-US" sz="2000">
                <a:solidFill>
                  <a:srgbClr val="FF0000"/>
                </a:solidFill>
                <a:effectLst/>
                <a:latin typeface="Times New Roman" panose="02020603050405020304" pitchFamily="18" charset="0"/>
                <a:ea typeface="Calibri" panose="020F0502020204030204" pitchFamily="34" charset="0"/>
              </a:rPr>
              <a:t>Trường hợp 18.2c </a:t>
            </a:r>
            <a:r>
              <a:rPr lang="en-US" sz="2000">
                <a:solidFill>
                  <a:srgbClr val="000000"/>
                </a:solidFill>
                <a:effectLst/>
                <a:latin typeface="Times New Roman" panose="02020603050405020304" pitchFamily="18" charset="0"/>
                <a:ea typeface="Calibri" panose="020F0502020204030204" pitchFamily="34" charset="0"/>
              </a:rPr>
              <a:t>lực tác dụng có giá không song song và không cắt trục quay có tác dụng làm quay cánh cửa.</a:t>
            </a:r>
            <a:endParaRPr lang="en-US" sz="2000">
              <a:effectLst/>
              <a:latin typeface="Times New Roman" panose="02020603050405020304" pitchFamily="18" charset="0"/>
              <a:ea typeface="Calibri" panose="020F0502020204030204" pitchFamily="34" charset="0"/>
            </a:endParaRPr>
          </a:p>
        </p:txBody>
      </p:sp>
      <p:grpSp>
        <p:nvGrpSpPr>
          <p:cNvPr id="6" name="Group 5">
            <a:extLst>
              <a:ext uri="{FF2B5EF4-FFF2-40B4-BE49-F238E27FC236}">
                <a16:creationId xmlns:a16="http://schemas.microsoft.com/office/drawing/2014/main" id="{8957E0BE-4A60-AE77-6E62-7FD8E470A92A}"/>
              </a:ext>
            </a:extLst>
          </p:cNvPr>
          <p:cNvGrpSpPr>
            <a:grpSpLocks noGrp="1" noUngrp="1" noRot="1" noMove="1" noResize="1"/>
          </p:cNvGrpSpPr>
          <p:nvPr/>
        </p:nvGrpSpPr>
        <p:grpSpPr>
          <a:xfrm>
            <a:off x="839096" y="654246"/>
            <a:ext cx="731431" cy="754059"/>
            <a:chOff x="-1388707" y="718081"/>
            <a:chExt cx="927060" cy="916606"/>
          </a:xfrm>
        </p:grpSpPr>
        <p:sp>
          <p:nvSpPr>
            <p:cNvPr id="3" name="Oval 2">
              <a:extLst>
                <a:ext uri="{FF2B5EF4-FFF2-40B4-BE49-F238E27FC236}">
                  <a16:creationId xmlns:a16="http://schemas.microsoft.com/office/drawing/2014/main" id="{EF309453-9FF1-7411-3603-259032D34917}"/>
                </a:ext>
              </a:extLst>
            </p:cNvPr>
            <p:cNvSpPr>
              <a:spLocks noGrp="1" noRot="1" noMove="1" noResize="1" noEditPoints="1" noAdjustHandles="1" noChangeArrowheads="1" noChangeShapeType="1"/>
            </p:cNvSpPr>
            <p:nvPr/>
          </p:nvSpPr>
          <p:spPr>
            <a:xfrm>
              <a:off x="-1388707" y="718081"/>
              <a:ext cx="927060" cy="91660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440D6067-9093-E61F-65B1-2B64008D2753}"/>
                </a:ext>
              </a:extLst>
            </p:cNvPr>
            <p:cNvPicPr>
              <a:picLocks noGrp="1" noRot="1" noChangeAspect="1" noMove="1" noResize="1" noEditPoints="1" noAdjustHandles="1" noChangeArrowheads="1" noChangeShapeType="1" noCrop="1"/>
            </p:cNvPicPr>
            <p:nvPr/>
          </p:nvPicPr>
          <p:blipFill>
            <a:blip r:embed="rId3"/>
            <a:stretch>
              <a:fillRect/>
            </a:stretch>
          </p:blipFill>
          <p:spPr>
            <a:xfrm>
              <a:off x="-1291468" y="825396"/>
              <a:ext cx="701975" cy="701975"/>
            </a:xfrm>
            <a:prstGeom prst="rect">
              <a:avLst/>
            </a:prstGeom>
          </p:spPr>
        </p:pic>
      </p:grpSp>
    </p:spTree>
    <p:extLst>
      <p:ext uri="{BB962C8B-B14F-4D97-AF65-F5344CB8AC3E}">
        <p14:creationId xmlns:p14="http://schemas.microsoft.com/office/powerpoint/2010/main" val="98660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F22AB3-6AB8-2202-9706-A693C8E28A3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5881" t="14710" b="12409"/>
          <a:stretch/>
        </p:blipFill>
        <p:spPr bwMode="auto">
          <a:xfrm>
            <a:off x="7621570" y="1011218"/>
            <a:ext cx="3725839" cy="2237591"/>
          </a:xfrm>
          <a:prstGeom prst="rect">
            <a:avLst/>
          </a:prstGeom>
          <a:noFill/>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A6A2370C-E635-871F-A365-218AC3900085}"/>
              </a:ext>
            </a:extLst>
          </p:cNvPr>
          <p:cNvSpPr txBox="1"/>
          <p:nvPr/>
        </p:nvSpPr>
        <p:spPr>
          <a:xfrm>
            <a:off x="1028380" y="1123733"/>
            <a:ext cx="6409400" cy="2709268"/>
          </a:xfrm>
          <a:prstGeom prst="rect">
            <a:avLst/>
          </a:prstGeom>
          <a:noFill/>
        </p:spPr>
        <p:txBody>
          <a:bodyPr wrap="square">
            <a:spAutoFit/>
          </a:bodyPr>
          <a:lstStyle/>
          <a:p>
            <a:pPr algn="just">
              <a:lnSpc>
                <a:spcPct val="115000"/>
              </a:lnSpc>
              <a:spcAft>
                <a:spcPts val="800"/>
              </a:spcAft>
              <a:tabLst>
                <a:tab pos="4120515" algn="l"/>
              </a:tabLst>
            </a:pPr>
            <a:r>
              <a:rPr lang="en-US" sz="2400">
                <a:effectLst/>
                <a:latin typeface="Times New Roman" panose="02020603050405020304" pitchFamily="18" charset="0"/>
                <a:ea typeface="Calibri" panose="020F0502020204030204" pitchFamily="34" charset="0"/>
              </a:rPr>
              <a:t>1) Vị trí tác dụng lực nào trong Hình 18.3 có thể làm cho tay nắm cửa quay quanh trục của nó? Vị trí nào làm cho tay nắm cửa không quay quanh trục của nó?</a:t>
            </a:r>
          </a:p>
          <a:p>
            <a:pPr algn="just">
              <a:lnSpc>
                <a:spcPct val="115000"/>
              </a:lnSpc>
              <a:spcAft>
                <a:spcPts val="800"/>
              </a:spcAft>
              <a:tabLst>
                <a:tab pos="4120515" algn="l"/>
              </a:tabLst>
            </a:pPr>
            <a:r>
              <a:rPr lang="en-US" sz="2400">
                <a:effectLst/>
                <a:latin typeface="Times New Roman" panose="02020603050405020304" pitchFamily="18" charset="0"/>
                <a:ea typeface="Calibri" panose="020F0502020204030204" pitchFamily="34" charset="0"/>
              </a:rPr>
              <a:t>2) Lực tác dụng ở vị trí nào có thể làm cho tay nắm cửa quay dễ dàng hơn?</a:t>
            </a:r>
          </a:p>
        </p:txBody>
      </p:sp>
      <p:sp>
        <p:nvSpPr>
          <p:cNvPr id="8" name="Rectangle 7">
            <a:extLst>
              <a:ext uri="{FF2B5EF4-FFF2-40B4-BE49-F238E27FC236}">
                <a16:creationId xmlns:a16="http://schemas.microsoft.com/office/drawing/2014/main" id="{9DB58F65-63E6-BDAB-3B92-8B91169653B0}"/>
              </a:ext>
            </a:extLst>
          </p:cNvPr>
          <p:cNvSpPr/>
          <p:nvPr/>
        </p:nvSpPr>
        <p:spPr>
          <a:xfrm>
            <a:off x="2485757" y="642647"/>
            <a:ext cx="4399137" cy="523220"/>
          </a:xfrm>
          <a:prstGeom prst="rect">
            <a:avLst/>
          </a:prstGeom>
        </p:spPr>
        <p:txBody>
          <a:bodyPr wrap="square">
            <a:spAutoFit/>
          </a:bodyPr>
          <a:lstStyle/>
          <a:p>
            <a:r>
              <a:rPr lang="en-US" sz="2800">
                <a:latin typeface="Times New Roman" panose="02020603050405020304" pitchFamily="18" charset="0"/>
                <a:cs typeface="Times New Roman" panose="02020603050405020304" pitchFamily="18" charset="0"/>
              </a:rPr>
              <a:t>TRẢ LỜI CÂU HỎI</a:t>
            </a:r>
            <a:endParaRPr lang="en-US" sz="28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549AC263-37E9-AE28-5EC5-6C2F0B8011F6}"/>
              </a:ext>
            </a:extLst>
          </p:cNvPr>
          <p:cNvSpPr txBox="1"/>
          <p:nvPr/>
        </p:nvSpPr>
        <p:spPr>
          <a:xfrm>
            <a:off x="1055644" y="3934768"/>
            <a:ext cx="10152159" cy="1757212"/>
          </a:xfrm>
          <a:prstGeom prst="rect">
            <a:avLst/>
          </a:prstGeom>
          <a:noFill/>
        </p:spPr>
        <p:txBody>
          <a:bodyPr wrap="square">
            <a:spAutoFit/>
          </a:bodyPr>
          <a:lstStyle/>
          <a:p>
            <a:pPr>
              <a:lnSpc>
                <a:spcPct val="115000"/>
              </a:lnSpc>
            </a:pPr>
            <a:r>
              <a:rPr lang="en-US" sz="2400" b="1">
                <a:solidFill>
                  <a:srgbClr val="000000"/>
                </a:solidFill>
                <a:effectLst/>
                <a:latin typeface="Times New Roman" panose="02020603050405020304" pitchFamily="18" charset="0"/>
                <a:ea typeface="Times New Roman" panose="02020603050405020304" pitchFamily="18" charset="0"/>
              </a:rPr>
              <a:t>1)</a:t>
            </a:r>
            <a:r>
              <a:rPr lang="en-US" sz="2400">
                <a:solidFill>
                  <a:srgbClr val="000000"/>
                </a:solidFill>
                <a:effectLst/>
                <a:latin typeface="Times New Roman" panose="02020603050405020304" pitchFamily="18" charset="0"/>
                <a:ea typeface="Times New Roman" panose="02020603050405020304" pitchFamily="18" charset="0"/>
              </a:rPr>
              <a:t> Vị trí tác dụng lực  trong hình 18.3 có thể làm tay nắm cửa quay quanh trục của nó là B, C. Vị trí làm tay nắm cửa không quay quanh trục của nó là A</a:t>
            </a:r>
            <a:endParaRPr lang="en-US" sz="2400">
              <a:effectLst/>
              <a:latin typeface="Times New Roman" panose="02020603050405020304" pitchFamily="18" charset="0"/>
              <a:ea typeface="Times New Roman" panose="02020603050405020304" pitchFamily="18" charset="0"/>
            </a:endParaRPr>
          </a:p>
          <a:p>
            <a:pPr>
              <a:lnSpc>
                <a:spcPct val="115000"/>
              </a:lnSpc>
            </a:pPr>
            <a:r>
              <a:rPr lang="en-US" sz="2400" b="1">
                <a:solidFill>
                  <a:srgbClr val="000000"/>
                </a:solidFill>
                <a:effectLst/>
                <a:latin typeface="Times New Roman" panose="02020603050405020304" pitchFamily="18" charset="0"/>
                <a:ea typeface="Times New Roman" panose="02020603050405020304" pitchFamily="18" charset="0"/>
              </a:rPr>
              <a:t>2)</a:t>
            </a:r>
            <a:r>
              <a:rPr lang="en-US" sz="2400">
                <a:solidFill>
                  <a:srgbClr val="000000"/>
                </a:solidFill>
                <a:effectLst/>
                <a:latin typeface="Times New Roman" panose="02020603050405020304" pitchFamily="18" charset="0"/>
                <a:ea typeface="Times New Roman" panose="02020603050405020304" pitchFamily="18" charset="0"/>
              </a:rPr>
              <a:t> Lực tác dụng ở vị trí C có thể làm cho tay nắm cửa dễ dàng quay hơn.</a:t>
            </a:r>
            <a:endParaRPr lang="en-US" sz="2400">
              <a:effectLst/>
              <a:latin typeface="Times New Roman" panose="02020603050405020304" pitchFamily="18" charset="0"/>
              <a:ea typeface="Times New Roman" panose="02020603050405020304" pitchFamily="18" charset="0"/>
            </a:endParaRPr>
          </a:p>
          <a:p>
            <a:pPr algn="just">
              <a:lnSpc>
                <a:spcPct val="115000"/>
              </a:lnSpc>
              <a:spcAft>
                <a:spcPts val="800"/>
              </a:spcAft>
              <a:tabLst>
                <a:tab pos="4120515" algn="l"/>
              </a:tabLst>
            </a:pPr>
            <a:r>
              <a:rPr lang="en-US" sz="2400" b="1">
                <a:effectLst/>
                <a:latin typeface="Times New Roman" panose="02020603050405020304" pitchFamily="18" charset="0"/>
                <a:ea typeface="Calibri" panose="020F0502020204030204" pitchFamily="34" charset="0"/>
              </a:rPr>
              <a:t> </a:t>
            </a:r>
            <a:endParaRPr lang="en-US" sz="2400">
              <a:effectLst/>
              <a:latin typeface="Times New Roman" panose="02020603050405020304" pitchFamily="18" charset="0"/>
              <a:ea typeface="Calibri" panose="020F0502020204030204" pitchFamily="34" charset="0"/>
            </a:endParaRPr>
          </a:p>
        </p:txBody>
      </p:sp>
      <p:sp>
        <p:nvSpPr>
          <p:cNvPr id="11" name="Rectangle 10">
            <a:extLst>
              <a:ext uri="{FF2B5EF4-FFF2-40B4-BE49-F238E27FC236}">
                <a16:creationId xmlns:a16="http://schemas.microsoft.com/office/drawing/2014/main" id="{FA9812EC-E429-CFD2-0FD5-3EA11899DF6F}"/>
              </a:ext>
            </a:extLst>
          </p:cNvPr>
          <p:cNvSpPr/>
          <p:nvPr/>
        </p:nvSpPr>
        <p:spPr>
          <a:xfrm>
            <a:off x="4921231" y="3562925"/>
            <a:ext cx="4399137"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TRẢ LỜI </a:t>
            </a:r>
            <a:endParaRPr lang="en-US" sz="2800" dirty="0">
              <a:latin typeface="Times New Roman" panose="02020603050405020304" pitchFamily="18" charset="0"/>
              <a:cs typeface="Times New Roman" panose="02020603050405020304" pitchFamily="18" charset="0"/>
            </a:endParaRPr>
          </a:p>
        </p:txBody>
      </p:sp>
      <p:pic>
        <p:nvPicPr>
          <p:cNvPr id="14" name="Graphic 13" descr="Help with solid fill">
            <a:extLst>
              <a:ext uri="{FF2B5EF4-FFF2-40B4-BE49-F238E27FC236}">
                <a16:creationId xmlns:a16="http://schemas.microsoft.com/office/drawing/2014/main" id="{F90978F2-A213-2AD0-85B4-5629AD1CE63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38397" y="467971"/>
            <a:ext cx="872572" cy="872572"/>
          </a:xfrm>
          <a:prstGeom prst="rect">
            <a:avLst/>
          </a:prstGeom>
        </p:spPr>
      </p:pic>
      <p:sp>
        <p:nvSpPr>
          <p:cNvPr id="16" name="TextBox 15">
            <a:extLst>
              <a:ext uri="{FF2B5EF4-FFF2-40B4-BE49-F238E27FC236}">
                <a16:creationId xmlns:a16="http://schemas.microsoft.com/office/drawing/2014/main" id="{98369B7F-1D9D-90C5-12FD-48358863026C}"/>
              </a:ext>
            </a:extLst>
          </p:cNvPr>
          <p:cNvSpPr txBox="1"/>
          <p:nvPr/>
        </p:nvSpPr>
        <p:spPr>
          <a:xfrm>
            <a:off x="713236" y="5297938"/>
            <a:ext cx="10634173" cy="991618"/>
          </a:xfrm>
          <a:prstGeom prst="rect">
            <a:avLst/>
          </a:prstGeom>
          <a:noFill/>
        </p:spPr>
        <p:txBody>
          <a:bodyPr wrap="square">
            <a:spAutoFit/>
          </a:bodyPr>
          <a:lstStyle/>
          <a:p>
            <a:pPr indent="182880" algn="just">
              <a:lnSpc>
                <a:spcPct val="107000"/>
              </a:lnSpc>
              <a:spcBef>
                <a:spcPts val="300"/>
              </a:spcBef>
              <a:spcAft>
                <a:spcPts val="300"/>
              </a:spcAft>
            </a:pPr>
            <a:r>
              <a:rPr lang="en-US" sz="2800" b="1" u="sng">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Kết luận</a:t>
            </a: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 lực tác dụng vào vật có giá không song song và không cắt trục quay thì sẽ làm quay vật</a:t>
            </a: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892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4855" y="182271"/>
            <a:ext cx="11776841" cy="584775"/>
          </a:xfrm>
          <a:prstGeom prst="rect">
            <a:avLst/>
          </a:prstGeom>
        </p:spPr>
        <p:txBody>
          <a:bodyPr wrap="square">
            <a:spAutoFit/>
          </a:bodyPr>
          <a:lstStyle/>
          <a:p>
            <a:r>
              <a:rPr lang="vi-VN" sz="3200" b="1" dirty="0">
                <a:latin typeface="Times New Roman" pitchFamily="18" charset="0"/>
                <a:cs typeface="Times New Roman" pitchFamily="18" charset="0"/>
              </a:rPr>
              <a:t>BÀI 1</a:t>
            </a:r>
            <a:r>
              <a:rPr lang="en-US" sz="3200" b="1" dirty="0">
                <a:latin typeface="Times New Roman" pitchFamily="18" charset="0"/>
                <a:cs typeface="Times New Roman" pitchFamily="18" charset="0"/>
              </a:rPr>
              <a:t>8</a:t>
            </a:r>
            <a:r>
              <a:rPr lang="vi-VN" sz="3200" b="1" dirty="0">
                <a:latin typeface="Times New Roman" pitchFamily="18" charset="0"/>
                <a:cs typeface="Times New Roman" pitchFamily="18" charset="0"/>
              </a:rPr>
              <a:t>: </a:t>
            </a:r>
            <a:r>
              <a:rPr lang="en-US" sz="3200" b="1" dirty="0">
                <a:latin typeface="Times New Roman" panose="02020603050405020304" pitchFamily="18" charset="0"/>
                <a:cs typeface="Times New Roman" panose="02020603050405020304" pitchFamily="18" charset="0"/>
              </a:rPr>
              <a:t>TÁC DỤNG LÀM QUAY CỦA LỰC. MOMENT LỰC</a:t>
            </a:r>
          </a:p>
        </p:txBody>
      </p:sp>
      <p:sp>
        <p:nvSpPr>
          <p:cNvPr id="5" name="Rectangle 4"/>
          <p:cNvSpPr/>
          <p:nvPr/>
        </p:nvSpPr>
        <p:spPr>
          <a:xfrm>
            <a:off x="198581" y="895272"/>
            <a:ext cx="5871142" cy="523220"/>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I. LỰC CÓ THỂ LÀM QUAY VẬT</a:t>
            </a:r>
            <a:endParaRPr lang="en-US" sz="2800" dirty="0">
              <a:latin typeface="Times New Roman" panose="02020603050405020304" pitchFamily="18" charset="0"/>
              <a:cs typeface="Times New Roman" panose="02020603050405020304" pitchFamily="18" charset="0"/>
            </a:endParaRPr>
          </a:p>
        </p:txBody>
      </p:sp>
      <p:sp>
        <p:nvSpPr>
          <p:cNvPr id="6" name="Rectangle 5"/>
          <p:cNvSpPr/>
          <p:nvPr/>
        </p:nvSpPr>
        <p:spPr>
          <a:xfrm>
            <a:off x="198581" y="1418492"/>
            <a:ext cx="3301364" cy="523220"/>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II. MOMENT LỰC</a:t>
            </a:r>
            <a:endParaRPr lang="en-US" sz="2800" dirty="0">
              <a:latin typeface="Times New Roman" panose="02020603050405020304" pitchFamily="18" charset="0"/>
              <a:cs typeface="Times New Roman" panose="02020603050405020304" pitchFamily="18" charset="0"/>
            </a:endParaRPr>
          </a:p>
        </p:txBody>
      </p:sp>
      <p:sp>
        <p:nvSpPr>
          <p:cNvPr id="7" name="Rectangle 6"/>
          <p:cNvSpPr/>
          <p:nvPr/>
        </p:nvSpPr>
        <p:spPr>
          <a:xfrm>
            <a:off x="198581" y="1941712"/>
            <a:ext cx="2292371" cy="523220"/>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1. </a:t>
            </a:r>
            <a:r>
              <a:rPr lang="en-US" sz="2800" b="1" dirty="0" err="1">
                <a:latin typeface="Times New Roman" panose="02020603050405020304" pitchFamily="18" charset="0"/>
                <a:cs typeface="Times New Roman" panose="02020603050405020304" pitchFamily="18" charset="0"/>
              </a:rPr>
              <a:t>Thí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nghiệm</a:t>
            </a:r>
            <a:endParaRPr lang="en-US" sz="28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6B127EF7-5E01-4054-8F21-658231BC7326}"/>
              </a:ext>
            </a:extLst>
          </p:cNvPr>
          <p:cNvSpPr txBox="1"/>
          <p:nvPr/>
        </p:nvSpPr>
        <p:spPr>
          <a:xfrm>
            <a:off x="293173" y="2464932"/>
            <a:ext cx="5603129" cy="523220"/>
          </a:xfrm>
          <a:prstGeom prst="rect">
            <a:avLst/>
          </a:prstGeom>
          <a:noFill/>
        </p:spPr>
        <p:txBody>
          <a:bodyPr wrap="square" rtlCol="0">
            <a:spAutoFit/>
          </a:bodyPr>
          <a:lstStyle/>
          <a:p>
            <a:pPr algn="l"/>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nghiệm</a:t>
            </a:r>
            <a:r>
              <a:rPr lang="en-US" sz="2800" dirty="0">
                <a:latin typeface="Times New Roman" panose="02020603050405020304" pitchFamily="18" charset="0"/>
                <a:cs typeface="Times New Roman" panose="02020603050405020304" pitchFamily="18" charset="0"/>
              </a:rPr>
              <a:t>: H18.1 SGK/76</a:t>
            </a:r>
          </a:p>
        </p:txBody>
      </p:sp>
      <p:sp>
        <p:nvSpPr>
          <p:cNvPr id="9" name="TextBox 8">
            <a:extLst>
              <a:ext uri="{FF2B5EF4-FFF2-40B4-BE49-F238E27FC236}">
                <a16:creationId xmlns:a16="http://schemas.microsoft.com/office/drawing/2014/main" id="{DB76323A-2AA8-4F96-8D6F-35D4D4AB5C72}"/>
              </a:ext>
            </a:extLst>
          </p:cNvPr>
          <p:cNvSpPr txBox="1"/>
          <p:nvPr/>
        </p:nvSpPr>
        <p:spPr>
          <a:xfrm>
            <a:off x="266339" y="2988152"/>
            <a:ext cx="2035427" cy="523220"/>
          </a:xfrm>
          <a:prstGeom prst="rect">
            <a:avLst/>
          </a:prstGeom>
          <a:noFill/>
        </p:spPr>
        <p:txBody>
          <a:bodyPr wrap="square" rtlCol="0">
            <a:spAutoFit/>
          </a:bodyPr>
          <a:lstStyle/>
          <a:p>
            <a:pPr algn="l"/>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endParaRPr lang="en-US" sz="28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DB76323A-2AA8-4F96-8D6F-35D4D4AB5C72}"/>
              </a:ext>
            </a:extLst>
          </p:cNvPr>
          <p:cNvSpPr txBox="1"/>
          <p:nvPr/>
        </p:nvSpPr>
        <p:spPr>
          <a:xfrm>
            <a:off x="455525" y="3511372"/>
            <a:ext cx="8010558" cy="954107"/>
          </a:xfrm>
          <a:prstGeom prst="rect">
            <a:avLst/>
          </a:prstGeom>
          <a:noFill/>
        </p:spPr>
        <p:txBody>
          <a:bodyPr wrap="square" rtlCol="0">
            <a:spAutoFit/>
          </a:bodyPr>
          <a:lstStyle/>
          <a:p>
            <a:pPr algn="l"/>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nặng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C</a:t>
            </a:r>
          </a:p>
        </p:txBody>
      </p:sp>
      <p:pic>
        <p:nvPicPr>
          <p:cNvPr id="11" name="Picture 10"/>
          <p:cNvPicPr>
            <a:picLocks noChangeAspect="1"/>
          </p:cNvPicPr>
          <p:nvPr/>
        </p:nvPicPr>
        <p:blipFill>
          <a:blip r:embed="rId2"/>
          <a:stretch>
            <a:fillRect/>
          </a:stretch>
        </p:blipFill>
        <p:spPr>
          <a:xfrm>
            <a:off x="8466083" y="1008994"/>
            <a:ext cx="3484179" cy="4460146"/>
          </a:xfrm>
          <a:prstGeom prst="rect">
            <a:avLst/>
          </a:prstGeom>
        </p:spPr>
      </p:pic>
      <p:sp>
        <p:nvSpPr>
          <p:cNvPr id="12" name="TextBox 11">
            <a:extLst>
              <a:ext uri="{FF2B5EF4-FFF2-40B4-BE49-F238E27FC236}">
                <a16:creationId xmlns:a16="http://schemas.microsoft.com/office/drawing/2014/main" id="{DB76323A-2AA8-4F96-8D6F-35D4D4AB5C72}"/>
              </a:ext>
            </a:extLst>
          </p:cNvPr>
          <p:cNvSpPr txBox="1"/>
          <p:nvPr/>
        </p:nvSpPr>
        <p:spPr>
          <a:xfrm>
            <a:off x="455525" y="4490256"/>
            <a:ext cx="8010558"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Treo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nặng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nặng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C</a:t>
            </a:r>
          </a:p>
        </p:txBody>
      </p:sp>
      <p:sp>
        <p:nvSpPr>
          <p:cNvPr id="13" name="TextBox 12">
            <a:extLst>
              <a:ext uri="{FF2B5EF4-FFF2-40B4-BE49-F238E27FC236}">
                <a16:creationId xmlns:a16="http://schemas.microsoft.com/office/drawing/2014/main" id="{DB76323A-2AA8-4F96-8D6F-35D4D4AB5C72}"/>
              </a:ext>
            </a:extLst>
          </p:cNvPr>
          <p:cNvSpPr txBox="1"/>
          <p:nvPr/>
        </p:nvSpPr>
        <p:spPr>
          <a:xfrm>
            <a:off x="455524" y="5608223"/>
            <a:ext cx="11100599"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a:t>
            </a:r>
            <a:r>
              <a:rPr lang="en-US" sz="2800" dirty="0">
                <a:latin typeface="Times New Roman" panose="02020603050405020304" pitchFamily="18" charset="0"/>
                <a:cs typeface="Times New Roman" panose="02020603050405020304" pitchFamily="18" charset="0"/>
              </a:rPr>
              <a:t>: Treo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nặng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B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nặng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C</a:t>
            </a:r>
          </a:p>
        </p:txBody>
      </p:sp>
      <p:sp>
        <p:nvSpPr>
          <p:cNvPr id="14" name="TextBox 13">
            <a:extLst>
              <a:ext uri="{FF2B5EF4-FFF2-40B4-BE49-F238E27FC236}">
                <a16:creationId xmlns:a16="http://schemas.microsoft.com/office/drawing/2014/main" id="{DB76323A-2AA8-4F96-8D6F-35D4D4AB5C72}"/>
              </a:ext>
            </a:extLst>
          </p:cNvPr>
          <p:cNvSpPr txBox="1"/>
          <p:nvPr/>
        </p:nvSpPr>
        <p:spPr>
          <a:xfrm>
            <a:off x="266339" y="6131443"/>
            <a:ext cx="11683923" cy="523220"/>
          </a:xfrm>
          <a:prstGeom prst="rect">
            <a:avLst/>
          </a:prstGeom>
          <a:noFill/>
        </p:spPr>
        <p:txBody>
          <a:bodyPr wrap="square" rtlCol="0">
            <a:spAutoFit/>
          </a:bodyPr>
          <a:lstStyle/>
          <a:p>
            <a:pPr algn="l"/>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nghiêm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bảng</a:t>
            </a:r>
            <a:r>
              <a:rPr lang="en-US" sz="2800" dirty="0">
                <a:latin typeface="Times New Roman" panose="02020603050405020304" pitchFamily="18" charset="0"/>
                <a:cs typeface="Times New Roman" panose="02020603050405020304" pitchFamily="18" charset="0"/>
              </a:rPr>
              <a:t> 18.1 SGK/77</a:t>
            </a:r>
          </a:p>
        </p:txBody>
      </p:sp>
    </p:spTree>
    <p:extLst>
      <p:ext uri="{BB962C8B-B14F-4D97-AF65-F5344CB8AC3E}">
        <p14:creationId xmlns:p14="http://schemas.microsoft.com/office/powerpoint/2010/main" val="129927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0-#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0-#ppt_w/2"/>
                                          </p:val>
                                        </p:tav>
                                        <p:tav tm="100000">
                                          <p:val>
                                            <p:strVal val="#ppt_x"/>
                                          </p:val>
                                        </p:tav>
                                      </p:tavLst>
                                    </p:anim>
                                    <p:anim calcmode="lin" valueType="num">
                                      <p:cBhvr additive="base">
                                        <p:cTn id="3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0-#ppt_w/2"/>
                                          </p:val>
                                        </p:tav>
                                        <p:tav tm="100000">
                                          <p:val>
                                            <p:strVal val="#ppt_x"/>
                                          </p:val>
                                        </p:tav>
                                      </p:tavLst>
                                    </p:anim>
                                    <p:anim calcmode="lin" valueType="num">
                                      <p:cBhvr additive="base">
                                        <p:cTn id="3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0-#ppt_w/2"/>
                                          </p:val>
                                        </p:tav>
                                        <p:tav tm="100000">
                                          <p:val>
                                            <p:strVal val="#ppt_x"/>
                                          </p:val>
                                        </p:tav>
                                      </p:tavLst>
                                    </p:anim>
                                    <p:anim calcmode="lin" valueType="num">
                                      <p:cBhvr additive="base">
                                        <p:cTn id="4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0-#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500" fill="hold"/>
                                        <p:tgtEl>
                                          <p:spTgt spid="14"/>
                                        </p:tgtEl>
                                        <p:attrNameLst>
                                          <p:attrName>ppt_x</p:attrName>
                                        </p:attrNameLst>
                                      </p:cBhvr>
                                      <p:tavLst>
                                        <p:tav tm="0">
                                          <p:val>
                                            <p:strVal val="0-#ppt_w/2"/>
                                          </p:val>
                                        </p:tav>
                                        <p:tav tm="100000">
                                          <p:val>
                                            <p:strVal val="#ppt_x"/>
                                          </p:val>
                                        </p:tav>
                                      </p:tavLst>
                                    </p:anim>
                                    <p:anim calcmode="lin" valueType="num">
                                      <p:cBhvr additive="base">
                                        <p:cTn id="54"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2" grpId="0"/>
      <p:bldP spid="13" grpId="0"/>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1359</Words>
  <Application>Microsoft Office PowerPoint</Application>
  <PresentationFormat>Widescreen</PresentationFormat>
  <Paragraphs>123</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Times New Roman</vt:lpstr>
      <vt:lpstr>Office Theme</vt:lpstr>
      <vt:lpstr>HOẠT ĐỘNG: KHỞI ĐỘNG</vt:lpstr>
      <vt:lpstr>PowerPoint Presentation</vt:lpstr>
      <vt:lpstr>PowerPoint Presentation</vt:lpstr>
      <vt:lpstr>PHIẾU HỌC TẬP</vt:lpstr>
      <vt:lpstr>PowerPoint Presentation</vt:lpstr>
      <vt:lpstr>PHIẾU HỌC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Phong Nguyễn chấn</cp:lastModifiedBy>
  <cp:revision>22</cp:revision>
  <dcterms:created xsi:type="dcterms:W3CDTF">2023-07-03T05:47:47Z</dcterms:created>
  <dcterms:modified xsi:type="dcterms:W3CDTF">2025-04-24T09:07:30Z</dcterms:modified>
</cp:coreProperties>
</file>