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4" r:id="rId2"/>
    <p:sldId id="258" r:id="rId3"/>
    <p:sldId id="268" r:id="rId4"/>
    <p:sldId id="275" r:id="rId5"/>
    <p:sldId id="270" r:id="rId6"/>
    <p:sldId id="291" r:id="rId7"/>
    <p:sldId id="256" r:id="rId8"/>
    <p:sldId id="294" r:id="rId9"/>
    <p:sldId id="261" r:id="rId10"/>
    <p:sldId id="272" r:id="rId11"/>
    <p:sldId id="292" r:id="rId12"/>
    <p:sldId id="260" r:id="rId13"/>
    <p:sldId id="295" r:id="rId14"/>
    <p:sldId id="265" r:id="rId15"/>
    <p:sldId id="273" r:id="rId16"/>
    <p:sldId id="259" r:id="rId17"/>
    <p:sldId id="304" r:id="rId18"/>
    <p:sldId id="257" r:id="rId19"/>
    <p:sldId id="281" r:id="rId20"/>
    <p:sldId id="269" r:id="rId21"/>
    <p:sldId id="299" r:id="rId22"/>
    <p:sldId id="300" r:id="rId23"/>
    <p:sldId id="301" r:id="rId24"/>
    <p:sldId id="303" r:id="rId25"/>
    <p:sldId id="302" r:id="rId26"/>
    <p:sldId id="297" r:id="rId27"/>
    <p:sldId id="298" r:id="rId28"/>
    <p:sldId id="287" r:id="rId29"/>
    <p:sldId id="293" r:id="rId30"/>
    <p:sldId id="271" r:id="rId31"/>
    <p:sldId id="262" r:id="rId32"/>
    <p:sldId id="276" r:id="rId33"/>
    <p:sldId id="284" r:id="rId34"/>
    <p:sldId id="279" r:id="rId35"/>
    <p:sldId id="264" r:id="rId36"/>
    <p:sldId id="278" r:id="rId37"/>
    <p:sldId id="263" r:id="rId38"/>
    <p:sldId id="286" r:id="rId39"/>
  </p:sldIdLst>
  <p:sldSz cx="18288000" cy="10287000"/>
  <p:notesSz cx="6858000" cy="9144000"/>
  <p:embeddedFontLst>
    <p:embeddedFont>
      <p:font typeface="Cambria Math" panose="02040503050406030204" pitchFamily="18" charset="0"/>
      <p:regular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1" d="100"/>
          <a:sy n="41" d="100"/>
        </p:scale>
        <p:origin x="820"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6.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350.png"/><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 Id="rId10" Type="http://schemas.openxmlformats.org/officeDocument/2006/relationships/image" Target="../media/image29.png"/><Relationship Id="rId9"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42.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5.png"/><Relationship Id="rId7" Type="http://schemas.openxmlformats.org/officeDocument/2006/relationships/image" Target="../media/image50.pn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52.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13" Type="http://schemas.openxmlformats.org/officeDocument/2006/relationships/image" Target="../media/image420.png"/><Relationship Id="rId3" Type="http://schemas.openxmlformats.org/officeDocument/2006/relationships/image" Target="../media/image18.png"/><Relationship Id="rId12" Type="http://schemas.openxmlformats.org/officeDocument/2006/relationships/image" Target="../media/image410.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Layout" Target="../slideLayouts/slideLayout7.xml"/><Relationship Id="rId10" Type="http://schemas.openxmlformats.org/officeDocument/2006/relationships/image" Target="../media/image440.png"/><Relationship Id="rId4" Type="http://schemas.openxmlformats.org/officeDocument/2006/relationships/image" Target="../media/image17.png"/><Relationship Id="rId9" Type="http://schemas.openxmlformats.org/officeDocument/2006/relationships/image" Target="../media/image430.pn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25.png"/><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25.png"/><Relationship Id="rId15" Type="http://schemas.openxmlformats.org/officeDocument/2006/relationships/image" Target="../media/image470.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6" Type="http://schemas.openxmlformats.org/officeDocument/2006/relationships/image" Target="../media/image48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6.png"/></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12" Type="http://schemas.openxmlformats.org/officeDocument/2006/relationships/image" Target="../media/image550.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55.png"/><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12" Type="http://schemas.openxmlformats.org/officeDocument/2006/relationships/image" Target="../media/image560.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5.png"/><Relationship Id="rId7" Type="http://schemas.openxmlformats.org/officeDocument/2006/relationships/image" Target="../media/image50.pn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52.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13" Type="http://schemas.openxmlformats.org/officeDocument/2006/relationships/image" Target="../media/image19.png"/><Relationship Id="rId3" Type="http://schemas.openxmlformats.org/officeDocument/2006/relationships/image" Target="../media/image16.png"/><Relationship Id="rId12" Type="http://schemas.openxmlformats.org/officeDocument/2006/relationships/image" Target="../media/image220.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13" Type="http://schemas.openxmlformats.org/officeDocument/2006/relationships/image" Target="../media/image24.png"/><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70.png"/><Relationship Id="rId1" Type="http://schemas.openxmlformats.org/officeDocument/2006/relationships/slideLayout" Target="../slideLayouts/slideLayout7.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A60F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2389408" y="1879265"/>
            <a:ext cx="13944600" cy="6728851"/>
          </a:xfrm>
          <a:prstGeom prst="rect">
            <a:avLst/>
          </a:prstGeom>
        </p:spPr>
      </p:pic>
      <p:sp>
        <p:nvSpPr>
          <p:cNvPr id="3" name="TextBox 3"/>
          <p:cNvSpPr txBox="1"/>
          <p:nvPr/>
        </p:nvSpPr>
        <p:spPr>
          <a:xfrm>
            <a:off x="2732308" y="3136134"/>
            <a:ext cx="13258800" cy="2821285"/>
          </a:xfrm>
          <a:prstGeom prst="rect">
            <a:avLst/>
          </a:prstGeom>
        </p:spPr>
        <p:txBody>
          <a:bodyPr wrap="square" lIns="0" tIns="0" rIns="0" bIns="0" rtlCol="0" anchor="t">
            <a:spAutoFit/>
          </a:bodyPr>
          <a:lstStyle/>
          <a:p>
            <a:pPr algn="ctr">
              <a:lnSpc>
                <a:spcPts val="11017"/>
              </a:lnSpc>
            </a:pPr>
            <a:r>
              <a:rPr lang="en-US" sz="7200" b="1" dirty="0">
                <a:solidFill>
                  <a:schemeClr val="bg1"/>
                </a:solidFill>
                <a:latin typeface="Arial" panose="020B0604020202020204" pitchFamily="34" charset="0"/>
                <a:cs typeface="Arial" panose="020B0604020202020204" pitchFamily="34" charset="0"/>
              </a:rPr>
              <a:t>CHÀO MỪNG CÁC EM </a:t>
            </a:r>
          </a:p>
          <a:p>
            <a:pPr algn="ctr">
              <a:lnSpc>
                <a:spcPts val="11017"/>
              </a:lnSpc>
            </a:pPr>
            <a:r>
              <a:rPr lang="en-US" sz="7200" b="1" dirty="0">
                <a:solidFill>
                  <a:schemeClr val="bg1"/>
                </a:solidFill>
                <a:latin typeface="Arial" panose="020B0604020202020204" pitchFamily="34" charset="0"/>
                <a:cs typeface="Arial" panose="020B0604020202020204" pitchFamily="34" charset="0"/>
              </a:rPr>
              <a:t>ĐẾN VỚI TIẾT HỌC HÔM NAY!</a:t>
            </a:r>
          </a:p>
        </p:txBody>
      </p:sp>
      <p:pic>
        <p:nvPicPr>
          <p:cNvPr id="4"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883416" y="2443843"/>
            <a:ext cx="1322309" cy="867916"/>
          </a:xfrm>
          <a:prstGeom prst="rect">
            <a:avLst/>
          </a:prstGeom>
        </p:spPr>
      </p:pic>
      <p:pic>
        <p:nvPicPr>
          <p:cNvPr id="5"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883416" y="1028700"/>
            <a:ext cx="1322309" cy="867916"/>
          </a:xfrm>
          <a:prstGeom prst="rect">
            <a:avLst/>
          </a:prstGeom>
        </p:spPr>
      </p:pic>
      <p:pic>
        <p:nvPicPr>
          <p:cNvPr id="6"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883416" y="3833036"/>
            <a:ext cx="1322309" cy="867916"/>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16609116" y="8608116"/>
            <a:ext cx="650184" cy="650184"/>
          </a:xfrm>
          <a:prstGeom prst="rect">
            <a:avLst/>
          </a:prstGeom>
        </p:spPr>
      </p:pic>
      <p:pic>
        <p:nvPicPr>
          <p:cNvPr id="8" name="Picture 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1028700" y="8638166"/>
            <a:ext cx="650184" cy="650184"/>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rot="5400000">
            <a:off x="13416130" y="4374072"/>
            <a:ext cx="7036156" cy="345411"/>
          </a:xfrm>
          <a:prstGeom prst="rect">
            <a:avLst/>
          </a:prstGeom>
        </p:spPr>
      </p:pic>
    </p:spTree>
    <p:extLst>
      <p:ext uri="{BB962C8B-B14F-4D97-AF65-F5344CB8AC3E}">
        <p14:creationId xmlns:p14="http://schemas.microsoft.com/office/powerpoint/2010/main" val="18301018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BB040"/>
        </a:solidFill>
        <a:effectLst/>
      </p:bgPr>
    </p:bg>
    <p:spTree>
      <p:nvGrpSpPr>
        <p:cNvPr id="1" name=""/>
        <p:cNvGrpSpPr/>
        <p:nvPr/>
      </p:nvGrpSpPr>
      <p:grpSpPr>
        <a:xfrm>
          <a:off x="0" y="0"/>
          <a:ext cx="0" cy="0"/>
          <a:chOff x="0" y="0"/>
          <a:chExt cx="0" cy="0"/>
        </a:xfrm>
      </p:grpSpPr>
      <p:pic>
        <p:nvPicPr>
          <p:cNvPr id="30" name="Picture 3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5400000">
            <a:off x="13741222" y="4970794"/>
            <a:ext cx="7036156" cy="345411"/>
          </a:xfrm>
          <a:prstGeom prst="rect">
            <a:avLst/>
          </a:prstGeom>
        </p:spPr>
      </p:pic>
      <p:grpSp>
        <p:nvGrpSpPr>
          <p:cNvPr id="53" name="Group 53"/>
          <p:cNvGrpSpPr/>
          <p:nvPr/>
        </p:nvGrpSpPr>
        <p:grpSpPr>
          <a:xfrm>
            <a:off x="914400" y="2933700"/>
            <a:ext cx="15849600" cy="6629399"/>
            <a:chOff x="0" y="0"/>
            <a:chExt cx="6135290" cy="1091377"/>
          </a:xfrm>
        </p:grpSpPr>
        <p:sp>
          <p:nvSpPr>
            <p:cNvPr id="54" name="Freeform 54"/>
            <p:cNvSpPr/>
            <p:nvPr/>
          </p:nvSpPr>
          <p:spPr>
            <a:xfrm>
              <a:off x="0" y="0"/>
              <a:ext cx="6135290" cy="1091377"/>
            </a:xfrm>
            <a:custGeom>
              <a:avLst/>
              <a:gdLst/>
              <a:ahLst/>
              <a:cxnLst/>
              <a:rect l="l" t="t" r="r" b="b"/>
              <a:pathLst>
                <a:path w="6135290" h="1091377">
                  <a:moveTo>
                    <a:pt x="6010830" y="1091377"/>
                  </a:moveTo>
                  <a:lnTo>
                    <a:pt x="124460" y="1091377"/>
                  </a:lnTo>
                  <a:cubicBezTo>
                    <a:pt x="55880" y="1091377"/>
                    <a:pt x="0" y="1035497"/>
                    <a:pt x="0" y="966917"/>
                  </a:cubicBezTo>
                  <a:lnTo>
                    <a:pt x="0" y="124460"/>
                  </a:lnTo>
                  <a:cubicBezTo>
                    <a:pt x="0" y="55880"/>
                    <a:pt x="55880" y="0"/>
                    <a:pt x="124460" y="0"/>
                  </a:cubicBezTo>
                  <a:lnTo>
                    <a:pt x="6010830" y="0"/>
                  </a:lnTo>
                  <a:cubicBezTo>
                    <a:pt x="6079410" y="0"/>
                    <a:pt x="6135290" y="55880"/>
                    <a:pt x="6135290" y="124460"/>
                  </a:cubicBezTo>
                  <a:lnTo>
                    <a:pt x="6135290" y="966917"/>
                  </a:lnTo>
                  <a:cubicBezTo>
                    <a:pt x="6135290" y="1035497"/>
                    <a:pt x="6079410" y="1091377"/>
                    <a:pt x="6010830" y="1091377"/>
                  </a:cubicBezTo>
                  <a:close/>
                </a:path>
              </a:pathLst>
            </a:custGeom>
            <a:solidFill>
              <a:srgbClr val="FFFFFF"/>
            </a:solidFill>
          </p:spPr>
        </p:sp>
      </p:grpSp>
      <p:pic>
        <p:nvPicPr>
          <p:cNvPr id="5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332929" y="876300"/>
            <a:ext cx="15012541" cy="1828800"/>
          </a:xfrm>
          <a:prstGeom prst="rect">
            <a:avLst/>
          </a:prstGeom>
        </p:spPr>
      </p:pic>
      <p:sp>
        <p:nvSpPr>
          <p:cNvPr id="58" name="TextBox 57"/>
          <p:cNvSpPr txBox="1"/>
          <p:nvPr/>
        </p:nvSpPr>
        <p:spPr>
          <a:xfrm>
            <a:off x="1812878" y="1316900"/>
            <a:ext cx="13527942" cy="769441"/>
          </a:xfrm>
          <a:prstGeom prst="rect">
            <a:avLst/>
          </a:prstGeom>
          <a:noFill/>
        </p:spPr>
        <p:txBody>
          <a:bodyPr wrap="square" rtlCol="0">
            <a:spAutoFit/>
          </a:bodyPr>
          <a:lstStyle/>
          <a:p>
            <a:r>
              <a:rPr lang="en-US" sz="4400" b="1" dirty="0">
                <a:solidFill>
                  <a:srgbClr val="C00000"/>
                </a:solidFill>
                <a:latin typeface="Arial" panose="020B0604020202020204" pitchFamily="34" charset="0"/>
                <a:cs typeface="Arial" panose="020B0604020202020204" pitchFamily="34" charset="0"/>
              </a:rPr>
              <a:t>II. </a:t>
            </a:r>
            <a:r>
              <a:rPr lang="en-US" sz="4400" b="1" dirty="0" err="1">
                <a:solidFill>
                  <a:srgbClr val="C00000"/>
                </a:solidFill>
                <a:latin typeface="Arial" panose="020B0604020202020204" pitchFamily="34" charset="0"/>
                <a:cs typeface="Arial" panose="020B0604020202020204" pitchFamily="34" charset="0"/>
              </a:rPr>
              <a:t>Tìm</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một</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số</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biết</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giá</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trị</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một</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phân</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số</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của</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số</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đó</a:t>
            </a:r>
            <a:endParaRPr lang="en-US" sz="4400" b="1" dirty="0">
              <a:solidFill>
                <a:srgbClr val="C00000"/>
              </a:solidFill>
              <a:latin typeface="Arial" panose="020B0604020202020204" pitchFamily="34" charset="0"/>
              <a:cs typeface="Arial" panose="020B0604020202020204" pitchFamily="34" charset="0"/>
            </a:endParaRPr>
          </a:p>
        </p:txBody>
      </p:sp>
      <p:sp>
        <p:nvSpPr>
          <p:cNvPr id="59" name="Rounded Rectangle 58"/>
          <p:cNvSpPr/>
          <p:nvPr/>
        </p:nvSpPr>
        <p:spPr>
          <a:xfrm>
            <a:off x="1574800" y="3541343"/>
            <a:ext cx="1828800" cy="1145554"/>
          </a:xfrm>
          <a:prstGeom prst="roundRect">
            <a:avLst/>
          </a:prstGeom>
          <a:solidFill>
            <a:schemeClr val="accent3">
              <a:lumMod val="75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4400" b="1" dirty="0">
                <a:latin typeface="Arial" panose="020B0604020202020204" pitchFamily="34" charset="0"/>
                <a:cs typeface="Arial" panose="020B0604020202020204" pitchFamily="34" charset="0"/>
              </a:rPr>
              <a:t>HĐ2</a:t>
            </a:r>
          </a:p>
        </p:txBody>
      </p:sp>
      <mc:AlternateContent xmlns:mc="http://schemas.openxmlformats.org/markup-compatibility/2006" xmlns:a14="http://schemas.microsoft.com/office/drawing/2010/main">
        <mc:Choice Requires="a14">
          <p:sp>
            <p:nvSpPr>
              <p:cNvPr id="60" name="TextBox 59"/>
              <p:cNvSpPr txBox="1"/>
              <p:nvPr/>
            </p:nvSpPr>
            <p:spPr>
              <a:xfrm>
                <a:off x="3809283" y="3345923"/>
                <a:ext cx="12192000" cy="3595151"/>
              </a:xfrm>
              <a:prstGeom prst="rect">
                <a:avLst/>
              </a:prstGeom>
              <a:noFill/>
            </p:spPr>
            <p:txBody>
              <a:bodyPr wrap="square" rtlCol="0">
                <a:spAutoFit/>
              </a:bodyPr>
              <a:lstStyle/>
              <a:p>
                <a:pPr algn="just">
                  <a:lnSpc>
                    <a:spcPct val="150000"/>
                  </a:lnSpc>
                </a:pPr>
                <a:r>
                  <a:rPr lang="en-US" sz="4400" dirty="0">
                    <a:latin typeface="Arial" panose="020B0604020202020204" pitchFamily="34" charset="0"/>
                    <a:cs typeface="Arial" panose="020B0604020202020204" pitchFamily="34" charset="0"/>
                  </a:rPr>
                  <a:t>Trong </a:t>
                </a:r>
                <a:r>
                  <a:rPr lang="en-US" sz="4400" dirty="0" err="1">
                    <a:latin typeface="Arial" panose="020B0604020202020204" pitchFamily="34" charset="0"/>
                    <a:cs typeface="Arial" panose="020B0604020202020204" pitchFamily="34" charset="0"/>
                  </a:rPr>
                  <a:t>đợt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sơ</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kết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học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kì</a:t>
                </a:r>
                <a:r>
                  <a:rPr lang="en-US" sz="4400" dirty="0">
                    <a:latin typeface="Arial" panose="020B0604020202020204" pitchFamily="34" charset="0"/>
                    <a:cs typeface="Arial" panose="020B0604020202020204" pitchFamily="34" charset="0"/>
                  </a:rPr>
                  <a:t> I, </a:t>
                </a:r>
                <a:r>
                  <a:rPr lang="en-US" sz="4400" dirty="0" err="1">
                    <a:latin typeface="Arial" panose="020B0604020202020204" pitchFamily="34" charset="0"/>
                    <a:cs typeface="Arial" panose="020B0604020202020204" pitchFamily="34" charset="0"/>
                  </a:rPr>
                  <a:t>lớp</a:t>
                </a:r>
                <a:r>
                  <a:rPr lang="en-US" sz="4400" dirty="0">
                    <a:latin typeface="Arial" panose="020B0604020202020204" pitchFamily="34" charset="0"/>
                    <a:cs typeface="Arial" panose="020B0604020202020204" pitchFamily="34" charset="0"/>
                  </a:rPr>
                  <a:t> 6A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24 </a:t>
                </a:r>
                <a:r>
                  <a:rPr lang="en-US" sz="4400" dirty="0" err="1">
                    <a:latin typeface="Arial" panose="020B0604020202020204" pitchFamily="34" charset="0"/>
                    <a:cs typeface="Arial" panose="020B0604020202020204" pitchFamily="34" charset="0"/>
                  </a:rPr>
                  <a:t>học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sinh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giỏi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tương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ứng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với</a:t>
                </a:r>
                <a:r>
                  <a:rPr lang="en-US" sz="4400" dirty="0">
                    <a:latin typeface="Arial" panose="020B0604020202020204" pitchFamily="34" charset="0"/>
                    <a:cs typeface="Arial" panose="020B0604020202020204" pitchFamily="34" charset="0"/>
                  </a:rPr>
                  <a:t> </a:t>
                </a:r>
                <a14:m>
                  <m:oMath xmlns:m="http://schemas.openxmlformats.org/officeDocument/2006/math">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4</m:t>
                        </m:r>
                      </m:num>
                      <m:den>
                        <m:r>
                          <a:rPr lang="en-US" sz="4800" b="0" i="1" smtClean="0">
                            <a:latin typeface="Cambria Math" panose="02040503050406030204" pitchFamily="18" charset="0"/>
                            <a:cs typeface="Arial" panose="020B0604020202020204" pitchFamily="34" charset="0"/>
                          </a:rPr>
                          <m:t>7</m:t>
                        </m:r>
                      </m:den>
                    </m:f>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học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sinh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của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cả</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lớp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Lớp</a:t>
                </a:r>
                <a:r>
                  <a:rPr lang="en-US" sz="4400" dirty="0">
                    <a:latin typeface="Arial" panose="020B0604020202020204" pitchFamily="34" charset="0"/>
                    <a:cs typeface="Arial" panose="020B0604020202020204" pitchFamily="34" charset="0"/>
                  </a:rPr>
                  <a:t> 6A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bao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nhiêu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học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sinh</a:t>
                </a:r>
                <a:r>
                  <a:rPr lang="en-US" sz="4400" dirty="0">
                    <a:latin typeface="Arial" panose="020B0604020202020204" pitchFamily="34" charset="0"/>
                    <a:cs typeface="Arial" panose="020B0604020202020204" pitchFamily="34" charset="0"/>
                  </a:rPr>
                  <a:t>? </a:t>
                </a:r>
              </a:p>
            </p:txBody>
          </p:sp>
        </mc:Choice>
        <mc:Fallback xmlns="">
          <p:sp>
            <p:nvSpPr>
              <p:cNvPr id="60" name="TextBox 59"/>
              <p:cNvSpPr txBox="1">
                <a:spLocks noRot="1" noChangeAspect="1" noMove="1" noResize="1" noEditPoints="1" noAdjustHandles="1" noChangeArrowheads="1" noChangeShapeType="1" noTextEdit="1"/>
              </p:cNvSpPr>
              <p:nvPr/>
            </p:nvSpPr>
            <p:spPr>
              <a:xfrm>
                <a:off x="3809283" y="3345923"/>
                <a:ext cx="12192000" cy="3595151"/>
              </a:xfrm>
              <a:prstGeom prst="rect">
                <a:avLst/>
              </a:prstGeom>
              <a:blipFill rotWithShape="0">
                <a:blip r:embed="rId6"/>
                <a:stretch>
                  <a:fillRect l="-2050" r="-2000" b="-6102"/>
                </a:stretch>
              </a:blipFill>
            </p:spPr>
            <p:txBody>
              <a:bodyPr/>
              <a:lstStyle/>
              <a:p>
                <a:r>
                  <a:rPr lang="en-US">
                    <a:noFill/>
                  </a:rPr>
                  <a:t> </a:t>
                </a:r>
              </a:p>
            </p:txBody>
          </p:sp>
        </mc:Fallback>
      </mc:AlternateContent>
      <p:pic>
        <p:nvPicPr>
          <p:cNvPr id="61" name="Picture 6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81340" y="5847050"/>
            <a:ext cx="4037883" cy="4037883"/>
          </a:xfrm>
          <a:prstGeom prst="rect">
            <a:avLst/>
          </a:prstGeom>
        </p:spPr>
      </p:pic>
    </p:spTree>
    <p:extLst>
      <p:ext uri="{BB962C8B-B14F-4D97-AF65-F5344CB8AC3E}">
        <p14:creationId xmlns:p14="http://schemas.microsoft.com/office/powerpoint/2010/main" val="1165130610"/>
      </p:ext>
    </p:extLst>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p:tgtEl>
                                          <p:spTgt spid="57"/>
                                        </p:tgtEl>
                                        <p:attrNameLst>
                                          <p:attrName>ppt_y</p:attrName>
                                        </p:attrNameLst>
                                      </p:cBhvr>
                                      <p:tavLst>
                                        <p:tav tm="0">
                                          <p:val>
                                            <p:strVal val="#ppt_y-#ppt_h*1.125000"/>
                                          </p:val>
                                        </p:tav>
                                        <p:tav tm="100000">
                                          <p:val>
                                            <p:strVal val="#ppt_y"/>
                                          </p:val>
                                        </p:tav>
                                      </p:tavLst>
                                    </p:anim>
                                    <p:animEffect transition="in" filter="wipe(down)">
                                      <p:cBhvr>
                                        <p:cTn id="8" dur="500"/>
                                        <p:tgtEl>
                                          <p:spTgt spid="57"/>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p:tgtEl>
                                          <p:spTgt spid="58"/>
                                        </p:tgtEl>
                                        <p:attrNameLst>
                                          <p:attrName>ppt_y</p:attrName>
                                        </p:attrNameLst>
                                      </p:cBhvr>
                                      <p:tavLst>
                                        <p:tav tm="0">
                                          <p:val>
                                            <p:strVal val="#ppt_y-#ppt_h*1.125000"/>
                                          </p:val>
                                        </p:tav>
                                        <p:tav tm="100000">
                                          <p:val>
                                            <p:strVal val="#ppt_y"/>
                                          </p:val>
                                        </p:tav>
                                      </p:tavLst>
                                    </p:anim>
                                    <p:animEffect transition="in" filter="wipe(down)">
                                      <p:cBhvr>
                                        <p:cTn id="12" dur="500"/>
                                        <p:tgtEl>
                                          <p:spTgt spid="5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500"/>
                                        <p:tgtEl>
                                          <p:spTgt spid="5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fade">
                                      <p:cBhvr>
                                        <p:cTn id="20" dur="500"/>
                                        <p:tgtEl>
                                          <p:spTgt spid="5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nodeType="clickEffect">
                                  <p:stCondLst>
                                    <p:cond delay="0"/>
                                  </p:stCondLst>
                                  <p:childTnLst>
                                    <p:set>
                                      <p:cBhvr>
                                        <p:cTn id="24" dur="1" fill="hold">
                                          <p:stCondLst>
                                            <p:cond delay="0"/>
                                          </p:stCondLst>
                                        </p:cTn>
                                        <p:tgtEl>
                                          <p:spTgt spid="60">
                                            <p:txEl>
                                              <p:pRg st="0" end="0"/>
                                            </p:txEl>
                                          </p:spTgt>
                                        </p:tgtEl>
                                        <p:attrNameLst>
                                          <p:attrName>style.visibility</p:attrName>
                                        </p:attrNameLst>
                                      </p:cBhvr>
                                      <p:to>
                                        <p:strVal val="visible"/>
                                      </p:to>
                                    </p:set>
                                    <p:animEffect transition="in" filter="barn(outVertical)">
                                      <p:cBhvr>
                                        <p:cTn id="25" dur="500"/>
                                        <p:tgtEl>
                                          <p:spTgt spid="60">
                                            <p:txEl>
                                              <p:pRg st="0" end="0"/>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61"/>
                                        </p:tgtEl>
                                        <p:attrNameLst>
                                          <p:attrName>style.visibility</p:attrName>
                                        </p:attrNameLst>
                                      </p:cBhvr>
                                      <p:to>
                                        <p:strVal val="visible"/>
                                      </p:to>
                                    </p:set>
                                    <p:animEffect transition="in" filter="fade">
                                      <p:cBhvr>
                                        <p:cTn id="28"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BB040"/>
        </a:solidFill>
        <a:effectLst/>
      </p:bgPr>
    </p:bg>
    <p:spTree>
      <p:nvGrpSpPr>
        <p:cNvPr id="1" name=""/>
        <p:cNvGrpSpPr/>
        <p:nvPr/>
      </p:nvGrpSpPr>
      <p:grpSpPr>
        <a:xfrm>
          <a:off x="0" y="0"/>
          <a:ext cx="0" cy="0"/>
          <a:chOff x="0" y="0"/>
          <a:chExt cx="0" cy="0"/>
        </a:xfrm>
      </p:grpSpPr>
      <p:pic>
        <p:nvPicPr>
          <p:cNvPr id="30" name="Picture 3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5400000">
            <a:off x="13741222" y="4970794"/>
            <a:ext cx="7036156" cy="345411"/>
          </a:xfrm>
          <a:prstGeom prst="rect">
            <a:avLst/>
          </a:prstGeom>
        </p:spPr>
      </p:pic>
      <p:grpSp>
        <p:nvGrpSpPr>
          <p:cNvPr id="53" name="Group 53"/>
          <p:cNvGrpSpPr/>
          <p:nvPr/>
        </p:nvGrpSpPr>
        <p:grpSpPr>
          <a:xfrm>
            <a:off x="914400" y="2933700"/>
            <a:ext cx="15849600" cy="6629399"/>
            <a:chOff x="0" y="0"/>
            <a:chExt cx="6135290" cy="1091377"/>
          </a:xfrm>
        </p:grpSpPr>
        <p:sp>
          <p:nvSpPr>
            <p:cNvPr id="54" name="Freeform 54"/>
            <p:cNvSpPr/>
            <p:nvPr/>
          </p:nvSpPr>
          <p:spPr>
            <a:xfrm>
              <a:off x="0" y="0"/>
              <a:ext cx="6135290" cy="1091377"/>
            </a:xfrm>
            <a:custGeom>
              <a:avLst/>
              <a:gdLst/>
              <a:ahLst/>
              <a:cxnLst/>
              <a:rect l="l" t="t" r="r" b="b"/>
              <a:pathLst>
                <a:path w="6135290" h="1091377">
                  <a:moveTo>
                    <a:pt x="6010830" y="1091377"/>
                  </a:moveTo>
                  <a:lnTo>
                    <a:pt x="124460" y="1091377"/>
                  </a:lnTo>
                  <a:cubicBezTo>
                    <a:pt x="55880" y="1091377"/>
                    <a:pt x="0" y="1035497"/>
                    <a:pt x="0" y="966917"/>
                  </a:cubicBezTo>
                  <a:lnTo>
                    <a:pt x="0" y="124460"/>
                  </a:lnTo>
                  <a:cubicBezTo>
                    <a:pt x="0" y="55880"/>
                    <a:pt x="55880" y="0"/>
                    <a:pt x="124460" y="0"/>
                  </a:cubicBezTo>
                  <a:lnTo>
                    <a:pt x="6010830" y="0"/>
                  </a:lnTo>
                  <a:cubicBezTo>
                    <a:pt x="6079410" y="0"/>
                    <a:pt x="6135290" y="55880"/>
                    <a:pt x="6135290" y="124460"/>
                  </a:cubicBezTo>
                  <a:lnTo>
                    <a:pt x="6135290" y="966917"/>
                  </a:lnTo>
                  <a:cubicBezTo>
                    <a:pt x="6135290" y="1035497"/>
                    <a:pt x="6079410" y="1091377"/>
                    <a:pt x="6010830" y="1091377"/>
                  </a:cubicBezTo>
                  <a:close/>
                </a:path>
              </a:pathLst>
            </a:custGeom>
            <a:solidFill>
              <a:srgbClr val="FFFFFF"/>
            </a:solidFill>
          </p:spPr>
        </p:sp>
      </p:grpSp>
      <p:pic>
        <p:nvPicPr>
          <p:cNvPr id="5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332929" y="876300"/>
            <a:ext cx="15012541" cy="1828800"/>
          </a:xfrm>
          <a:prstGeom prst="rect">
            <a:avLst/>
          </a:prstGeom>
        </p:spPr>
      </p:pic>
      <p:sp>
        <p:nvSpPr>
          <p:cNvPr id="58" name="TextBox 57"/>
          <p:cNvSpPr txBox="1"/>
          <p:nvPr/>
        </p:nvSpPr>
        <p:spPr>
          <a:xfrm>
            <a:off x="1812878" y="1316900"/>
            <a:ext cx="13527942" cy="769441"/>
          </a:xfrm>
          <a:prstGeom prst="rect">
            <a:avLst/>
          </a:prstGeom>
          <a:noFill/>
        </p:spPr>
        <p:txBody>
          <a:bodyPr wrap="square" rtlCol="0">
            <a:spAutoFit/>
          </a:bodyPr>
          <a:lstStyle/>
          <a:p>
            <a:r>
              <a:rPr lang="en-US" sz="4400" b="1" dirty="0">
                <a:solidFill>
                  <a:srgbClr val="C00000"/>
                </a:solidFill>
                <a:latin typeface="Arial" panose="020B0604020202020204" pitchFamily="34" charset="0"/>
                <a:cs typeface="Arial" panose="020B0604020202020204" pitchFamily="34" charset="0"/>
              </a:rPr>
              <a:t>II. </a:t>
            </a:r>
            <a:r>
              <a:rPr lang="en-US" sz="4400" b="1" dirty="0" err="1">
                <a:solidFill>
                  <a:srgbClr val="C00000"/>
                </a:solidFill>
                <a:latin typeface="Arial" panose="020B0604020202020204" pitchFamily="34" charset="0"/>
                <a:cs typeface="Arial" panose="020B0604020202020204" pitchFamily="34" charset="0"/>
              </a:rPr>
              <a:t>Tìm</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một</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số</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biết</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giá</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trị</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một</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phân</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số</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của</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số</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đó</a:t>
            </a:r>
            <a:endParaRPr lang="en-US" sz="4400" b="1" dirty="0">
              <a:solidFill>
                <a:srgbClr val="C00000"/>
              </a:solidFill>
              <a:latin typeface="Arial" panose="020B0604020202020204" pitchFamily="34" charset="0"/>
              <a:cs typeface="Arial" panose="020B0604020202020204" pitchFamily="34" charset="0"/>
            </a:endParaRPr>
          </a:p>
        </p:txBody>
      </p:sp>
      <p:sp>
        <p:nvSpPr>
          <p:cNvPr id="59" name="Rounded Rectangle 58"/>
          <p:cNvSpPr/>
          <p:nvPr/>
        </p:nvSpPr>
        <p:spPr>
          <a:xfrm>
            <a:off x="1574800" y="3541343"/>
            <a:ext cx="1828800" cy="1145554"/>
          </a:xfrm>
          <a:prstGeom prst="roundRect">
            <a:avLst/>
          </a:prstGeom>
          <a:solidFill>
            <a:schemeClr val="accent3">
              <a:lumMod val="75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4400" b="1" dirty="0">
                <a:latin typeface="Arial" panose="020B0604020202020204" pitchFamily="34" charset="0"/>
                <a:cs typeface="Arial" panose="020B0604020202020204" pitchFamily="34" charset="0"/>
              </a:rPr>
              <a:t>HĐ2</a:t>
            </a:r>
          </a:p>
        </p:txBody>
      </p:sp>
      <p:sp>
        <p:nvSpPr>
          <p:cNvPr id="10" name="TextBox 9"/>
          <p:cNvSpPr txBox="1"/>
          <p:nvPr/>
        </p:nvSpPr>
        <p:spPr>
          <a:xfrm>
            <a:off x="7543800" y="3493680"/>
            <a:ext cx="3581400" cy="769441"/>
          </a:xfrm>
          <a:prstGeom prst="rect">
            <a:avLst/>
          </a:prstGeom>
          <a:noFill/>
        </p:spPr>
        <p:txBody>
          <a:bodyPr wrap="square" rtlCol="0">
            <a:spAutoFit/>
          </a:bodyPr>
          <a:lstStyle/>
          <a:p>
            <a:pPr algn="ctr"/>
            <a:r>
              <a:rPr lang="en-US" sz="4400" b="1" dirty="0" err="1">
                <a:solidFill>
                  <a:schemeClr val="accent5">
                    <a:lumMod val="50000"/>
                  </a:schemeClr>
                </a:solidFill>
                <a:latin typeface="Arial" panose="020B0604020202020204" pitchFamily="34" charset="0"/>
                <a:cs typeface="Arial" panose="020B0604020202020204" pitchFamily="34" charset="0"/>
              </a:rPr>
              <a:t>Giải</a:t>
            </a:r>
            <a:endParaRPr lang="en-US" sz="4400" b="1" dirty="0">
              <a:solidFill>
                <a:schemeClr val="accent5">
                  <a:lumMod val="50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4300220" y="4114120"/>
                <a:ext cx="11506200" cy="5101781"/>
              </a:xfrm>
              <a:prstGeom prst="rect">
                <a:avLst/>
              </a:prstGeom>
            </p:spPr>
            <p:txBody>
              <a:bodyPr wrap="square">
                <a:spAutoFit/>
              </a:bodyPr>
              <a:lstStyle/>
              <a:p>
                <a:pPr algn="just">
                  <a:lnSpc>
                    <a:spcPct val="135000"/>
                  </a:lnSpc>
                  <a:spcBef>
                    <a:spcPts val="600"/>
                  </a:spcBef>
                  <a:spcAft>
                    <a:spcPts val="600"/>
                  </a:spcAft>
                </a:pP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Do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4</m:t>
                        </m:r>
                      </m:num>
                      <m:den>
                        <m:r>
                          <a:rPr lang="en-GB" sz="4400" i="1">
                            <a:solidFill>
                              <a:srgbClr val="000000"/>
                            </a:solidFill>
                            <a:effectLst/>
                            <a:latin typeface="Cambria Math" panose="02040503050406030204" pitchFamily="18" charset="0"/>
                            <a:ea typeface="Calibri" panose="020F0502020204030204" pitchFamily="34" charset="0"/>
                          </a:rPr>
                          <m:t>7</m:t>
                        </m:r>
                      </m:den>
                    </m:f>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số</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học</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sinh</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của</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lớp</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6A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là</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24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nên</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số</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học</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sinh</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lớp</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6A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nhân</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với</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4</m:t>
                        </m:r>
                      </m:num>
                      <m:den>
                        <m:r>
                          <a:rPr lang="en-GB" sz="4400" i="1">
                            <a:solidFill>
                              <a:srgbClr val="000000"/>
                            </a:solidFill>
                            <a:effectLst/>
                            <a:latin typeface="Cambria Math" panose="02040503050406030204" pitchFamily="18" charset="0"/>
                            <a:ea typeface="Calibri" panose="020F0502020204030204" pitchFamily="34" charset="0"/>
                          </a:rPr>
                          <m:t>7</m:t>
                        </m:r>
                      </m:den>
                    </m:f>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bằng</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24.</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35000"/>
                  </a:lnSpc>
                  <a:spcBef>
                    <a:spcPts val="600"/>
                  </a:spcBef>
                  <a:spcAft>
                    <a:spcPts val="600"/>
                  </a:spcAft>
                </a:pP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Vậy</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số</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học</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sinh</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lớp</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6A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là</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35000"/>
                  </a:lnSpc>
                  <a:spcBef>
                    <a:spcPts val="600"/>
                  </a:spcBef>
                  <a:spcAft>
                    <a:spcPts val="600"/>
                  </a:spcAft>
                </a:pP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24 :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4</m:t>
                        </m:r>
                      </m:num>
                      <m:den>
                        <m:r>
                          <a:rPr lang="en-GB" sz="4400" i="1">
                            <a:solidFill>
                              <a:srgbClr val="000000"/>
                            </a:solidFill>
                            <a:effectLst/>
                            <a:latin typeface="Cambria Math" panose="02040503050406030204" pitchFamily="18" charset="0"/>
                            <a:ea typeface="Calibri" panose="020F0502020204030204" pitchFamily="34" charset="0"/>
                          </a:rPr>
                          <m:t>7</m:t>
                        </m:r>
                      </m:den>
                    </m:f>
                    <m:r>
                      <a:rPr lang="en-GB" sz="4400" i="1">
                        <a:solidFill>
                          <a:srgbClr val="000000"/>
                        </a:solidFill>
                        <a:effectLst/>
                        <a:latin typeface="Cambria Math" panose="02040503050406030204" pitchFamily="18" charset="0"/>
                        <a:ea typeface="Calibri" panose="020F0502020204030204" pitchFamily="34" charset="0"/>
                      </a:rPr>
                      <m:t> </m:t>
                    </m:r>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24 .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7</m:t>
                        </m:r>
                      </m:num>
                      <m:den>
                        <m:r>
                          <a:rPr lang="en-GB" sz="4400" i="1">
                            <a:solidFill>
                              <a:srgbClr val="000000"/>
                            </a:solidFill>
                            <a:effectLst/>
                            <a:latin typeface="Cambria Math" panose="02040503050406030204" pitchFamily="18" charset="0"/>
                            <a:ea typeface="Calibri" panose="020F0502020204030204" pitchFamily="34" charset="0"/>
                          </a:rPr>
                          <m:t>4</m:t>
                        </m:r>
                      </m:den>
                    </m:f>
                    <m:r>
                      <a:rPr lang="en-GB" sz="4400" i="1">
                        <a:solidFill>
                          <a:srgbClr val="000000"/>
                        </a:solidFill>
                        <a:effectLst/>
                        <a:latin typeface="Cambria Math" panose="02040503050406030204" pitchFamily="18" charset="0"/>
                        <a:ea typeface="Calibri" panose="020F0502020204030204" pitchFamily="34" charset="0"/>
                      </a:rPr>
                      <m:t> </m:t>
                    </m:r>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42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học</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sinh</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4300220" y="4114120"/>
                <a:ext cx="11506200" cy="5101781"/>
              </a:xfrm>
              <a:prstGeom prst="rect">
                <a:avLst/>
              </a:prstGeom>
              <a:blipFill rotWithShape="0">
                <a:blip r:embed="rId6"/>
                <a:stretch>
                  <a:fillRect l="-1854" r="-1854"/>
                </a:stretch>
              </a:blipFill>
            </p:spPr>
            <p:txBody>
              <a:bodyPr/>
              <a:lstStyle/>
              <a:p>
                <a:r>
                  <a:rPr lang="en-US">
                    <a:noFill/>
                  </a:rPr>
                  <a:t> </a:t>
                </a:r>
              </a:p>
            </p:txBody>
          </p:sp>
        </mc:Fallback>
      </mc:AlternateContent>
    </p:spTree>
    <p:extLst>
      <p:ext uri="{BB962C8B-B14F-4D97-AF65-F5344CB8AC3E}">
        <p14:creationId xmlns:p14="http://schemas.microsoft.com/office/powerpoint/2010/main" val="3661766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p:tgtEl>
                                          <p:spTgt spid="10">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10">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left)">
                                      <p:cBhvr>
                                        <p:cTn id="13" dur="500"/>
                                        <p:tgtEl>
                                          <p:spTgt spid="3">
                                            <p:txEl>
                                              <p:pRg st="0" end="0"/>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left)">
                                      <p:cBhvr>
                                        <p:cTn id="16" dur="500"/>
                                        <p:tgtEl>
                                          <p:spTgt spid="3">
                                            <p:txEl>
                                              <p:pRg st="1" end="1"/>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left)">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878D3"/>
        </a:solidFill>
        <a:effectLst/>
      </p:bgPr>
    </p:bg>
    <p:spTree>
      <p:nvGrpSpPr>
        <p:cNvPr id="1" name=""/>
        <p:cNvGrpSpPr/>
        <p:nvPr/>
      </p:nvGrpSpPr>
      <p:grpSpPr>
        <a:xfrm>
          <a:off x="0" y="0"/>
          <a:ext cx="0" cy="0"/>
          <a:chOff x="0" y="0"/>
          <a:chExt cx="0" cy="0"/>
        </a:xfrm>
      </p:grpSpPr>
      <p:grpSp>
        <p:nvGrpSpPr>
          <p:cNvPr id="2" name="Group 2"/>
          <p:cNvGrpSpPr/>
          <p:nvPr/>
        </p:nvGrpSpPr>
        <p:grpSpPr>
          <a:xfrm>
            <a:off x="1028700" y="2128031"/>
            <a:ext cx="16230600" cy="6030939"/>
            <a:chOff x="0" y="0"/>
            <a:chExt cx="5490351" cy="2040095"/>
          </a:xfrm>
        </p:grpSpPr>
        <p:sp>
          <p:nvSpPr>
            <p:cNvPr id="3" name="Freeform 3"/>
            <p:cNvSpPr/>
            <p:nvPr/>
          </p:nvSpPr>
          <p:spPr>
            <a:xfrm>
              <a:off x="0" y="0"/>
              <a:ext cx="5490351" cy="2040095"/>
            </a:xfrm>
            <a:custGeom>
              <a:avLst/>
              <a:gdLst/>
              <a:ahLst/>
              <a:cxnLst/>
              <a:rect l="l" t="t" r="r" b="b"/>
              <a:pathLst>
                <a:path w="5490351" h="2040095">
                  <a:moveTo>
                    <a:pt x="5365891" y="2040095"/>
                  </a:moveTo>
                  <a:lnTo>
                    <a:pt x="124460" y="2040095"/>
                  </a:lnTo>
                  <a:cubicBezTo>
                    <a:pt x="55880" y="2040095"/>
                    <a:pt x="0" y="1984215"/>
                    <a:pt x="0" y="1915635"/>
                  </a:cubicBezTo>
                  <a:lnTo>
                    <a:pt x="0" y="124460"/>
                  </a:lnTo>
                  <a:cubicBezTo>
                    <a:pt x="0" y="55880"/>
                    <a:pt x="55880" y="0"/>
                    <a:pt x="124460" y="0"/>
                  </a:cubicBezTo>
                  <a:lnTo>
                    <a:pt x="5365891" y="0"/>
                  </a:lnTo>
                  <a:cubicBezTo>
                    <a:pt x="5434471" y="0"/>
                    <a:pt x="5490351" y="55880"/>
                    <a:pt x="5490351" y="124460"/>
                  </a:cubicBezTo>
                  <a:lnTo>
                    <a:pt x="5490351" y="1915636"/>
                  </a:lnTo>
                  <a:cubicBezTo>
                    <a:pt x="5490351" y="1984216"/>
                    <a:pt x="5434471" y="2040095"/>
                    <a:pt x="5365891" y="2040095"/>
                  </a:cubicBezTo>
                  <a:close/>
                </a:path>
              </a:pathLst>
            </a:custGeom>
            <a:solidFill>
              <a:srgbClr val="FFFFFF"/>
            </a:solidFill>
          </p:spPr>
        </p:sp>
      </p:grpSp>
      <p:grpSp>
        <p:nvGrpSpPr>
          <p:cNvPr id="7" name="Group 7"/>
          <p:cNvGrpSpPr/>
          <p:nvPr/>
        </p:nvGrpSpPr>
        <p:grpSpPr>
          <a:xfrm>
            <a:off x="1028700" y="599659"/>
            <a:ext cx="1830230" cy="858081"/>
            <a:chOff x="0" y="0"/>
            <a:chExt cx="2440306" cy="1144108"/>
          </a:xfrm>
        </p:grpSpPr>
        <p:grpSp>
          <p:nvGrpSpPr>
            <p:cNvPr id="8" name="Group 8"/>
            <p:cNvGrpSpPr/>
            <p:nvPr/>
          </p:nvGrpSpPr>
          <p:grpSpPr>
            <a:xfrm>
              <a:off x="0" y="0"/>
              <a:ext cx="2440306" cy="1144108"/>
              <a:chOff x="0" y="0"/>
              <a:chExt cx="933897" cy="406400"/>
            </a:xfrm>
          </p:grpSpPr>
          <p:sp>
            <p:nvSpPr>
              <p:cNvPr id="9" name="Freeform 9"/>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FC795D"/>
              </a:solidFill>
            </p:spPr>
          </p:sp>
        </p:grpSp>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375368">
              <a:off x="1089772" y="52420"/>
              <a:ext cx="260762" cy="1039269"/>
            </a:xfrm>
            <a:prstGeom prst="rect">
              <a:avLst/>
            </a:prstGeom>
          </p:spPr>
        </p:pic>
      </p:grpSp>
      <p:grpSp>
        <p:nvGrpSpPr>
          <p:cNvPr id="11" name="Group 11"/>
          <p:cNvGrpSpPr/>
          <p:nvPr/>
        </p:nvGrpSpPr>
        <p:grpSpPr>
          <a:xfrm>
            <a:off x="15429070" y="8829259"/>
            <a:ext cx="1830230" cy="858081"/>
            <a:chOff x="0" y="0"/>
            <a:chExt cx="2440306" cy="1144108"/>
          </a:xfrm>
        </p:grpSpPr>
        <p:grpSp>
          <p:nvGrpSpPr>
            <p:cNvPr id="12" name="Group 12"/>
            <p:cNvGrpSpPr/>
            <p:nvPr/>
          </p:nvGrpSpPr>
          <p:grpSpPr>
            <a:xfrm>
              <a:off x="0" y="0"/>
              <a:ext cx="2440306" cy="1144108"/>
              <a:chOff x="0" y="0"/>
              <a:chExt cx="933897" cy="406400"/>
            </a:xfrm>
          </p:grpSpPr>
          <p:sp>
            <p:nvSpPr>
              <p:cNvPr id="13" name="Freeform 13"/>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F4B157"/>
              </a:solidFill>
            </p:spPr>
          </p:sp>
        </p:grpSp>
        <p:grpSp>
          <p:nvGrpSpPr>
            <p:cNvPr id="14" name="Group 14"/>
            <p:cNvGrpSpPr/>
            <p:nvPr/>
          </p:nvGrpSpPr>
          <p:grpSpPr>
            <a:xfrm>
              <a:off x="764557" y="409093"/>
              <a:ext cx="911193" cy="325922"/>
              <a:chOff x="0" y="0"/>
              <a:chExt cx="1200098" cy="429260"/>
            </a:xfrm>
          </p:grpSpPr>
          <p:sp>
            <p:nvSpPr>
              <p:cNvPr id="15" name="Freeform 15"/>
              <p:cNvSpPr/>
              <p:nvPr/>
            </p:nvSpPr>
            <p:spPr>
              <a:xfrm>
                <a:off x="0" y="-5080"/>
                <a:ext cx="1200099" cy="434340"/>
              </a:xfrm>
              <a:custGeom>
                <a:avLst/>
                <a:gdLst/>
                <a:ahLst/>
                <a:cxnLst/>
                <a:rect l="l" t="t" r="r" b="b"/>
                <a:pathLst>
                  <a:path w="1200099" h="434340">
                    <a:moveTo>
                      <a:pt x="1182319" y="187960"/>
                    </a:moveTo>
                    <a:lnTo>
                      <a:pt x="920698" y="11430"/>
                    </a:lnTo>
                    <a:cubicBezTo>
                      <a:pt x="902918" y="0"/>
                      <a:pt x="880058" y="3810"/>
                      <a:pt x="867358" y="21590"/>
                    </a:cubicBezTo>
                    <a:cubicBezTo>
                      <a:pt x="855928" y="39370"/>
                      <a:pt x="859738" y="62230"/>
                      <a:pt x="877518" y="74930"/>
                    </a:cubicBezTo>
                    <a:lnTo>
                      <a:pt x="1036268" y="181610"/>
                    </a:lnTo>
                    <a:lnTo>
                      <a:pt x="0" y="181610"/>
                    </a:lnTo>
                    <a:lnTo>
                      <a:pt x="0" y="257810"/>
                    </a:lnTo>
                    <a:lnTo>
                      <a:pt x="1036269" y="257810"/>
                    </a:lnTo>
                    <a:lnTo>
                      <a:pt x="877519" y="364490"/>
                    </a:lnTo>
                    <a:cubicBezTo>
                      <a:pt x="859739" y="375920"/>
                      <a:pt x="855928" y="400050"/>
                      <a:pt x="867358" y="417830"/>
                    </a:cubicBezTo>
                    <a:cubicBezTo>
                      <a:pt x="874978" y="429260"/>
                      <a:pt x="886408" y="434340"/>
                      <a:pt x="899108" y="434340"/>
                    </a:cubicBezTo>
                    <a:cubicBezTo>
                      <a:pt x="906728" y="434340"/>
                      <a:pt x="914349" y="431800"/>
                      <a:pt x="920699" y="427990"/>
                    </a:cubicBezTo>
                    <a:lnTo>
                      <a:pt x="1183589" y="251460"/>
                    </a:lnTo>
                    <a:cubicBezTo>
                      <a:pt x="1193749" y="243840"/>
                      <a:pt x="1200099" y="232410"/>
                      <a:pt x="1200099" y="219710"/>
                    </a:cubicBezTo>
                    <a:cubicBezTo>
                      <a:pt x="1200099" y="207010"/>
                      <a:pt x="1193749" y="195580"/>
                      <a:pt x="1182319" y="187960"/>
                    </a:cubicBezTo>
                    <a:close/>
                  </a:path>
                </a:pathLst>
              </a:custGeom>
              <a:solidFill>
                <a:srgbClr val="FFFFFF"/>
              </a:solidFill>
            </p:spPr>
          </p:sp>
        </p:grpSp>
      </p:grpSp>
      <p:grpSp>
        <p:nvGrpSpPr>
          <p:cNvPr id="19" name="Group 29"/>
          <p:cNvGrpSpPr/>
          <p:nvPr/>
        </p:nvGrpSpPr>
        <p:grpSpPr>
          <a:xfrm>
            <a:off x="6324600" y="1196910"/>
            <a:ext cx="5638800" cy="1280390"/>
            <a:chOff x="0" y="0"/>
            <a:chExt cx="4779407" cy="661351"/>
          </a:xfrm>
          <a:solidFill>
            <a:schemeClr val="accent6"/>
          </a:solidFill>
        </p:grpSpPr>
        <p:sp>
          <p:nvSpPr>
            <p:cNvPr id="21" name="Freeform 30"/>
            <p:cNvSpPr/>
            <p:nvPr/>
          </p:nvSpPr>
          <p:spPr>
            <a:xfrm>
              <a:off x="0" y="0"/>
              <a:ext cx="4779407" cy="661351"/>
            </a:xfrm>
            <a:custGeom>
              <a:avLst/>
              <a:gdLst/>
              <a:ahLst/>
              <a:cxnLst/>
              <a:rect l="l" t="t" r="r" b="b"/>
              <a:pathLst>
                <a:path w="4779407" h="661351">
                  <a:moveTo>
                    <a:pt x="4654946" y="661351"/>
                  </a:moveTo>
                  <a:lnTo>
                    <a:pt x="124460" y="661351"/>
                  </a:lnTo>
                  <a:cubicBezTo>
                    <a:pt x="55880" y="661351"/>
                    <a:pt x="0" y="605471"/>
                    <a:pt x="0" y="536891"/>
                  </a:cubicBezTo>
                  <a:lnTo>
                    <a:pt x="0" y="124460"/>
                  </a:lnTo>
                  <a:cubicBezTo>
                    <a:pt x="0" y="55880"/>
                    <a:pt x="55880" y="0"/>
                    <a:pt x="124460" y="0"/>
                  </a:cubicBezTo>
                  <a:lnTo>
                    <a:pt x="4654946" y="0"/>
                  </a:lnTo>
                  <a:cubicBezTo>
                    <a:pt x="4723527" y="0"/>
                    <a:pt x="4779407" y="55880"/>
                    <a:pt x="4779407" y="124460"/>
                  </a:cubicBezTo>
                  <a:lnTo>
                    <a:pt x="4779407" y="536891"/>
                  </a:lnTo>
                  <a:cubicBezTo>
                    <a:pt x="4779407" y="605471"/>
                    <a:pt x="4723527" y="661351"/>
                    <a:pt x="4654946" y="661351"/>
                  </a:cubicBezTo>
                  <a:close/>
                </a:path>
              </a:pathLst>
            </a:custGeom>
            <a:grpFill/>
          </p:spPr>
        </p:sp>
      </p:grpSp>
      <p:sp>
        <p:nvSpPr>
          <p:cNvPr id="22" name="TextBox 21"/>
          <p:cNvSpPr txBox="1"/>
          <p:nvPr/>
        </p:nvSpPr>
        <p:spPr>
          <a:xfrm>
            <a:off x="7315200" y="1375440"/>
            <a:ext cx="3657600" cy="923330"/>
          </a:xfrm>
          <a:prstGeom prst="rect">
            <a:avLst/>
          </a:prstGeom>
          <a:noFill/>
        </p:spPr>
        <p:txBody>
          <a:bodyPr wrap="square" rtlCol="0">
            <a:spAutoFit/>
          </a:bodyPr>
          <a:lstStyle/>
          <a:p>
            <a:r>
              <a:rPr lang="en-US" sz="5400" b="1" dirty="0">
                <a:solidFill>
                  <a:schemeClr val="bg1"/>
                </a:solidFill>
                <a:latin typeface="Arial" panose="020B0604020202020204" pitchFamily="34" charset="0"/>
                <a:cs typeface="Arial" panose="020B0604020202020204" pitchFamily="34" charset="0"/>
              </a:rPr>
              <a:t>CÂU HỎI</a:t>
            </a:r>
          </a:p>
        </p:txBody>
      </p:sp>
      <p:sp>
        <p:nvSpPr>
          <p:cNvPr id="24" name="Rectangle 23"/>
          <p:cNvSpPr/>
          <p:nvPr/>
        </p:nvSpPr>
        <p:spPr>
          <a:xfrm>
            <a:off x="1638300" y="3047612"/>
            <a:ext cx="15011400" cy="3802516"/>
          </a:xfrm>
          <a:prstGeom prst="rect">
            <a:avLst/>
          </a:prstGeom>
        </p:spPr>
        <p:txBody>
          <a:bodyPr wrap="square">
            <a:spAutoFit/>
          </a:bodyPr>
          <a:lstStyle/>
          <a:p>
            <a:pPr marL="571500" indent="-571500" algn="just">
              <a:lnSpc>
                <a:spcPct val="135000"/>
              </a:lnSpc>
              <a:spcBef>
                <a:spcPts val="600"/>
              </a:spcBef>
              <a:spcAft>
                <a:spcPts val="600"/>
              </a:spcAft>
              <a:buFont typeface="Wingdings" panose="05000000000000000000" pitchFamily="2" charset="2"/>
              <a:buChar char="Ø"/>
            </a:pPr>
            <a:r>
              <a:rPr lang="en-US" sz="4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Muốn</a:t>
            </a:r>
            <a:r>
              <a:rPr lang="en-US"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tìm</a:t>
            </a:r>
            <a:r>
              <a:rPr lang="en-US"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một</a:t>
            </a:r>
            <a:r>
              <a:rPr lang="en-US"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số</a:t>
            </a:r>
            <a:r>
              <a:rPr lang="en-US"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khi</a:t>
            </a:r>
            <a:r>
              <a:rPr lang="en-US"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biết</a:t>
            </a:r>
            <a:r>
              <a:rPr lang="en-US"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giá</a:t>
            </a:r>
            <a:r>
              <a:rPr lang="en-US"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trị</a:t>
            </a:r>
            <a:r>
              <a:rPr lang="en-US"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phân</a:t>
            </a:r>
            <a:r>
              <a:rPr lang="en-US"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số</a:t>
            </a:r>
            <a:r>
              <a:rPr lang="en-US"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số</a:t>
            </a:r>
            <a:r>
              <a:rPr lang="en-US"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đó</a:t>
            </a:r>
            <a:r>
              <a:rPr lang="en-US"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 ta </a:t>
            </a:r>
            <a:r>
              <a:rPr lang="en-US" sz="4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làm</a:t>
            </a:r>
            <a:r>
              <a:rPr lang="en-US"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như</a:t>
            </a:r>
            <a:r>
              <a:rPr lang="en-US"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thế</a:t>
            </a:r>
            <a:r>
              <a:rPr lang="en-US"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nào</a:t>
            </a:r>
            <a:r>
              <a:rPr lang="en-US"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35000"/>
              </a:lnSpc>
              <a:spcBef>
                <a:spcPts val="600"/>
              </a:spcBef>
              <a:spcAft>
                <a:spcPts val="600"/>
              </a:spcAft>
              <a:buFont typeface="Wingdings" panose="05000000000000000000" pitchFamily="2" charset="2"/>
              <a:buChar char="Ø"/>
            </a:pP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Muốn</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tìm</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một</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biết</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giá</a:t>
            </a:r>
            <a:r>
              <a:rPr lang="en-US" sz="44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trị</a:t>
            </a:r>
            <a:r>
              <a:rPr lang="en-US" sz="44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phần</a:t>
            </a:r>
            <a:r>
              <a:rPr lang="en-US" sz="44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tram </a:t>
            </a:r>
            <a:r>
              <a:rPr lang="en-US" sz="44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44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phân</a:t>
            </a:r>
            <a:r>
              <a:rPr lang="en-US" sz="44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44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đó</a:t>
            </a:r>
            <a:r>
              <a:rPr lang="en-US" sz="4400" i="1" dirty="0">
                <a:solidFill>
                  <a:srgbClr val="000000"/>
                </a:solidFill>
                <a:latin typeface="Arial" panose="020B0604020202020204" pitchFamily="34" charset="0"/>
                <a:ea typeface="Times New Roman" panose="02020603050405020304" pitchFamily="18" charset="0"/>
                <a:cs typeface="Arial" panose="020B0604020202020204" pitchFamily="34" charset="0"/>
              </a:rPr>
              <a:t>, ta </a:t>
            </a:r>
            <a:r>
              <a:rPr lang="en-US" sz="44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làm</a:t>
            </a:r>
            <a:r>
              <a:rPr lang="en-US" sz="44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4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như</a:t>
            </a:r>
            <a:r>
              <a:rPr lang="en-US" sz="44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4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thế</a:t>
            </a:r>
            <a:r>
              <a:rPr lang="en-US" sz="44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4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nào</a:t>
            </a:r>
            <a:r>
              <a:rPr lang="en-US" sz="4400" i="1"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 calcmode="lin" valueType="num">
                                      <p:cBhvr>
                                        <p:cTn id="7" dur="5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ntr" presetSubtype="1" fill="hold" nodeType="clickEffect">
                                  <p:stCondLst>
                                    <p:cond delay="0"/>
                                  </p:stCondLst>
                                  <p:childTnLst>
                                    <p:set>
                                      <p:cBhvr>
                                        <p:cTn id="13" dur="1" fill="hold">
                                          <p:stCondLst>
                                            <p:cond delay="0"/>
                                          </p:stCondLst>
                                        </p:cTn>
                                        <p:tgtEl>
                                          <p:spTgt spid="24">
                                            <p:txEl>
                                              <p:pRg st="0" end="0"/>
                                            </p:txEl>
                                          </p:spTgt>
                                        </p:tgtEl>
                                        <p:attrNameLst>
                                          <p:attrName>style.visibility</p:attrName>
                                        </p:attrNameLst>
                                      </p:cBhvr>
                                      <p:to>
                                        <p:strVal val="visible"/>
                                      </p:to>
                                    </p:set>
                                    <p:anim calcmode="lin" valueType="num">
                                      <p:cBhvr>
                                        <p:cTn id="14"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24">
                                            <p:txEl>
                                              <p:pRg st="0" end="0"/>
                                            </p:txEl>
                                          </p:spTgt>
                                        </p:tgtEl>
                                        <p:attrNameLst>
                                          <p:attrName>ppt_y</p:attrName>
                                        </p:attrNameLst>
                                      </p:cBhvr>
                                      <p:tavLst>
                                        <p:tav tm="0">
                                          <p:val>
                                            <p:strVal val="#ppt_y-#ppt_h/2"/>
                                          </p:val>
                                        </p:tav>
                                        <p:tav tm="100000">
                                          <p:val>
                                            <p:strVal val="#ppt_y"/>
                                          </p:val>
                                        </p:tav>
                                      </p:tavLst>
                                    </p:anim>
                                    <p:anim calcmode="lin" valueType="num">
                                      <p:cBhvr>
                                        <p:cTn id="16" dur="500" fill="hold"/>
                                        <p:tgtEl>
                                          <p:spTgt spid="24">
                                            <p:txEl>
                                              <p:pRg st="0" end="0"/>
                                            </p:txEl>
                                          </p:spTgt>
                                        </p:tgtEl>
                                        <p:attrNameLst>
                                          <p:attrName>ppt_w</p:attrName>
                                        </p:attrNameLst>
                                      </p:cBhvr>
                                      <p:tavLst>
                                        <p:tav tm="0">
                                          <p:val>
                                            <p:strVal val="#ppt_w"/>
                                          </p:val>
                                        </p:tav>
                                        <p:tav tm="100000">
                                          <p:val>
                                            <p:strVal val="#ppt_w"/>
                                          </p:val>
                                        </p:tav>
                                      </p:tavLst>
                                    </p:anim>
                                    <p:anim calcmode="lin" valueType="num">
                                      <p:cBhvr>
                                        <p:cTn id="17" dur="500" fill="hold"/>
                                        <p:tgtEl>
                                          <p:spTgt spid="24">
                                            <p:txEl>
                                              <p:pRg st="0" end="0"/>
                                            </p:txEl>
                                          </p:spTgt>
                                        </p:tgtEl>
                                        <p:attrNameLst>
                                          <p:attrName>ppt_h</p:attrName>
                                        </p:attrNameLst>
                                      </p:cBhvr>
                                      <p:tavLst>
                                        <p:tav tm="0">
                                          <p:val>
                                            <p:fltVal val="0"/>
                                          </p:val>
                                        </p:tav>
                                        <p:tav tm="100000">
                                          <p:val>
                                            <p:strVal val="#ppt_h"/>
                                          </p:val>
                                        </p:tav>
                                      </p:tavLst>
                                    </p:anim>
                                  </p:childTnLst>
                                </p:cTn>
                              </p:par>
                              <p:par>
                                <p:cTn id="18" presetID="17" presetClass="entr" presetSubtype="1" fill="hold" nodeType="withEffect">
                                  <p:stCondLst>
                                    <p:cond delay="0"/>
                                  </p:stCondLst>
                                  <p:childTnLst>
                                    <p:set>
                                      <p:cBhvr>
                                        <p:cTn id="19" dur="1" fill="hold">
                                          <p:stCondLst>
                                            <p:cond delay="0"/>
                                          </p:stCondLst>
                                        </p:cTn>
                                        <p:tgtEl>
                                          <p:spTgt spid="24">
                                            <p:txEl>
                                              <p:pRg st="1" end="1"/>
                                            </p:txEl>
                                          </p:spTgt>
                                        </p:tgtEl>
                                        <p:attrNameLst>
                                          <p:attrName>style.visibility</p:attrName>
                                        </p:attrNameLst>
                                      </p:cBhvr>
                                      <p:to>
                                        <p:strVal val="visible"/>
                                      </p:to>
                                    </p:set>
                                    <p:anim calcmode="lin" valueType="num">
                                      <p:cBhvr>
                                        <p:cTn id="20" dur="5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24">
                                            <p:txEl>
                                              <p:pRg st="1" end="1"/>
                                            </p:txEl>
                                          </p:spTgt>
                                        </p:tgtEl>
                                        <p:attrNameLst>
                                          <p:attrName>ppt_y</p:attrName>
                                        </p:attrNameLst>
                                      </p:cBhvr>
                                      <p:tavLst>
                                        <p:tav tm="0">
                                          <p:val>
                                            <p:strVal val="#ppt_y-#ppt_h/2"/>
                                          </p:val>
                                        </p:tav>
                                        <p:tav tm="100000">
                                          <p:val>
                                            <p:strVal val="#ppt_y"/>
                                          </p:val>
                                        </p:tav>
                                      </p:tavLst>
                                    </p:anim>
                                    <p:anim calcmode="lin" valueType="num">
                                      <p:cBhvr>
                                        <p:cTn id="22" dur="500" fill="hold"/>
                                        <p:tgtEl>
                                          <p:spTgt spid="24">
                                            <p:txEl>
                                              <p:pRg st="1" end="1"/>
                                            </p:txEl>
                                          </p:spTgt>
                                        </p:tgtEl>
                                        <p:attrNameLst>
                                          <p:attrName>ppt_w</p:attrName>
                                        </p:attrNameLst>
                                      </p:cBhvr>
                                      <p:tavLst>
                                        <p:tav tm="0">
                                          <p:val>
                                            <p:strVal val="#ppt_w"/>
                                          </p:val>
                                        </p:tav>
                                        <p:tav tm="100000">
                                          <p:val>
                                            <p:strVal val="#ppt_w"/>
                                          </p:val>
                                        </p:tav>
                                      </p:tavLst>
                                    </p:anim>
                                    <p:anim calcmode="lin" valueType="num">
                                      <p:cBhvr>
                                        <p:cTn id="23" dur="500" fill="hold"/>
                                        <p:tgtEl>
                                          <p:spTgt spid="24">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743EA4-1DF6-9E18-66E4-AB3EA41D5380}"/>
              </a:ext>
            </a:extLst>
          </p:cNvPr>
          <p:cNvPicPr>
            <a:picLocks noChangeAspect="1"/>
          </p:cNvPicPr>
          <p:nvPr/>
        </p:nvPicPr>
        <p:blipFill>
          <a:blip r:embed="rId2"/>
          <a:stretch>
            <a:fillRect/>
          </a:stretch>
        </p:blipFill>
        <p:spPr>
          <a:xfrm>
            <a:off x="838200" y="200025"/>
            <a:ext cx="16687800" cy="9886950"/>
          </a:xfrm>
          <a:prstGeom prst="rect">
            <a:avLst/>
          </a:prstGeom>
        </p:spPr>
      </p:pic>
    </p:spTree>
    <p:extLst>
      <p:ext uri="{BB962C8B-B14F-4D97-AF65-F5344CB8AC3E}">
        <p14:creationId xmlns:p14="http://schemas.microsoft.com/office/powerpoint/2010/main" val="1454164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C795D"/>
        </a:solidFill>
        <a:effectLst/>
      </p:bgPr>
    </p:bg>
    <p:spTree>
      <p:nvGrpSpPr>
        <p:cNvPr id="1" name=""/>
        <p:cNvGrpSpPr/>
        <p:nvPr/>
      </p:nvGrpSpPr>
      <p:grpSpPr>
        <a:xfrm>
          <a:off x="0" y="0"/>
          <a:ext cx="0" cy="0"/>
          <a:chOff x="0" y="0"/>
          <a:chExt cx="0" cy="0"/>
        </a:xfrm>
      </p:grpSpPr>
      <p:grpSp>
        <p:nvGrpSpPr>
          <p:cNvPr id="2" name="Group 2"/>
          <p:cNvGrpSpPr/>
          <p:nvPr/>
        </p:nvGrpSpPr>
        <p:grpSpPr>
          <a:xfrm>
            <a:off x="3048001" y="1028700"/>
            <a:ext cx="14211300" cy="8229600"/>
            <a:chOff x="0" y="0"/>
            <a:chExt cx="5238460" cy="3172127"/>
          </a:xfrm>
        </p:grpSpPr>
        <p:sp>
          <p:nvSpPr>
            <p:cNvPr id="3" name="Freeform 3"/>
            <p:cNvSpPr/>
            <p:nvPr/>
          </p:nvSpPr>
          <p:spPr>
            <a:xfrm>
              <a:off x="0" y="0"/>
              <a:ext cx="5238460" cy="3172127"/>
            </a:xfrm>
            <a:custGeom>
              <a:avLst/>
              <a:gdLst/>
              <a:ahLst/>
              <a:cxnLst/>
              <a:rect l="l" t="t" r="r" b="b"/>
              <a:pathLst>
                <a:path w="5238460" h="3172127">
                  <a:moveTo>
                    <a:pt x="5114000" y="3172127"/>
                  </a:moveTo>
                  <a:lnTo>
                    <a:pt x="124460" y="3172127"/>
                  </a:lnTo>
                  <a:cubicBezTo>
                    <a:pt x="55880" y="3172127"/>
                    <a:pt x="0" y="3116247"/>
                    <a:pt x="0" y="3047667"/>
                  </a:cubicBezTo>
                  <a:lnTo>
                    <a:pt x="0" y="124460"/>
                  </a:lnTo>
                  <a:cubicBezTo>
                    <a:pt x="0" y="55880"/>
                    <a:pt x="55880" y="0"/>
                    <a:pt x="124460" y="0"/>
                  </a:cubicBezTo>
                  <a:lnTo>
                    <a:pt x="5114000" y="0"/>
                  </a:lnTo>
                  <a:cubicBezTo>
                    <a:pt x="5182580" y="0"/>
                    <a:pt x="5238460" y="55880"/>
                    <a:pt x="5238460" y="124460"/>
                  </a:cubicBezTo>
                  <a:lnTo>
                    <a:pt x="5238460" y="3047667"/>
                  </a:lnTo>
                  <a:cubicBezTo>
                    <a:pt x="5238460" y="3116247"/>
                    <a:pt x="5182580" y="3172127"/>
                    <a:pt x="5114000" y="3172127"/>
                  </a:cubicBezTo>
                  <a:close/>
                </a:path>
              </a:pathLst>
            </a:custGeom>
            <a:solidFill>
              <a:srgbClr val="FFFFFF"/>
            </a:solidFill>
          </p:spPr>
        </p:sp>
      </p:grpSp>
      <p:grpSp>
        <p:nvGrpSpPr>
          <p:cNvPr id="9" name="Group 9"/>
          <p:cNvGrpSpPr/>
          <p:nvPr/>
        </p:nvGrpSpPr>
        <p:grpSpPr>
          <a:xfrm>
            <a:off x="1028700" y="1028700"/>
            <a:ext cx="1830230" cy="858081"/>
            <a:chOff x="0" y="0"/>
            <a:chExt cx="2440306" cy="1144108"/>
          </a:xfrm>
        </p:grpSpPr>
        <p:grpSp>
          <p:nvGrpSpPr>
            <p:cNvPr id="10" name="Group 10"/>
            <p:cNvGrpSpPr/>
            <p:nvPr/>
          </p:nvGrpSpPr>
          <p:grpSpPr>
            <a:xfrm>
              <a:off x="0" y="0"/>
              <a:ext cx="2440306" cy="1144108"/>
              <a:chOff x="0" y="0"/>
              <a:chExt cx="933897" cy="406400"/>
            </a:xfrm>
          </p:grpSpPr>
          <p:sp>
            <p:nvSpPr>
              <p:cNvPr id="11" name="Freeform 11"/>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7EC1D1"/>
              </a:solidFill>
            </p:spPr>
          </p:sp>
        </p:grpSp>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375368">
              <a:off x="1089772" y="52420"/>
              <a:ext cx="260762" cy="1039269"/>
            </a:xfrm>
            <a:prstGeom prst="rect">
              <a:avLst/>
            </a:prstGeom>
          </p:spPr>
        </p:pic>
      </p:grpSp>
      <mc:AlternateContent xmlns:mc="http://schemas.openxmlformats.org/markup-compatibility/2006" xmlns:a14="http://schemas.microsoft.com/office/drawing/2010/main">
        <mc:Choice Requires="a14">
          <p:sp>
            <p:nvSpPr>
              <p:cNvPr id="13" name="TextBox 12"/>
              <p:cNvSpPr txBox="1"/>
              <p:nvPr/>
            </p:nvSpPr>
            <p:spPr>
              <a:xfrm>
                <a:off x="5581651" y="1357165"/>
                <a:ext cx="8210549" cy="3559629"/>
              </a:xfrm>
              <a:prstGeom prst="rect">
                <a:avLst/>
              </a:prstGeom>
              <a:noFill/>
            </p:spPr>
            <p:txBody>
              <a:bodyPr wrap="square" rtlCol="0">
                <a:spAutoFit/>
              </a:bodyPr>
              <a:lstStyle/>
              <a:p>
                <a:pPr algn="just">
                  <a:lnSpc>
                    <a:spcPct val="150000"/>
                  </a:lnSpc>
                </a:pPr>
                <a:r>
                  <a:rPr lang="en-US" sz="4400" b="1" dirty="0">
                    <a:solidFill>
                      <a:schemeClr val="accent3">
                        <a:lumMod val="75000"/>
                      </a:schemeClr>
                    </a:solidFill>
                    <a:latin typeface="Arial" panose="020B0604020202020204" pitchFamily="34" charset="0"/>
                    <a:cs typeface="Arial" panose="020B0604020202020204" pitchFamily="34" charset="0"/>
                  </a:rPr>
                  <a:t>Luyện </a:t>
                </a:r>
                <a:r>
                  <a:rPr lang="en-US" sz="4400" b="1" dirty="0" err="1">
                    <a:solidFill>
                      <a:schemeClr val="accent3">
                        <a:lumMod val="75000"/>
                      </a:schemeClr>
                    </a:solidFill>
                    <a:latin typeface="Arial" panose="020B0604020202020204" pitchFamily="34" charset="0"/>
                    <a:cs typeface="Arial" panose="020B0604020202020204" pitchFamily="34" charset="0"/>
                  </a:rPr>
                  <a:t>tập</a:t>
                </a:r>
                <a:r>
                  <a:rPr lang="en-US" sz="4400" b="1" dirty="0">
                    <a:solidFill>
                      <a:schemeClr val="accent3">
                        <a:lumMod val="75000"/>
                      </a:schemeClr>
                    </a:solidFill>
                    <a:latin typeface="Arial" panose="020B0604020202020204" pitchFamily="34" charset="0"/>
                    <a:cs typeface="Arial" panose="020B0604020202020204" pitchFamily="34" charset="0"/>
                  </a:rPr>
                  <a:t> 2: </a:t>
                </a:r>
                <a:r>
                  <a:rPr lang="en-US" sz="4400" dirty="0" err="1">
                    <a:latin typeface="Arial" panose="020B0604020202020204" pitchFamily="34" charset="0"/>
                    <a:cs typeface="Arial" panose="020B0604020202020204" pitchFamily="34" charset="0"/>
                  </a:rPr>
                  <a:t>Tìm</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một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biết</a:t>
                </a:r>
                <a:r>
                  <a:rPr lang="en-US" sz="4400" dirty="0">
                    <a:latin typeface="Arial" panose="020B0604020202020204" pitchFamily="34" charset="0"/>
                    <a:cs typeface="Arial" panose="020B0604020202020204" pitchFamily="34" charset="0"/>
                  </a:rPr>
                  <a:t>:</a:t>
                </a:r>
              </a:p>
              <a:p>
                <a:pPr algn="just">
                  <a:lnSpc>
                    <a:spcPct val="150000"/>
                  </a:lnSpc>
                </a:pPr>
                <a:r>
                  <a:rPr lang="en-US" sz="4400" dirty="0">
                    <a:latin typeface="Arial" panose="020B0604020202020204" pitchFamily="34" charset="0"/>
                    <a:cs typeface="Arial" panose="020B0604020202020204" pitchFamily="34" charset="0"/>
                  </a:rPr>
                  <a:t>a) </a:t>
                </a:r>
                <a14:m>
                  <m:oMath xmlns:m="http://schemas.openxmlformats.org/officeDocument/2006/math">
                    <m:f>
                      <m:fPr>
                        <m:ctrlPr>
                          <a:rPr lang="en-US" sz="4400" i="1" smtClean="0">
                            <a:latin typeface="Cambria Math" panose="02040503050406030204" pitchFamily="18" charset="0"/>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7</m:t>
                        </m:r>
                      </m:num>
                      <m:den>
                        <m:r>
                          <a:rPr lang="en-US" sz="4400" b="0" i="1" smtClean="0">
                            <a:latin typeface="Cambria Math" panose="02040503050406030204" pitchFamily="18" charset="0"/>
                            <a:cs typeface="Arial" panose="020B0604020202020204" pitchFamily="34" charset="0"/>
                          </a:rPr>
                          <m:t>9</m:t>
                        </m:r>
                      </m:den>
                    </m:f>
                  </m:oMath>
                </a14:m>
                <a:r>
                  <a:rPr lang="en-US" sz="4400" b="1"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của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bằng</a:t>
                </a:r>
                <a:r>
                  <a:rPr lang="en-US" sz="4400" dirty="0">
                    <a:latin typeface="Arial" panose="020B0604020202020204" pitchFamily="34" charset="0"/>
                    <a:cs typeface="Arial" panose="020B0604020202020204" pitchFamily="34" charset="0"/>
                  </a:rPr>
                  <a:t> -21</a:t>
                </a:r>
              </a:p>
              <a:p>
                <a:pPr algn="just">
                  <a:lnSpc>
                    <a:spcPct val="150000"/>
                  </a:lnSpc>
                </a:pPr>
                <a:r>
                  <a:rPr lang="en-US" sz="4400" dirty="0">
                    <a:latin typeface="Arial" panose="020B0604020202020204" pitchFamily="34" charset="0"/>
                    <a:cs typeface="Arial" panose="020B0604020202020204" pitchFamily="34" charset="0"/>
                  </a:rPr>
                  <a:t>b) 27% </a:t>
                </a:r>
                <a:r>
                  <a:rPr lang="en-US" sz="4400" dirty="0" err="1">
                    <a:latin typeface="Arial" panose="020B0604020202020204" pitchFamily="34" charset="0"/>
                    <a:cs typeface="Arial" panose="020B0604020202020204" pitchFamily="34" charset="0"/>
                  </a:rPr>
                  <a:t>của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bằng</a:t>
                </a:r>
                <a:r>
                  <a:rPr lang="en-US" sz="4400" dirty="0">
                    <a:latin typeface="Arial" panose="020B0604020202020204" pitchFamily="34" charset="0"/>
                    <a:cs typeface="Arial" panose="020B0604020202020204" pitchFamily="34" charset="0"/>
                  </a:rPr>
                  <a:t> 18 </a:t>
                </a:r>
              </a:p>
            </p:txBody>
          </p:sp>
        </mc:Choice>
        <mc:Fallback xmlns="">
          <p:sp>
            <p:nvSpPr>
              <p:cNvPr id="13" name="TextBox 12"/>
              <p:cNvSpPr txBox="1">
                <a:spLocks noRot="1" noChangeAspect="1" noMove="1" noResize="1" noEditPoints="1" noAdjustHandles="1" noChangeArrowheads="1" noChangeShapeType="1" noTextEdit="1"/>
              </p:cNvSpPr>
              <p:nvPr/>
            </p:nvSpPr>
            <p:spPr>
              <a:xfrm>
                <a:off x="5581651" y="1357165"/>
                <a:ext cx="8210549" cy="3559629"/>
              </a:xfrm>
              <a:prstGeom prst="rect">
                <a:avLst/>
              </a:prstGeom>
              <a:blipFill rotWithShape="0">
                <a:blip r:embed="rId8"/>
                <a:stretch>
                  <a:fillRect l="-3044" b="-3596"/>
                </a:stretch>
              </a:blipFill>
            </p:spPr>
            <p:txBody>
              <a:bodyPr/>
              <a:lstStyle/>
              <a:p>
                <a:r>
                  <a:rPr lang="en-US">
                    <a:noFill/>
                  </a:rPr>
                  <a:t> </a:t>
                </a:r>
              </a:p>
            </p:txBody>
          </p:sp>
        </mc:Fallback>
      </mc:AlternateContent>
      <p:sp>
        <p:nvSpPr>
          <p:cNvPr id="14" name="TextBox 13"/>
          <p:cNvSpPr txBox="1"/>
          <p:nvPr/>
        </p:nvSpPr>
        <p:spPr>
          <a:xfrm>
            <a:off x="8362951" y="5052773"/>
            <a:ext cx="3581400" cy="769441"/>
          </a:xfrm>
          <a:prstGeom prst="rect">
            <a:avLst/>
          </a:prstGeom>
          <a:noFill/>
        </p:spPr>
        <p:txBody>
          <a:bodyPr wrap="square" rtlCol="0">
            <a:spAutoFit/>
          </a:bodyPr>
          <a:lstStyle/>
          <a:p>
            <a:pPr algn="ctr"/>
            <a:r>
              <a:rPr lang="en-US" sz="4400" b="1" dirty="0" err="1">
                <a:solidFill>
                  <a:schemeClr val="accent5">
                    <a:lumMod val="50000"/>
                  </a:schemeClr>
                </a:solidFill>
                <a:latin typeface="Arial" panose="020B0604020202020204" pitchFamily="34" charset="0"/>
                <a:cs typeface="Arial" panose="020B0604020202020204" pitchFamily="34" charset="0"/>
              </a:rPr>
              <a:t>Giải</a:t>
            </a:r>
            <a:endParaRPr lang="en-US" sz="4400" b="1" dirty="0">
              <a:solidFill>
                <a:schemeClr val="accent5">
                  <a:lumMod val="50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5" name="Rectangle 14"/>
              <p:cNvSpPr/>
              <p:nvPr/>
            </p:nvSpPr>
            <p:spPr>
              <a:xfrm>
                <a:off x="5581651" y="5878721"/>
                <a:ext cx="9144000" cy="2509533"/>
              </a:xfrm>
              <a:prstGeom prst="rect">
                <a:avLst/>
              </a:prstGeom>
            </p:spPr>
            <p:txBody>
              <a:bodyPr>
                <a:spAutoFit/>
              </a:bodyPr>
              <a:lstStyle/>
              <a:p>
                <a:pPr algn="just">
                  <a:lnSpc>
                    <a:spcPct val="135000"/>
                  </a:lnSpc>
                  <a:spcBef>
                    <a:spcPts val="600"/>
                  </a:spcBef>
                  <a:spcAft>
                    <a:spcPts val="600"/>
                  </a:spcAft>
                </a:pPr>
                <a:r>
                  <a:rPr lang="en-GB" sz="4400" dirty="0">
                    <a:solidFill>
                      <a:srgbClr val="000000"/>
                    </a:solidFill>
                    <a:latin typeface="Arial" panose="020B0604020202020204" pitchFamily="34" charset="0"/>
                    <a:ea typeface="Calibri" panose="020F0502020204030204" pitchFamily="34" charset="0"/>
                    <a:cs typeface="Arial" panose="020B0604020202020204" pitchFamily="34" charset="0"/>
                  </a:rPr>
                  <a:t>a) </a:t>
                </a:r>
                <a:r>
                  <a:rPr lang="en-GB" sz="4400" dirty="0" err="1">
                    <a:solidFill>
                      <a:srgbClr val="000000"/>
                    </a:solidFill>
                    <a:latin typeface="Arial" panose="020B0604020202020204" pitchFamily="34" charset="0"/>
                    <a:ea typeface="Calibri" panose="020F0502020204030204" pitchFamily="34" charset="0"/>
                    <a:cs typeface="Arial" panose="020B0604020202020204" pitchFamily="34" charset="0"/>
                  </a:rPr>
                  <a:t>Số</a:t>
                </a:r>
                <a:r>
                  <a:rPr lang="en-GB" sz="44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400" dirty="0" err="1">
                    <a:solidFill>
                      <a:srgbClr val="000000"/>
                    </a:solidFill>
                    <a:latin typeface="Arial" panose="020B0604020202020204" pitchFamily="34" charset="0"/>
                    <a:ea typeface="Calibri" panose="020F0502020204030204" pitchFamily="34" charset="0"/>
                    <a:cs typeface="Arial" panose="020B0604020202020204" pitchFamily="34" charset="0"/>
                  </a:rPr>
                  <a:t>đó</a:t>
                </a:r>
                <a:r>
                  <a:rPr lang="en-GB" sz="44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400" dirty="0" err="1">
                    <a:solidFill>
                      <a:srgbClr val="000000"/>
                    </a:solidFill>
                    <a:latin typeface="Arial" panose="020B0604020202020204" pitchFamily="34" charset="0"/>
                    <a:ea typeface="Calibri" panose="020F0502020204030204" pitchFamily="34" charset="0"/>
                    <a:cs typeface="Arial" panose="020B0604020202020204" pitchFamily="34" charset="0"/>
                  </a:rPr>
                  <a:t>là</a:t>
                </a:r>
                <a:r>
                  <a:rPr lang="en-GB" sz="4400" dirty="0">
                    <a:solidFill>
                      <a:srgbClr val="000000"/>
                    </a:solidFill>
                    <a:latin typeface="Arial" panose="020B0604020202020204" pitchFamily="34" charset="0"/>
                    <a:ea typeface="Calibri" panose="020F0502020204030204" pitchFamily="34" charset="0"/>
                    <a:cs typeface="Arial" panose="020B0604020202020204" pitchFamily="34" charset="0"/>
                  </a:rPr>
                  <a:t>: - 21 :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7</m:t>
                        </m:r>
                      </m:num>
                      <m:den>
                        <m:r>
                          <a:rPr lang="en-GB" sz="4400" i="1">
                            <a:solidFill>
                              <a:srgbClr val="000000"/>
                            </a:solidFill>
                            <a:effectLst/>
                            <a:latin typeface="Cambria Math" panose="02040503050406030204" pitchFamily="18" charset="0"/>
                            <a:ea typeface="Calibri" panose="020F0502020204030204" pitchFamily="34" charset="0"/>
                          </a:rPr>
                          <m:t>9</m:t>
                        </m:r>
                      </m:den>
                    </m:f>
                  </m:oMath>
                </a14:m>
                <a:r>
                  <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a:t>
                </a:r>
                <a:r>
                  <a:rPr lang="en-GB" sz="4400" dirty="0">
                    <a:solidFill>
                      <a:srgbClr val="000000"/>
                    </a:solidFill>
                    <a:latin typeface="Arial" panose="020B0604020202020204" pitchFamily="34" charset="0"/>
                    <a:ea typeface="Calibri" panose="020F0502020204030204" pitchFamily="34" charset="0"/>
                    <a:cs typeface="Arial" panose="020B0604020202020204" pitchFamily="34" charset="0"/>
                  </a:rPr>
                  <a:t>- 21 .  </a:t>
                </a:r>
                <a14:m>
                  <m:oMath xmlns:m="http://schemas.openxmlformats.org/officeDocument/2006/math">
                    <m:f>
                      <m:fPr>
                        <m:ctrlPr>
                          <a:rPr lang="en-US" sz="4400" i="1">
                            <a:solidFill>
                              <a:srgbClr val="000000"/>
                            </a:solidFill>
                            <a:latin typeface="Cambria Math" panose="02040503050406030204" pitchFamily="18" charset="0"/>
                            <a:ea typeface="Calibri" panose="020F0502020204030204" pitchFamily="34" charset="0"/>
                          </a:rPr>
                        </m:ctrlPr>
                      </m:fPr>
                      <m:num>
                        <m:r>
                          <a:rPr lang="en-US" sz="4400" b="0" i="1" smtClean="0">
                            <a:solidFill>
                              <a:srgbClr val="000000"/>
                            </a:solidFill>
                            <a:latin typeface="Cambria Math" panose="02040503050406030204" pitchFamily="18" charset="0"/>
                            <a:ea typeface="Calibri" panose="020F0502020204030204" pitchFamily="34" charset="0"/>
                          </a:rPr>
                          <m:t>9</m:t>
                        </m:r>
                      </m:num>
                      <m:den>
                        <m:r>
                          <a:rPr lang="en-US" sz="4400" b="0" i="1" smtClean="0">
                            <a:solidFill>
                              <a:srgbClr val="000000"/>
                            </a:solidFill>
                            <a:latin typeface="Cambria Math" panose="02040503050406030204" pitchFamily="18" charset="0"/>
                            <a:ea typeface="Calibri" panose="020F0502020204030204" pitchFamily="34" charset="0"/>
                          </a:rPr>
                          <m:t>7</m:t>
                        </m:r>
                      </m:den>
                    </m:f>
                  </m:oMath>
                </a14:m>
                <a:r>
                  <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- 27</a:t>
                </a:r>
                <a:endPar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r>
                  <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b) </a:t>
                </a:r>
                <a:r>
                  <a:rPr lang="en-GB" sz="44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Số</a:t>
                </a:r>
                <a:r>
                  <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4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đó</a:t>
                </a:r>
                <a:r>
                  <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4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là</a:t>
                </a:r>
                <a:r>
                  <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18 : </a:t>
                </a:r>
                <a14:m>
                  <m:oMath xmlns:m="http://schemas.openxmlformats.org/officeDocument/2006/math">
                    <m:f>
                      <m:fPr>
                        <m:ctrlPr>
                          <a:rPr lang="en-US" sz="4400" i="1">
                            <a:effectLst/>
                            <a:latin typeface="Cambria Math" panose="02040503050406030204" pitchFamily="18" charset="0"/>
                          </a:rPr>
                        </m:ctrlPr>
                      </m:fPr>
                      <m:num>
                        <m:r>
                          <a:rPr lang="en-GB"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27</m:t>
                        </m:r>
                      </m:num>
                      <m:den>
                        <m:r>
                          <a:rPr lang="en-GB"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100</m:t>
                        </m:r>
                      </m:den>
                    </m:f>
                    <m:r>
                      <a:rPr lang="en-GB"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oMath>
                </a14:m>
                <a:r>
                  <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400" dirty="0">
                    <a:solidFill>
                      <a:srgbClr val="000000"/>
                    </a:solidFill>
                    <a:latin typeface="Arial" panose="020B0604020202020204" pitchFamily="34" charset="0"/>
                    <a:ea typeface="Calibri" panose="020F0502020204030204" pitchFamily="34" charset="0"/>
                    <a:cs typeface="Arial" panose="020B0604020202020204" pitchFamily="34" charset="0"/>
                  </a:rPr>
                  <a:t>18 . </a:t>
                </a:r>
                <a14:m>
                  <m:oMath xmlns:m="http://schemas.openxmlformats.org/officeDocument/2006/math">
                    <m:f>
                      <m:fPr>
                        <m:ctrlPr>
                          <a:rPr lang="en-US" sz="4400" i="1">
                            <a:latin typeface="Cambria Math" panose="02040503050406030204" pitchFamily="18" charset="0"/>
                          </a:rPr>
                        </m:ctrlPr>
                      </m:fPr>
                      <m:num>
                        <m:r>
                          <a:rPr lang="en-US" sz="4400" b="0" i="1" smtClean="0">
                            <a:latin typeface="Cambria Math" panose="02040503050406030204" pitchFamily="18" charset="0"/>
                          </a:rPr>
                          <m:t>100</m:t>
                        </m:r>
                      </m:num>
                      <m:den>
                        <m:r>
                          <a:rPr lang="en-US" sz="44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27</m:t>
                        </m:r>
                      </m:den>
                    </m:f>
                  </m:oMath>
                </a14:m>
                <a:r>
                  <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en-US" sz="4400" i="1">
                            <a:effectLst/>
                            <a:latin typeface="Cambria Math" panose="02040503050406030204" pitchFamily="18" charset="0"/>
                          </a:rPr>
                        </m:ctrlPr>
                      </m:fPr>
                      <m:num>
                        <m:r>
                          <a:rPr lang="en-GB"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200</m:t>
                        </m:r>
                      </m:num>
                      <m:den>
                        <m:r>
                          <a:rPr lang="en-GB"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den>
                    </m:f>
                  </m:oMath>
                </a14:m>
                <a:endParaRPr lang="en-US" sz="4400" dirty="0">
                  <a:latin typeface="Arial" panose="020B0604020202020204" pitchFamily="34" charset="0"/>
                  <a:cs typeface="Arial" panose="020B0604020202020204" pitchFamily="34"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5581651" y="5878721"/>
                <a:ext cx="9144000" cy="2509533"/>
              </a:xfrm>
              <a:prstGeom prst="rect">
                <a:avLst/>
              </a:prstGeom>
              <a:blipFill rotWithShape="0">
                <a:blip r:embed="rId9"/>
                <a:stretch>
                  <a:fillRect l="-2733" r="-2000" b="-728"/>
                </a:stretch>
              </a:blipFill>
            </p:spPr>
            <p:txBody>
              <a:bodyPr/>
              <a:lstStyle/>
              <a:p>
                <a:r>
                  <a:rPr lang="en-US">
                    <a:noFill/>
                  </a:rPr>
                  <a:t> </a:t>
                </a:r>
              </a:p>
            </p:txBody>
          </p:sp>
        </mc:Fallback>
      </mc:AlternateContent>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457200" y="2514600"/>
            <a:ext cx="7772400" cy="7772400"/>
          </a:xfrm>
          <a:prstGeom prst="rect">
            <a:avLst/>
          </a:prstGeom>
        </p:spPr>
      </p:pic>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par>
                                <p:cTn id="10" presetID="18" presetClass="entr" presetSubtype="6" fill="hold" nodeType="with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strips(downRight)">
                                      <p:cBhvr>
                                        <p:cTn id="12" dur="500"/>
                                        <p:tgtEl>
                                          <p:spTgt spid="13">
                                            <p:txEl>
                                              <p:pRg st="0" end="0"/>
                                            </p:txEl>
                                          </p:spTgt>
                                        </p:tgtEl>
                                      </p:cBhvr>
                                    </p:animEffect>
                                  </p:childTnLst>
                                </p:cTn>
                              </p:par>
                              <p:par>
                                <p:cTn id="13" presetID="18" presetClass="entr" presetSubtype="6" fill="hold" nodeType="with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animEffect transition="in" filter="strips(downRight)">
                                      <p:cBhvr>
                                        <p:cTn id="15" dur="500"/>
                                        <p:tgtEl>
                                          <p:spTgt spid="13">
                                            <p:txEl>
                                              <p:pRg st="1" end="1"/>
                                            </p:txEl>
                                          </p:spTgt>
                                        </p:tgtEl>
                                      </p:cBhvr>
                                    </p:animEffect>
                                  </p:childTnLst>
                                </p:cTn>
                              </p:par>
                              <p:par>
                                <p:cTn id="16" presetID="18" presetClass="entr" presetSubtype="6" fill="hold" nodeType="withEffect">
                                  <p:stCondLst>
                                    <p:cond delay="0"/>
                                  </p:stCondLst>
                                  <p:childTnLst>
                                    <p:set>
                                      <p:cBhvr>
                                        <p:cTn id="17" dur="1" fill="hold">
                                          <p:stCondLst>
                                            <p:cond delay="0"/>
                                          </p:stCondLst>
                                        </p:cTn>
                                        <p:tgtEl>
                                          <p:spTgt spid="13">
                                            <p:txEl>
                                              <p:pRg st="2" end="2"/>
                                            </p:txEl>
                                          </p:spTgt>
                                        </p:tgtEl>
                                        <p:attrNameLst>
                                          <p:attrName>style.visibility</p:attrName>
                                        </p:attrNameLst>
                                      </p:cBhvr>
                                      <p:to>
                                        <p:strVal val="visible"/>
                                      </p:to>
                                    </p:set>
                                    <p:animEffect transition="in" filter="strips(downRight)">
                                      <p:cBhvr>
                                        <p:cTn id="18" dur="500"/>
                                        <p:tgtEl>
                                          <p:spTgt spid="1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5">
                                            <p:txEl>
                                              <p:pRg st="0" end="0"/>
                                            </p:txEl>
                                          </p:spTgt>
                                        </p:tgtEl>
                                        <p:attrNameLst>
                                          <p:attrName>style.visibility</p:attrName>
                                        </p:attrNameLst>
                                      </p:cBhvr>
                                      <p:to>
                                        <p:strVal val="visible"/>
                                      </p:to>
                                    </p:set>
                                    <p:animEffect transition="in" filter="wipe(down)">
                                      <p:cBhvr>
                                        <p:cTn id="30" dur="500"/>
                                        <p:tgtEl>
                                          <p:spTgt spid="15">
                                            <p:txEl>
                                              <p:pRg st="0" end="0"/>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15">
                                            <p:txEl>
                                              <p:pRg st="1" end="1"/>
                                            </p:txEl>
                                          </p:spTgt>
                                        </p:tgtEl>
                                        <p:attrNameLst>
                                          <p:attrName>style.visibility</p:attrName>
                                        </p:attrNameLst>
                                      </p:cBhvr>
                                      <p:to>
                                        <p:strVal val="visible"/>
                                      </p:to>
                                    </p:set>
                                    <p:animEffect transition="in" filter="wipe(down)">
                                      <p:cBhvr>
                                        <p:cTn id="33"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43C4A5"/>
        </a:solidFill>
        <a:effectLst/>
      </p:bgPr>
    </p:bg>
    <p:spTree>
      <p:nvGrpSpPr>
        <p:cNvPr id="1" name=""/>
        <p:cNvGrpSpPr/>
        <p:nvPr/>
      </p:nvGrpSpPr>
      <p:grpSpPr>
        <a:xfrm>
          <a:off x="0" y="0"/>
          <a:ext cx="0" cy="0"/>
          <a:chOff x="0" y="0"/>
          <a:chExt cx="0" cy="0"/>
        </a:xfrm>
      </p:grpSpPr>
      <p:grpSp>
        <p:nvGrpSpPr>
          <p:cNvPr id="4" name="Group 4"/>
          <p:cNvGrpSpPr/>
          <p:nvPr/>
        </p:nvGrpSpPr>
        <p:grpSpPr>
          <a:xfrm>
            <a:off x="1828800" y="2766013"/>
            <a:ext cx="14630400" cy="6228256"/>
            <a:chOff x="0" y="0"/>
            <a:chExt cx="2826982" cy="1939341"/>
          </a:xfrm>
        </p:grpSpPr>
        <p:sp>
          <p:nvSpPr>
            <p:cNvPr id="5" name="Freeform 5"/>
            <p:cNvSpPr/>
            <p:nvPr/>
          </p:nvSpPr>
          <p:spPr>
            <a:xfrm>
              <a:off x="0" y="0"/>
              <a:ext cx="2826982" cy="1939341"/>
            </a:xfrm>
            <a:custGeom>
              <a:avLst/>
              <a:gdLst/>
              <a:ahLst/>
              <a:cxnLst/>
              <a:rect l="l" t="t" r="r" b="b"/>
              <a:pathLst>
                <a:path w="2826982" h="1939341">
                  <a:moveTo>
                    <a:pt x="2702522" y="1939341"/>
                  </a:moveTo>
                  <a:lnTo>
                    <a:pt x="124460" y="1939341"/>
                  </a:lnTo>
                  <a:cubicBezTo>
                    <a:pt x="55880" y="1939341"/>
                    <a:pt x="0" y="1883461"/>
                    <a:pt x="0" y="1814881"/>
                  </a:cubicBezTo>
                  <a:lnTo>
                    <a:pt x="0" y="124460"/>
                  </a:lnTo>
                  <a:cubicBezTo>
                    <a:pt x="0" y="55880"/>
                    <a:pt x="55880" y="0"/>
                    <a:pt x="124460" y="0"/>
                  </a:cubicBezTo>
                  <a:lnTo>
                    <a:pt x="2702522" y="0"/>
                  </a:lnTo>
                  <a:cubicBezTo>
                    <a:pt x="2771102" y="0"/>
                    <a:pt x="2826982" y="55880"/>
                    <a:pt x="2826982" y="124460"/>
                  </a:cubicBezTo>
                  <a:lnTo>
                    <a:pt x="2826982" y="1814881"/>
                  </a:lnTo>
                  <a:cubicBezTo>
                    <a:pt x="2826982" y="1883461"/>
                    <a:pt x="2771102" y="1939341"/>
                    <a:pt x="2702522" y="1939341"/>
                  </a:cubicBezTo>
                  <a:close/>
                </a:path>
              </a:pathLst>
            </a:custGeom>
            <a:solidFill>
              <a:srgbClr val="FFFFFF"/>
            </a:solidFill>
          </p:spPr>
        </p:sp>
      </p:grpSp>
      <p:pic>
        <p:nvPicPr>
          <p:cNvPr id="10"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16934208" y="9006969"/>
            <a:ext cx="650184" cy="650184"/>
          </a:xfrm>
          <a:prstGeom prst="rect">
            <a:avLst/>
          </a:prstGeom>
        </p:spPr>
      </p:pic>
      <p:pic>
        <p:nvPicPr>
          <p:cNvPr id="11" name="Picture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703608" y="9006969"/>
            <a:ext cx="650184" cy="650184"/>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5400000">
            <a:off x="13741222" y="4393163"/>
            <a:ext cx="7036156" cy="345411"/>
          </a:xfrm>
          <a:prstGeom prst="rect">
            <a:avLst/>
          </a:prstGeom>
        </p:spPr>
      </p:pic>
      <p:pic>
        <p:nvPicPr>
          <p:cNvPr id="13" name="Picture 1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1828800" y="1047790"/>
            <a:ext cx="4911336" cy="1401963"/>
          </a:xfrm>
          <a:prstGeom prst="rect">
            <a:avLst/>
          </a:prstGeom>
        </p:spPr>
      </p:pic>
      <p:sp>
        <p:nvSpPr>
          <p:cNvPr id="14" name="TextBox 13"/>
          <p:cNvSpPr txBox="1"/>
          <p:nvPr/>
        </p:nvSpPr>
        <p:spPr>
          <a:xfrm>
            <a:off x="2514600" y="1364050"/>
            <a:ext cx="2971800" cy="769441"/>
          </a:xfrm>
          <a:prstGeom prst="rect">
            <a:avLst/>
          </a:prstGeom>
          <a:noFill/>
        </p:spPr>
        <p:txBody>
          <a:bodyPr wrap="square" rtlCol="0">
            <a:spAutoFit/>
          </a:bodyPr>
          <a:lstStyle/>
          <a:p>
            <a:pPr algn="ctr"/>
            <a:r>
              <a:rPr lang="en-US" sz="4400" b="1" dirty="0" err="1">
                <a:latin typeface="Arial" panose="020B0604020202020204" pitchFamily="34" charset="0"/>
                <a:cs typeface="Arial" panose="020B0604020202020204" pitchFamily="34" charset="0"/>
              </a:rPr>
              <a:t>Ví</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dụ</a:t>
            </a:r>
            <a:r>
              <a:rPr lang="en-US" sz="4400" b="1" dirty="0">
                <a:latin typeface="Arial" panose="020B0604020202020204" pitchFamily="34" charset="0"/>
                <a:cs typeface="Arial" panose="020B0604020202020204" pitchFamily="34" charset="0"/>
              </a:rPr>
              <a:t> 3</a:t>
            </a:r>
          </a:p>
        </p:txBody>
      </p:sp>
      <p:sp>
        <p:nvSpPr>
          <p:cNvPr id="15" name="TextBox 14"/>
          <p:cNvSpPr txBox="1"/>
          <p:nvPr/>
        </p:nvSpPr>
        <p:spPr>
          <a:xfrm>
            <a:off x="2895600" y="3410234"/>
            <a:ext cx="12496800" cy="4939814"/>
          </a:xfrm>
          <a:prstGeom prst="rect">
            <a:avLst/>
          </a:prstGeom>
          <a:noFill/>
        </p:spPr>
        <p:txBody>
          <a:bodyPr wrap="square" rtlCol="0">
            <a:spAutoFit/>
          </a:bodyPr>
          <a:lstStyle/>
          <a:p>
            <a:pPr algn="just">
              <a:lnSpc>
                <a:spcPct val="150000"/>
              </a:lnSpc>
            </a:pPr>
            <a:r>
              <a:rPr lang="en-US" sz="4200" dirty="0" err="1">
                <a:latin typeface="Arial" panose="020B0604020202020204" pitchFamily="34" charset="0"/>
                <a:cs typeface="Arial" panose="020B0604020202020204" pitchFamily="34" charset="0"/>
              </a:rPr>
              <a:t>Cô</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Yên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dự</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định</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gửi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ngân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hàng</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một</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số</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tiền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với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kì</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hạn</a:t>
            </a:r>
            <a:r>
              <a:rPr lang="en-US" sz="4200" dirty="0">
                <a:latin typeface="Arial" panose="020B0604020202020204" pitchFamily="34" charset="0"/>
                <a:cs typeface="Arial" panose="020B0604020202020204" pitchFamily="34" charset="0"/>
              </a:rPr>
              <a:t> 1 </a:t>
            </a:r>
            <a:r>
              <a:rPr lang="en-US" sz="4200" dirty="0" err="1">
                <a:latin typeface="Arial" panose="020B0604020202020204" pitchFamily="34" charset="0"/>
                <a:cs typeface="Arial" panose="020B0604020202020204" pitchFamily="34" charset="0"/>
              </a:rPr>
              <a:t>năm</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lãi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suất</a:t>
            </a:r>
            <a:r>
              <a:rPr lang="en-US" sz="4200" dirty="0">
                <a:latin typeface="Arial" panose="020B0604020202020204" pitchFamily="34" charset="0"/>
                <a:cs typeface="Arial" panose="020B0604020202020204" pitchFamily="34" charset="0"/>
              </a:rPr>
              <a:t> 6,8% </a:t>
            </a:r>
            <a:r>
              <a:rPr lang="en-US" sz="4200" dirty="0" err="1">
                <a:latin typeface="Arial" panose="020B0604020202020204" pitchFamily="34" charset="0"/>
                <a:cs typeface="Arial" panose="020B0604020202020204" pitchFamily="34" charset="0"/>
              </a:rPr>
              <a:t>một</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năm</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Hết</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kì</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hạn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năm</a:t>
            </a:r>
            <a:r>
              <a:rPr lang="en-US" sz="4200" dirty="0">
                <a:latin typeface="Arial" panose="020B0604020202020204" pitchFamily="34" charset="0"/>
                <a:cs typeface="Arial" panose="020B0604020202020204" pitchFamily="34" charset="0"/>
              </a:rPr>
              <a:t> 1, </a:t>
            </a:r>
            <a:r>
              <a:rPr lang="en-US" sz="4200" dirty="0" err="1">
                <a:latin typeface="Arial" panose="020B0604020202020204" pitchFamily="34" charset="0"/>
                <a:cs typeface="Arial" panose="020B0604020202020204" pitchFamily="34" charset="0"/>
              </a:rPr>
              <a:t>cô</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Yên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muốn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nhận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được</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số</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tiền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lãi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là</a:t>
            </a:r>
            <a:r>
              <a:rPr lang="en-US" sz="4200" dirty="0">
                <a:latin typeface="Arial" panose="020B0604020202020204" pitchFamily="34" charset="0"/>
                <a:cs typeface="Arial" panose="020B0604020202020204" pitchFamily="34" charset="0"/>
              </a:rPr>
              <a:t> 3 400 000 </a:t>
            </a:r>
            <a:r>
              <a:rPr lang="en-US" sz="4200" dirty="0" err="1">
                <a:latin typeface="Arial" panose="020B0604020202020204" pitchFamily="34" charset="0"/>
                <a:cs typeface="Arial" panose="020B0604020202020204" pitchFamily="34" charset="0"/>
              </a:rPr>
              <a:t>đồng</a:t>
            </a:r>
            <a:r>
              <a:rPr lang="en-US" sz="4200" dirty="0">
                <a:latin typeface="Arial" panose="020B0604020202020204" pitchFamily="34" charset="0"/>
                <a:cs typeface="Arial" panose="020B0604020202020204" pitchFamily="34" charset="0"/>
              </a:rPr>
              <a:t>. Ban </a:t>
            </a:r>
            <a:r>
              <a:rPr lang="en-US" sz="4200" dirty="0" err="1">
                <a:latin typeface="Arial" panose="020B0604020202020204" pitchFamily="34" charset="0"/>
                <a:cs typeface="Arial" panose="020B0604020202020204" pitchFamily="34" charset="0"/>
              </a:rPr>
              <a:t>đầu</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cô</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Yên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phải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gửi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vào</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ngân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hàng</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bao</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nhiêu</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tiền</a:t>
            </a:r>
            <a:r>
              <a:rPr lang="en-US" sz="4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508395353"/>
      </p:ext>
    </p:extLst>
  </p:cSld>
  <p:clrMapOvr>
    <a:masterClrMapping/>
  </p:clrMapOvr>
  <mc:AlternateContent xmlns:mc="http://schemas.openxmlformats.org/markup-compatibility/2006" xmlns:p14="http://schemas.microsoft.com/office/powerpoint/2010/main">
    <mc:Choice Requires="p14">
      <p:transition spd="slow" p14:dur="125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ppt_x"/>
                                          </p:val>
                                        </p:tav>
                                        <p:tav tm="100000">
                                          <p:val>
                                            <p:strVal val="#ppt_x"/>
                                          </p:val>
                                        </p:tav>
                                      </p:tavLst>
                                    </p:anim>
                                    <p:anim calcmode="lin" valueType="num">
                                      <p:cBhvr additive="base">
                                        <p:cTn id="1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4B157"/>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6134099"/>
            <a:chOff x="0" y="0"/>
            <a:chExt cx="5490351" cy="2074992"/>
          </a:xfrm>
        </p:grpSpPr>
        <p:sp>
          <p:nvSpPr>
            <p:cNvPr id="3" name="Freeform 3"/>
            <p:cNvSpPr/>
            <p:nvPr/>
          </p:nvSpPr>
          <p:spPr>
            <a:xfrm>
              <a:off x="0" y="0"/>
              <a:ext cx="5490351" cy="2074992"/>
            </a:xfrm>
            <a:custGeom>
              <a:avLst/>
              <a:gdLst/>
              <a:ahLst/>
              <a:cxnLst/>
              <a:rect l="l" t="t" r="r" b="b"/>
              <a:pathLst>
                <a:path w="5490351" h="2074992">
                  <a:moveTo>
                    <a:pt x="5365891" y="2074992"/>
                  </a:moveTo>
                  <a:lnTo>
                    <a:pt x="124460" y="2074992"/>
                  </a:lnTo>
                  <a:cubicBezTo>
                    <a:pt x="55880" y="2074992"/>
                    <a:pt x="0" y="2019111"/>
                    <a:pt x="0" y="1950532"/>
                  </a:cubicBezTo>
                  <a:lnTo>
                    <a:pt x="0" y="124460"/>
                  </a:lnTo>
                  <a:cubicBezTo>
                    <a:pt x="0" y="55880"/>
                    <a:pt x="55880" y="0"/>
                    <a:pt x="124460" y="0"/>
                  </a:cubicBezTo>
                  <a:lnTo>
                    <a:pt x="5365891" y="0"/>
                  </a:lnTo>
                  <a:cubicBezTo>
                    <a:pt x="5434471" y="0"/>
                    <a:pt x="5490351" y="55880"/>
                    <a:pt x="5490351" y="124460"/>
                  </a:cubicBezTo>
                  <a:lnTo>
                    <a:pt x="5490351" y="1950532"/>
                  </a:lnTo>
                  <a:cubicBezTo>
                    <a:pt x="5490351" y="2019112"/>
                    <a:pt x="5434471" y="2074992"/>
                    <a:pt x="5365891" y="2074992"/>
                  </a:cubicBezTo>
                  <a:close/>
                </a:path>
              </a:pathLst>
            </a:custGeom>
            <a:solidFill>
              <a:srgbClr val="FFFFFF"/>
            </a:solidFill>
          </p:spPr>
        </p:sp>
      </p:grpSp>
      <p:grpSp>
        <p:nvGrpSpPr>
          <p:cNvPr id="7" name="Group 7"/>
          <p:cNvGrpSpPr/>
          <p:nvPr/>
        </p:nvGrpSpPr>
        <p:grpSpPr>
          <a:xfrm>
            <a:off x="1028700" y="8400219"/>
            <a:ext cx="1830230" cy="858081"/>
            <a:chOff x="0" y="0"/>
            <a:chExt cx="2440306" cy="1144108"/>
          </a:xfrm>
        </p:grpSpPr>
        <p:grpSp>
          <p:nvGrpSpPr>
            <p:cNvPr id="8" name="Group 8"/>
            <p:cNvGrpSpPr/>
            <p:nvPr/>
          </p:nvGrpSpPr>
          <p:grpSpPr>
            <a:xfrm>
              <a:off x="0" y="0"/>
              <a:ext cx="2440306" cy="1144108"/>
              <a:chOff x="0" y="0"/>
              <a:chExt cx="933897" cy="406400"/>
            </a:xfrm>
          </p:grpSpPr>
          <p:sp>
            <p:nvSpPr>
              <p:cNvPr id="9" name="Freeform 9"/>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3878D3"/>
              </a:solidFill>
            </p:spPr>
          </p:sp>
        </p:grpSp>
        <p:grpSp>
          <p:nvGrpSpPr>
            <p:cNvPr id="10" name="Group 10"/>
            <p:cNvGrpSpPr/>
            <p:nvPr/>
          </p:nvGrpSpPr>
          <p:grpSpPr>
            <a:xfrm>
              <a:off x="764557" y="409093"/>
              <a:ext cx="911193" cy="325922"/>
              <a:chOff x="0" y="0"/>
              <a:chExt cx="1200098" cy="429260"/>
            </a:xfrm>
          </p:grpSpPr>
          <p:sp>
            <p:nvSpPr>
              <p:cNvPr id="11" name="Freeform 11"/>
              <p:cNvSpPr/>
              <p:nvPr/>
            </p:nvSpPr>
            <p:spPr>
              <a:xfrm>
                <a:off x="0" y="-5080"/>
                <a:ext cx="1200099" cy="434340"/>
              </a:xfrm>
              <a:custGeom>
                <a:avLst/>
                <a:gdLst/>
                <a:ahLst/>
                <a:cxnLst/>
                <a:rect l="l" t="t" r="r" b="b"/>
                <a:pathLst>
                  <a:path w="1200099" h="434340">
                    <a:moveTo>
                      <a:pt x="1182319" y="187960"/>
                    </a:moveTo>
                    <a:lnTo>
                      <a:pt x="920698" y="11430"/>
                    </a:lnTo>
                    <a:cubicBezTo>
                      <a:pt x="902918" y="0"/>
                      <a:pt x="880058" y="3810"/>
                      <a:pt x="867358" y="21590"/>
                    </a:cubicBezTo>
                    <a:cubicBezTo>
                      <a:pt x="855928" y="39370"/>
                      <a:pt x="859738" y="62230"/>
                      <a:pt x="877518" y="74930"/>
                    </a:cubicBezTo>
                    <a:lnTo>
                      <a:pt x="1036268" y="181610"/>
                    </a:lnTo>
                    <a:lnTo>
                      <a:pt x="0" y="181610"/>
                    </a:lnTo>
                    <a:lnTo>
                      <a:pt x="0" y="257810"/>
                    </a:lnTo>
                    <a:lnTo>
                      <a:pt x="1036269" y="257810"/>
                    </a:lnTo>
                    <a:lnTo>
                      <a:pt x="877519" y="364490"/>
                    </a:lnTo>
                    <a:cubicBezTo>
                      <a:pt x="859739" y="375920"/>
                      <a:pt x="855928" y="400050"/>
                      <a:pt x="867358" y="417830"/>
                    </a:cubicBezTo>
                    <a:cubicBezTo>
                      <a:pt x="874978" y="429260"/>
                      <a:pt x="886408" y="434340"/>
                      <a:pt x="899108" y="434340"/>
                    </a:cubicBezTo>
                    <a:cubicBezTo>
                      <a:pt x="906728" y="434340"/>
                      <a:pt x="914349" y="431800"/>
                      <a:pt x="920699" y="427990"/>
                    </a:cubicBezTo>
                    <a:lnTo>
                      <a:pt x="1183589" y="251460"/>
                    </a:lnTo>
                    <a:cubicBezTo>
                      <a:pt x="1193749" y="243840"/>
                      <a:pt x="1200099" y="232410"/>
                      <a:pt x="1200099" y="219710"/>
                    </a:cubicBezTo>
                    <a:cubicBezTo>
                      <a:pt x="1200099" y="207010"/>
                      <a:pt x="1193749" y="195580"/>
                      <a:pt x="1182319" y="187960"/>
                    </a:cubicBezTo>
                    <a:close/>
                  </a:path>
                </a:pathLst>
              </a:custGeom>
              <a:solidFill>
                <a:srgbClr val="FFFFFF"/>
              </a:solidFill>
            </p:spPr>
          </p:sp>
        </p:grpSp>
      </p:grpSp>
      <p:sp>
        <p:nvSpPr>
          <p:cNvPr id="12" name="TextBox 11"/>
          <p:cNvSpPr txBox="1"/>
          <p:nvPr/>
        </p:nvSpPr>
        <p:spPr>
          <a:xfrm>
            <a:off x="8001959" y="1400813"/>
            <a:ext cx="2284082" cy="769441"/>
          </a:xfrm>
          <a:prstGeom prst="rect">
            <a:avLst/>
          </a:prstGeom>
          <a:noFill/>
        </p:spPr>
        <p:txBody>
          <a:bodyPr wrap="square" rtlCol="0">
            <a:spAutoFit/>
          </a:bodyPr>
          <a:lstStyle/>
          <a:p>
            <a:pPr algn="ctr"/>
            <a:r>
              <a:rPr lang="en-US" sz="4400" b="1" dirty="0" err="1">
                <a:solidFill>
                  <a:srgbClr val="C00000"/>
                </a:solidFill>
                <a:latin typeface="Arial" panose="020B0604020202020204" pitchFamily="34" charset="0"/>
                <a:cs typeface="Arial" panose="020B0604020202020204" pitchFamily="34" charset="0"/>
              </a:rPr>
              <a:t>Giải</a:t>
            </a:r>
            <a:endParaRPr lang="en-US" sz="44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3" name="TextBox 12"/>
              <p:cNvSpPr txBox="1"/>
              <p:nvPr/>
            </p:nvSpPr>
            <p:spPr>
              <a:xfrm>
                <a:off x="2813517" y="2186588"/>
                <a:ext cx="13296184" cy="3993850"/>
              </a:xfrm>
              <a:prstGeom prst="rect">
                <a:avLst/>
              </a:prstGeom>
              <a:noFill/>
            </p:spPr>
            <p:txBody>
              <a:bodyPr wrap="square" rtlCol="0">
                <a:spAutoFit/>
              </a:bodyPr>
              <a:lstStyle/>
              <a:p>
                <a:pPr algn="just">
                  <a:lnSpc>
                    <a:spcPct val="150000"/>
                  </a:lnSpc>
                </a:pPr>
                <a:r>
                  <a:rPr lang="en-US" sz="4400" dirty="0">
                    <a:latin typeface="Arial" panose="020B0604020202020204" pitchFamily="34" charset="0"/>
                    <a:cs typeface="Arial" panose="020B0604020202020204" pitchFamily="34" charset="0"/>
                  </a:rPr>
                  <a:t>Ta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6,8% = </a:t>
                </a:r>
                <a14:m>
                  <m:oMath xmlns:m="http://schemas.openxmlformats.org/officeDocument/2006/math">
                    <m:f>
                      <m:fPr>
                        <m:ctrlPr>
                          <a:rPr lang="en-US" sz="4400" i="1" smtClean="0">
                            <a:latin typeface="Cambria Math" panose="02040503050406030204" pitchFamily="18" charset="0"/>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6,8</m:t>
                        </m:r>
                      </m:num>
                      <m:den>
                        <m:r>
                          <a:rPr lang="en-US" sz="4400" b="0" i="1" smtClean="0">
                            <a:latin typeface="Cambria Math" panose="02040503050406030204" pitchFamily="18" charset="0"/>
                            <a:cs typeface="Arial" panose="020B0604020202020204" pitchFamily="34" charset="0"/>
                          </a:rPr>
                          <m:t>100</m:t>
                        </m:r>
                      </m:den>
                    </m:f>
                  </m:oMath>
                </a14:m>
                <a:r>
                  <a:rPr lang="en-US" sz="4400" dirty="0">
                    <a:latin typeface="Arial" panose="020B0604020202020204" pitchFamily="34" charset="0"/>
                    <a:cs typeface="Arial" panose="020B0604020202020204" pitchFamily="34" charset="0"/>
                  </a:rPr>
                  <a:t> = </a:t>
                </a:r>
                <a14:m>
                  <m:oMath xmlns:m="http://schemas.openxmlformats.org/officeDocument/2006/math">
                    <m:f>
                      <m:fPr>
                        <m:ctrlPr>
                          <a:rPr lang="en-US" sz="4400" i="1">
                            <a:latin typeface="Cambria Math" panose="02040503050406030204" pitchFamily="18" charset="0"/>
                            <a:cs typeface="Arial" panose="020B0604020202020204" pitchFamily="34" charset="0"/>
                          </a:rPr>
                        </m:ctrlPr>
                      </m:fPr>
                      <m:num>
                        <m:r>
                          <a:rPr lang="en-US" sz="4400" i="1">
                            <a:latin typeface="Cambria Math" panose="02040503050406030204" pitchFamily="18" charset="0"/>
                            <a:cs typeface="Arial" panose="020B0604020202020204" pitchFamily="34" charset="0"/>
                          </a:rPr>
                          <m:t>68</m:t>
                        </m:r>
                      </m:num>
                      <m:den>
                        <m:r>
                          <a:rPr lang="en-US" sz="4400" i="1">
                            <a:latin typeface="Cambria Math" panose="02040503050406030204" pitchFamily="18" charset="0"/>
                            <a:cs typeface="Arial" panose="020B0604020202020204" pitchFamily="34" charset="0"/>
                          </a:rPr>
                          <m:t>1</m:t>
                        </m:r>
                        <m:r>
                          <a:rPr lang="en-US" sz="4400" b="0" i="1" smtClean="0">
                            <a:latin typeface="Cambria Math" panose="02040503050406030204" pitchFamily="18" charset="0"/>
                            <a:cs typeface="Arial" panose="020B0604020202020204" pitchFamily="34" charset="0"/>
                          </a:rPr>
                          <m:t> </m:t>
                        </m:r>
                        <m:r>
                          <a:rPr lang="en-US" sz="4400" i="1">
                            <a:latin typeface="Cambria Math" panose="02040503050406030204" pitchFamily="18" charset="0"/>
                            <a:cs typeface="Arial" panose="020B0604020202020204" pitchFamily="34" charset="0"/>
                          </a:rPr>
                          <m:t>00</m:t>
                        </m:r>
                        <m:r>
                          <a:rPr lang="en-US" sz="4400" b="0" i="1" smtClean="0">
                            <a:latin typeface="Cambria Math" panose="02040503050406030204" pitchFamily="18" charset="0"/>
                            <a:cs typeface="Arial" panose="020B0604020202020204" pitchFamily="34" charset="0"/>
                          </a:rPr>
                          <m:t>0</m:t>
                        </m:r>
                      </m:den>
                    </m:f>
                  </m:oMath>
                </a14:m>
                <a:endParaRPr lang="en-US" sz="4400" dirty="0">
                  <a:latin typeface="Arial" panose="020B0604020202020204" pitchFamily="34" charset="0"/>
                  <a:cs typeface="Arial" panose="020B0604020202020204" pitchFamily="34" charset="0"/>
                </a:endParaRPr>
              </a:p>
              <a:p>
                <a:pPr algn="just">
                  <a:lnSpc>
                    <a:spcPct val="150000"/>
                  </a:lnSpc>
                </a:pPr>
                <a:r>
                  <a:rPr lang="en-US" sz="4400" dirty="0" err="1">
                    <a:latin typeface="Arial" panose="020B0604020202020204" pitchFamily="34" charset="0"/>
                    <a:cs typeface="Arial" panose="020B0604020202020204" pitchFamily="34" charset="0"/>
                  </a:rPr>
                  <a:t>Số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tiền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cô</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Yên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phải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gửi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ngân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hàng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a:t>
                </a:r>
              </a:p>
              <a:p>
                <a:pPr algn="just">
                  <a:lnSpc>
                    <a:spcPct val="150000"/>
                  </a:lnSpc>
                </a:pPr>
                <a:r>
                  <a:rPr lang="en-US" sz="4400" dirty="0">
                    <a:latin typeface="Arial" panose="020B0604020202020204" pitchFamily="34" charset="0"/>
                    <a:cs typeface="Arial" panose="020B0604020202020204" pitchFamily="34" charset="0"/>
                  </a:rPr>
                  <a:t>3 400 000 :  </a:t>
                </a:r>
                <a14:m>
                  <m:oMath xmlns:m="http://schemas.openxmlformats.org/officeDocument/2006/math">
                    <m:f>
                      <m:fPr>
                        <m:ctrlPr>
                          <a:rPr lang="en-US" sz="4400" i="1">
                            <a:latin typeface="Cambria Math" panose="02040503050406030204" pitchFamily="18" charset="0"/>
                            <a:cs typeface="Arial" panose="020B0604020202020204" pitchFamily="34" charset="0"/>
                          </a:rPr>
                        </m:ctrlPr>
                      </m:fPr>
                      <m:num>
                        <m:r>
                          <a:rPr lang="en-US" sz="4400" i="1">
                            <a:latin typeface="Cambria Math" panose="02040503050406030204" pitchFamily="18" charset="0"/>
                            <a:cs typeface="Arial" panose="020B0604020202020204" pitchFamily="34" charset="0"/>
                          </a:rPr>
                          <m:t>68</m:t>
                        </m:r>
                      </m:num>
                      <m:den>
                        <m:r>
                          <a:rPr lang="en-US" sz="4400" i="1">
                            <a:latin typeface="Cambria Math" panose="02040503050406030204" pitchFamily="18" charset="0"/>
                            <a:cs typeface="Arial" panose="020B0604020202020204" pitchFamily="34" charset="0"/>
                          </a:rPr>
                          <m:t>1 000</m:t>
                        </m:r>
                      </m:den>
                    </m:f>
                  </m:oMath>
                </a14:m>
                <a:r>
                  <a:rPr lang="en-US" sz="4400" dirty="0">
                    <a:latin typeface="Arial" panose="020B0604020202020204" pitchFamily="34" charset="0"/>
                    <a:cs typeface="Arial" panose="020B0604020202020204" pitchFamily="34" charset="0"/>
                  </a:rPr>
                  <a:t> = </a:t>
                </a:r>
                <a14:m>
                  <m:oMath xmlns:m="http://schemas.openxmlformats.org/officeDocument/2006/math">
                    <m:f>
                      <m:fPr>
                        <m:ctrlPr>
                          <a:rPr lang="en-US" sz="4400" i="1" smtClean="0">
                            <a:latin typeface="Cambria Math" panose="02040503050406030204" pitchFamily="18" charset="0"/>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3 400 000 . 1 000</m:t>
                        </m:r>
                      </m:num>
                      <m:den>
                        <m:r>
                          <a:rPr lang="en-US" sz="4400" b="0" i="1" smtClean="0">
                            <a:latin typeface="Cambria Math" panose="02040503050406030204" pitchFamily="18" charset="0"/>
                            <a:cs typeface="Arial" panose="020B0604020202020204" pitchFamily="34" charset="0"/>
                          </a:rPr>
                          <m:t>68</m:t>
                        </m:r>
                      </m:den>
                    </m:f>
                  </m:oMath>
                </a14:m>
                <a:r>
                  <a:rPr lang="en-US" sz="4400" dirty="0">
                    <a:latin typeface="Arial" panose="020B0604020202020204" pitchFamily="34" charset="0"/>
                    <a:cs typeface="Arial" panose="020B0604020202020204" pitchFamily="34" charset="0"/>
                  </a:rPr>
                  <a:t> = 50 000 000 (</a:t>
                </a:r>
                <a:r>
                  <a:rPr lang="en-US" sz="4400" dirty="0" err="1">
                    <a:latin typeface="Arial" panose="020B0604020202020204" pitchFamily="34" charset="0"/>
                    <a:cs typeface="Arial" panose="020B0604020202020204" pitchFamily="34" charset="0"/>
                  </a:rPr>
                  <a:t>đồng</a:t>
                </a:r>
                <a:r>
                  <a:rPr lang="en-US" sz="4400" dirty="0">
                    <a:latin typeface="Arial" panose="020B0604020202020204" pitchFamily="34" charset="0"/>
                    <a:cs typeface="Arial" panose="020B0604020202020204" pitchFamily="34" charset="0"/>
                  </a:rPr>
                  <a:t>)</a:t>
                </a:r>
              </a:p>
            </p:txBody>
          </p:sp>
        </mc:Choice>
        <mc:Fallback xmlns="">
          <p:sp>
            <p:nvSpPr>
              <p:cNvPr id="13" name="TextBox 12"/>
              <p:cNvSpPr txBox="1">
                <a:spLocks noRot="1" noChangeAspect="1" noMove="1" noResize="1" noEditPoints="1" noAdjustHandles="1" noChangeArrowheads="1" noChangeShapeType="1" noTextEdit="1"/>
              </p:cNvSpPr>
              <p:nvPr/>
            </p:nvSpPr>
            <p:spPr>
              <a:xfrm>
                <a:off x="2813517" y="2186588"/>
                <a:ext cx="13296184" cy="3993850"/>
              </a:xfrm>
              <a:prstGeom prst="rect">
                <a:avLst/>
              </a:prstGeom>
              <a:blipFill rotWithShape="0">
                <a:blip r:embed="rId2"/>
                <a:stretch>
                  <a:fillRect l="-1880" r="-1421"/>
                </a:stretch>
              </a:blipFill>
            </p:spPr>
            <p:txBody>
              <a:bodyPr/>
              <a:lstStyle/>
              <a:p>
                <a:r>
                  <a:rPr lang="en-US">
                    <a:noFill/>
                  </a:rPr>
                  <a:t> </a:t>
                </a:r>
              </a:p>
            </p:txBody>
          </p:sp>
        </mc:Fallback>
      </mc:AlternateContent>
      <p:pic>
        <p:nvPicPr>
          <p:cNvPr id="19" name="Picture 18"/>
          <p:cNvPicPr>
            <a:picLocks noChangeAspect="1"/>
          </p:cNvPicPr>
          <p:nvPr/>
        </p:nvPicPr>
        <p:blipFill rotWithShape="1">
          <a:blip r:embed="rId3" cstate="print">
            <a:extLst>
              <a:ext uri="{28A0092B-C50C-407E-A947-70E740481C1C}">
                <a14:useLocalDpi xmlns:a14="http://schemas.microsoft.com/office/drawing/2010/main" val="0"/>
              </a:ext>
            </a:extLst>
          </a:blip>
          <a:srcRect b="27419"/>
          <a:stretch/>
        </p:blipFill>
        <p:spPr>
          <a:xfrm>
            <a:off x="7614920" y="3924300"/>
            <a:ext cx="9343836" cy="6781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Effect transition="in" filter="fade">
                                      <p:cBhvr>
                                        <p:cTn id="14" dur="500"/>
                                        <p:tgtEl>
                                          <p:spTgt spid="13">
                                            <p:txEl>
                                              <p:pRg st="0" end="0"/>
                                            </p:txEl>
                                          </p:spTgt>
                                        </p:tgtEl>
                                      </p:cBhvr>
                                    </p:animEffect>
                                    <p:anim calcmode="lin" valueType="num">
                                      <p:cBhvr>
                                        <p:cTn id="15"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Effect transition="in" filter="fade">
                                      <p:cBhvr>
                                        <p:cTn id="19" dur="500"/>
                                        <p:tgtEl>
                                          <p:spTgt spid="13">
                                            <p:txEl>
                                              <p:pRg st="1" end="1"/>
                                            </p:txEl>
                                          </p:spTgt>
                                        </p:tgtEl>
                                      </p:cBhvr>
                                    </p:animEffect>
                                    <p:anim calcmode="lin" valueType="num">
                                      <p:cBhvr>
                                        <p:cTn id="20"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1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3">
                                            <p:txEl>
                                              <p:pRg st="2" end="2"/>
                                            </p:txEl>
                                          </p:spTgt>
                                        </p:tgtEl>
                                        <p:attrNameLst>
                                          <p:attrName>style.visibility</p:attrName>
                                        </p:attrNameLst>
                                      </p:cBhvr>
                                      <p:to>
                                        <p:strVal val="visible"/>
                                      </p:to>
                                    </p:set>
                                    <p:animEffect transition="in" filter="fade">
                                      <p:cBhvr>
                                        <p:cTn id="24" dur="500"/>
                                        <p:tgtEl>
                                          <p:spTgt spid="13">
                                            <p:txEl>
                                              <p:pRg st="2" end="2"/>
                                            </p:txEl>
                                          </p:spTgt>
                                        </p:tgtEl>
                                      </p:cBhvr>
                                    </p:animEffect>
                                    <p:anim calcmode="lin" valueType="num">
                                      <p:cBhvr>
                                        <p:cTn id="25"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13">
                                            <p:txEl>
                                              <p:pRg st="2" end="2"/>
                                            </p:txEl>
                                          </p:spTgt>
                                        </p:tgtEl>
                                        <p:attrNameLst>
                                          <p:attrName>ppt_y</p:attrName>
                                        </p:attrNameLst>
                                      </p:cBhvr>
                                      <p:tavLst>
                                        <p:tav tm="0">
                                          <p:val>
                                            <p:strVal val="#ppt_y+.1"/>
                                          </p:val>
                                        </p:tav>
                                        <p:tav tm="100000">
                                          <p:val>
                                            <p:strVal val="#ppt_y"/>
                                          </p:val>
                                        </p:tav>
                                      </p:tavLst>
                                    </p:anim>
                                  </p:childTnLst>
                                </p:cTn>
                              </p:par>
                              <p:par>
                                <p:cTn id="27" presetID="10"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7EC1D1"/>
        </a:solidFill>
        <a:effectLst/>
      </p:bgPr>
    </p:bg>
    <p:spTree>
      <p:nvGrpSpPr>
        <p:cNvPr id="1" name=""/>
        <p:cNvGrpSpPr/>
        <p:nvPr/>
      </p:nvGrpSpPr>
      <p:grpSpPr>
        <a:xfrm>
          <a:off x="0" y="0"/>
          <a:ext cx="0" cy="0"/>
          <a:chOff x="0" y="0"/>
          <a:chExt cx="0" cy="0"/>
        </a:xfrm>
      </p:grpSpPr>
      <p:grpSp>
        <p:nvGrpSpPr>
          <p:cNvPr id="2" name="Group 2"/>
          <p:cNvGrpSpPr/>
          <p:nvPr/>
        </p:nvGrpSpPr>
        <p:grpSpPr>
          <a:xfrm>
            <a:off x="620760" y="786532"/>
            <a:ext cx="10260756" cy="8019315"/>
            <a:chOff x="0" y="0"/>
            <a:chExt cx="3100621" cy="2783840"/>
          </a:xfrm>
        </p:grpSpPr>
        <p:sp>
          <p:nvSpPr>
            <p:cNvPr id="3" name="Freeform 3"/>
            <p:cNvSpPr/>
            <p:nvPr/>
          </p:nvSpPr>
          <p:spPr>
            <a:xfrm>
              <a:off x="0" y="0"/>
              <a:ext cx="3100621" cy="2783840"/>
            </a:xfrm>
            <a:custGeom>
              <a:avLst/>
              <a:gdLst/>
              <a:ahLst/>
              <a:cxnLst/>
              <a:rect l="l" t="t" r="r" b="b"/>
              <a:pathLst>
                <a:path w="3100621" h="2783840">
                  <a:moveTo>
                    <a:pt x="2976161" y="2783840"/>
                  </a:moveTo>
                  <a:lnTo>
                    <a:pt x="124460" y="2783840"/>
                  </a:lnTo>
                  <a:cubicBezTo>
                    <a:pt x="55880" y="2783840"/>
                    <a:pt x="0" y="2727960"/>
                    <a:pt x="0" y="2659380"/>
                  </a:cubicBezTo>
                  <a:lnTo>
                    <a:pt x="0" y="124460"/>
                  </a:lnTo>
                  <a:cubicBezTo>
                    <a:pt x="0" y="55880"/>
                    <a:pt x="55880" y="0"/>
                    <a:pt x="124460" y="0"/>
                  </a:cubicBezTo>
                  <a:lnTo>
                    <a:pt x="2976161" y="0"/>
                  </a:lnTo>
                  <a:cubicBezTo>
                    <a:pt x="3044741" y="0"/>
                    <a:pt x="3100621" y="55880"/>
                    <a:pt x="3100621" y="124460"/>
                  </a:cubicBezTo>
                  <a:lnTo>
                    <a:pt x="3100621" y="2659380"/>
                  </a:lnTo>
                  <a:cubicBezTo>
                    <a:pt x="3100621" y="2727960"/>
                    <a:pt x="3044741" y="2783840"/>
                    <a:pt x="2976161" y="2783840"/>
                  </a:cubicBezTo>
                  <a:close/>
                </a:path>
              </a:pathLst>
            </a:custGeom>
            <a:solidFill>
              <a:srgbClr val="FFFFFF"/>
            </a:solidFill>
          </p:spPr>
        </p:sp>
      </p:grpSp>
      <p:grpSp>
        <p:nvGrpSpPr>
          <p:cNvPr id="4" name="Group 4"/>
          <p:cNvGrpSpPr/>
          <p:nvPr/>
        </p:nvGrpSpPr>
        <p:grpSpPr>
          <a:xfrm>
            <a:off x="1002693" y="9016132"/>
            <a:ext cx="1830230" cy="858081"/>
            <a:chOff x="0" y="0"/>
            <a:chExt cx="2440306" cy="1144108"/>
          </a:xfrm>
        </p:grpSpPr>
        <p:grpSp>
          <p:nvGrpSpPr>
            <p:cNvPr id="5" name="Group 5"/>
            <p:cNvGrpSpPr/>
            <p:nvPr/>
          </p:nvGrpSpPr>
          <p:grpSpPr>
            <a:xfrm>
              <a:off x="0" y="0"/>
              <a:ext cx="2440306" cy="1144108"/>
              <a:chOff x="0" y="0"/>
              <a:chExt cx="933897" cy="406400"/>
            </a:xfrm>
          </p:grpSpPr>
          <p:sp>
            <p:nvSpPr>
              <p:cNvPr id="6" name="Freeform 6"/>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F4B157"/>
              </a:solidFill>
            </p:spPr>
          </p:sp>
        </p:grpSp>
        <p:grpSp>
          <p:nvGrpSpPr>
            <p:cNvPr id="7" name="Group 7"/>
            <p:cNvGrpSpPr/>
            <p:nvPr/>
          </p:nvGrpSpPr>
          <p:grpSpPr>
            <a:xfrm>
              <a:off x="764557" y="409093"/>
              <a:ext cx="911193" cy="325922"/>
              <a:chOff x="0" y="0"/>
              <a:chExt cx="1200098" cy="429260"/>
            </a:xfrm>
          </p:grpSpPr>
          <p:sp>
            <p:nvSpPr>
              <p:cNvPr id="8" name="Freeform 8"/>
              <p:cNvSpPr/>
              <p:nvPr/>
            </p:nvSpPr>
            <p:spPr>
              <a:xfrm>
                <a:off x="0" y="-5080"/>
                <a:ext cx="1200099" cy="434340"/>
              </a:xfrm>
              <a:custGeom>
                <a:avLst/>
                <a:gdLst/>
                <a:ahLst/>
                <a:cxnLst/>
                <a:rect l="l" t="t" r="r" b="b"/>
                <a:pathLst>
                  <a:path w="1200099" h="434340">
                    <a:moveTo>
                      <a:pt x="1182319" y="187960"/>
                    </a:moveTo>
                    <a:lnTo>
                      <a:pt x="920698" y="11430"/>
                    </a:lnTo>
                    <a:cubicBezTo>
                      <a:pt x="902918" y="0"/>
                      <a:pt x="880058" y="3810"/>
                      <a:pt x="867358" y="21590"/>
                    </a:cubicBezTo>
                    <a:cubicBezTo>
                      <a:pt x="855928" y="39370"/>
                      <a:pt x="859738" y="62230"/>
                      <a:pt x="877518" y="74930"/>
                    </a:cubicBezTo>
                    <a:lnTo>
                      <a:pt x="1036268" y="181610"/>
                    </a:lnTo>
                    <a:lnTo>
                      <a:pt x="0" y="181610"/>
                    </a:lnTo>
                    <a:lnTo>
                      <a:pt x="0" y="257810"/>
                    </a:lnTo>
                    <a:lnTo>
                      <a:pt x="1036269" y="257810"/>
                    </a:lnTo>
                    <a:lnTo>
                      <a:pt x="877519" y="364490"/>
                    </a:lnTo>
                    <a:cubicBezTo>
                      <a:pt x="859739" y="375920"/>
                      <a:pt x="855928" y="400050"/>
                      <a:pt x="867358" y="417830"/>
                    </a:cubicBezTo>
                    <a:cubicBezTo>
                      <a:pt x="874978" y="429260"/>
                      <a:pt x="886408" y="434340"/>
                      <a:pt x="899108" y="434340"/>
                    </a:cubicBezTo>
                    <a:cubicBezTo>
                      <a:pt x="906728" y="434340"/>
                      <a:pt x="914349" y="431800"/>
                      <a:pt x="920699" y="427990"/>
                    </a:cubicBezTo>
                    <a:lnTo>
                      <a:pt x="1183589" y="251460"/>
                    </a:lnTo>
                    <a:cubicBezTo>
                      <a:pt x="1193749" y="243840"/>
                      <a:pt x="1200099" y="232410"/>
                      <a:pt x="1200099" y="219710"/>
                    </a:cubicBezTo>
                    <a:cubicBezTo>
                      <a:pt x="1200099" y="207010"/>
                      <a:pt x="1193749" y="195580"/>
                      <a:pt x="1182319" y="187960"/>
                    </a:cubicBezTo>
                    <a:close/>
                  </a:path>
                </a:pathLst>
              </a:custGeom>
              <a:solidFill>
                <a:srgbClr val="FFFFFF"/>
              </a:solidFill>
            </p:spPr>
          </p:sp>
        </p:grpSp>
      </p:grpSp>
      <p:grpSp>
        <p:nvGrpSpPr>
          <p:cNvPr id="9" name="Group 9"/>
          <p:cNvGrpSpPr/>
          <p:nvPr/>
        </p:nvGrpSpPr>
        <p:grpSpPr>
          <a:xfrm>
            <a:off x="11155769" y="786532"/>
            <a:ext cx="6505624" cy="4716241"/>
            <a:chOff x="0" y="0"/>
            <a:chExt cx="2200668" cy="2194745"/>
          </a:xfrm>
        </p:grpSpPr>
        <p:sp>
          <p:nvSpPr>
            <p:cNvPr id="10" name="Freeform 10"/>
            <p:cNvSpPr/>
            <p:nvPr/>
          </p:nvSpPr>
          <p:spPr>
            <a:xfrm>
              <a:off x="0" y="0"/>
              <a:ext cx="2200668" cy="2194745"/>
            </a:xfrm>
            <a:custGeom>
              <a:avLst/>
              <a:gdLst/>
              <a:ahLst/>
              <a:cxnLst/>
              <a:rect l="l" t="t" r="r" b="b"/>
              <a:pathLst>
                <a:path w="2200668" h="2194745">
                  <a:moveTo>
                    <a:pt x="2076208" y="2194745"/>
                  </a:moveTo>
                  <a:lnTo>
                    <a:pt x="124460" y="2194745"/>
                  </a:lnTo>
                  <a:cubicBezTo>
                    <a:pt x="55880" y="2194745"/>
                    <a:pt x="0" y="2138865"/>
                    <a:pt x="0" y="2070285"/>
                  </a:cubicBezTo>
                  <a:lnTo>
                    <a:pt x="0" y="124460"/>
                  </a:lnTo>
                  <a:cubicBezTo>
                    <a:pt x="0" y="55880"/>
                    <a:pt x="55880" y="0"/>
                    <a:pt x="124460" y="0"/>
                  </a:cubicBezTo>
                  <a:lnTo>
                    <a:pt x="2076208" y="0"/>
                  </a:lnTo>
                  <a:cubicBezTo>
                    <a:pt x="2144788" y="0"/>
                    <a:pt x="2200668" y="55880"/>
                    <a:pt x="2200668" y="124460"/>
                  </a:cubicBezTo>
                  <a:lnTo>
                    <a:pt x="2200668" y="2070285"/>
                  </a:lnTo>
                  <a:cubicBezTo>
                    <a:pt x="2200668" y="2138865"/>
                    <a:pt x="2144788" y="2194745"/>
                    <a:pt x="2076208" y="2194745"/>
                  </a:cubicBezTo>
                  <a:close/>
                </a:path>
              </a:pathLst>
            </a:custGeom>
            <a:solidFill>
              <a:srgbClr val="FFFFFF"/>
            </a:solidFill>
          </p:spPr>
        </p:sp>
      </p:gr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22" y="1091332"/>
            <a:ext cx="5957118" cy="4019550"/>
          </a:xfrm>
          <a:prstGeom prst="rect">
            <a:avLst/>
          </a:prstGeom>
        </p:spPr>
      </p:pic>
      <mc:AlternateContent xmlns:mc="http://schemas.openxmlformats.org/markup-compatibility/2006">
        <mc:Choice xmlns:a14="http://schemas.microsoft.com/office/drawing/2010/main" Requires="a14">
          <p:sp>
            <p:nvSpPr>
              <p:cNvPr id="17" name="Rectangle 16"/>
              <p:cNvSpPr/>
              <p:nvPr/>
            </p:nvSpPr>
            <p:spPr>
              <a:xfrm>
                <a:off x="900860" y="946076"/>
                <a:ext cx="9621099" cy="7989047"/>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Giải đua xe đạp vòng quanh nước Pháp - Tour de France, là giải đua xe đạp khó khăn nhất thế giới với nhiều chặng đua vượt núi cao. Giải đua lần thứ 106 diễn ra trong các ngày 06 - 28/7/2019. Các tay đua đã phải vượt qua 21 chặng đua có tổng chiều dài là 3365,8 km, trong đó có 7 chặng leo núi. Tổng chiều dài cùa 7 chặng leo núi xấp xỉ bằng</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f>
                      <m:fPr>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304</m:t>
                        </m:r>
                      </m:num>
                      <m:den>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1 001</m:t>
                        </m:r>
                      </m:den>
                    </m:f>
                  </m:oMath>
                </a14:m>
                <a:r>
                  <a:rPr kumimoji="0" lang="vi-VN"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tổng chi</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ề</a:t>
                </a:r>
                <a:r>
                  <a:rPr kumimoji="0" lang="vi-VN"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 dài c</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ủa</a:t>
                </a:r>
                <a:r>
                  <a:rPr kumimoji="0" lang="vi-VN"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toàn bộ cuộc đua.</a:t>
                </a:r>
                <a:endPar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p:sp>
            <p:nvSpPr>
              <p:cNvPr id="17" name="Rectangle 16"/>
              <p:cNvSpPr>
                <a:spLocks noRot="1" noChangeAspect="1" noMove="1" noResize="1" noEditPoints="1" noAdjustHandles="1" noChangeArrowheads="1" noChangeShapeType="1" noTextEdit="1"/>
              </p:cNvSpPr>
              <p:nvPr/>
            </p:nvSpPr>
            <p:spPr>
              <a:xfrm>
                <a:off x="900860" y="946076"/>
                <a:ext cx="9621099" cy="7989047"/>
              </a:xfrm>
              <a:prstGeom prst="rect">
                <a:avLst/>
              </a:prstGeom>
              <a:blipFill>
                <a:blip r:embed="rId3"/>
                <a:stretch>
                  <a:fillRect l="-1965" r="-1901" b="-1373"/>
                </a:stretch>
              </a:blipFill>
            </p:spPr>
            <p:txBody>
              <a:bodyPr/>
              <a:lstStyle/>
              <a:p>
                <a:r>
                  <a:rPr lang="en-US">
                    <a:noFill/>
                  </a:rPr>
                  <a:t> </a:t>
                </a:r>
              </a:p>
            </p:txBody>
          </p:sp>
        </mc:Fallback>
      </mc:AlternateContent>
      <p:sp>
        <p:nvSpPr>
          <p:cNvPr id="19" name="Rounded Rectangular Callout 18"/>
          <p:cNvSpPr/>
          <p:nvPr/>
        </p:nvSpPr>
        <p:spPr>
          <a:xfrm>
            <a:off x="11292895" y="5715000"/>
            <a:ext cx="6231371" cy="3052747"/>
          </a:xfrm>
          <a:prstGeom prst="wedgeRoundRectCallout">
            <a:avLst>
              <a:gd name="adj1" fmla="val 57593"/>
              <a:gd name="adj2" fmla="val 43197"/>
              <a:gd name="adj3" fmla="val 1666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1"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Tổng</a:t>
            </a:r>
            <a:r>
              <a:rPr kumimoji="0" lang="en-US" sz="4000" b="0"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4000" b="0" i="1"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chiều</a:t>
            </a:r>
            <a:r>
              <a:rPr kumimoji="0" lang="en-US" sz="4000" b="0"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4000" b="0" i="1"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dài</a:t>
            </a:r>
            <a:r>
              <a:rPr kumimoji="0" lang="en-US" sz="4000" b="0"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4000" b="0" i="1"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của</a:t>
            </a:r>
            <a:r>
              <a:rPr kumimoji="0" lang="en-US" sz="4000" b="0"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7 </a:t>
            </a:r>
            <a:r>
              <a:rPr kumimoji="0" lang="en-US" sz="4000" b="0" i="1"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chặng</a:t>
            </a:r>
            <a:r>
              <a:rPr kumimoji="0" lang="en-US" sz="4000" b="0"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4000" b="0" i="1"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leo</a:t>
            </a:r>
            <a:r>
              <a:rPr kumimoji="0" lang="en-US" sz="4000" b="0"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4000" b="0" i="1"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núi</a:t>
            </a:r>
            <a:r>
              <a:rPr kumimoji="0" lang="en-US" sz="4000" b="0"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4000" b="0" i="1"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đó</a:t>
            </a:r>
            <a:r>
              <a:rPr kumimoji="0" lang="en-US" sz="4000" b="0"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4000" b="0" i="1"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khoảng</a:t>
            </a:r>
            <a:r>
              <a:rPr kumimoji="0" lang="en-US" sz="4000" b="0"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4000" b="0" i="1"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bao</a:t>
            </a:r>
            <a:r>
              <a:rPr kumimoji="0" lang="en-US" sz="4000" b="0"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4000" b="0" i="1"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nhiêu</a:t>
            </a:r>
            <a:r>
              <a:rPr kumimoji="0" lang="en-US" sz="4000" b="0"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4000" b="0" i="1"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ki-lô-mét</a:t>
            </a:r>
            <a:r>
              <a:rPr kumimoji="0" lang="en-US" sz="4000" b="0"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1092790954"/>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strVal val="#ppt_w*0.70"/>
                                          </p:val>
                                        </p:tav>
                                        <p:tav tm="100000">
                                          <p:val>
                                            <p:strVal val="#ppt_w"/>
                                          </p:val>
                                        </p:tav>
                                      </p:tavLst>
                                    </p:anim>
                                    <p:anim calcmode="lin" valueType="num">
                                      <p:cBhvr>
                                        <p:cTn id="8" dur="500" fill="hold"/>
                                        <p:tgtEl>
                                          <p:spTgt spid="17"/>
                                        </p:tgtEl>
                                        <p:attrNameLst>
                                          <p:attrName>ppt_h</p:attrName>
                                        </p:attrNameLst>
                                      </p:cBhvr>
                                      <p:tavLst>
                                        <p:tav tm="0">
                                          <p:val>
                                            <p:strVal val="#ppt_h"/>
                                          </p:val>
                                        </p:tav>
                                        <p:tav tm="100000">
                                          <p:val>
                                            <p:strVal val="#ppt_h"/>
                                          </p:val>
                                        </p:tav>
                                      </p:tavLst>
                                    </p:anim>
                                    <p:animEffect transition="in" filter="fade">
                                      <p:cBhvr>
                                        <p:cTn id="9" dur="500"/>
                                        <p:tgtEl>
                                          <p:spTgt spid="17"/>
                                        </p:tgtEl>
                                      </p:cBhvr>
                                    </p:animEffect>
                                  </p:childTnLst>
                                </p:cTn>
                              </p:par>
                              <p:par>
                                <p:cTn id="10" presetID="55"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strVal val="#ppt_w*0.70"/>
                                          </p:val>
                                        </p:tav>
                                        <p:tav tm="100000">
                                          <p:val>
                                            <p:strVal val="#ppt_w"/>
                                          </p:val>
                                        </p:tav>
                                      </p:tavLst>
                                    </p:anim>
                                    <p:anim calcmode="lin" valueType="num">
                                      <p:cBhvr>
                                        <p:cTn id="13" dur="500" fill="hold"/>
                                        <p:tgtEl>
                                          <p:spTgt spid="2"/>
                                        </p:tgtEl>
                                        <p:attrNameLst>
                                          <p:attrName>ppt_h</p:attrName>
                                        </p:attrNameLst>
                                      </p:cBhvr>
                                      <p:tavLst>
                                        <p:tav tm="0">
                                          <p:val>
                                            <p:strVal val="#ppt_h"/>
                                          </p:val>
                                        </p:tav>
                                        <p:tav tm="100000">
                                          <p:val>
                                            <p:strVal val="#ppt_h"/>
                                          </p:val>
                                        </p:tav>
                                      </p:tavLst>
                                    </p:anim>
                                    <p:animEffect transition="in" filter="fade">
                                      <p:cBhvr>
                                        <p:cTn id="14" dur="500"/>
                                        <p:tgtEl>
                                          <p:spTgt spid="2"/>
                                        </p:tgtEl>
                                      </p:cBhvr>
                                    </p:animEffect>
                                  </p:childTnLst>
                                </p:cTn>
                              </p:par>
                              <p:par>
                                <p:cTn id="15" presetID="5" presetClass="entr" presetSubtype="1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checkerboard(across)">
                                      <p:cBhvr>
                                        <p:cTn id="17" dur="500"/>
                                        <p:tgtEl>
                                          <p:spTgt spid="16"/>
                                        </p:tgtEl>
                                      </p:cBhvr>
                                    </p:animEffect>
                                  </p:childTnLst>
                                </p:cTn>
                              </p:par>
                              <p:par>
                                <p:cTn id="18" presetID="5" presetClass="entr" presetSubtype="1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heckerboard(across)">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750"/>
                                        <p:tgtEl>
                                          <p:spTgt spid="19"/>
                                        </p:tgtEl>
                                      </p:cBhvr>
                                    </p:animEffect>
                                    <p:anim calcmode="lin" valueType="num">
                                      <p:cBhvr>
                                        <p:cTn id="26" dur="750" fill="hold"/>
                                        <p:tgtEl>
                                          <p:spTgt spid="19"/>
                                        </p:tgtEl>
                                        <p:attrNameLst>
                                          <p:attrName>ppt_x</p:attrName>
                                        </p:attrNameLst>
                                      </p:cBhvr>
                                      <p:tavLst>
                                        <p:tav tm="0">
                                          <p:val>
                                            <p:strVal val="#ppt_x"/>
                                          </p:val>
                                        </p:tav>
                                        <p:tav tm="100000">
                                          <p:val>
                                            <p:strVal val="#ppt_x"/>
                                          </p:val>
                                        </p:tav>
                                      </p:tavLst>
                                    </p:anim>
                                    <p:anim calcmode="lin" valueType="num">
                                      <p:cBhvr>
                                        <p:cTn id="27" dur="75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C795D"/>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3925450" cy="8991600"/>
            <a:chOff x="0" y="0"/>
            <a:chExt cx="4245006" cy="2360029"/>
          </a:xfrm>
        </p:grpSpPr>
        <p:sp>
          <p:nvSpPr>
            <p:cNvPr id="3" name="Freeform 3"/>
            <p:cNvSpPr/>
            <p:nvPr/>
          </p:nvSpPr>
          <p:spPr>
            <a:xfrm>
              <a:off x="0" y="0"/>
              <a:ext cx="4245006" cy="2360029"/>
            </a:xfrm>
            <a:custGeom>
              <a:avLst/>
              <a:gdLst/>
              <a:ahLst/>
              <a:cxnLst/>
              <a:rect l="l" t="t" r="r" b="b"/>
              <a:pathLst>
                <a:path w="4245006" h="2360029">
                  <a:moveTo>
                    <a:pt x="4120546" y="2360029"/>
                  </a:moveTo>
                  <a:lnTo>
                    <a:pt x="124460" y="2360029"/>
                  </a:lnTo>
                  <a:cubicBezTo>
                    <a:pt x="55880" y="2360029"/>
                    <a:pt x="0" y="2304149"/>
                    <a:pt x="0" y="2235569"/>
                  </a:cubicBezTo>
                  <a:lnTo>
                    <a:pt x="0" y="124460"/>
                  </a:lnTo>
                  <a:cubicBezTo>
                    <a:pt x="0" y="55880"/>
                    <a:pt x="55880" y="0"/>
                    <a:pt x="124460" y="0"/>
                  </a:cubicBezTo>
                  <a:lnTo>
                    <a:pt x="4120547" y="0"/>
                  </a:lnTo>
                  <a:cubicBezTo>
                    <a:pt x="4189126" y="0"/>
                    <a:pt x="4245006" y="55880"/>
                    <a:pt x="4245006" y="124460"/>
                  </a:cubicBezTo>
                  <a:lnTo>
                    <a:pt x="4245006" y="2235570"/>
                  </a:lnTo>
                  <a:cubicBezTo>
                    <a:pt x="4245006" y="2304149"/>
                    <a:pt x="4189126" y="2360029"/>
                    <a:pt x="4120547" y="2360029"/>
                  </a:cubicBezTo>
                  <a:close/>
                </a:path>
              </a:pathLst>
            </a:custGeom>
            <a:solidFill>
              <a:srgbClr val="FFFFFF"/>
            </a:solidFill>
          </p:spPr>
        </p:sp>
      </p:grpSp>
      <p:grpSp>
        <p:nvGrpSpPr>
          <p:cNvPr id="8" name="Group 8"/>
          <p:cNvGrpSpPr/>
          <p:nvPr/>
        </p:nvGrpSpPr>
        <p:grpSpPr>
          <a:xfrm>
            <a:off x="15429070" y="1028700"/>
            <a:ext cx="1830230" cy="858081"/>
            <a:chOff x="0" y="0"/>
            <a:chExt cx="2440306" cy="1144108"/>
          </a:xfrm>
        </p:grpSpPr>
        <p:grpSp>
          <p:nvGrpSpPr>
            <p:cNvPr id="9" name="Group 9"/>
            <p:cNvGrpSpPr/>
            <p:nvPr/>
          </p:nvGrpSpPr>
          <p:grpSpPr>
            <a:xfrm>
              <a:off x="0" y="0"/>
              <a:ext cx="2440306" cy="1144108"/>
              <a:chOff x="0" y="0"/>
              <a:chExt cx="933897" cy="406400"/>
            </a:xfrm>
          </p:grpSpPr>
          <p:sp>
            <p:nvSpPr>
              <p:cNvPr id="10" name="Freeform 10"/>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3878D3"/>
              </a:solidFill>
            </p:spPr>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375368">
              <a:off x="1089772" y="52420"/>
              <a:ext cx="260762" cy="1039269"/>
            </a:xfrm>
            <a:prstGeom prst="rect">
              <a:avLst/>
            </a:prstGeom>
          </p:spPr>
        </p:pic>
      </p:gr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697625" y="2593172"/>
            <a:ext cx="7293120" cy="7293120"/>
          </a:xfrm>
          <a:prstGeom prst="rect">
            <a:avLst/>
          </a:prstGeom>
        </p:spPr>
      </p:pic>
      <p:sp>
        <p:nvSpPr>
          <p:cNvPr id="14" name="Rectangle 13"/>
          <p:cNvSpPr/>
          <p:nvPr/>
        </p:nvSpPr>
        <p:spPr>
          <a:xfrm>
            <a:off x="1583103" y="1319483"/>
            <a:ext cx="12344400" cy="8291052"/>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Bài</a:t>
            </a:r>
            <a:r>
              <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40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toán</a:t>
            </a:r>
            <a:r>
              <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40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mở</a:t>
            </a:r>
            <a:r>
              <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40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đầu</a:t>
            </a:r>
            <a:r>
              <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vi-VN" sz="4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Coi cả quãng đường đua là 1</a:t>
            </a:r>
            <a:r>
              <a:rPr kumimoji="0" lang="en-US" sz="4000" b="0" i="0" u="none" strike="noStrike" kern="1200" cap="none" spc="0" normalizeH="0" baseline="0" noProof="0" dirty="0">
                <a:ln>
                  <a:noFill/>
                </a:ln>
                <a:solidFill>
                  <a:prstClr val="black"/>
                </a:solidFill>
                <a:effectLst/>
                <a:uLnTx/>
                <a:uFillTx/>
                <a:latin typeface="Calibri"/>
                <a:ea typeface="+mn-ea"/>
                <a:cs typeface="+mn-cs"/>
              </a:rPr>
              <a:t> </a:t>
            </a:r>
            <a:r>
              <a:rPr kumimoji="0" lang="vi-VN" sz="4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001 phần bằng nhau thì tổng chiều dài 7 chặng leo núi là 304 phần. Khi đó, tổng chiều dài của 7 chặng leo núi là:</a:t>
            </a:r>
            <a:r>
              <a:rPr kumimoji="0" lang="en-US" sz="40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3 365,8 : 1001 . 304 </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hay 3 365,8 . 304 : 1001 =</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Vậy tổng chiều dài của 7 chặng leo núi đó khoảng: 1022,18km.</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4" name="Picture 3" descr="Câu hỏi khởi động trang 67 Toán 6 Tập 2 Cánh diều | Giải Toán lớp 6">
            <a:extLst>
              <a:ext uri="{FF2B5EF4-FFF2-40B4-BE49-F238E27FC236}">
                <a16:creationId xmlns:a16="http://schemas.microsoft.com/office/drawing/2014/main" id="{AC5908DF-D438-21F6-77D2-6C0CDA93B6E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87372" y="5274570"/>
            <a:ext cx="5334001" cy="1320011"/>
          </a:xfrm>
          <a:prstGeom prst="rect">
            <a:avLst/>
          </a:prstGeom>
          <a:noFill/>
          <a:ln>
            <a:noFill/>
          </a:ln>
        </p:spPr>
      </p:pic>
    </p:spTree>
    <p:extLst>
      <p:ext uri="{BB962C8B-B14F-4D97-AF65-F5344CB8AC3E}">
        <p14:creationId xmlns:p14="http://schemas.microsoft.com/office/powerpoint/2010/main" val="1407400159"/>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4">
                                            <p:txEl>
                                              <p:pRg st="5" end="5"/>
                                            </p:txEl>
                                          </p:spTgt>
                                        </p:tgtEl>
                                        <p:attrNameLst>
                                          <p:attrName>style.visibility</p:attrName>
                                        </p:attrNameLst>
                                      </p:cBhvr>
                                      <p:to>
                                        <p:strVal val="visible"/>
                                      </p:to>
                                    </p:set>
                                    <p:anim calcmode="lin" valueType="num">
                                      <p:cBhvr additive="base">
                                        <p:cTn id="18"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BB040"/>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505200" y="1257300"/>
            <a:ext cx="10502261" cy="1279366"/>
          </a:xfrm>
          <a:prstGeom prst="rect">
            <a:avLst/>
          </a:prstGeom>
        </p:spPr>
      </p:pic>
      <p:sp>
        <p:nvSpPr>
          <p:cNvPr id="7" name="TextBox 7"/>
          <p:cNvSpPr txBox="1"/>
          <p:nvPr/>
        </p:nvSpPr>
        <p:spPr>
          <a:xfrm>
            <a:off x="4321151" y="1570691"/>
            <a:ext cx="8184056" cy="705321"/>
          </a:xfrm>
          <a:prstGeom prst="rect">
            <a:avLst/>
          </a:prstGeom>
        </p:spPr>
        <p:txBody>
          <a:bodyPr lIns="0" tIns="0" rIns="0" bIns="0" rtlCol="0" anchor="t">
            <a:spAutoFit/>
          </a:bodyPr>
          <a:lstStyle/>
          <a:p>
            <a:pPr algn="ctr">
              <a:lnSpc>
                <a:spcPts val="5460"/>
              </a:lnSpc>
              <a:spcBef>
                <a:spcPct val="0"/>
              </a:spcBef>
            </a:pPr>
            <a:r>
              <a:rPr lang="en-US" sz="6000" b="1" dirty="0">
                <a:solidFill>
                  <a:srgbClr val="000000"/>
                </a:solidFill>
                <a:latin typeface="Arial" panose="020B0604020202020204" pitchFamily="34" charset="0"/>
                <a:cs typeface="Arial" panose="020B0604020202020204" pitchFamily="34" charset="0"/>
              </a:rPr>
              <a:t>LUYỆN TẬP</a:t>
            </a:r>
          </a:p>
        </p:txBody>
      </p:sp>
      <p:pic>
        <p:nvPicPr>
          <p:cNvPr id="18"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5400000">
            <a:off x="13741222" y="4374072"/>
            <a:ext cx="7036156" cy="345411"/>
          </a:xfrm>
          <a:prstGeom prst="rect">
            <a:avLst/>
          </a:prstGeom>
        </p:spPr>
      </p:pic>
      <p:pic>
        <p:nvPicPr>
          <p:cNvPr id="19" name="Picture 19"/>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16934208" y="9006969"/>
            <a:ext cx="650184" cy="650184"/>
          </a:xfrm>
          <a:prstGeom prst="rect">
            <a:avLst/>
          </a:prstGeom>
        </p:spPr>
      </p:pic>
      <p:pic>
        <p:nvPicPr>
          <p:cNvPr id="20" name="Picture 20"/>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703608" y="9006969"/>
            <a:ext cx="650184" cy="650184"/>
          </a:xfrm>
          <a:prstGeom prst="rect">
            <a:avLst/>
          </a:prstGeom>
        </p:spPr>
      </p:pic>
      <mc:AlternateContent xmlns:mc="http://schemas.openxmlformats.org/markup-compatibility/2006" xmlns:a14="http://schemas.microsoft.com/office/drawing/2010/main">
        <mc:Choice Requires="a14">
          <p:sp>
            <p:nvSpPr>
              <p:cNvPr id="21" name="TextBox 20"/>
              <p:cNvSpPr txBox="1"/>
              <p:nvPr/>
            </p:nvSpPr>
            <p:spPr>
              <a:xfrm>
                <a:off x="1864388" y="2678239"/>
                <a:ext cx="15222206" cy="2337307"/>
              </a:xfrm>
              <a:prstGeom prst="rect">
                <a:avLst/>
              </a:prstGeom>
              <a:noFill/>
            </p:spPr>
            <p:txBody>
              <a:bodyPr wrap="square" rtlCol="0">
                <a:spAutoFit/>
              </a:bodyPr>
              <a:lstStyle/>
              <a:p>
                <a:pPr algn="just">
                  <a:lnSpc>
                    <a:spcPct val="150000"/>
                  </a:lnSpc>
                </a:pPr>
                <a:r>
                  <a:rPr lang="en-US" sz="4000" b="1" dirty="0">
                    <a:solidFill>
                      <a:srgbClr val="002060"/>
                    </a:solidFill>
                    <a:latin typeface="Arial" panose="020B0604020202020204" pitchFamily="34" charset="0"/>
                    <a:cs typeface="Arial" panose="020B0604020202020204" pitchFamily="34" charset="0"/>
                  </a:rPr>
                  <a:t>Bài 1 (SGK - tr69): </a:t>
                </a:r>
                <a:r>
                  <a:rPr lang="en-US" sz="4000" dirty="0" err="1">
                    <a:latin typeface="Arial" panose="020B0604020202020204" pitchFamily="34" charset="0"/>
                    <a:cs typeface="Arial" panose="020B0604020202020204" pitchFamily="34" charset="0"/>
                  </a:rPr>
                  <a:t>Tính</a:t>
                </a:r>
                <a:endParaRPr lang="en-US" sz="4000" dirty="0">
                  <a:latin typeface="Arial" panose="020B0604020202020204" pitchFamily="34" charset="0"/>
                  <a:cs typeface="Arial" panose="020B0604020202020204" pitchFamily="34" charset="0"/>
                </a:endParaRPr>
              </a:p>
              <a:p>
                <a:pPr algn="just">
                  <a:lnSpc>
                    <a:spcPct val="150000"/>
                  </a:lnSpc>
                </a:pPr>
                <a:r>
                  <a:rPr lang="en-US" sz="4000" dirty="0">
                    <a:latin typeface="Arial" panose="020B0604020202020204" pitchFamily="34" charset="0"/>
                    <a:cs typeface="Arial" panose="020B0604020202020204" pitchFamily="34" charset="0"/>
                  </a:rPr>
                  <a:t>a) </a:t>
                </a:r>
                <a14:m>
                  <m:oMath xmlns:m="http://schemas.openxmlformats.org/officeDocument/2006/math">
                    <m:f>
                      <m:fPr>
                        <m:ctrlPr>
                          <a:rPr lang="en-US" sz="4400" i="1" smtClean="0">
                            <a:latin typeface="Cambria Math" panose="02040503050406030204" pitchFamily="18" charset="0"/>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3</m:t>
                        </m:r>
                      </m:num>
                      <m:den>
                        <m:r>
                          <a:rPr lang="en-US" sz="4400" b="0" i="1" smtClean="0">
                            <a:latin typeface="Cambria Math" panose="02040503050406030204" pitchFamily="18" charset="0"/>
                            <a:cs typeface="Arial" panose="020B0604020202020204" pitchFamily="34" charset="0"/>
                          </a:rPr>
                          <m:t>14</m:t>
                        </m:r>
                      </m:den>
                    </m:f>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-49                              d) 40%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4400" i="1">
                            <a:latin typeface="Cambria Math" panose="02040503050406030204" pitchFamily="18" charset="0"/>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20</m:t>
                        </m:r>
                      </m:num>
                      <m:den>
                        <m:r>
                          <a:rPr lang="en-US" sz="4400" b="0" i="1" smtClean="0">
                            <a:latin typeface="Cambria Math" panose="02040503050406030204" pitchFamily="18" charset="0"/>
                            <a:cs typeface="Arial" panose="020B0604020202020204" pitchFamily="34" charset="0"/>
                          </a:rPr>
                          <m:t>9</m:t>
                        </m:r>
                      </m:den>
                    </m:f>
                  </m:oMath>
                </a14:m>
                <a:r>
                  <a:rPr lang="en-US" sz="4000" dirty="0">
                    <a:latin typeface="Arial" panose="020B0604020202020204" pitchFamily="34" charset="0"/>
                    <a:cs typeface="Arial" panose="020B0604020202020204" pitchFamily="34" charset="0"/>
                  </a:rPr>
                  <a:t> </a:t>
                </a:r>
              </a:p>
            </p:txBody>
          </p:sp>
        </mc:Choice>
        <mc:Fallback xmlns="">
          <p:sp>
            <p:nvSpPr>
              <p:cNvPr id="21" name="TextBox 20"/>
              <p:cNvSpPr txBox="1">
                <a:spLocks noRot="1" noChangeAspect="1" noMove="1" noResize="1" noEditPoints="1" noAdjustHandles="1" noChangeArrowheads="1" noChangeShapeType="1" noTextEdit="1"/>
              </p:cNvSpPr>
              <p:nvPr/>
            </p:nvSpPr>
            <p:spPr>
              <a:xfrm>
                <a:off x="1864388" y="2678239"/>
                <a:ext cx="15222206" cy="2337307"/>
              </a:xfrm>
              <a:prstGeom prst="rect">
                <a:avLst/>
              </a:prstGeom>
              <a:blipFill>
                <a:blip r:embed="rId6"/>
                <a:stretch>
                  <a:fillRect l="-1442" b="-28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1527789" y="6758280"/>
                <a:ext cx="15406419" cy="1306576"/>
              </a:xfrm>
              <a:prstGeom prst="rect">
                <a:avLst/>
              </a:prstGeom>
            </p:spPr>
            <p:txBody>
              <a:bodyPr wrap="square">
                <a:spAutoFit/>
              </a:bodyPr>
              <a:lstStyle/>
              <a:p>
                <a:pPr algn="just">
                  <a:lnSpc>
                    <a:spcPct val="135000"/>
                  </a:lnSpc>
                  <a:spcBef>
                    <a:spcPts val="600"/>
                  </a:spcBef>
                  <a:spcAft>
                    <a:spcPts val="600"/>
                  </a:spcAft>
                </a:pP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3</m:t>
                        </m:r>
                      </m:num>
                      <m:den>
                        <m:r>
                          <a:rPr lang="en-GB" sz="4400" i="1">
                            <a:solidFill>
                              <a:srgbClr val="000000"/>
                            </a:solidFill>
                            <a:effectLst/>
                            <a:latin typeface="Cambria Math" panose="02040503050406030204" pitchFamily="18" charset="0"/>
                            <a:ea typeface="Calibri" panose="020F0502020204030204" pitchFamily="34" charset="0"/>
                          </a:rPr>
                          <m:t>14</m:t>
                        </m:r>
                      </m:den>
                    </m:f>
                    <m:r>
                      <a:rPr lang="en-GB" sz="4400" i="1">
                        <a:solidFill>
                          <a:srgbClr val="000000"/>
                        </a:solidFill>
                        <a:effectLst/>
                        <a:latin typeface="Cambria Math" panose="02040503050406030204" pitchFamily="18" charset="0"/>
                        <a:ea typeface="Calibri" panose="020F0502020204030204" pitchFamily="34" charset="0"/>
                      </a:rPr>
                      <m:t> .</m:t>
                    </m:r>
                    <m:d>
                      <m:dPr>
                        <m:ctrlPr>
                          <a:rPr lang="en-US" sz="4400" i="1">
                            <a:solidFill>
                              <a:srgbClr val="000000"/>
                            </a:solidFill>
                            <a:effectLst/>
                            <a:latin typeface="Cambria Math" panose="02040503050406030204" pitchFamily="18" charset="0"/>
                            <a:ea typeface="Calibri" panose="020F0502020204030204" pitchFamily="34" charset="0"/>
                          </a:rPr>
                        </m:ctrlPr>
                      </m:dPr>
                      <m:e>
                        <m:r>
                          <a:rPr lang="en-GB" sz="4400" i="1">
                            <a:solidFill>
                              <a:srgbClr val="000000"/>
                            </a:solidFill>
                            <a:effectLst/>
                            <a:latin typeface="Cambria Math" panose="02040503050406030204" pitchFamily="18" charset="0"/>
                            <a:ea typeface="Calibri" panose="020F0502020204030204" pitchFamily="34" charset="0"/>
                          </a:rPr>
                          <m:t>−49</m:t>
                        </m:r>
                      </m:e>
                    </m:d>
                    <m:r>
                      <a:rPr lang="en-GB" sz="4400" i="1">
                        <a:solidFill>
                          <a:srgbClr val="000000"/>
                        </a:solidFill>
                        <a:effectLst/>
                        <a:latin typeface="Cambria Math" panose="02040503050406030204" pitchFamily="18" charset="0"/>
                        <a:ea typeface="Calibri" panose="020F0502020204030204" pitchFamily="34" charset="0"/>
                      </a:rPr>
                      <m:t>= </m:t>
                    </m:r>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−21</m:t>
                        </m:r>
                      </m:num>
                      <m:den>
                        <m:r>
                          <a:rPr lang="en-GB" sz="4400" i="1">
                            <a:solidFill>
                              <a:srgbClr val="000000"/>
                            </a:solidFill>
                            <a:effectLst/>
                            <a:latin typeface="Cambria Math" panose="02040503050406030204" pitchFamily="18" charset="0"/>
                            <a:ea typeface="Calibri" panose="020F0502020204030204" pitchFamily="34" charset="0"/>
                          </a:rPr>
                          <m:t>2</m:t>
                        </m:r>
                      </m:den>
                    </m:f>
                    <m:r>
                      <a:rPr lang="en-US" sz="4400" b="0" i="0" smtClean="0">
                        <a:solidFill>
                          <a:srgbClr val="000000"/>
                        </a:solidFill>
                        <a:effectLst/>
                        <a:latin typeface="Cambria Math" panose="02040503050406030204" pitchFamily="18" charset="0"/>
                        <a:ea typeface="Calibri" panose="020F0502020204030204" pitchFamily="34" charset="0"/>
                      </a:rPr>
                      <m:t>                                 </m:t>
                    </m:r>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d)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40</m:t>
                        </m:r>
                      </m:num>
                      <m:den>
                        <m:r>
                          <a:rPr lang="en-GB" sz="4400" i="1">
                            <a:solidFill>
                              <a:srgbClr val="000000"/>
                            </a:solidFill>
                            <a:effectLst/>
                            <a:latin typeface="Cambria Math" panose="02040503050406030204" pitchFamily="18" charset="0"/>
                            <a:ea typeface="Calibri" panose="020F0502020204030204" pitchFamily="34" charset="0"/>
                          </a:rPr>
                          <m:t>100</m:t>
                        </m:r>
                      </m:den>
                    </m:f>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20</m:t>
                        </m:r>
                      </m:num>
                      <m:den>
                        <m:r>
                          <a:rPr lang="en-GB" sz="4400" i="1">
                            <a:solidFill>
                              <a:srgbClr val="000000"/>
                            </a:solidFill>
                            <a:effectLst/>
                            <a:latin typeface="Cambria Math" panose="02040503050406030204" pitchFamily="18" charset="0"/>
                            <a:ea typeface="Calibri" panose="020F0502020204030204" pitchFamily="34" charset="0"/>
                          </a:rPr>
                          <m:t>9</m:t>
                        </m:r>
                      </m:den>
                    </m:f>
                    <m:r>
                      <a:rPr lang="en-GB" sz="4400" i="1">
                        <a:solidFill>
                          <a:srgbClr val="000000"/>
                        </a:solidFill>
                        <a:effectLst/>
                        <a:latin typeface="Cambria Math" panose="02040503050406030204" pitchFamily="18" charset="0"/>
                        <a:ea typeface="Calibri" panose="020F0502020204030204" pitchFamily="34" charset="0"/>
                      </a:rPr>
                      <m:t>= </m:t>
                    </m:r>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40</m:t>
                        </m:r>
                      </m:num>
                      <m:den>
                        <m:r>
                          <a:rPr lang="en-GB" sz="4400" i="1">
                            <a:solidFill>
                              <a:srgbClr val="000000"/>
                            </a:solidFill>
                            <a:effectLst/>
                            <a:latin typeface="Cambria Math" panose="02040503050406030204" pitchFamily="18" charset="0"/>
                            <a:ea typeface="Calibri" panose="020F0502020204030204" pitchFamily="34" charset="0"/>
                          </a:rPr>
                          <m:t>45</m:t>
                        </m:r>
                      </m:den>
                    </m:f>
                    <m:r>
                      <a:rPr lang="en-GB" sz="4400" i="1">
                        <a:solidFill>
                          <a:srgbClr val="000000"/>
                        </a:solidFill>
                        <a:effectLst/>
                        <a:latin typeface="Cambria Math" panose="02040503050406030204" pitchFamily="18" charset="0"/>
                        <a:ea typeface="Calibri" panose="020F0502020204030204" pitchFamily="34" charset="0"/>
                      </a:rPr>
                      <m:t>=</m:t>
                    </m:r>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8</m:t>
                        </m:r>
                      </m:num>
                      <m:den>
                        <m:r>
                          <a:rPr lang="en-GB" sz="4400" i="1">
                            <a:solidFill>
                              <a:srgbClr val="000000"/>
                            </a:solidFill>
                            <a:effectLst/>
                            <a:latin typeface="Cambria Math" panose="02040503050406030204" pitchFamily="18" charset="0"/>
                            <a:ea typeface="Calibri" panose="020F0502020204030204" pitchFamily="34" charset="0"/>
                          </a:rPr>
                          <m:t>9</m:t>
                        </m:r>
                      </m:den>
                    </m:f>
                  </m:oMath>
                </a14:m>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4" name="Rectangle 23"/>
              <p:cNvSpPr>
                <a:spLocks noRot="1" noChangeAspect="1" noMove="1" noResize="1" noEditPoints="1" noAdjustHandles="1" noChangeArrowheads="1" noChangeShapeType="1" noTextEdit="1"/>
              </p:cNvSpPr>
              <p:nvPr/>
            </p:nvSpPr>
            <p:spPr>
              <a:xfrm>
                <a:off x="1527789" y="6758280"/>
                <a:ext cx="15406419" cy="1306576"/>
              </a:xfrm>
              <a:prstGeom prst="rect">
                <a:avLst/>
              </a:prstGeom>
              <a:blipFill>
                <a:blip r:embed="rId7"/>
                <a:stretch>
                  <a:fillRect l="-1425" b="-6075"/>
                </a:stretch>
              </a:blipFill>
            </p:spPr>
            <p:txBody>
              <a:bodyPr/>
              <a:lstStyle/>
              <a:p>
                <a:r>
                  <a:rPr lang="en-US">
                    <a:noFill/>
                  </a:rPr>
                  <a:t> </a:t>
                </a:r>
              </a:p>
            </p:txBody>
          </p:sp>
        </mc:Fallback>
      </mc:AlternateContent>
      <p:sp>
        <p:nvSpPr>
          <p:cNvPr id="25" name="TextBox 24"/>
          <p:cNvSpPr txBox="1"/>
          <p:nvPr/>
        </p:nvSpPr>
        <p:spPr>
          <a:xfrm>
            <a:off x="7467600" y="5271766"/>
            <a:ext cx="3200400" cy="769441"/>
          </a:xfrm>
          <a:prstGeom prst="rect">
            <a:avLst/>
          </a:prstGeom>
          <a:noFill/>
        </p:spPr>
        <p:txBody>
          <a:bodyPr wrap="square" rtlCol="0">
            <a:spAutoFit/>
          </a:bodyPr>
          <a:lstStyle/>
          <a:p>
            <a:pPr algn="ctr"/>
            <a:r>
              <a:rPr lang="en-US" sz="4400" b="1" dirty="0" err="1">
                <a:solidFill>
                  <a:srgbClr val="002060"/>
                </a:solidFill>
                <a:latin typeface="Arial" panose="020B0604020202020204" pitchFamily="34" charset="0"/>
                <a:cs typeface="Arial" panose="020B0604020202020204" pitchFamily="34" charset="0"/>
              </a:rPr>
              <a:t>Giải</a:t>
            </a:r>
            <a:endParaRPr lang="en-US" sz="44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7281068"/>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p:cTn id="13" dur="500" fill="hold"/>
                                        <p:tgtEl>
                                          <p:spTgt spid="25"/>
                                        </p:tgtEl>
                                        <p:attrNameLst>
                                          <p:attrName>ppt_w</p:attrName>
                                        </p:attrNameLst>
                                      </p:cBhvr>
                                      <p:tavLst>
                                        <p:tav tm="0">
                                          <p:val>
                                            <p:fltVal val="0"/>
                                          </p:val>
                                        </p:tav>
                                        <p:tav tm="100000">
                                          <p:val>
                                            <p:strVal val="#ppt_w"/>
                                          </p:val>
                                        </p:tav>
                                      </p:tavLst>
                                    </p:anim>
                                    <p:anim calcmode="lin" valueType="num">
                                      <p:cBhvr>
                                        <p:cTn id="14" dur="500" fill="hold"/>
                                        <p:tgtEl>
                                          <p:spTgt spid="25"/>
                                        </p:tgtEl>
                                        <p:attrNameLst>
                                          <p:attrName>ppt_h</p:attrName>
                                        </p:attrNameLst>
                                      </p:cBhvr>
                                      <p:tavLst>
                                        <p:tav tm="0">
                                          <p:val>
                                            <p:fltVal val="0"/>
                                          </p:val>
                                        </p:tav>
                                        <p:tav tm="100000">
                                          <p:val>
                                            <p:strVal val="#ppt_h"/>
                                          </p:val>
                                        </p:tav>
                                      </p:tavLst>
                                    </p:anim>
                                    <p:animEffect transition="in" filter="fade">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750"/>
                                        <p:tgtEl>
                                          <p:spTgt spid="24"/>
                                        </p:tgtEl>
                                      </p:cBhvr>
                                    </p:animEffect>
                                    <p:anim calcmode="lin" valueType="num">
                                      <p:cBhvr>
                                        <p:cTn id="21" dur="750" fill="hold"/>
                                        <p:tgtEl>
                                          <p:spTgt spid="24"/>
                                        </p:tgtEl>
                                        <p:attrNameLst>
                                          <p:attrName>ppt_x</p:attrName>
                                        </p:attrNameLst>
                                      </p:cBhvr>
                                      <p:tavLst>
                                        <p:tav tm="0">
                                          <p:val>
                                            <p:strVal val="#ppt_x"/>
                                          </p:val>
                                        </p:tav>
                                        <p:tav tm="100000">
                                          <p:val>
                                            <p:strVal val="#ppt_x"/>
                                          </p:val>
                                        </p:tav>
                                      </p:tavLst>
                                    </p:anim>
                                    <p:anim calcmode="lin" valueType="num">
                                      <p:cBhvr>
                                        <p:cTn id="22" dur="75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EC1D1"/>
        </a:solidFill>
        <a:effectLst/>
      </p:bgPr>
    </p:bg>
    <p:spTree>
      <p:nvGrpSpPr>
        <p:cNvPr id="1" name=""/>
        <p:cNvGrpSpPr/>
        <p:nvPr/>
      </p:nvGrpSpPr>
      <p:grpSpPr>
        <a:xfrm>
          <a:off x="0" y="0"/>
          <a:ext cx="0" cy="0"/>
          <a:chOff x="0" y="0"/>
          <a:chExt cx="0" cy="0"/>
        </a:xfrm>
      </p:grpSpPr>
      <p:grpSp>
        <p:nvGrpSpPr>
          <p:cNvPr id="2" name="Group 2"/>
          <p:cNvGrpSpPr/>
          <p:nvPr/>
        </p:nvGrpSpPr>
        <p:grpSpPr>
          <a:xfrm>
            <a:off x="620760" y="786532"/>
            <a:ext cx="10260756" cy="8019315"/>
            <a:chOff x="0" y="0"/>
            <a:chExt cx="3100621" cy="2783840"/>
          </a:xfrm>
        </p:grpSpPr>
        <p:sp>
          <p:nvSpPr>
            <p:cNvPr id="3" name="Freeform 3"/>
            <p:cNvSpPr/>
            <p:nvPr/>
          </p:nvSpPr>
          <p:spPr>
            <a:xfrm>
              <a:off x="0" y="0"/>
              <a:ext cx="3100621" cy="2783840"/>
            </a:xfrm>
            <a:custGeom>
              <a:avLst/>
              <a:gdLst/>
              <a:ahLst/>
              <a:cxnLst/>
              <a:rect l="l" t="t" r="r" b="b"/>
              <a:pathLst>
                <a:path w="3100621" h="2783840">
                  <a:moveTo>
                    <a:pt x="2976161" y="2783840"/>
                  </a:moveTo>
                  <a:lnTo>
                    <a:pt x="124460" y="2783840"/>
                  </a:lnTo>
                  <a:cubicBezTo>
                    <a:pt x="55880" y="2783840"/>
                    <a:pt x="0" y="2727960"/>
                    <a:pt x="0" y="2659380"/>
                  </a:cubicBezTo>
                  <a:lnTo>
                    <a:pt x="0" y="124460"/>
                  </a:lnTo>
                  <a:cubicBezTo>
                    <a:pt x="0" y="55880"/>
                    <a:pt x="55880" y="0"/>
                    <a:pt x="124460" y="0"/>
                  </a:cubicBezTo>
                  <a:lnTo>
                    <a:pt x="2976161" y="0"/>
                  </a:lnTo>
                  <a:cubicBezTo>
                    <a:pt x="3044741" y="0"/>
                    <a:pt x="3100621" y="55880"/>
                    <a:pt x="3100621" y="124460"/>
                  </a:cubicBezTo>
                  <a:lnTo>
                    <a:pt x="3100621" y="2659380"/>
                  </a:lnTo>
                  <a:cubicBezTo>
                    <a:pt x="3100621" y="2727960"/>
                    <a:pt x="3044741" y="2783840"/>
                    <a:pt x="2976161" y="2783840"/>
                  </a:cubicBezTo>
                  <a:close/>
                </a:path>
              </a:pathLst>
            </a:custGeom>
            <a:solidFill>
              <a:srgbClr val="FFFFFF"/>
            </a:solidFill>
          </p:spPr>
        </p:sp>
      </p:grpSp>
      <p:grpSp>
        <p:nvGrpSpPr>
          <p:cNvPr id="4" name="Group 4"/>
          <p:cNvGrpSpPr/>
          <p:nvPr/>
        </p:nvGrpSpPr>
        <p:grpSpPr>
          <a:xfrm>
            <a:off x="1002693" y="9016132"/>
            <a:ext cx="1830230" cy="858081"/>
            <a:chOff x="0" y="0"/>
            <a:chExt cx="2440306" cy="1144108"/>
          </a:xfrm>
        </p:grpSpPr>
        <p:grpSp>
          <p:nvGrpSpPr>
            <p:cNvPr id="5" name="Group 5"/>
            <p:cNvGrpSpPr/>
            <p:nvPr/>
          </p:nvGrpSpPr>
          <p:grpSpPr>
            <a:xfrm>
              <a:off x="0" y="0"/>
              <a:ext cx="2440306" cy="1144108"/>
              <a:chOff x="0" y="0"/>
              <a:chExt cx="933897" cy="406400"/>
            </a:xfrm>
          </p:grpSpPr>
          <p:sp>
            <p:nvSpPr>
              <p:cNvPr id="6" name="Freeform 6"/>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F4B157"/>
              </a:solidFill>
            </p:spPr>
          </p:sp>
        </p:grpSp>
        <p:grpSp>
          <p:nvGrpSpPr>
            <p:cNvPr id="7" name="Group 7"/>
            <p:cNvGrpSpPr/>
            <p:nvPr/>
          </p:nvGrpSpPr>
          <p:grpSpPr>
            <a:xfrm>
              <a:off x="764557" y="409093"/>
              <a:ext cx="911193" cy="325922"/>
              <a:chOff x="0" y="0"/>
              <a:chExt cx="1200098" cy="429260"/>
            </a:xfrm>
          </p:grpSpPr>
          <p:sp>
            <p:nvSpPr>
              <p:cNvPr id="8" name="Freeform 8"/>
              <p:cNvSpPr/>
              <p:nvPr/>
            </p:nvSpPr>
            <p:spPr>
              <a:xfrm>
                <a:off x="0" y="-5080"/>
                <a:ext cx="1200099" cy="434340"/>
              </a:xfrm>
              <a:custGeom>
                <a:avLst/>
                <a:gdLst/>
                <a:ahLst/>
                <a:cxnLst/>
                <a:rect l="l" t="t" r="r" b="b"/>
                <a:pathLst>
                  <a:path w="1200099" h="434340">
                    <a:moveTo>
                      <a:pt x="1182319" y="187960"/>
                    </a:moveTo>
                    <a:lnTo>
                      <a:pt x="920698" y="11430"/>
                    </a:lnTo>
                    <a:cubicBezTo>
                      <a:pt x="902918" y="0"/>
                      <a:pt x="880058" y="3810"/>
                      <a:pt x="867358" y="21590"/>
                    </a:cubicBezTo>
                    <a:cubicBezTo>
                      <a:pt x="855928" y="39370"/>
                      <a:pt x="859738" y="62230"/>
                      <a:pt x="877518" y="74930"/>
                    </a:cubicBezTo>
                    <a:lnTo>
                      <a:pt x="1036268" y="181610"/>
                    </a:lnTo>
                    <a:lnTo>
                      <a:pt x="0" y="181610"/>
                    </a:lnTo>
                    <a:lnTo>
                      <a:pt x="0" y="257810"/>
                    </a:lnTo>
                    <a:lnTo>
                      <a:pt x="1036269" y="257810"/>
                    </a:lnTo>
                    <a:lnTo>
                      <a:pt x="877519" y="364490"/>
                    </a:lnTo>
                    <a:cubicBezTo>
                      <a:pt x="859739" y="375920"/>
                      <a:pt x="855928" y="400050"/>
                      <a:pt x="867358" y="417830"/>
                    </a:cubicBezTo>
                    <a:cubicBezTo>
                      <a:pt x="874978" y="429260"/>
                      <a:pt x="886408" y="434340"/>
                      <a:pt x="899108" y="434340"/>
                    </a:cubicBezTo>
                    <a:cubicBezTo>
                      <a:pt x="906728" y="434340"/>
                      <a:pt x="914349" y="431800"/>
                      <a:pt x="920699" y="427990"/>
                    </a:cubicBezTo>
                    <a:lnTo>
                      <a:pt x="1183589" y="251460"/>
                    </a:lnTo>
                    <a:cubicBezTo>
                      <a:pt x="1193749" y="243840"/>
                      <a:pt x="1200099" y="232410"/>
                      <a:pt x="1200099" y="219710"/>
                    </a:cubicBezTo>
                    <a:cubicBezTo>
                      <a:pt x="1200099" y="207010"/>
                      <a:pt x="1193749" y="195580"/>
                      <a:pt x="1182319" y="187960"/>
                    </a:cubicBezTo>
                    <a:close/>
                  </a:path>
                </a:pathLst>
              </a:custGeom>
              <a:solidFill>
                <a:srgbClr val="FFFFFF"/>
              </a:solidFill>
            </p:spPr>
          </p:sp>
        </p:grpSp>
      </p:grpSp>
      <p:grpSp>
        <p:nvGrpSpPr>
          <p:cNvPr id="9" name="Group 9"/>
          <p:cNvGrpSpPr/>
          <p:nvPr/>
        </p:nvGrpSpPr>
        <p:grpSpPr>
          <a:xfrm>
            <a:off x="11155769" y="786532"/>
            <a:ext cx="6505624" cy="4716241"/>
            <a:chOff x="0" y="0"/>
            <a:chExt cx="2200668" cy="2194745"/>
          </a:xfrm>
        </p:grpSpPr>
        <p:sp>
          <p:nvSpPr>
            <p:cNvPr id="10" name="Freeform 10"/>
            <p:cNvSpPr/>
            <p:nvPr/>
          </p:nvSpPr>
          <p:spPr>
            <a:xfrm>
              <a:off x="0" y="0"/>
              <a:ext cx="2200668" cy="2194745"/>
            </a:xfrm>
            <a:custGeom>
              <a:avLst/>
              <a:gdLst/>
              <a:ahLst/>
              <a:cxnLst/>
              <a:rect l="l" t="t" r="r" b="b"/>
              <a:pathLst>
                <a:path w="2200668" h="2194745">
                  <a:moveTo>
                    <a:pt x="2076208" y="2194745"/>
                  </a:moveTo>
                  <a:lnTo>
                    <a:pt x="124460" y="2194745"/>
                  </a:lnTo>
                  <a:cubicBezTo>
                    <a:pt x="55880" y="2194745"/>
                    <a:pt x="0" y="2138865"/>
                    <a:pt x="0" y="2070285"/>
                  </a:cubicBezTo>
                  <a:lnTo>
                    <a:pt x="0" y="124460"/>
                  </a:lnTo>
                  <a:cubicBezTo>
                    <a:pt x="0" y="55880"/>
                    <a:pt x="55880" y="0"/>
                    <a:pt x="124460" y="0"/>
                  </a:cubicBezTo>
                  <a:lnTo>
                    <a:pt x="2076208" y="0"/>
                  </a:lnTo>
                  <a:cubicBezTo>
                    <a:pt x="2144788" y="0"/>
                    <a:pt x="2200668" y="55880"/>
                    <a:pt x="2200668" y="124460"/>
                  </a:cubicBezTo>
                  <a:lnTo>
                    <a:pt x="2200668" y="2070285"/>
                  </a:lnTo>
                  <a:cubicBezTo>
                    <a:pt x="2200668" y="2138865"/>
                    <a:pt x="2144788" y="2194745"/>
                    <a:pt x="2076208" y="2194745"/>
                  </a:cubicBezTo>
                  <a:close/>
                </a:path>
              </a:pathLst>
            </a:custGeom>
            <a:solidFill>
              <a:srgbClr val="FFFFFF"/>
            </a:solidFill>
          </p:spPr>
        </p:sp>
      </p:gr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22" y="1091332"/>
            <a:ext cx="5957118" cy="4019550"/>
          </a:xfrm>
          <a:prstGeom prst="rect">
            <a:avLst/>
          </a:prstGeom>
        </p:spPr>
      </p:pic>
      <mc:AlternateContent xmlns:mc="http://schemas.openxmlformats.org/markup-compatibility/2006" xmlns:a14="http://schemas.microsoft.com/office/drawing/2010/main">
        <mc:Choice Requires="a14">
          <p:sp>
            <p:nvSpPr>
              <p:cNvPr id="17" name="Rectangle 16"/>
              <p:cNvSpPr/>
              <p:nvPr/>
            </p:nvSpPr>
            <p:spPr>
              <a:xfrm>
                <a:off x="940588" y="816800"/>
                <a:ext cx="9621099" cy="7989047"/>
              </a:xfrm>
              <a:prstGeom prst="rect">
                <a:avLst/>
              </a:prstGeom>
            </p:spPr>
            <p:txBody>
              <a:bodyPr wrap="square">
                <a:spAutoFit/>
              </a:bodyPr>
              <a:lstStyle/>
              <a:p>
                <a:pPr algn="just">
                  <a:lnSpc>
                    <a:spcPct val="150000"/>
                  </a:lnSpc>
                </a:pPr>
                <a:r>
                  <a:rPr lang="vi-VN" sz="3600" dirty="0">
                    <a:latin typeface="Arial" panose="020B0604020202020204" pitchFamily="34" charset="0"/>
                    <a:cs typeface="Arial" panose="020B0604020202020204" pitchFamily="34" charset="0"/>
                  </a:rPr>
                  <a:t>Giải đua xe đạp vòng quanh nước Pháp - Tour de France, là giải đua xe đạp khó khăn nhất thế giới với nhiều chặng đua vượt núi cao. Giải đua lần thứ 106 diễn ra trong các ngày 06 - 28/7/2019. Các tay đua đã phải vượt qua 21 chặng đua có tổng chiều dài là 3365,8 km, trong đó có 7 chặng leo núi. Tổng chiều dài cùa 7 chặng leo núi xấp xỉ bằng</a:t>
                </a:r>
                <a:r>
                  <a:rPr lang="en-US" sz="3600" dirty="0">
                    <a:latin typeface="Arial" panose="020B0604020202020204" pitchFamily="34" charset="0"/>
                    <a:cs typeface="Arial" panose="020B0604020202020204" pitchFamily="34" charset="0"/>
                  </a:rPr>
                  <a:t> </a:t>
                </a:r>
                <a14:m>
                  <m:oMath xmlns:m="http://schemas.openxmlformats.org/officeDocument/2006/math">
                    <m:f>
                      <m:fPr>
                        <m:ctrlPr>
                          <a:rPr lang="en-US" sz="4000" i="1" smtClean="0">
                            <a:latin typeface="Cambria Math" panose="02040503050406030204" pitchFamily="18" charset="0"/>
                          </a:rPr>
                        </m:ctrlPr>
                      </m:fPr>
                      <m:num>
                        <m:r>
                          <a:rPr lang="en-US" sz="4000" b="0" i="1" smtClean="0">
                            <a:latin typeface="Cambria Math" panose="02040503050406030204" pitchFamily="18" charset="0"/>
                          </a:rPr>
                          <m:t>304</m:t>
                        </m:r>
                      </m:num>
                      <m:den>
                        <m:r>
                          <a:rPr lang="en-US" sz="4000" b="0" i="1" smtClean="0">
                            <a:latin typeface="Cambria Math" panose="02040503050406030204" pitchFamily="18" charset="0"/>
                          </a:rPr>
                          <m:t>1 001</m:t>
                        </m:r>
                      </m:den>
                    </m:f>
                  </m:oMath>
                </a14:m>
                <a:r>
                  <a:rPr lang="vi-VN" sz="3600" dirty="0">
                    <a:latin typeface="Arial" panose="020B0604020202020204" pitchFamily="34" charset="0"/>
                    <a:cs typeface="Arial" panose="020B0604020202020204" pitchFamily="34" charset="0"/>
                  </a:rPr>
                  <a:t> tổng chi</a:t>
                </a:r>
                <a:r>
                  <a:rPr lang="en-US" sz="3600" dirty="0">
                    <a:latin typeface="Arial" panose="020B0604020202020204" pitchFamily="34" charset="0"/>
                    <a:cs typeface="Arial" panose="020B0604020202020204" pitchFamily="34" charset="0"/>
                  </a:rPr>
                  <a:t>ề</a:t>
                </a:r>
                <a:r>
                  <a:rPr lang="vi-VN" sz="3600" dirty="0">
                    <a:latin typeface="Arial" panose="020B0604020202020204" pitchFamily="34" charset="0"/>
                    <a:cs typeface="Arial" panose="020B0604020202020204" pitchFamily="34" charset="0"/>
                  </a:rPr>
                  <a:t>u dài c</a:t>
                </a:r>
                <a:r>
                  <a:rPr lang="en-US" sz="3600" dirty="0" err="1">
                    <a:latin typeface="Arial" panose="020B0604020202020204" pitchFamily="34" charset="0"/>
                    <a:cs typeface="Arial" panose="020B0604020202020204" pitchFamily="34" charset="0"/>
                  </a:rPr>
                  <a:t>ủa</a:t>
                </a:r>
                <a:r>
                  <a:rPr lang="vi-VN" sz="3600" dirty="0">
                    <a:latin typeface="Arial" panose="020B0604020202020204" pitchFamily="34" charset="0"/>
                    <a:cs typeface="Arial" panose="020B0604020202020204" pitchFamily="34" charset="0"/>
                  </a:rPr>
                  <a:t> toàn bộ cuộc đua.</a:t>
                </a:r>
                <a:endParaRPr lang="en-US" sz="3600" dirty="0">
                  <a:latin typeface="Arial" panose="020B0604020202020204" pitchFamily="34" charset="0"/>
                  <a:cs typeface="Arial" panose="020B0604020202020204" pitchFamily="34"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940588" y="816800"/>
                <a:ext cx="9621099" cy="7989047"/>
              </a:xfrm>
              <a:prstGeom prst="rect">
                <a:avLst/>
              </a:prstGeom>
              <a:blipFill rotWithShape="0">
                <a:blip r:embed="rId3"/>
                <a:stretch>
                  <a:fillRect l="-1900" r="-1900" b="-1373"/>
                </a:stretch>
              </a:blipFill>
            </p:spPr>
            <p:txBody>
              <a:bodyPr/>
              <a:lstStyle/>
              <a:p>
                <a:r>
                  <a:rPr lang="en-US">
                    <a:noFill/>
                  </a:rPr>
                  <a:t> </a:t>
                </a:r>
              </a:p>
            </p:txBody>
          </p:sp>
        </mc:Fallback>
      </mc:AlternateContent>
      <p:sp>
        <p:nvSpPr>
          <p:cNvPr id="19" name="Rounded Rectangular Callout 18"/>
          <p:cNvSpPr/>
          <p:nvPr/>
        </p:nvSpPr>
        <p:spPr>
          <a:xfrm>
            <a:off x="11292895" y="5715000"/>
            <a:ext cx="6231371" cy="3052747"/>
          </a:xfrm>
          <a:prstGeom prst="wedgeRoundRectCallout">
            <a:avLst>
              <a:gd name="adj1" fmla="val 57593"/>
              <a:gd name="adj2" fmla="val 43197"/>
              <a:gd name="adj3" fmla="val 1666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i="1" dirty="0" err="1">
                <a:solidFill>
                  <a:srgbClr val="002060"/>
                </a:solidFill>
                <a:latin typeface="Arial" panose="020B0604020202020204" pitchFamily="34" charset="0"/>
                <a:cs typeface="Arial" panose="020B0604020202020204" pitchFamily="34" charset="0"/>
              </a:rPr>
              <a:t>Tổng</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chiều</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dài</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của</a:t>
            </a:r>
            <a:r>
              <a:rPr lang="en-US" sz="4000" i="1" dirty="0">
                <a:solidFill>
                  <a:srgbClr val="002060"/>
                </a:solidFill>
                <a:latin typeface="Arial" panose="020B0604020202020204" pitchFamily="34" charset="0"/>
                <a:cs typeface="Arial" panose="020B0604020202020204" pitchFamily="34" charset="0"/>
              </a:rPr>
              <a:t> 7 </a:t>
            </a:r>
            <a:r>
              <a:rPr lang="en-US" sz="4000" i="1" dirty="0" err="1">
                <a:solidFill>
                  <a:srgbClr val="002060"/>
                </a:solidFill>
                <a:latin typeface="Arial" panose="020B0604020202020204" pitchFamily="34" charset="0"/>
                <a:cs typeface="Arial" panose="020B0604020202020204" pitchFamily="34" charset="0"/>
              </a:rPr>
              <a:t>chặng</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leo</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núi</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đó</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khoảng</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bao</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nhiêu</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ki-lô-mét</a:t>
            </a:r>
            <a:r>
              <a:rPr lang="en-US" sz="4000" i="1" dirty="0">
                <a:solidFill>
                  <a:srgbClr val="002060"/>
                </a:solidFill>
                <a:latin typeface="Arial" panose="020B0604020202020204" pitchFamily="34" charset="0"/>
                <a:cs typeface="Arial" panose="020B0604020202020204" pitchFamily="34" charset="0"/>
              </a:rPr>
              <a:t>?</a:t>
            </a: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strVal val="#ppt_w*0.70"/>
                                          </p:val>
                                        </p:tav>
                                        <p:tav tm="100000">
                                          <p:val>
                                            <p:strVal val="#ppt_w"/>
                                          </p:val>
                                        </p:tav>
                                      </p:tavLst>
                                    </p:anim>
                                    <p:anim calcmode="lin" valueType="num">
                                      <p:cBhvr>
                                        <p:cTn id="8" dur="500" fill="hold"/>
                                        <p:tgtEl>
                                          <p:spTgt spid="17"/>
                                        </p:tgtEl>
                                        <p:attrNameLst>
                                          <p:attrName>ppt_h</p:attrName>
                                        </p:attrNameLst>
                                      </p:cBhvr>
                                      <p:tavLst>
                                        <p:tav tm="0">
                                          <p:val>
                                            <p:strVal val="#ppt_h"/>
                                          </p:val>
                                        </p:tav>
                                        <p:tav tm="100000">
                                          <p:val>
                                            <p:strVal val="#ppt_h"/>
                                          </p:val>
                                        </p:tav>
                                      </p:tavLst>
                                    </p:anim>
                                    <p:animEffect transition="in" filter="fade">
                                      <p:cBhvr>
                                        <p:cTn id="9" dur="500"/>
                                        <p:tgtEl>
                                          <p:spTgt spid="17"/>
                                        </p:tgtEl>
                                      </p:cBhvr>
                                    </p:animEffect>
                                  </p:childTnLst>
                                </p:cTn>
                              </p:par>
                              <p:par>
                                <p:cTn id="10" presetID="55"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strVal val="#ppt_w*0.70"/>
                                          </p:val>
                                        </p:tav>
                                        <p:tav tm="100000">
                                          <p:val>
                                            <p:strVal val="#ppt_w"/>
                                          </p:val>
                                        </p:tav>
                                      </p:tavLst>
                                    </p:anim>
                                    <p:anim calcmode="lin" valueType="num">
                                      <p:cBhvr>
                                        <p:cTn id="13" dur="500" fill="hold"/>
                                        <p:tgtEl>
                                          <p:spTgt spid="2"/>
                                        </p:tgtEl>
                                        <p:attrNameLst>
                                          <p:attrName>ppt_h</p:attrName>
                                        </p:attrNameLst>
                                      </p:cBhvr>
                                      <p:tavLst>
                                        <p:tav tm="0">
                                          <p:val>
                                            <p:strVal val="#ppt_h"/>
                                          </p:val>
                                        </p:tav>
                                        <p:tav tm="100000">
                                          <p:val>
                                            <p:strVal val="#ppt_h"/>
                                          </p:val>
                                        </p:tav>
                                      </p:tavLst>
                                    </p:anim>
                                    <p:animEffect transition="in" filter="fade">
                                      <p:cBhvr>
                                        <p:cTn id="14" dur="500"/>
                                        <p:tgtEl>
                                          <p:spTgt spid="2"/>
                                        </p:tgtEl>
                                      </p:cBhvr>
                                    </p:animEffect>
                                  </p:childTnLst>
                                </p:cTn>
                              </p:par>
                              <p:par>
                                <p:cTn id="15" presetID="5" presetClass="entr" presetSubtype="1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checkerboard(across)">
                                      <p:cBhvr>
                                        <p:cTn id="17" dur="500"/>
                                        <p:tgtEl>
                                          <p:spTgt spid="16"/>
                                        </p:tgtEl>
                                      </p:cBhvr>
                                    </p:animEffect>
                                  </p:childTnLst>
                                </p:cTn>
                              </p:par>
                              <p:par>
                                <p:cTn id="18" presetID="5" presetClass="entr" presetSubtype="1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heckerboard(across)">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750"/>
                                        <p:tgtEl>
                                          <p:spTgt spid="19"/>
                                        </p:tgtEl>
                                      </p:cBhvr>
                                    </p:animEffect>
                                    <p:anim calcmode="lin" valueType="num">
                                      <p:cBhvr>
                                        <p:cTn id="26" dur="750" fill="hold"/>
                                        <p:tgtEl>
                                          <p:spTgt spid="19"/>
                                        </p:tgtEl>
                                        <p:attrNameLst>
                                          <p:attrName>ppt_x</p:attrName>
                                        </p:attrNameLst>
                                      </p:cBhvr>
                                      <p:tavLst>
                                        <p:tav tm="0">
                                          <p:val>
                                            <p:strVal val="#ppt_x"/>
                                          </p:val>
                                        </p:tav>
                                        <p:tav tm="100000">
                                          <p:val>
                                            <p:strVal val="#ppt_x"/>
                                          </p:val>
                                        </p:tav>
                                      </p:tavLst>
                                    </p:anim>
                                    <p:anim calcmode="lin" valueType="num">
                                      <p:cBhvr>
                                        <p:cTn id="27" dur="75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BB040"/>
        </a:solidFill>
        <a:effectLst/>
      </p:bgPr>
    </p:bg>
    <p:spTree>
      <p:nvGrpSpPr>
        <p:cNvPr id="1" name=""/>
        <p:cNvGrpSpPr/>
        <p:nvPr/>
      </p:nvGrpSpPr>
      <p:grpSpPr>
        <a:xfrm>
          <a:off x="0" y="0"/>
          <a:ext cx="0" cy="0"/>
          <a:chOff x="0" y="0"/>
          <a:chExt cx="0" cy="0"/>
        </a:xfrm>
      </p:grpSpPr>
      <p:grpSp>
        <p:nvGrpSpPr>
          <p:cNvPr id="2" name="Group 2"/>
          <p:cNvGrpSpPr/>
          <p:nvPr/>
        </p:nvGrpSpPr>
        <p:grpSpPr>
          <a:xfrm>
            <a:off x="1404802" y="1028701"/>
            <a:ext cx="15529405" cy="4114800"/>
            <a:chOff x="0" y="0"/>
            <a:chExt cx="3249882" cy="1602181"/>
          </a:xfrm>
        </p:grpSpPr>
        <p:sp>
          <p:nvSpPr>
            <p:cNvPr id="3" name="Freeform 3"/>
            <p:cNvSpPr/>
            <p:nvPr/>
          </p:nvSpPr>
          <p:spPr>
            <a:xfrm>
              <a:off x="0" y="0"/>
              <a:ext cx="3249882" cy="1602181"/>
            </a:xfrm>
            <a:custGeom>
              <a:avLst/>
              <a:gdLst/>
              <a:ahLst/>
              <a:cxnLst/>
              <a:rect l="l" t="t" r="r" b="b"/>
              <a:pathLst>
                <a:path w="3249882" h="1602181">
                  <a:moveTo>
                    <a:pt x="3125422" y="1602181"/>
                  </a:moveTo>
                  <a:lnTo>
                    <a:pt x="124460" y="1602181"/>
                  </a:lnTo>
                  <a:cubicBezTo>
                    <a:pt x="55880" y="1602181"/>
                    <a:pt x="0" y="1546301"/>
                    <a:pt x="0" y="1477721"/>
                  </a:cubicBezTo>
                  <a:lnTo>
                    <a:pt x="0" y="124460"/>
                  </a:lnTo>
                  <a:cubicBezTo>
                    <a:pt x="0" y="55880"/>
                    <a:pt x="55880" y="0"/>
                    <a:pt x="124460" y="0"/>
                  </a:cubicBezTo>
                  <a:lnTo>
                    <a:pt x="3125422" y="0"/>
                  </a:lnTo>
                  <a:cubicBezTo>
                    <a:pt x="3194002" y="0"/>
                    <a:pt x="3249882" y="55880"/>
                    <a:pt x="3249882" y="124460"/>
                  </a:cubicBezTo>
                  <a:lnTo>
                    <a:pt x="3249882" y="1477721"/>
                  </a:lnTo>
                  <a:cubicBezTo>
                    <a:pt x="3249882" y="1546301"/>
                    <a:pt x="3194002" y="1602181"/>
                    <a:pt x="3125422" y="1602181"/>
                  </a:cubicBezTo>
                  <a:close/>
                </a:path>
              </a:pathLst>
            </a:custGeom>
            <a:solidFill>
              <a:srgbClr val="FFFFFF"/>
            </a:solidFill>
          </p:spPr>
        </p:sp>
      </p:grpSp>
      <p:grpSp>
        <p:nvGrpSpPr>
          <p:cNvPr id="4" name="Group 4"/>
          <p:cNvGrpSpPr/>
          <p:nvPr/>
        </p:nvGrpSpPr>
        <p:grpSpPr>
          <a:xfrm>
            <a:off x="1404803" y="5372099"/>
            <a:ext cx="15529404" cy="4285053"/>
            <a:chOff x="0" y="0"/>
            <a:chExt cx="3249882" cy="1025726"/>
          </a:xfrm>
        </p:grpSpPr>
        <p:sp>
          <p:nvSpPr>
            <p:cNvPr id="5" name="Freeform 5"/>
            <p:cNvSpPr/>
            <p:nvPr/>
          </p:nvSpPr>
          <p:spPr>
            <a:xfrm>
              <a:off x="0" y="0"/>
              <a:ext cx="3249882" cy="1025726"/>
            </a:xfrm>
            <a:custGeom>
              <a:avLst/>
              <a:gdLst/>
              <a:ahLst/>
              <a:cxnLst/>
              <a:rect l="l" t="t" r="r" b="b"/>
              <a:pathLst>
                <a:path w="3249882" h="1025726">
                  <a:moveTo>
                    <a:pt x="3125422" y="1025726"/>
                  </a:moveTo>
                  <a:lnTo>
                    <a:pt x="124460" y="1025726"/>
                  </a:lnTo>
                  <a:cubicBezTo>
                    <a:pt x="55880" y="1025726"/>
                    <a:pt x="0" y="969846"/>
                    <a:pt x="0" y="901266"/>
                  </a:cubicBezTo>
                  <a:lnTo>
                    <a:pt x="0" y="124460"/>
                  </a:lnTo>
                  <a:cubicBezTo>
                    <a:pt x="0" y="55880"/>
                    <a:pt x="55880" y="0"/>
                    <a:pt x="124460" y="0"/>
                  </a:cubicBezTo>
                  <a:lnTo>
                    <a:pt x="3125422" y="0"/>
                  </a:lnTo>
                  <a:cubicBezTo>
                    <a:pt x="3194002" y="0"/>
                    <a:pt x="3249882" y="55880"/>
                    <a:pt x="3249882" y="124460"/>
                  </a:cubicBezTo>
                  <a:lnTo>
                    <a:pt x="3249882" y="901266"/>
                  </a:lnTo>
                  <a:cubicBezTo>
                    <a:pt x="3249882" y="969846"/>
                    <a:pt x="3194002" y="1025726"/>
                    <a:pt x="3125422" y="1025726"/>
                  </a:cubicBezTo>
                  <a:close/>
                </a:path>
              </a:pathLst>
            </a:custGeom>
            <a:solidFill>
              <a:srgbClr val="FFFFFF"/>
            </a:solidFill>
          </p:spPr>
        </p:sp>
      </p:grpSp>
      <p:pic>
        <p:nvPicPr>
          <p:cNvPr id="12"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5400000">
            <a:off x="13741222" y="4374072"/>
            <a:ext cx="7036156" cy="345411"/>
          </a:xfrm>
          <a:prstGeom prst="rect">
            <a:avLst/>
          </a:prstGeom>
        </p:spPr>
      </p:pic>
      <p:pic>
        <p:nvPicPr>
          <p:cNvPr id="13" name="Picture 1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6934208" y="9006969"/>
            <a:ext cx="650184" cy="650184"/>
          </a:xfrm>
          <a:prstGeom prst="rect">
            <a:avLst/>
          </a:prstGeom>
        </p:spPr>
      </p:pic>
      <p:pic>
        <p:nvPicPr>
          <p:cNvPr id="14" name="Picture 1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703608" y="9006969"/>
            <a:ext cx="650184" cy="650184"/>
          </a:xfrm>
          <a:prstGeom prst="rect">
            <a:avLst/>
          </a:prstGeom>
        </p:spPr>
      </p:pic>
      <mc:AlternateContent xmlns:mc="http://schemas.openxmlformats.org/markup-compatibility/2006" xmlns:a14="http://schemas.microsoft.com/office/drawing/2010/main">
        <mc:Choice Requires="a14">
          <p:sp>
            <p:nvSpPr>
              <p:cNvPr id="15" name="TextBox 14"/>
              <p:cNvSpPr txBox="1"/>
              <p:nvPr/>
            </p:nvSpPr>
            <p:spPr>
              <a:xfrm>
                <a:off x="2197204" y="1258645"/>
                <a:ext cx="13944600" cy="2212593"/>
              </a:xfrm>
              <a:prstGeom prst="rect">
                <a:avLst/>
              </a:prstGeom>
              <a:noFill/>
            </p:spPr>
            <p:txBody>
              <a:bodyPr wrap="square" rtlCol="0">
                <a:spAutoFit/>
              </a:bodyPr>
              <a:lstStyle/>
              <a:p>
                <a:pPr algn="just">
                  <a:lnSpc>
                    <a:spcPct val="150000"/>
                  </a:lnSpc>
                </a:pPr>
                <a:r>
                  <a:rPr lang="en-US" sz="4000" b="1" dirty="0">
                    <a:solidFill>
                      <a:srgbClr val="C00000"/>
                    </a:solidFill>
                    <a:latin typeface="Arial" panose="020B0604020202020204" pitchFamily="34" charset="0"/>
                    <a:cs typeface="Arial" panose="020B0604020202020204" pitchFamily="34" charset="0"/>
                  </a:rPr>
                  <a:t>Bài 2 (SGK - tr69): </a:t>
                </a:r>
                <a:r>
                  <a:rPr lang="en-US" sz="4000" dirty="0" err="1">
                    <a:latin typeface="Arial" panose="020B0604020202020204" pitchFamily="34" charset="0"/>
                    <a:cs typeface="Arial" panose="020B0604020202020204" pitchFamily="34" charset="0"/>
                  </a:rPr>
                  <a:t>Tìm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a) </a:t>
                </a:r>
                <a14:m>
                  <m:oMath xmlns:m="http://schemas.openxmlformats.org/officeDocument/2006/math">
                    <m:f>
                      <m:fPr>
                        <m:ctrlPr>
                          <a:rPr lang="en-US" sz="4000" i="1" smtClean="0">
                            <a:latin typeface="Cambria Math" panose="02040503050406030204" pitchFamily="18" charset="0"/>
                            <a:cs typeface="Arial" panose="020B0604020202020204" pitchFamily="34" charset="0"/>
                          </a:rPr>
                        </m:ctrlPr>
                      </m:fPr>
                      <m:num>
                        <m:r>
                          <a:rPr lang="en-US" sz="4000" b="0" i="1" smtClean="0">
                            <a:latin typeface="Cambria Math" panose="02040503050406030204" pitchFamily="18" charset="0"/>
                            <a:cs typeface="Arial" panose="020B0604020202020204" pitchFamily="34" charset="0"/>
                          </a:rPr>
                          <m:t>2</m:t>
                        </m:r>
                      </m:num>
                      <m:den>
                        <m:r>
                          <a:rPr lang="en-US" sz="4000" b="0" i="1" smtClean="0">
                            <a:latin typeface="Cambria Math" panose="02040503050406030204" pitchFamily="18" charset="0"/>
                            <a:cs typeface="Arial" panose="020B0604020202020204" pitchFamily="34" charset="0"/>
                          </a:rPr>
                          <m:t>11</m:t>
                        </m:r>
                      </m:den>
                    </m:f>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14;                      d) 30%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90.</a:t>
                </a:r>
              </a:p>
            </p:txBody>
          </p:sp>
        </mc:Choice>
        <mc:Fallback xmlns="">
          <p:sp>
            <p:nvSpPr>
              <p:cNvPr id="15" name="TextBox 14"/>
              <p:cNvSpPr txBox="1">
                <a:spLocks noRot="1" noChangeAspect="1" noMove="1" noResize="1" noEditPoints="1" noAdjustHandles="1" noChangeArrowheads="1" noChangeShapeType="1" noTextEdit="1"/>
              </p:cNvSpPr>
              <p:nvPr/>
            </p:nvSpPr>
            <p:spPr>
              <a:xfrm>
                <a:off x="2197204" y="1258645"/>
                <a:ext cx="13944600" cy="2212593"/>
              </a:xfrm>
              <a:prstGeom prst="rect">
                <a:avLst/>
              </a:prstGeom>
              <a:blipFill>
                <a:blip r:embed="rId5"/>
                <a:stretch>
                  <a:fillRect l="-1530" b="-46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2197204" y="5706822"/>
                <a:ext cx="13398604" cy="2181110"/>
              </a:xfrm>
              <a:prstGeom prst="rect">
                <a:avLst/>
              </a:prstGeom>
            </p:spPr>
            <p:txBody>
              <a:bodyPr wrap="square">
                <a:spAutoFit/>
              </a:bodyPr>
              <a:lstStyle/>
              <a:p>
                <a:pPr algn="just">
                  <a:lnSpc>
                    <a:spcPct val="135000"/>
                  </a:lnSpc>
                  <a:spcBef>
                    <a:spcPts val="600"/>
                  </a:spcBef>
                  <a:spcAft>
                    <a:spcPts val="600"/>
                  </a:spcAft>
                </a:pP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Số</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đó</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là</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35000"/>
                  </a:lnSpc>
                  <a:spcBef>
                    <a:spcPts val="600"/>
                  </a:spcBef>
                  <a:spcAft>
                    <a:spcPts val="600"/>
                  </a:spcAft>
                </a:pP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r>
                      <a:rPr lang="en-GB" sz="4000" i="1">
                        <a:solidFill>
                          <a:srgbClr val="000000"/>
                        </a:solidFill>
                        <a:effectLst/>
                        <a:latin typeface="Cambria Math" panose="02040503050406030204" pitchFamily="18" charset="0"/>
                        <a:ea typeface="Calibri" panose="020F0502020204030204" pitchFamily="34" charset="0"/>
                      </a:rPr>
                      <m:t>14 : </m:t>
                    </m:r>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2</m:t>
                        </m:r>
                      </m:num>
                      <m:den>
                        <m:r>
                          <a:rPr lang="en-GB" sz="4000" i="1">
                            <a:solidFill>
                              <a:srgbClr val="000000"/>
                            </a:solidFill>
                            <a:effectLst/>
                            <a:latin typeface="Cambria Math" panose="02040503050406030204" pitchFamily="18" charset="0"/>
                            <a:ea typeface="Calibri" panose="020F0502020204030204" pitchFamily="34" charset="0"/>
                          </a:rPr>
                          <m:t>11</m:t>
                        </m:r>
                      </m:den>
                    </m:f>
                    <m:r>
                      <a:rPr lang="en-GB" sz="4000" i="1">
                        <a:solidFill>
                          <a:srgbClr val="000000"/>
                        </a:solidFill>
                        <a:effectLst/>
                        <a:latin typeface="Cambria Math" panose="02040503050406030204" pitchFamily="18" charset="0"/>
                        <a:ea typeface="Calibri" panose="020F0502020204030204" pitchFamily="34" charset="0"/>
                      </a:rPr>
                      <m:t>= </m:t>
                    </m:r>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14 .  11</m:t>
                        </m:r>
                      </m:num>
                      <m:den>
                        <m:r>
                          <a:rPr lang="en-GB" sz="4000" i="1">
                            <a:solidFill>
                              <a:srgbClr val="000000"/>
                            </a:solidFill>
                            <a:effectLst/>
                            <a:latin typeface="Cambria Math" panose="02040503050406030204" pitchFamily="18" charset="0"/>
                            <a:ea typeface="Calibri" panose="020F0502020204030204" pitchFamily="34" charset="0"/>
                          </a:rPr>
                          <m:t>2</m:t>
                        </m:r>
                      </m:den>
                    </m:f>
                    <m:r>
                      <a:rPr lang="en-GB" sz="4000" i="1">
                        <a:solidFill>
                          <a:srgbClr val="000000"/>
                        </a:solidFill>
                        <a:effectLst/>
                        <a:latin typeface="Cambria Math" panose="02040503050406030204" pitchFamily="18" charset="0"/>
                        <a:ea typeface="Calibri" panose="020F0502020204030204" pitchFamily="34" charset="0"/>
                      </a:rPr>
                      <m:t>=77</m:t>
                    </m:r>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d)  90 : </a:t>
                </a:r>
                <a14:m>
                  <m:oMath xmlns:m="http://schemas.openxmlformats.org/officeDocument/2006/math">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30</m:t>
                        </m:r>
                      </m:num>
                      <m:den>
                        <m:r>
                          <a:rPr lang="en-GB" sz="4000" i="1">
                            <a:solidFill>
                              <a:srgbClr val="000000"/>
                            </a:solidFill>
                            <a:effectLst/>
                            <a:latin typeface="Cambria Math" panose="02040503050406030204" pitchFamily="18" charset="0"/>
                            <a:ea typeface="Calibri" panose="020F0502020204030204" pitchFamily="34" charset="0"/>
                          </a:rPr>
                          <m:t>100</m:t>
                        </m:r>
                      </m:den>
                    </m:f>
                    <m:r>
                      <a:rPr lang="en-GB" sz="4000" i="1">
                        <a:solidFill>
                          <a:srgbClr val="000000"/>
                        </a:solidFill>
                        <a:effectLst/>
                        <a:latin typeface="Cambria Math" panose="02040503050406030204" pitchFamily="18" charset="0"/>
                        <a:ea typeface="Calibri" panose="020F0502020204030204" pitchFamily="34" charset="0"/>
                      </a:rPr>
                      <m:t>= </m:t>
                    </m:r>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90.100</m:t>
                        </m:r>
                      </m:num>
                      <m:den>
                        <m:r>
                          <a:rPr lang="en-GB" sz="4000" i="1">
                            <a:solidFill>
                              <a:srgbClr val="000000"/>
                            </a:solidFill>
                            <a:effectLst/>
                            <a:latin typeface="Cambria Math" panose="02040503050406030204" pitchFamily="18" charset="0"/>
                            <a:ea typeface="Calibri" panose="020F0502020204030204" pitchFamily="34" charset="0"/>
                          </a:rPr>
                          <m:t>30</m:t>
                        </m:r>
                      </m:den>
                    </m:f>
                    <m:r>
                      <a:rPr lang="en-GB" sz="4000" i="1">
                        <a:solidFill>
                          <a:srgbClr val="000000"/>
                        </a:solidFill>
                        <a:effectLst/>
                        <a:latin typeface="Cambria Math" panose="02040503050406030204" pitchFamily="18" charset="0"/>
                        <a:ea typeface="Calibri" panose="020F0502020204030204" pitchFamily="34" charset="0"/>
                      </a:rPr>
                      <m:t>=300</m:t>
                    </m:r>
                  </m:oMath>
                </a14:m>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2197204" y="5706822"/>
                <a:ext cx="13398604" cy="2181110"/>
              </a:xfrm>
              <a:prstGeom prst="rect">
                <a:avLst/>
              </a:prstGeom>
              <a:blipFill>
                <a:blip r:embed="rId6"/>
                <a:stretch>
                  <a:fillRect l="-1592" b="-4469"/>
                </a:stretch>
              </a:blipFill>
            </p:spPr>
            <p:txBody>
              <a:bodyPr/>
              <a:lstStyle/>
              <a:p>
                <a:r>
                  <a:rPr lang="en-US">
                    <a:noFill/>
                  </a:rPr>
                  <a:t> </a:t>
                </a:r>
              </a:p>
            </p:txBody>
          </p:sp>
        </mc:Fallback>
      </mc:AlternateContent>
      <p:sp>
        <p:nvSpPr>
          <p:cNvPr id="17" name="Curved Right Arrow 16"/>
          <p:cNvSpPr/>
          <p:nvPr/>
        </p:nvSpPr>
        <p:spPr>
          <a:xfrm>
            <a:off x="879991" y="4569638"/>
            <a:ext cx="947602" cy="1906344"/>
          </a:xfrm>
          <a:prstGeom prst="curved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68884400"/>
      </p:ext>
    </p:extLst>
  </p:cSld>
  <p:clrMapOvr>
    <a:masterClrMapping/>
  </p:clrMapOvr>
  <mc:AlternateContent xmlns:mc="http://schemas.openxmlformats.org/markup-compatibility/2006" xmlns:p15="http://schemas.microsoft.com/office/powerpoint/2012/main">
    <mc:Choice Requires="p15">
      <p:transition spd="slow">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Horizontal)">
                                      <p:cBhvr>
                                        <p:cTn id="7" dur="500"/>
                                        <p:tgtEl>
                                          <p:spTgt spid="2"/>
                                        </p:tgtEl>
                                      </p:cBhvr>
                                    </p:animEffect>
                                  </p:childTnLst>
                                </p:cTn>
                              </p:par>
                              <p:par>
                                <p:cTn id="8" presetID="16" presetClass="entr" presetSubtype="42"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outHorizont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7EC1D1"/>
        </a:solidFill>
        <a:effectLst/>
      </p:bgPr>
    </p:bg>
    <p:spTree>
      <p:nvGrpSpPr>
        <p:cNvPr id="1" name=""/>
        <p:cNvGrpSpPr/>
        <p:nvPr/>
      </p:nvGrpSpPr>
      <p:grpSpPr>
        <a:xfrm>
          <a:off x="0" y="0"/>
          <a:ext cx="0" cy="0"/>
          <a:chOff x="0" y="0"/>
          <a:chExt cx="0" cy="0"/>
        </a:xfrm>
      </p:grpSpPr>
      <p:grpSp>
        <p:nvGrpSpPr>
          <p:cNvPr id="2" name="Group 2"/>
          <p:cNvGrpSpPr/>
          <p:nvPr/>
        </p:nvGrpSpPr>
        <p:grpSpPr>
          <a:xfrm>
            <a:off x="1219200" y="1028700"/>
            <a:ext cx="16040100" cy="7161234"/>
            <a:chOff x="0" y="0"/>
            <a:chExt cx="3948579" cy="2247258"/>
          </a:xfrm>
        </p:grpSpPr>
        <p:sp>
          <p:nvSpPr>
            <p:cNvPr id="3" name="Freeform 3"/>
            <p:cNvSpPr/>
            <p:nvPr/>
          </p:nvSpPr>
          <p:spPr>
            <a:xfrm>
              <a:off x="0" y="0"/>
              <a:ext cx="3948579" cy="2247258"/>
            </a:xfrm>
            <a:custGeom>
              <a:avLst/>
              <a:gdLst/>
              <a:ahLst/>
              <a:cxnLst/>
              <a:rect l="l" t="t" r="r" b="b"/>
              <a:pathLst>
                <a:path w="3948579" h="2247258">
                  <a:moveTo>
                    <a:pt x="3824119" y="2247258"/>
                  </a:moveTo>
                  <a:lnTo>
                    <a:pt x="124460" y="2247258"/>
                  </a:lnTo>
                  <a:cubicBezTo>
                    <a:pt x="55880" y="2247258"/>
                    <a:pt x="0" y="2191378"/>
                    <a:pt x="0" y="2122798"/>
                  </a:cubicBezTo>
                  <a:lnTo>
                    <a:pt x="0" y="124460"/>
                  </a:lnTo>
                  <a:cubicBezTo>
                    <a:pt x="0" y="55880"/>
                    <a:pt x="55880" y="0"/>
                    <a:pt x="124460" y="0"/>
                  </a:cubicBezTo>
                  <a:lnTo>
                    <a:pt x="3824119" y="0"/>
                  </a:lnTo>
                  <a:cubicBezTo>
                    <a:pt x="3892699" y="0"/>
                    <a:pt x="3948579" y="55880"/>
                    <a:pt x="3948579" y="124460"/>
                  </a:cubicBezTo>
                  <a:lnTo>
                    <a:pt x="3948579" y="2122798"/>
                  </a:lnTo>
                  <a:cubicBezTo>
                    <a:pt x="3948579" y="2191378"/>
                    <a:pt x="3892699" y="2247258"/>
                    <a:pt x="3824119" y="2247258"/>
                  </a:cubicBezTo>
                  <a:close/>
                </a:path>
              </a:pathLst>
            </a:custGeom>
            <a:solidFill>
              <a:srgbClr val="FFFFFF"/>
            </a:solidFill>
          </p:spPr>
        </p:sp>
      </p:grpSp>
      <p:grpSp>
        <p:nvGrpSpPr>
          <p:cNvPr id="8" name="Group 8"/>
          <p:cNvGrpSpPr/>
          <p:nvPr/>
        </p:nvGrpSpPr>
        <p:grpSpPr>
          <a:xfrm>
            <a:off x="15429070" y="8400219"/>
            <a:ext cx="1830230" cy="858081"/>
            <a:chOff x="0" y="0"/>
            <a:chExt cx="2440306" cy="1144108"/>
          </a:xfrm>
        </p:grpSpPr>
        <p:grpSp>
          <p:nvGrpSpPr>
            <p:cNvPr id="9" name="Group 9"/>
            <p:cNvGrpSpPr/>
            <p:nvPr/>
          </p:nvGrpSpPr>
          <p:grpSpPr>
            <a:xfrm>
              <a:off x="0" y="0"/>
              <a:ext cx="2440306" cy="1144108"/>
              <a:chOff x="0" y="0"/>
              <a:chExt cx="933897" cy="406400"/>
            </a:xfrm>
          </p:grpSpPr>
          <p:sp>
            <p:nvSpPr>
              <p:cNvPr id="10" name="Freeform 10"/>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3878D3"/>
              </a:solidFill>
            </p:spPr>
          </p:sp>
        </p:grpSp>
        <p:grpSp>
          <p:nvGrpSpPr>
            <p:cNvPr id="11" name="Group 11"/>
            <p:cNvGrpSpPr/>
            <p:nvPr/>
          </p:nvGrpSpPr>
          <p:grpSpPr>
            <a:xfrm>
              <a:off x="764557" y="409093"/>
              <a:ext cx="911193" cy="325922"/>
              <a:chOff x="0" y="0"/>
              <a:chExt cx="1200098" cy="429260"/>
            </a:xfrm>
          </p:grpSpPr>
          <p:sp>
            <p:nvSpPr>
              <p:cNvPr id="12" name="Freeform 12"/>
              <p:cNvSpPr/>
              <p:nvPr/>
            </p:nvSpPr>
            <p:spPr>
              <a:xfrm>
                <a:off x="0" y="-5080"/>
                <a:ext cx="1200099" cy="434340"/>
              </a:xfrm>
              <a:custGeom>
                <a:avLst/>
                <a:gdLst/>
                <a:ahLst/>
                <a:cxnLst/>
                <a:rect l="l" t="t" r="r" b="b"/>
                <a:pathLst>
                  <a:path w="1200099" h="434340">
                    <a:moveTo>
                      <a:pt x="1182319" y="187960"/>
                    </a:moveTo>
                    <a:lnTo>
                      <a:pt x="920698" y="11430"/>
                    </a:lnTo>
                    <a:cubicBezTo>
                      <a:pt x="902918" y="0"/>
                      <a:pt x="880058" y="3810"/>
                      <a:pt x="867358" y="21590"/>
                    </a:cubicBezTo>
                    <a:cubicBezTo>
                      <a:pt x="855928" y="39370"/>
                      <a:pt x="859738" y="62230"/>
                      <a:pt x="877518" y="74930"/>
                    </a:cubicBezTo>
                    <a:lnTo>
                      <a:pt x="1036268" y="181610"/>
                    </a:lnTo>
                    <a:lnTo>
                      <a:pt x="0" y="181610"/>
                    </a:lnTo>
                    <a:lnTo>
                      <a:pt x="0" y="257810"/>
                    </a:lnTo>
                    <a:lnTo>
                      <a:pt x="1036269" y="257810"/>
                    </a:lnTo>
                    <a:lnTo>
                      <a:pt x="877519" y="364490"/>
                    </a:lnTo>
                    <a:cubicBezTo>
                      <a:pt x="859739" y="375920"/>
                      <a:pt x="855928" y="400050"/>
                      <a:pt x="867358" y="417830"/>
                    </a:cubicBezTo>
                    <a:cubicBezTo>
                      <a:pt x="874978" y="429260"/>
                      <a:pt x="886408" y="434340"/>
                      <a:pt x="899108" y="434340"/>
                    </a:cubicBezTo>
                    <a:cubicBezTo>
                      <a:pt x="906728" y="434340"/>
                      <a:pt x="914349" y="431800"/>
                      <a:pt x="920699" y="427990"/>
                    </a:cubicBezTo>
                    <a:lnTo>
                      <a:pt x="1183589" y="251460"/>
                    </a:lnTo>
                    <a:cubicBezTo>
                      <a:pt x="1193749" y="243840"/>
                      <a:pt x="1200099" y="232410"/>
                      <a:pt x="1200099" y="219710"/>
                    </a:cubicBezTo>
                    <a:cubicBezTo>
                      <a:pt x="1200099" y="207010"/>
                      <a:pt x="1193749" y="195580"/>
                      <a:pt x="1182319" y="187960"/>
                    </a:cubicBezTo>
                    <a:close/>
                  </a:path>
                </a:pathLst>
              </a:custGeom>
              <a:solidFill>
                <a:srgbClr val="FFFFFF"/>
              </a:solidFill>
            </p:spPr>
          </p:sp>
        </p:grpSp>
      </p:grpSp>
      <p:sp>
        <p:nvSpPr>
          <p:cNvPr id="13" name="TextBox 12"/>
          <p:cNvSpPr txBox="1"/>
          <p:nvPr/>
        </p:nvSpPr>
        <p:spPr>
          <a:xfrm>
            <a:off x="1828800" y="1372073"/>
            <a:ext cx="14857084" cy="6555641"/>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Bài</a:t>
            </a:r>
            <a:r>
              <a:rPr kumimoji="0" lang="en-US" sz="4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5 (SGK - tr70):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Nhung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gửi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ngân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hàng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10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triệu</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đồng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kì</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hạn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lãi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suất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6,8%/</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742950" marR="0" lvl="0" indent="-742950" algn="just" defTabSz="914400" rtl="0" eaLnBrk="1" fontAlgn="auto" latinLnBrk="0" hangingPunct="1">
              <a:lnSpc>
                <a:spcPct val="150000"/>
              </a:lnSpc>
              <a:spcBef>
                <a:spcPts val="0"/>
              </a:spcBef>
              <a:spcAft>
                <a:spcPts val="0"/>
              </a:spcAft>
              <a:buClrTx/>
              <a:buSzTx/>
              <a:buFontTx/>
              <a:buAutoNum type="alphaLcParenR"/>
              <a:tabLst/>
              <a:defRPr/>
            </a:pP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Hết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kì</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hạn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Nhung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rút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được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cả</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gốc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lãi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bao</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nhiêu</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742950" marR="0" lvl="0" indent="-742950" algn="just" defTabSz="914400" rtl="0" eaLnBrk="1" fontAlgn="auto" latinLnBrk="0" hangingPunct="1">
              <a:lnSpc>
                <a:spcPct val="150000"/>
              </a:lnSpc>
              <a:spcBef>
                <a:spcPts val="0"/>
              </a:spcBef>
              <a:spcAft>
                <a:spcPts val="0"/>
              </a:spcAft>
              <a:buClrTx/>
              <a:buSzTx/>
              <a:buFontTx/>
              <a:buAutoNum type="alphaLcParenR"/>
              <a:tabLst/>
              <a:defRPr/>
            </a:pP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Giả</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sử</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hết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kì</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hạn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Nhung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không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rút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gốc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lãi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thì</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sau</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Nhung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rút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cả</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gốc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lãi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bao</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nhiêu</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Biết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rằng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lãi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suất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không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thay</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đổi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qua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hằng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7446531"/>
            <a:ext cx="3009900" cy="3009900"/>
          </a:xfrm>
          <a:prstGeom prst="rect">
            <a:avLst/>
          </a:prstGeom>
        </p:spPr>
      </p:pic>
    </p:spTree>
    <p:extLst>
      <p:ext uri="{BB962C8B-B14F-4D97-AF65-F5344CB8AC3E}">
        <p14:creationId xmlns:p14="http://schemas.microsoft.com/office/powerpoint/2010/main" val="3629174589"/>
      </p:ext>
    </p:extLst>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par>
                                <p:cTn id="8" presetID="5"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heckerboard(across)">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43C4A5"/>
        </a:solidFill>
        <a:effectLst/>
      </p:bgPr>
    </p:bg>
    <p:spTree>
      <p:nvGrpSpPr>
        <p:cNvPr id="1" name=""/>
        <p:cNvGrpSpPr/>
        <p:nvPr/>
      </p:nvGrpSpPr>
      <p:grpSpPr>
        <a:xfrm>
          <a:off x="0" y="0"/>
          <a:ext cx="0" cy="0"/>
          <a:chOff x="0" y="0"/>
          <a:chExt cx="0" cy="0"/>
        </a:xfrm>
      </p:grpSpPr>
      <p:grpSp>
        <p:nvGrpSpPr>
          <p:cNvPr id="5" name="Group 5"/>
          <p:cNvGrpSpPr/>
          <p:nvPr/>
        </p:nvGrpSpPr>
        <p:grpSpPr>
          <a:xfrm>
            <a:off x="1219201" y="2628900"/>
            <a:ext cx="15663040" cy="6758624"/>
            <a:chOff x="0" y="0"/>
            <a:chExt cx="10356528" cy="794682"/>
          </a:xfrm>
        </p:grpSpPr>
        <p:sp>
          <p:nvSpPr>
            <p:cNvPr id="6" name="Freeform 6"/>
            <p:cNvSpPr/>
            <p:nvPr/>
          </p:nvSpPr>
          <p:spPr>
            <a:xfrm>
              <a:off x="0" y="0"/>
              <a:ext cx="10356528" cy="794682"/>
            </a:xfrm>
            <a:custGeom>
              <a:avLst/>
              <a:gdLst/>
              <a:ahLst/>
              <a:cxnLst/>
              <a:rect l="l" t="t" r="r" b="b"/>
              <a:pathLst>
                <a:path w="10356528" h="794682">
                  <a:moveTo>
                    <a:pt x="10232068" y="794681"/>
                  </a:moveTo>
                  <a:lnTo>
                    <a:pt x="124460" y="794681"/>
                  </a:lnTo>
                  <a:cubicBezTo>
                    <a:pt x="55880" y="794681"/>
                    <a:pt x="0" y="738801"/>
                    <a:pt x="0" y="670221"/>
                  </a:cubicBezTo>
                  <a:lnTo>
                    <a:pt x="0" y="124460"/>
                  </a:lnTo>
                  <a:cubicBezTo>
                    <a:pt x="0" y="55880"/>
                    <a:pt x="55880" y="0"/>
                    <a:pt x="124460" y="0"/>
                  </a:cubicBezTo>
                  <a:lnTo>
                    <a:pt x="10232068" y="0"/>
                  </a:lnTo>
                  <a:cubicBezTo>
                    <a:pt x="10300648" y="0"/>
                    <a:pt x="10356528" y="55880"/>
                    <a:pt x="10356528" y="124460"/>
                  </a:cubicBezTo>
                  <a:lnTo>
                    <a:pt x="10356528" y="670222"/>
                  </a:lnTo>
                  <a:cubicBezTo>
                    <a:pt x="10356528" y="738802"/>
                    <a:pt x="10300648" y="794682"/>
                    <a:pt x="10232068" y="794682"/>
                  </a:cubicBezTo>
                  <a:close/>
                </a:path>
              </a:pathLst>
            </a:custGeom>
            <a:solidFill>
              <a:srgbClr val="FFFFFF"/>
            </a:solidFill>
          </p:spPr>
        </p:sp>
      </p:grpSp>
      <p:pic>
        <p:nvPicPr>
          <p:cNvPr id="8" name="Picture 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5917985" y="1104900"/>
            <a:ext cx="1192453" cy="1192453"/>
          </a:xfrm>
          <a:prstGeom prst="rect">
            <a:avLst/>
          </a:prstGeom>
        </p:spPr>
      </p:pic>
      <p:pic>
        <p:nvPicPr>
          <p:cNvPr id="15" name="Picture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7391400" y="1104900"/>
            <a:ext cx="4177384" cy="1192453"/>
          </a:xfrm>
          <a:prstGeom prst="rect">
            <a:avLst/>
          </a:prstGeom>
        </p:spPr>
      </p:pic>
      <p:sp>
        <p:nvSpPr>
          <p:cNvPr id="17" name="TextBox 16"/>
          <p:cNvSpPr txBox="1"/>
          <p:nvPr/>
        </p:nvSpPr>
        <p:spPr>
          <a:xfrm>
            <a:off x="8305800" y="1216631"/>
            <a:ext cx="19812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Giải</a:t>
            </a:r>
            <a:endParaRPr kumimoji="0" lang="en-US"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 name="Rectangle 17"/>
          <p:cNvSpPr/>
          <p:nvPr/>
        </p:nvSpPr>
        <p:spPr>
          <a:xfrm>
            <a:off x="1764161" y="3765598"/>
            <a:ext cx="15011400" cy="4154984"/>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4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 Hết kì hạn 1 năm, bác Nhung rút được cả gốc và lãi là: </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4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10 + 10 . 6,8% = 10,68 (triệu)</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4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b) Nếu ko rút số tiền bác Nhung nhận lại sau năm thứ 2 là: </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4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10,68 + 10,68 . 6,8% = 11,41 (triệu)</a:t>
            </a:r>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15599" y="0"/>
            <a:ext cx="2885704" cy="3591560"/>
          </a:xfrm>
          <a:prstGeom prst="rect">
            <a:avLst/>
          </a:prstGeom>
        </p:spPr>
      </p:pic>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9883" y="1632129"/>
            <a:ext cx="1310668" cy="3245465"/>
          </a:xfrm>
          <a:prstGeom prst="rect">
            <a:avLst/>
          </a:prstGeom>
        </p:spPr>
      </p:pic>
    </p:spTree>
    <p:extLst>
      <p:ext uri="{BB962C8B-B14F-4D97-AF65-F5344CB8AC3E}">
        <p14:creationId xmlns:p14="http://schemas.microsoft.com/office/powerpoint/2010/main" val="338725299"/>
      </p:ext>
    </p:extLst>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18" presetClass="entr" presetSubtype="6" fill="hold" nodeType="withEffect">
                                  <p:stCondLst>
                                    <p:cond delay="0"/>
                                  </p:stCondLst>
                                  <p:childTnLst>
                                    <p:set>
                                      <p:cBhvr>
                                        <p:cTn id="26" dur="1" fill="hold">
                                          <p:stCondLst>
                                            <p:cond delay="0"/>
                                          </p:stCondLst>
                                        </p:cTn>
                                        <p:tgtEl>
                                          <p:spTgt spid="18">
                                            <p:txEl>
                                              <p:pRg st="0" end="0"/>
                                            </p:txEl>
                                          </p:spTgt>
                                        </p:tgtEl>
                                        <p:attrNameLst>
                                          <p:attrName>style.visibility</p:attrName>
                                        </p:attrNameLst>
                                      </p:cBhvr>
                                      <p:to>
                                        <p:strVal val="visible"/>
                                      </p:to>
                                    </p:set>
                                    <p:animEffect transition="in" filter="strips(downRight)">
                                      <p:cBhvr>
                                        <p:cTn id="27" dur="500"/>
                                        <p:tgtEl>
                                          <p:spTgt spid="18">
                                            <p:txEl>
                                              <p:pRg st="0" end="0"/>
                                            </p:txEl>
                                          </p:spTgt>
                                        </p:tgtEl>
                                      </p:cBhvr>
                                    </p:animEffect>
                                  </p:childTnLst>
                                </p:cTn>
                              </p:par>
                              <p:par>
                                <p:cTn id="28" presetID="18" presetClass="entr" presetSubtype="6" fill="hold" nodeType="withEffect">
                                  <p:stCondLst>
                                    <p:cond delay="0"/>
                                  </p:stCondLst>
                                  <p:childTnLst>
                                    <p:set>
                                      <p:cBhvr>
                                        <p:cTn id="29" dur="1" fill="hold">
                                          <p:stCondLst>
                                            <p:cond delay="0"/>
                                          </p:stCondLst>
                                        </p:cTn>
                                        <p:tgtEl>
                                          <p:spTgt spid="18">
                                            <p:txEl>
                                              <p:pRg st="1" end="1"/>
                                            </p:txEl>
                                          </p:spTgt>
                                        </p:tgtEl>
                                        <p:attrNameLst>
                                          <p:attrName>style.visibility</p:attrName>
                                        </p:attrNameLst>
                                      </p:cBhvr>
                                      <p:to>
                                        <p:strVal val="visible"/>
                                      </p:to>
                                    </p:set>
                                    <p:animEffect transition="in" filter="strips(downRight)">
                                      <p:cBhvr>
                                        <p:cTn id="30" dur="500"/>
                                        <p:tgtEl>
                                          <p:spTgt spid="18">
                                            <p:txEl>
                                              <p:pRg st="1" end="1"/>
                                            </p:txEl>
                                          </p:spTgt>
                                        </p:tgtEl>
                                      </p:cBhvr>
                                    </p:animEffect>
                                  </p:childTnLst>
                                </p:cTn>
                              </p:par>
                              <p:par>
                                <p:cTn id="31" presetID="18" presetClass="entr" presetSubtype="6" fill="hold" nodeType="withEffect">
                                  <p:stCondLst>
                                    <p:cond delay="0"/>
                                  </p:stCondLst>
                                  <p:childTnLst>
                                    <p:set>
                                      <p:cBhvr>
                                        <p:cTn id="32" dur="1" fill="hold">
                                          <p:stCondLst>
                                            <p:cond delay="0"/>
                                          </p:stCondLst>
                                        </p:cTn>
                                        <p:tgtEl>
                                          <p:spTgt spid="18">
                                            <p:txEl>
                                              <p:pRg st="2" end="2"/>
                                            </p:txEl>
                                          </p:spTgt>
                                        </p:tgtEl>
                                        <p:attrNameLst>
                                          <p:attrName>style.visibility</p:attrName>
                                        </p:attrNameLst>
                                      </p:cBhvr>
                                      <p:to>
                                        <p:strVal val="visible"/>
                                      </p:to>
                                    </p:set>
                                    <p:animEffect transition="in" filter="strips(downRight)">
                                      <p:cBhvr>
                                        <p:cTn id="33" dur="500"/>
                                        <p:tgtEl>
                                          <p:spTgt spid="18">
                                            <p:txEl>
                                              <p:pRg st="2" end="2"/>
                                            </p:txEl>
                                          </p:spTgt>
                                        </p:tgtEl>
                                      </p:cBhvr>
                                    </p:animEffect>
                                  </p:childTnLst>
                                </p:cTn>
                              </p:par>
                              <p:par>
                                <p:cTn id="34" presetID="18" presetClass="entr" presetSubtype="6" fill="hold" nodeType="withEffect">
                                  <p:stCondLst>
                                    <p:cond delay="0"/>
                                  </p:stCondLst>
                                  <p:childTnLst>
                                    <p:set>
                                      <p:cBhvr>
                                        <p:cTn id="35" dur="1" fill="hold">
                                          <p:stCondLst>
                                            <p:cond delay="0"/>
                                          </p:stCondLst>
                                        </p:cTn>
                                        <p:tgtEl>
                                          <p:spTgt spid="18">
                                            <p:txEl>
                                              <p:pRg st="3" end="3"/>
                                            </p:txEl>
                                          </p:spTgt>
                                        </p:tgtEl>
                                        <p:attrNameLst>
                                          <p:attrName>style.visibility</p:attrName>
                                        </p:attrNameLst>
                                      </p:cBhvr>
                                      <p:to>
                                        <p:strVal val="visible"/>
                                      </p:to>
                                    </p:set>
                                    <p:animEffect transition="in" filter="strips(downRight)">
                                      <p:cBhvr>
                                        <p:cTn id="36" dur="500"/>
                                        <p:tgtEl>
                                          <p:spTgt spid="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4B157"/>
        </a:solidFill>
        <a:effectLst/>
      </p:bgPr>
    </p:bg>
    <p:spTree>
      <p:nvGrpSpPr>
        <p:cNvPr id="1" name=""/>
        <p:cNvGrpSpPr/>
        <p:nvPr/>
      </p:nvGrpSpPr>
      <p:grpSpPr>
        <a:xfrm>
          <a:off x="0" y="0"/>
          <a:ext cx="0" cy="0"/>
          <a:chOff x="0" y="0"/>
          <a:chExt cx="0" cy="0"/>
        </a:xfrm>
      </p:grpSpPr>
      <p:grpSp>
        <p:nvGrpSpPr>
          <p:cNvPr id="2" name="Group 2"/>
          <p:cNvGrpSpPr/>
          <p:nvPr/>
        </p:nvGrpSpPr>
        <p:grpSpPr>
          <a:xfrm>
            <a:off x="3709491" y="1028700"/>
            <a:ext cx="13549809" cy="2414588"/>
            <a:chOff x="0" y="0"/>
            <a:chExt cx="5222820" cy="930711"/>
          </a:xfrm>
        </p:grpSpPr>
        <p:sp>
          <p:nvSpPr>
            <p:cNvPr id="3" name="Freeform 3"/>
            <p:cNvSpPr/>
            <p:nvPr/>
          </p:nvSpPr>
          <p:spPr>
            <a:xfrm>
              <a:off x="0" y="0"/>
              <a:ext cx="5222820" cy="930711"/>
            </a:xfrm>
            <a:custGeom>
              <a:avLst/>
              <a:gdLst/>
              <a:ahLst/>
              <a:cxnLst/>
              <a:rect l="l" t="t" r="r" b="b"/>
              <a:pathLst>
                <a:path w="5222820" h="930711">
                  <a:moveTo>
                    <a:pt x="5098359" y="930711"/>
                  </a:moveTo>
                  <a:lnTo>
                    <a:pt x="124460" y="930711"/>
                  </a:lnTo>
                  <a:cubicBezTo>
                    <a:pt x="55880" y="930711"/>
                    <a:pt x="0" y="874831"/>
                    <a:pt x="0" y="806251"/>
                  </a:cubicBezTo>
                  <a:lnTo>
                    <a:pt x="0" y="124460"/>
                  </a:lnTo>
                  <a:cubicBezTo>
                    <a:pt x="0" y="55880"/>
                    <a:pt x="55880" y="0"/>
                    <a:pt x="124460" y="0"/>
                  </a:cubicBezTo>
                  <a:lnTo>
                    <a:pt x="5098360" y="0"/>
                  </a:lnTo>
                  <a:cubicBezTo>
                    <a:pt x="5166940" y="0"/>
                    <a:pt x="5222820" y="55880"/>
                    <a:pt x="5222820" y="124460"/>
                  </a:cubicBezTo>
                  <a:lnTo>
                    <a:pt x="5222820" y="806251"/>
                  </a:lnTo>
                  <a:cubicBezTo>
                    <a:pt x="5222820" y="874831"/>
                    <a:pt x="5166940" y="930711"/>
                    <a:pt x="5098360" y="930711"/>
                  </a:cubicBezTo>
                  <a:close/>
                </a:path>
              </a:pathLst>
            </a:custGeom>
            <a:solidFill>
              <a:srgbClr val="FFFFFF"/>
            </a:solidFill>
          </p:spPr>
        </p:sp>
      </p:grpSp>
      <p:grpSp>
        <p:nvGrpSpPr>
          <p:cNvPr id="4" name="Group 4"/>
          <p:cNvGrpSpPr/>
          <p:nvPr/>
        </p:nvGrpSpPr>
        <p:grpSpPr>
          <a:xfrm>
            <a:off x="12031724" y="4055059"/>
            <a:ext cx="5202077" cy="5188075"/>
            <a:chOff x="0" y="0"/>
            <a:chExt cx="2200668" cy="2194745"/>
          </a:xfrm>
        </p:grpSpPr>
        <p:sp>
          <p:nvSpPr>
            <p:cNvPr id="5" name="Freeform 5"/>
            <p:cNvSpPr/>
            <p:nvPr/>
          </p:nvSpPr>
          <p:spPr>
            <a:xfrm>
              <a:off x="0" y="0"/>
              <a:ext cx="2200668" cy="2194745"/>
            </a:xfrm>
            <a:custGeom>
              <a:avLst/>
              <a:gdLst/>
              <a:ahLst/>
              <a:cxnLst/>
              <a:rect l="l" t="t" r="r" b="b"/>
              <a:pathLst>
                <a:path w="2200668" h="2194745">
                  <a:moveTo>
                    <a:pt x="2076208" y="2194745"/>
                  </a:moveTo>
                  <a:lnTo>
                    <a:pt x="124460" y="2194745"/>
                  </a:lnTo>
                  <a:cubicBezTo>
                    <a:pt x="55880" y="2194745"/>
                    <a:pt x="0" y="2138865"/>
                    <a:pt x="0" y="2070285"/>
                  </a:cubicBezTo>
                  <a:lnTo>
                    <a:pt x="0" y="124460"/>
                  </a:lnTo>
                  <a:cubicBezTo>
                    <a:pt x="0" y="55880"/>
                    <a:pt x="55880" y="0"/>
                    <a:pt x="124460" y="0"/>
                  </a:cubicBezTo>
                  <a:lnTo>
                    <a:pt x="2076208" y="0"/>
                  </a:lnTo>
                  <a:cubicBezTo>
                    <a:pt x="2144788" y="0"/>
                    <a:pt x="2200668" y="55880"/>
                    <a:pt x="2200668" y="124460"/>
                  </a:cubicBezTo>
                  <a:lnTo>
                    <a:pt x="2200668" y="2070285"/>
                  </a:lnTo>
                  <a:cubicBezTo>
                    <a:pt x="2200668" y="2138865"/>
                    <a:pt x="2144788" y="2194745"/>
                    <a:pt x="2076208" y="2194745"/>
                  </a:cubicBezTo>
                  <a:close/>
                </a:path>
              </a:pathLst>
            </a:custGeom>
            <a:solidFill>
              <a:srgbClr val="FFFFFF"/>
            </a:solidFill>
          </p:spPr>
        </p:sp>
      </p:grpSp>
      <p:grpSp>
        <p:nvGrpSpPr>
          <p:cNvPr id="8" name="Group 8"/>
          <p:cNvGrpSpPr/>
          <p:nvPr/>
        </p:nvGrpSpPr>
        <p:grpSpPr>
          <a:xfrm>
            <a:off x="6542962" y="4055060"/>
            <a:ext cx="5202077" cy="5188075"/>
            <a:chOff x="0" y="0"/>
            <a:chExt cx="2200668" cy="2194745"/>
          </a:xfrm>
        </p:grpSpPr>
        <p:sp>
          <p:nvSpPr>
            <p:cNvPr id="9" name="Freeform 9"/>
            <p:cNvSpPr/>
            <p:nvPr/>
          </p:nvSpPr>
          <p:spPr>
            <a:xfrm>
              <a:off x="0" y="0"/>
              <a:ext cx="2200668" cy="2194745"/>
            </a:xfrm>
            <a:custGeom>
              <a:avLst/>
              <a:gdLst/>
              <a:ahLst/>
              <a:cxnLst/>
              <a:rect l="l" t="t" r="r" b="b"/>
              <a:pathLst>
                <a:path w="2200668" h="2194745">
                  <a:moveTo>
                    <a:pt x="2076208" y="2194745"/>
                  </a:moveTo>
                  <a:lnTo>
                    <a:pt x="124460" y="2194745"/>
                  </a:lnTo>
                  <a:cubicBezTo>
                    <a:pt x="55880" y="2194745"/>
                    <a:pt x="0" y="2138865"/>
                    <a:pt x="0" y="2070285"/>
                  </a:cubicBezTo>
                  <a:lnTo>
                    <a:pt x="0" y="124460"/>
                  </a:lnTo>
                  <a:cubicBezTo>
                    <a:pt x="0" y="55880"/>
                    <a:pt x="55880" y="0"/>
                    <a:pt x="124460" y="0"/>
                  </a:cubicBezTo>
                  <a:lnTo>
                    <a:pt x="2076208" y="0"/>
                  </a:lnTo>
                  <a:cubicBezTo>
                    <a:pt x="2144788" y="0"/>
                    <a:pt x="2200668" y="55880"/>
                    <a:pt x="2200668" y="124460"/>
                  </a:cubicBezTo>
                  <a:lnTo>
                    <a:pt x="2200668" y="2070285"/>
                  </a:lnTo>
                  <a:cubicBezTo>
                    <a:pt x="2200668" y="2138865"/>
                    <a:pt x="2144788" y="2194745"/>
                    <a:pt x="2076208" y="2194745"/>
                  </a:cubicBezTo>
                  <a:close/>
                </a:path>
              </a:pathLst>
            </a:custGeom>
            <a:solidFill>
              <a:srgbClr val="FFFFFF"/>
            </a:solidFill>
          </p:spPr>
        </p:sp>
      </p:grpSp>
      <p:grpSp>
        <p:nvGrpSpPr>
          <p:cNvPr id="12" name="Group 12"/>
          <p:cNvGrpSpPr/>
          <p:nvPr/>
        </p:nvGrpSpPr>
        <p:grpSpPr>
          <a:xfrm>
            <a:off x="1028700" y="1028700"/>
            <a:ext cx="1830230" cy="858081"/>
            <a:chOff x="0" y="0"/>
            <a:chExt cx="2440306" cy="1144108"/>
          </a:xfrm>
        </p:grpSpPr>
        <p:grpSp>
          <p:nvGrpSpPr>
            <p:cNvPr id="13" name="Group 13"/>
            <p:cNvGrpSpPr/>
            <p:nvPr/>
          </p:nvGrpSpPr>
          <p:grpSpPr>
            <a:xfrm>
              <a:off x="0" y="0"/>
              <a:ext cx="2440306" cy="1144108"/>
              <a:chOff x="0" y="0"/>
              <a:chExt cx="933897" cy="406400"/>
            </a:xfrm>
          </p:grpSpPr>
          <p:sp>
            <p:nvSpPr>
              <p:cNvPr id="14" name="Freeform 14"/>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7EC1D1"/>
              </a:solidFill>
            </p:spPr>
          </p:sp>
        </p:grpSp>
        <p:pic>
          <p:nvPicPr>
            <p:cNvPr id="15"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375368">
              <a:off x="1089772" y="52420"/>
              <a:ext cx="260762" cy="1039269"/>
            </a:xfrm>
            <a:prstGeom prst="rect">
              <a:avLst/>
            </a:prstGeom>
          </p:spPr>
        </p:pic>
      </p:grpSp>
      <p:grpSp>
        <p:nvGrpSpPr>
          <p:cNvPr id="16" name="Group 16"/>
          <p:cNvGrpSpPr/>
          <p:nvPr/>
        </p:nvGrpSpPr>
        <p:grpSpPr>
          <a:xfrm>
            <a:off x="1028700" y="4055060"/>
            <a:ext cx="5202077" cy="5188075"/>
            <a:chOff x="0" y="0"/>
            <a:chExt cx="2200668" cy="2194745"/>
          </a:xfrm>
        </p:grpSpPr>
        <p:sp>
          <p:nvSpPr>
            <p:cNvPr id="17" name="Freeform 17"/>
            <p:cNvSpPr/>
            <p:nvPr/>
          </p:nvSpPr>
          <p:spPr>
            <a:xfrm>
              <a:off x="0" y="0"/>
              <a:ext cx="2200668" cy="2194745"/>
            </a:xfrm>
            <a:custGeom>
              <a:avLst/>
              <a:gdLst/>
              <a:ahLst/>
              <a:cxnLst/>
              <a:rect l="l" t="t" r="r" b="b"/>
              <a:pathLst>
                <a:path w="2200668" h="2194745">
                  <a:moveTo>
                    <a:pt x="2076208" y="2194745"/>
                  </a:moveTo>
                  <a:lnTo>
                    <a:pt x="124460" y="2194745"/>
                  </a:lnTo>
                  <a:cubicBezTo>
                    <a:pt x="55880" y="2194745"/>
                    <a:pt x="0" y="2138865"/>
                    <a:pt x="0" y="2070285"/>
                  </a:cubicBezTo>
                  <a:lnTo>
                    <a:pt x="0" y="124460"/>
                  </a:lnTo>
                  <a:cubicBezTo>
                    <a:pt x="0" y="55880"/>
                    <a:pt x="55880" y="0"/>
                    <a:pt x="124460" y="0"/>
                  </a:cubicBezTo>
                  <a:lnTo>
                    <a:pt x="2076208" y="0"/>
                  </a:lnTo>
                  <a:cubicBezTo>
                    <a:pt x="2144788" y="0"/>
                    <a:pt x="2200668" y="55880"/>
                    <a:pt x="2200668" y="124460"/>
                  </a:cubicBezTo>
                  <a:lnTo>
                    <a:pt x="2200668" y="2070285"/>
                  </a:lnTo>
                  <a:cubicBezTo>
                    <a:pt x="2200668" y="2138865"/>
                    <a:pt x="2144788" y="2194745"/>
                    <a:pt x="2076208" y="2194745"/>
                  </a:cubicBezTo>
                  <a:close/>
                </a:path>
              </a:pathLst>
            </a:custGeom>
            <a:solidFill>
              <a:srgbClr val="FFFFFF"/>
            </a:solidFill>
          </p:spPr>
        </p:sp>
      </p:grpSp>
      <p:sp>
        <p:nvSpPr>
          <p:cNvPr id="20" name="TextBox 20"/>
          <p:cNvSpPr txBox="1"/>
          <p:nvPr/>
        </p:nvSpPr>
        <p:spPr>
          <a:xfrm>
            <a:off x="5121258" y="2106942"/>
            <a:ext cx="10726273" cy="559897"/>
          </a:xfrm>
          <a:prstGeom prst="rect">
            <a:avLst/>
          </a:prstGeom>
        </p:spPr>
        <p:txBody>
          <a:bodyPr lIns="0" tIns="0" rIns="0" bIns="0" rtlCol="0" anchor="t">
            <a:spAutoFit/>
          </a:bodyPr>
          <a:lstStyle/>
          <a:p>
            <a:pPr marL="0" marR="0" lvl="0" indent="0" algn="ctr" defTabSz="914400" rtl="0" eaLnBrk="1" fontAlgn="auto" latinLnBrk="0" hangingPunct="1">
              <a:lnSpc>
                <a:spcPts val="403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HƯỚNG DẪN VỀ NHÀ</a:t>
            </a:r>
          </a:p>
        </p:txBody>
      </p:sp>
      <p:sp>
        <p:nvSpPr>
          <p:cNvPr id="21" name="TextBox 20"/>
          <p:cNvSpPr txBox="1"/>
          <p:nvPr/>
        </p:nvSpPr>
        <p:spPr>
          <a:xfrm>
            <a:off x="1627570" y="5659834"/>
            <a:ext cx="4004336" cy="274825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Ôn</a:t>
            </a:r>
            <a:r>
              <a:rPr kumimoji="0" lang="en-GB"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lại</a:t>
            </a:r>
            <a:r>
              <a:rPr kumimoji="0" lang="en-GB"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những</a:t>
            </a:r>
            <a:r>
              <a:rPr kumimoji="0" lang="en-GB"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kiến</a:t>
            </a:r>
            <a:r>
              <a:rPr kumimoji="0" lang="en-GB"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thức</a:t>
            </a:r>
            <a:r>
              <a:rPr kumimoji="0" lang="en-GB"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đã</a:t>
            </a:r>
            <a:r>
              <a:rPr kumimoji="0" lang="en-GB"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học</a:t>
            </a:r>
            <a:r>
              <a:rPr kumimoji="0" lang="en-GB"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trong</a:t>
            </a:r>
            <a:r>
              <a:rPr kumimoji="0" lang="en-GB"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bài</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 name="TextBox 21"/>
          <p:cNvSpPr txBox="1"/>
          <p:nvPr/>
        </p:nvSpPr>
        <p:spPr>
          <a:xfrm>
            <a:off x="6829647" y="5046964"/>
            <a:ext cx="4603207" cy="274825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Hoàn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thành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tập</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1b,c;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40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2b,c;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40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3;4;6 (</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SGK – 70)</a:t>
            </a:r>
          </a:p>
        </p:txBody>
      </p:sp>
      <p:sp>
        <p:nvSpPr>
          <p:cNvPr id="23" name="TextBox 22"/>
          <p:cNvSpPr txBox="1"/>
          <p:nvPr/>
        </p:nvSpPr>
        <p:spPr>
          <a:xfrm>
            <a:off x="12297010" y="5143500"/>
            <a:ext cx="4671503" cy="90159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Giờ</a:t>
            </a:r>
            <a:r>
              <a:rPr kumimoji="0" lang="en-US" sz="40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sau</a:t>
            </a:r>
            <a:r>
              <a:rPr kumimoji="0" lang="en-US" sz="40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luyện</a:t>
            </a:r>
            <a:r>
              <a:rPr kumimoji="0" lang="en-US" sz="40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tập</a:t>
            </a:r>
            <a:endPar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 name="TextBox 23"/>
          <p:cNvSpPr txBox="1"/>
          <p:nvPr/>
        </p:nvSpPr>
        <p:spPr>
          <a:xfrm>
            <a:off x="2843997" y="4838700"/>
            <a:ext cx="1804203"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01</a:t>
            </a:r>
          </a:p>
        </p:txBody>
      </p:sp>
      <p:sp>
        <p:nvSpPr>
          <p:cNvPr id="25" name="TextBox 24"/>
          <p:cNvSpPr txBox="1"/>
          <p:nvPr/>
        </p:nvSpPr>
        <p:spPr>
          <a:xfrm>
            <a:off x="8241897" y="4217065"/>
            <a:ext cx="1804203"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02</a:t>
            </a:r>
          </a:p>
        </p:txBody>
      </p:sp>
      <p:sp>
        <p:nvSpPr>
          <p:cNvPr id="26" name="TextBox 25"/>
          <p:cNvSpPr txBox="1"/>
          <p:nvPr/>
        </p:nvSpPr>
        <p:spPr>
          <a:xfrm>
            <a:off x="13639800" y="4121866"/>
            <a:ext cx="1804203"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03</a:t>
            </a:r>
          </a:p>
        </p:txBody>
      </p:sp>
    </p:spTree>
    <p:extLst>
      <p:ext uri="{BB962C8B-B14F-4D97-AF65-F5344CB8AC3E}">
        <p14:creationId xmlns:p14="http://schemas.microsoft.com/office/powerpoint/2010/main" val="1090189579"/>
      </p:ext>
    </p:extLst>
  </p:cSld>
  <p:clrMapOvr>
    <a:masterClrMapping/>
  </p:clrMapOvr>
  <mc:AlternateContent xmlns:mc="http://schemas.openxmlformats.org/markup-compatibility/2006" xmlns:p14="http://schemas.microsoft.com/office/powerpoint/2010/main">
    <mc:Choice Requires="p14">
      <p:transition spd="slow" p14:dur="125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outVertical)">
                                      <p:cBhvr>
                                        <p:cTn id="7" dur="500"/>
                                        <p:tgtEl>
                                          <p:spTgt spid="20"/>
                                        </p:tgtEl>
                                      </p:cBhvr>
                                    </p:animEffect>
                                  </p:childTnLst>
                                </p:cTn>
                              </p:par>
                              <p:par>
                                <p:cTn id="8" presetID="16" presetClass="entr" presetSubtype="37"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out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strVal val="#ppt_h"/>
                                          </p:val>
                                        </p:tav>
                                        <p:tav tm="100000">
                                          <p:val>
                                            <p:strVal val="#ppt_h"/>
                                          </p:val>
                                        </p:tav>
                                      </p:tavLst>
                                    </p:anim>
                                  </p:childTnLst>
                                </p:cTn>
                              </p:par>
                              <p:par>
                                <p:cTn id="17" presetID="17" presetClass="entr" presetSubtype="1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fltVal val="0"/>
                                          </p:val>
                                        </p:tav>
                                        <p:tav tm="100000">
                                          <p:val>
                                            <p:strVal val="#ppt_w"/>
                                          </p:val>
                                        </p:tav>
                                      </p:tavLst>
                                    </p:anim>
                                    <p:anim calcmode="lin" valueType="num">
                                      <p:cBhvr>
                                        <p:cTn id="20" dur="500" fill="hold"/>
                                        <p:tgtEl>
                                          <p:spTgt spid="24"/>
                                        </p:tgtEl>
                                        <p:attrNameLst>
                                          <p:attrName>ppt_h</p:attrName>
                                        </p:attrNameLst>
                                      </p:cBhvr>
                                      <p:tavLst>
                                        <p:tav tm="0">
                                          <p:val>
                                            <p:strVal val="#ppt_h"/>
                                          </p:val>
                                        </p:tav>
                                        <p:tav tm="100000">
                                          <p:val>
                                            <p:strVal val="#ppt_h"/>
                                          </p:val>
                                        </p:tav>
                                      </p:tavLst>
                                    </p:anim>
                                  </p:childTnLst>
                                </p:cTn>
                              </p:par>
                              <p:par>
                                <p:cTn id="21" presetID="17" presetClass="entr" presetSubtype="1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7" presetClass="entr" presetSubtype="1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500" fill="hold"/>
                                        <p:tgtEl>
                                          <p:spTgt spid="25"/>
                                        </p:tgtEl>
                                        <p:attrNameLst>
                                          <p:attrName>ppt_w</p:attrName>
                                        </p:attrNameLst>
                                      </p:cBhvr>
                                      <p:tavLst>
                                        <p:tav tm="0">
                                          <p:val>
                                            <p:fltVal val="0"/>
                                          </p:val>
                                        </p:tav>
                                        <p:tav tm="100000">
                                          <p:val>
                                            <p:strVal val="#ppt_w"/>
                                          </p:val>
                                        </p:tav>
                                      </p:tavLst>
                                    </p:anim>
                                    <p:anim calcmode="lin" valueType="num">
                                      <p:cBhvr>
                                        <p:cTn id="30" dur="500" fill="hold"/>
                                        <p:tgtEl>
                                          <p:spTgt spid="25"/>
                                        </p:tgtEl>
                                        <p:attrNameLst>
                                          <p:attrName>ppt_h</p:attrName>
                                        </p:attrNameLst>
                                      </p:cBhvr>
                                      <p:tavLst>
                                        <p:tav tm="0">
                                          <p:val>
                                            <p:strVal val="#ppt_h"/>
                                          </p:val>
                                        </p:tav>
                                        <p:tav tm="100000">
                                          <p:val>
                                            <p:strVal val="#ppt_h"/>
                                          </p:val>
                                        </p:tav>
                                      </p:tavLst>
                                    </p:anim>
                                  </p:childTnLst>
                                </p:cTn>
                              </p:par>
                              <p:par>
                                <p:cTn id="31" presetID="17" presetClass="entr" presetSubtype="1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strVal val="#ppt_h"/>
                                          </p:val>
                                        </p:tav>
                                        <p:tav tm="100000">
                                          <p:val>
                                            <p:strVal val="#ppt_h"/>
                                          </p:val>
                                        </p:tav>
                                      </p:tavLst>
                                    </p:anim>
                                  </p:childTnLst>
                                </p:cTn>
                              </p:par>
                              <p:par>
                                <p:cTn id="35" presetID="17" presetClass="entr" presetSubtype="1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ppt_w</p:attrName>
                                        </p:attrNameLst>
                                      </p:cBhvr>
                                      <p:tavLst>
                                        <p:tav tm="0">
                                          <p:val>
                                            <p:fltVal val="0"/>
                                          </p:val>
                                        </p:tav>
                                        <p:tav tm="100000">
                                          <p:val>
                                            <p:strVal val="#ppt_w"/>
                                          </p:val>
                                        </p:tav>
                                      </p:tavLst>
                                    </p:anim>
                                    <p:anim calcmode="lin" valueType="num">
                                      <p:cBhvr>
                                        <p:cTn id="38" dur="5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p:cTn id="43" dur="500" fill="hold"/>
                                        <p:tgtEl>
                                          <p:spTgt spid="4"/>
                                        </p:tgtEl>
                                        <p:attrNameLst>
                                          <p:attrName>ppt_w</p:attrName>
                                        </p:attrNameLst>
                                      </p:cBhvr>
                                      <p:tavLst>
                                        <p:tav tm="0">
                                          <p:val>
                                            <p:fltVal val="0"/>
                                          </p:val>
                                        </p:tav>
                                        <p:tav tm="100000">
                                          <p:val>
                                            <p:strVal val="#ppt_w"/>
                                          </p:val>
                                        </p:tav>
                                      </p:tavLst>
                                    </p:anim>
                                    <p:anim calcmode="lin" valueType="num">
                                      <p:cBhvr>
                                        <p:cTn id="44" dur="500" fill="hold"/>
                                        <p:tgtEl>
                                          <p:spTgt spid="4"/>
                                        </p:tgtEl>
                                        <p:attrNameLst>
                                          <p:attrName>ppt_h</p:attrName>
                                        </p:attrNameLst>
                                      </p:cBhvr>
                                      <p:tavLst>
                                        <p:tav tm="0">
                                          <p:val>
                                            <p:strVal val="#ppt_h"/>
                                          </p:val>
                                        </p:tav>
                                        <p:tav tm="100000">
                                          <p:val>
                                            <p:strVal val="#ppt_h"/>
                                          </p:val>
                                        </p:tav>
                                      </p:tavLst>
                                    </p:anim>
                                  </p:childTnLst>
                                </p:cTn>
                              </p:par>
                              <p:par>
                                <p:cTn id="45" presetID="17" presetClass="entr" presetSubtype="1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p:cTn id="47" dur="500" fill="hold"/>
                                        <p:tgtEl>
                                          <p:spTgt spid="26"/>
                                        </p:tgtEl>
                                        <p:attrNameLst>
                                          <p:attrName>ppt_w</p:attrName>
                                        </p:attrNameLst>
                                      </p:cBhvr>
                                      <p:tavLst>
                                        <p:tav tm="0">
                                          <p:val>
                                            <p:fltVal val="0"/>
                                          </p:val>
                                        </p:tav>
                                        <p:tav tm="100000">
                                          <p:val>
                                            <p:strVal val="#ppt_w"/>
                                          </p:val>
                                        </p:tav>
                                      </p:tavLst>
                                    </p:anim>
                                    <p:anim calcmode="lin" valueType="num">
                                      <p:cBhvr>
                                        <p:cTn id="48" dur="500" fill="hold"/>
                                        <p:tgtEl>
                                          <p:spTgt spid="26"/>
                                        </p:tgtEl>
                                        <p:attrNameLst>
                                          <p:attrName>ppt_h</p:attrName>
                                        </p:attrNameLst>
                                      </p:cBhvr>
                                      <p:tavLst>
                                        <p:tav tm="0">
                                          <p:val>
                                            <p:strVal val="#ppt_h"/>
                                          </p:val>
                                        </p:tav>
                                        <p:tav tm="100000">
                                          <p:val>
                                            <p:strVal val="#ppt_h"/>
                                          </p:val>
                                        </p:tav>
                                      </p:tavLst>
                                    </p:anim>
                                  </p:childTnLst>
                                </p:cTn>
                              </p:par>
                              <p:par>
                                <p:cTn id="49" presetID="17" presetClass="entr" presetSubtype="10"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5" grpId="0"/>
      <p:bldP spid="2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5A60F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2743200" y="1228581"/>
            <a:ext cx="13411199" cy="8029719"/>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5400000">
            <a:off x="13741222" y="4374072"/>
            <a:ext cx="7036156" cy="345411"/>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16934208" y="9006969"/>
            <a:ext cx="650184" cy="650184"/>
          </a:xfrm>
          <a:prstGeom prst="rect">
            <a:avLst/>
          </a:prstGeom>
        </p:spPr>
      </p:pic>
      <p:pic>
        <p:nvPicPr>
          <p:cNvPr id="6" name="Picture 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703608" y="9006969"/>
            <a:ext cx="650184" cy="650184"/>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745397" y="2681807"/>
            <a:ext cx="1216790" cy="1216790"/>
          </a:xfrm>
          <a:prstGeom prst="rect">
            <a:avLst/>
          </a:prstGeom>
        </p:spPr>
      </p:pic>
      <p:pic>
        <p:nvPicPr>
          <p:cNvPr id="8" name="Picture 8"/>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a:off x="745397" y="1228581"/>
            <a:ext cx="1216790" cy="1216790"/>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a:xfrm>
            <a:off x="745397" y="4222325"/>
            <a:ext cx="1216790" cy="1216790"/>
          </a:xfrm>
          <a:prstGeom prst="rect">
            <a:avLst/>
          </a:prstGeom>
        </p:spPr>
      </p:pic>
      <p:sp>
        <p:nvSpPr>
          <p:cNvPr id="10" name="TextBox 9"/>
          <p:cNvSpPr txBox="1"/>
          <p:nvPr/>
        </p:nvSpPr>
        <p:spPr>
          <a:xfrm>
            <a:off x="3771899" y="3833611"/>
            <a:ext cx="11353800" cy="32110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HẸN GẶP LẠI CÁC EM TRONG TIẾT HỌC SAU!</a:t>
            </a:r>
          </a:p>
        </p:txBody>
      </p:sp>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3204656">
            <a:off x="8183851" y="872010"/>
            <a:ext cx="2529894" cy="3332057"/>
          </a:xfrm>
          <a:prstGeom prst="rect">
            <a:avLst/>
          </a:prstGeom>
        </p:spPr>
      </p:pic>
    </p:spTree>
    <p:extLst>
      <p:ext uri="{BB962C8B-B14F-4D97-AF65-F5344CB8AC3E}">
        <p14:creationId xmlns:p14="http://schemas.microsoft.com/office/powerpoint/2010/main" val="1781059824"/>
      </p:ext>
    </p:extLst>
  </p:cSld>
  <p:clrMapOvr>
    <a:masterClrMapping/>
  </p:clrMapOvr>
  <mc:AlternateContent xmlns:mc="http://schemas.openxmlformats.org/markup-compatibility/2006" xmlns:p14="http://schemas.microsoft.com/office/powerpoint/2010/main">
    <mc:Choice Requires="p14">
      <p:transition spd="slow" p14:dur="1250">
        <p14:doors dir="ver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5A60F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883416" y="2443843"/>
            <a:ext cx="1322309" cy="867916"/>
          </a:xfrm>
          <a:prstGeom prst="rect">
            <a:avLst/>
          </a:prstGeom>
        </p:spPr>
      </p:pic>
      <p:pic>
        <p:nvPicPr>
          <p:cNvPr id="3"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883416" y="1028700"/>
            <a:ext cx="1322309" cy="867916"/>
          </a:xfrm>
          <a:prstGeom prst="rect">
            <a:avLst/>
          </a:prstGeom>
        </p:spPr>
      </p:pic>
      <p:pic>
        <p:nvPicPr>
          <p:cNvPr id="4"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883416" y="3833036"/>
            <a:ext cx="1322309" cy="867916"/>
          </a:xfrm>
          <a:prstGeom prst="rect">
            <a:avLst/>
          </a:prstGeom>
        </p:spPr>
      </p:pic>
      <p:pic>
        <p:nvPicPr>
          <p:cNvPr id="5"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6609116" y="8608116"/>
            <a:ext cx="650184" cy="650184"/>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1028700" y="8638166"/>
            <a:ext cx="650184" cy="650184"/>
          </a:xfrm>
          <a:prstGeom prst="rect">
            <a:avLst/>
          </a:prstGeom>
        </p:spPr>
      </p:pic>
      <p:pic>
        <p:nvPicPr>
          <p:cNvPr id="7"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3362813" y="1108229"/>
            <a:ext cx="11562374" cy="1408507"/>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rot="-10800000">
            <a:off x="3362813" y="2755163"/>
            <a:ext cx="11496472" cy="6208095"/>
          </a:xfrm>
          <a:prstGeom prst="rect">
            <a:avLst/>
          </a:prstGeom>
        </p:spPr>
      </p:pic>
      <p:sp>
        <p:nvSpPr>
          <p:cNvPr id="12" name="TextBox 12"/>
          <p:cNvSpPr txBox="1"/>
          <p:nvPr/>
        </p:nvSpPr>
        <p:spPr>
          <a:xfrm>
            <a:off x="4136211" y="1724442"/>
            <a:ext cx="9071766" cy="691087"/>
          </a:xfrm>
          <a:prstGeom prst="rect">
            <a:avLst/>
          </a:prstGeom>
        </p:spPr>
        <p:txBody>
          <a:bodyPr lIns="0" tIns="0" rIns="0" bIns="0" rtlCol="0" anchor="t">
            <a:spAutoFit/>
          </a:bodyPr>
          <a:lstStyle/>
          <a:p>
            <a:pPr marL="0" marR="0" lvl="0" indent="0" algn="ctr" defTabSz="914400" rtl="0" eaLnBrk="1" fontAlgn="auto" latinLnBrk="0" hangingPunct="1">
              <a:lnSpc>
                <a:spcPts val="497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F79646">
                    <a:lumMod val="75000"/>
                  </a:srgbClr>
                </a:solidFill>
                <a:effectLst/>
                <a:uLnTx/>
                <a:uFillTx/>
                <a:latin typeface="Arial" panose="020B0604020202020204" pitchFamily="34" charset="0"/>
                <a:ea typeface="+mn-ea"/>
                <a:cs typeface="Arial" panose="020B0604020202020204" pitchFamily="34" charset="0"/>
              </a:rPr>
              <a:t>BÀI 10: </a:t>
            </a:r>
            <a:r>
              <a:rPr kumimoji="0" lang="en-US" sz="7200" b="1" i="0" u="none" strike="noStrike" kern="1200" cap="none" spc="0" normalizeH="0" baseline="0" noProof="0" dirty="0" err="1">
                <a:ln>
                  <a:noFill/>
                </a:ln>
                <a:solidFill>
                  <a:srgbClr val="F79646">
                    <a:lumMod val="75000"/>
                  </a:srgbClr>
                </a:solidFill>
                <a:effectLst/>
                <a:uLnTx/>
                <a:uFillTx/>
                <a:latin typeface="Arial" panose="020B0604020202020204" pitchFamily="34" charset="0"/>
                <a:ea typeface="+mn-ea"/>
                <a:cs typeface="Arial" panose="020B0604020202020204" pitchFamily="34" charset="0"/>
              </a:rPr>
              <a:t>Tiết</a:t>
            </a:r>
            <a:r>
              <a:rPr kumimoji="0" lang="en-US" sz="7200" b="1" i="0" u="none" strike="noStrike" kern="1200" cap="none" spc="0" normalizeH="0" baseline="0" noProof="0" dirty="0">
                <a:ln>
                  <a:noFill/>
                </a:ln>
                <a:solidFill>
                  <a:srgbClr val="F79646">
                    <a:lumMod val="75000"/>
                  </a:srgbClr>
                </a:solidFill>
                <a:effectLst/>
                <a:uLnTx/>
                <a:uFillTx/>
                <a:latin typeface="Arial" panose="020B0604020202020204" pitchFamily="34" charset="0"/>
                <a:ea typeface="+mn-ea"/>
                <a:cs typeface="Arial" panose="020B0604020202020204" pitchFamily="34" charset="0"/>
              </a:rPr>
              <a:t> 87;88</a:t>
            </a:r>
          </a:p>
        </p:txBody>
      </p:sp>
      <p:pic>
        <p:nvPicPr>
          <p:cNvPr id="13" name="Picture 1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rot="5400000">
            <a:off x="13416130" y="4374072"/>
            <a:ext cx="7036156" cy="345411"/>
          </a:xfrm>
          <a:prstGeom prst="rect">
            <a:avLst/>
          </a:prstGeom>
        </p:spPr>
      </p:pic>
      <p:sp>
        <p:nvSpPr>
          <p:cNvPr id="14" name="TextBox 13"/>
          <p:cNvSpPr txBox="1"/>
          <p:nvPr/>
        </p:nvSpPr>
        <p:spPr>
          <a:xfrm>
            <a:off x="3886200" y="4266994"/>
            <a:ext cx="10439400" cy="32110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F79646">
                    <a:lumMod val="75000"/>
                  </a:srgbClr>
                </a:solidFill>
                <a:effectLst/>
                <a:uLnTx/>
                <a:uFillTx/>
                <a:latin typeface="Arial" panose="020B0604020202020204" pitchFamily="34" charset="0"/>
                <a:ea typeface="+mn-ea"/>
                <a:cs typeface="Arial" panose="020B0604020202020204" pitchFamily="34" charset="0"/>
              </a:rPr>
              <a:t>HAI BÀI TOÁN VỀ PHÂN SỐ (2 </a:t>
            </a:r>
            <a:r>
              <a:rPr kumimoji="0" lang="en-US" sz="7200" b="1" i="0" u="none" strike="noStrike" kern="1200" cap="none" spc="0" normalizeH="0" baseline="0" noProof="0" dirty="0" err="1">
                <a:ln>
                  <a:noFill/>
                </a:ln>
                <a:solidFill>
                  <a:srgbClr val="F79646">
                    <a:lumMod val="75000"/>
                  </a:srgbClr>
                </a:solidFill>
                <a:effectLst/>
                <a:uLnTx/>
                <a:uFillTx/>
                <a:latin typeface="Arial" panose="020B0604020202020204" pitchFamily="34" charset="0"/>
                <a:ea typeface="+mn-ea"/>
                <a:cs typeface="Arial" panose="020B0604020202020204" pitchFamily="34" charset="0"/>
              </a:rPr>
              <a:t>Tiết</a:t>
            </a:r>
            <a:r>
              <a:rPr kumimoji="0" lang="en-US" sz="7200" b="1" i="0" u="none" strike="noStrike" kern="1200" cap="none" spc="0" normalizeH="0" baseline="0" noProof="0" dirty="0">
                <a:ln>
                  <a:noFill/>
                </a:ln>
                <a:solidFill>
                  <a:srgbClr val="F79646">
                    <a:lumMod val="75000"/>
                  </a:srgbClr>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2161667494"/>
      </p:ext>
    </p:extLst>
  </p:cSld>
  <p:clrMapOvr>
    <a:masterClrMapping/>
  </p:clrMapOvr>
  <p:transition spd="slow">
    <p:wheel spokes="1"/>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BB040"/>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505200" y="1257300"/>
            <a:ext cx="10502261" cy="1279366"/>
          </a:xfrm>
          <a:prstGeom prst="rect">
            <a:avLst/>
          </a:prstGeom>
        </p:spPr>
      </p:pic>
      <p:sp>
        <p:nvSpPr>
          <p:cNvPr id="7" name="TextBox 7"/>
          <p:cNvSpPr txBox="1"/>
          <p:nvPr/>
        </p:nvSpPr>
        <p:spPr>
          <a:xfrm>
            <a:off x="4321151" y="1570691"/>
            <a:ext cx="8184056" cy="705321"/>
          </a:xfrm>
          <a:prstGeom prst="rect">
            <a:avLst/>
          </a:prstGeom>
        </p:spPr>
        <p:txBody>
          <a:bodyPr lIns="0" tIns="0" rIns="0" bIns="0" rtlCol="0" anchor="t">
            <a:spAutoFit/>
          </a:bodyPr>
          <a:lstStyle/>
          <a:p>
            <a:pPr marL="0" marR="0" lvl="0" indent="0" algn="ctr" defTabSz="914400" rtl="0" eaLnBrk="1" fontAlgn="auto" latinLnBrk="0" hangingPunct="1">
              <a:lnSpc>
                <a:spcPts val="5460"/>
              </a:lnSpc>
              <a:spcBef>
                <a:spcPct val="0"/>
              </a:spcBef>
              <a:spcAft>
                <a:spcPts val="0"/>
              </a:spcAft>
              <a:buClrTx/>
              <a:buSzTx/>
              <a:buFontTx/>
              <a:buNone/>
              <a:tabLst/>
              <a:defRPr/>
            </a:pPr>
            <a:r>
              <a:rPr kumimoji="0" lang="en-US" sz="6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LUYỆN TẬP</a:t>
            </a:r>
          </a:p>
        </p:txBody>
      </p:sp>
      <p:pic>
        <p:nvPicPr>
          <p:cNvPr id="18"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5400000">
            <a:off x="13741222" y="4374072"/>
            <a:ext cx="7036156" cy="345411"/>
          </a:xfrm>
          <a:prstGeom prst="rect">
            <a:avLst/>
          </a:prstGeom>
        </p:spPr>
      </p:pic>
      <p:pic>
        <p:nvPicPr>
          <p:cNvPr id="19" name="Picture 19"/>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16934208" y="9006969"/>
            <a:ext cx="650184" cy="650184"/>
          </a:xfrm>
          <a:prstGeom prst="rect">
            <a:avLst/>
          </a:prstGeom>
        </p:spPr>
      </p:pic>
      <p:pic>
        <p:nvPicPr>
          <p:cNvPr id="20" name="Picture 20"/>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703608" y="9006969"/>
            <a:ext cx="650184" cy="650184"/>
          </a:xfrm>
          <a:prstGeom prst="rect">
            <a:avLst/>
          </a:prstGeom>
        </p:spPr>
      </p:pic>
      <mc:AlternateContent xmlns:mc="http://schemas.openxmlformats.org/markup-compatibility/2006" xmlns:a14="http://schemas.microsoft.com/office/drawing/2010/main">
        <mc:Choice Requires="a14">
          <p:sp>
            <p:nvSpPr>
              <p:cNvPr id="21" name="TextBox 20"/>
              <p:cNvSpPr txBox="1"/>
              <p:nvPr/>
            </p:nvSpPr>
            <p:spPr>
              <a:xfrm>
                <a:off x="1864388" y="2678239"/>
                <a:ext cx="15222206" cy="2451953"/>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Bài 1 (SGK - tr69):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Tính</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a:t>
                </a:r>
                <a14:m>
                  <m:oMath xmlns:m="http://schemas.openxmlformats.org/officeDocument/2006/math">
                    <m:f>
                      <m:fPr>
                        <m:ctrlPr>
                          <a:rPr kumimoji="0" lang="en-US" sz="4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fPr>
                      <m:num>
                        <m:r>
                          <a:rPr kumimoji="0" lang="en-US" sz="4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3</m:t>
                        </m:r>
                      </m:num>
                      <m:den>
                        <m:r>
                          <a:rPr kumimoji="0" lang="en-US" sz="4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14</m:t>
                        </m:r>
                      </m:den>
                    </m:f>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của</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-49      b) </a:t>
                </a:r>
                <a14:m>
                  <m:oMath xmlns:m="http://schemas.openxmlformats.org/officeDocument/2006/math">
                    <m:f>
                      <m:fPr>
                        <m:ctrlPr>
                          <a:rPr kumimoji="0" lang="en-US" sz="4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fPr>
                      <m:num>
                        <m:r>
                          <a:rPr kumimoji="0" lang="en-US" sz="4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3</m:t>
                        </m:r>
                      </m:num>
                      <m:den>
                        <m:r>
                          <a:rPr kumimoji="0" lang="en-US" sz="4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4</m:t>
                        </m:r>
                      </m:den>
                    </m:f>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của</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f>
                      <m:fPr>
                        <m:ctrlPr>
                          <a:rPr kumimoji="0" lang="en-US" sz="4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fPr>
                      <m:num>
                        <m:r>
                          <a:rPr kumimoji="0" lang="en-US" sz="4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−18</m:t>
                        </m:r>
                      </m:num>
                      <m:den>
                        <m:r>
                          <a:rPr kumimoji="0" lang="en-US" sz="4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25</m:t>
                        </m:r>
                      </m:den>
                    </m:f>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 1</a:t>
                </a:r>
                <a14:m>
                  <m:oMath xmlns:m="http://schemas.openxmlformats.org/officeDocument/2006/math">
                    <m:f>
                      <m:fPr>
                        <m:ctrlPr>
                          <a:rPr kumimoji="0" lang="en-US" sz="4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fPr>
                      <m:num>
                        <m:r>
                          <a:rPr kumimoji="0" lang="en-US" sz="4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m:t>
                        </m:r>
                      </m:num>
                      <m:den>
                        <m:r>
                          <a:rPr kumimoji="0" lang="en-US" sz="4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3</m:t>
                        </m:r>
                      </m:den>
                    </m:f>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của</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3</a:t>
                </a:r>
                <a14:m>
                  <m:oMath xmlns:m="http://schemas.openxmlformats.org/officeDocument/2006/math">
                    <m:f>
                      <m:fPr>
                        <m:ctrlPr>
                          <a:rPr kumimoji="0" lang="en-US" sz="4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fPr>
                      <m:num>
                        <m:r>
                          <a:rPr kumimoji="0" lang="en-US" sz="4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m:t>
                        </m:r>
                      </m:num>
                      <m:den>
                        <m:r>
                          <a:rPr kumimoji="0" lang="en-US" sz="4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9</m:t>
                        </m:r>
                      </m:den>
                    </m:f>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 40%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của</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f>
                      <m:fPr>
                        <m:ctrlPr>
                          <a:rPr kumimoji="0" lang="en-US" sz="44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ctrlPr>
                      </m:fPr>
                      <m:num>
                        <m:r>
                          <a:rPr kumimoji="0" lang="en-US" sz="4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20</m:t>
                        </m:r>
                      </m:num>
                      <m:den>
                        <m:r>
                          <a:rPr kumimoji="0" lang="en-US" sz="4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9</m:t>
                        </m:r>
                      </m:den>
                    </m:f>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mc:Choice>
        <mc:Fallback xmlns="">
          <p:sp>
            <p:nvSpPr>
              <p:cNvPr id="21" name="TextBox 20"/>
              <p:cNvSpPr txBox="1">
                <a:spLocks noRot="1" noChangeAspect="1" noMove="1" noResize="1" noEditPoints="1" noAdjustHandles="1" noChangeArrowheads="1" noChangeShapeType="1" noTextEdit="1"/>
              </p:cNvSpPr>
              <p:nvPr/>
            </p:nvSpPr>
            <p:spPr>
              <a:xfrm>
                <a:off x="1864388" y="2678239"/>
                <a:ext cx="15222206" cy="2451953"/>
              </a:xfrm>
              <a:prstGeom prst="rect">
                <a:avLst/>
              </a:prstGeom>
              <a:blipFill rotWithShape="0">
                <a:blip r:embed="rId12"/>
                <a:stretch>
                  <a:fillRect l="-14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2282211" y="6057900"/>
                <a:ext cx="14478000" cy="2960939"/>
              </a:xfrm>
              <a:prstGeom prst="rect">
                <a:avLst/>
              </a:prstGeom>
            </p:spPr>
            <p:txBody>
              <a:bodyPr wrap="square">
                <a:spAutoFit/>
              </a:bodyPr>
              <a:lstStyle/>
              <a:p>
                <a:pPr marL="0" marR="0" lvl="0" indent="0" algn="just" defTabSz="914400" rtl="0" eaLnBrk="1" fontAlgn="auto" latinLnBrk="0" hangingPunct="1">
                  <a:lnSpc>
                    <a:spcPct val="135000"/>
                  </a:lnSpc>
                  <a:spcBef>
                    <a:spcPts val="600"/>
                  </a:spcBef>
                  <a:spcAft>
                    <a:spcPts val="600"/>
                  </a:spcAft>
                  <a:buClrTx/>
                  <a:buSzTx/>
                  <a:buFontTx/>
                  <a:buNone/>
                  <a:tabLst/>
                  <a:defRPr/>
                </a:pPr>
                <a:r>
                  <a:rPr kumimoji="0" lang="en-GB"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f>
                      <m:fPr>
                        <m:ctrlPr>
                          <a:rPr kumimoji="0" lang="en-US" sz="44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mn-cs"/>
                          </a:rPr>
                        </m:ctrlPr>
                      </m:fPr>
                      <m:num>
                        <m:r>
                          <a:rPr kumimoji="0" lang="en-GB" sz="44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mn-cs"/>
                          </a:rPr>
                          <m:t>3</m:t>
                        </m:r>
                      </m:num>
                      <m:den>
                        <m:r>
                          <a:rPr kumimoji="0" lang="en-GB" sz="44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mn-cs"/>
                          </a:rPr>
                          <m:t>14</m:t>
                        </m:r>
                      </m:den>
                    </m:f>
                    <m:r>
                      <a:rPr kumimoji="0" lang="en-GB" sz="44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mn-cs"/>
                      </a:rPr>
                      <m:t> .</m:t>
                    </m:r>
                    <m:d>
                      <m:dPr>
                        <m:ctrlPr>
                          <a:rPr kumimoji="0" lang="en-US" sz="44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mn-cs"/>
                          </a:rPr>
                        </m:ctrlPr>
                      </m:dPr>
                      <m:e>
                        <m:r>
                          <a:rPr kumimoji="0" lang="en-GB" sz="44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mn-cs"/>
                          </a:rPr>
                          <m:t>−49</m:t>
                        </m:r>
                      </m:e>
                    </m:d>
                    <m:r>
                      <a:rPr kumimoji="0" lang="en-GB" sz="44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mn-cs"/>
                      </a:rPr>
                      <m:t>= </m:t>
                    </m:r>
                    <m:f>
                      <m:fPr>
                        <m:ctrlPr>
                          <a:rPr kumimoji="0" lang="en-US" sz="44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mn-cs"/>
                          </a:rPr>
                        </m:ctrlPr>
                      </m:fPr>
                      <m:num>
                        <m:r>
                          <a:rPr kumimoji="0" lang="en-GB" sz="44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mn-cs"/>
                          </a:rPr>
                          <m:t>−21</m:t>
                        </m:r>
                      </m:num>
                      <m:den>
                        <m:r>
                          <a:rPr kumimoji="0" lang="en-GB" sz="44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mn-cs"/>
                          </a:rPr>
                          <m:t>2</m:t>
                        </m:r>
                      </m:den>
                    </m:f>
                  </m:oMath>
                </a14:m>
                <a:r>
                  <a:rPr kumimoji="0" lang="en-GB"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b)  </a:t>
                </a:r>
                <a14:m>
                  <m:oMath xmlns:m="http://schemas.openxmlformats.org/officeDocument/2006/math">
                    <m:f>
                      <m:fPr>
                        <m:ctrlPr>
                          <a:rPr kumimoji="0" lang="en-US" sz="44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mn-cs"/>
                          </a:rPr>
                        </m:ctrlPr>
                      </m:fPr>
                      <m:num>
                        <m:r>
                          <a:rPr kumimoji="0" lang="en-GB" sz="44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mn-cs"/>
                          </a:rPr>
                          <m:t>3</m:t>
                        </m:r>
                      </m:num>
                      <m:den>
                        <m:r>
                          <a:rPr kumimoji="0" lang="en-GB" sz="44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mn-cs"/>
                          </a:rPr>
                          <m:t>4</m:t>
                        </m:r>
                      </m:den>
                    </m:f>
                  </m:oMath>
                </a14:m>
                <a:r>
                  <a:rPr kumimoji="0" lang="en-GB"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kumimoji="0" lang="en-US" sz="44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mn-cs"/>
                          </a:rPr>
                        </m:ctrlPr>
                      </m:fPr>
                      <m:num>
                        <m:r>
                          <a:rPr kumimoji="0" lang="en-GB" sz="44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mn-cs"/>
                          </a:rPr>
                          <m:t>−18</m:t>
                        </m:r>
                      </m:num>
                      <m:den>
                        <m:r>
                          <a:rPr kumimoji="0" lang="en-GB" sz="44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mn-cs"/>
                          </a:rPr>
                          <m:t>25</m:t>
                        </m:r>
                      </m:den>
                    </m:f>
                    <m:r>
                      <a:rPr kumimoji="0" lang="en-GB" sz="44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mn-cs"/>
                      </a:rPr>
                      <m:t>= </m:t>
                    </m:r>
                    <m:f>
                      <m:fPr>
                        <m:ctrlPr>
                          <a:rPr kumimoji="0" lang="en-US" sz="44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mn-cs"/>
                          </a:rPr>
                        </m:ctrlPr>
                      </m:fPr>
                      <m:num>
                        <m:r>
                          <a:rPr kumimoji="0" lang="en-GB" sz="44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mn-cs"/>
                          </a:rPr>
                          <m:t>−27</m:t>
                        </m:r>
                      </m:num>
                      <m:den>
                        <m:r>
                          <a:rPr kumimoji="0" lang="en-GB" sz="44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mn-cs"/>
                          </a:rPr>
                          <m:t>50</m:t>
                        </m:r>
                      </m:den>
                    </m:f>
                    <m:r>
                      <a:rPr kumimoji="0" lang="en-GB" sz="44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mn-cs"/>
                      </a:rPr>
                      <m:t> </m:t>
                    </m:r>
                  </m:oMath>
                </a14:m>
                <a:endPar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35000"/>
                  </a:lnSpc>
                  <a:spcBef>
                    <a:spcPts val="600"/>
                  </a:spcBef>
                  <a:spcAft>
                    <a:spcPts val="600"/>
                  </a:spcAft>
                  <a:buClrTx/>
                  <a:buSzTx/>
                  <a:buFontTx/>
                  <a:buNone/>
                  <a:tabLst/>
                  <a:defRPr/>
                </a:pPr>
                <a:r>
                  <a:rPr kumimoji="0" lang="en-GB"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 </a:t>
                </a:r>
                <a14:m>
                  <m:oMath xmlns:m="http://schemas.openxmlformats.org/officeDocument/2006/math">
                    <m:r>
                      <a:rPr kumimoji="0" lang="en-GB" sz="44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mn-cs"/>
                      </a:rPr>
                      <m:t>3</m:t>
                    </m:r>
                    <m:f>
                      <m:fPr>
                        <m:ctrlPr>
                          <a:rPr kumimoji="0" lang="en-US" sz="44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mn-cs"/>
                          </a:rPr>
                        </m:ctrlPr>
                      </m:fPr>
                      <m:num>
                        <m:r>
                          <a:rPr kumimoji="0" lang="en-GB" sz="44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mn-cs"/>
                          </a:rPr>
                          <m:t>2</m:t>
                        </m:r>
                      </m:num>
                      <m:den>
                        <m:r>
                          <a:rPr kumimoji="0" lang="en-GB" sz="44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mn-cs"/>
                          </a:rPr>
                          <m:t>9</m:t>
                        </m:r>
                      </m:den>
                    </m:f>
                    <m:r>
                      <a:rPr kumimoji="0" lang="en-GB" sz="44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mn-cs"/>
                      </a:rPr>
                      <m:t> . 1</m:t>
                    </m:r>
                    <m:f>
                      <m:fPr>
                        <m:ctrlPr>
                          <a:rPr kumimoji="0" lang="en-US" sz="44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mn-cs"/>
                          </a:rPr>
                        </m:ctrlPr>
                      </m:fPr>
                      <m:num>
                        <m:r>
                          <a:rPr kumimoji="0" lang="en-GB" sz="44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mn-cs"/>
                          </a:rPr>
                          <m:t>2</m:t>
                        </m:r>
                      </m:num>
                      <m:den>
                        <m:r>
                          <a:rPr kumimoji="0" lang="en-GB" sz="44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mn-cs"/>
                          </a:rPr>
                          <m:t>3</m:t>
                        </m:r>
                      </m:den>
                    </m:f>
                    <m:r>
                      <a:rPr kumimoji="0" lang="en-GB" sz="44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mn-cs"/>
                      </a:rPr>
                      <m:t>= </m:t>
                    </m:r>
                    <m:f>
                      <m:fPr>
                        <m:ctrlPr>
                          <a:rPr kumimoji="0" lang="en-US" sz="44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mn-cs"/>
                          </a:rPr>
                        </m:ctrlPr>
                      </m:fPr>
                      <m:num>
                        <m:r>
                          <a:rPr kumimoji="0" lang="en-GB" sz="44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mn-cs"/>
                          </a:rPr>
                          <m:t>29</m:t>
                        </m:r>
                      </m:num>
                      <m:den>
                        <m:r>
                          <a:rPr kumimoji="0" lang="en-GB" sz="44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mn-cs"/>
                          </a:rPr>
                          <m:t>9</m:t>
                        </m:r>
                      </m:den>
                    </m:f>
                    <m:r>
                      <a:rPr kumimoji="0" lang="en-GB" sz="44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mn-cs"/>
                      </a:rPr>
                      <m:t> . </m:t>
                    </m:r>
                    <m:f>
                      <m:fPr>
                        <m:ctrlPr>
                          <a:rPr kumimoji="0" lang="en-US" sz="44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mn-cs"/>
                          </a:rPr>
                        </m:ctrlPr>
                      </m:fPr>
                      <m:num>
                        <m:r>
                          <a:rPr kumimoji="0" lang="en-GB" sz="44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mn-cs"/>
                          </a:rPr>
                          <m:t>5</m:t>
                        </m:r>
                      </m:num>
                      <m:den>
                        <m:r>
                          <a:rPr kumimoji="0" lang="en-GB" sz="44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mn-cs"/>
                          </a:rPr>
                          <m:t>3 </m:t>
                        </m:r>
                      </m:den>
                    </m:f>
                    <m:r>
                      <a:rPr kumimoji="0" lang="en-GB" sz="44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mn-cs"/>
                      </a:rPr>
                      <m:t>= </m:t>
                    </m:r>
                    <m:f>
                      <m:fPr>
                        <m:ctrlPr>
                          <a:rPr kumimoji="0" lang="en-US" sz="44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mn-cs"/>
                          </a:rPr>
                        </m:ctrlPr>
                      </m:fPr>
                      <m:num>
                        <m:r>
                          <a:rPr kumimoji="0" lang="en-GB" sz="44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mn-cs"/>
                          </a:rPr>
                          <m:t>145</m:t>
                        </m:r>
                      </m:num>
                      <m:den>
                        <m:r>
                          <a:rPr kumimoji="0" lang="en-GB" sz="44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mn-cs"/>
                          </a:rPr>
                          <m:t>27</m:t>
                        </m:r>
                      </m:den>
                    </m:f>
                  </m:oMath>
                </a14:m>
                <a:r>
                  <a:rPr kumimoji="0" lang="en-GB"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d)  </a:t>
                </a:r>
                <a14:m>
                  <m:oMath xmlns:m="http://schemas.openxmlformats.org/officeDocument/2006/math">
                    <m:f>
                      <m:fPr>
                        <m:ctrlPr>
                          <a:rPr kumimoji="0" lang="en-US" sz="44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mn-cs"/>
                          </a:rPr>
                        </m:ctrlPr>
                      </m:fPr>
                      <m:num>
                        <m:r>
                          <a:rPr kumimoji="0" lang="en-GB" sz="44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mn-cs"/>
                          </a:rPr>
                          <m:t>40</m:t>
                        </m:r>
                      </m:num>
                      <m:den>
                        <m:r>
                          <a:rPr kumimoji="0" lang="en-GB" sz="44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mn-cs"/>
                          </a:rPr>
                          <m:t>100</m:t>
                        </m:r>
                      </m:den>
                    </m:f>
                  </m:oMath>
                </a14:m>
                <a:r>
                  <a:rPr kumimoji="0" lang="en-GB"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kumimoji="0" lang="en-US" sz="44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mn-cs"/>
                          </a:rPr>
                        </m:ctrlPr>
                      </m:fPr>
                      <m:num>
                        <m:r>
                          <a:rPr kumimoji="0" lang="en-GB" sz="44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mn-cs"/>
                          </a:rPr>
                          <m:t>20</m:t>
                        </m:r>
                      </m:num>
                      <m:den>
                        <m:r>
                          <a:rPr kumimoji="0" lang="en-GB" sz="44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mn-cs"/>
                          </a:rPr>
                          <m:t>9</m:t>
                        </m:r>
                      </m:den>
                    </m:f>
                    <m:r>
                      <a:rPr kumimoji="0" lang="en-GB" sz="44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mn-cs"/>
                      </a:rPr>
                      <m:t>= </m:t>
                    </m:r>
                    <m:f>
                      <m:fPr>
                        <m:ctrlPr>
                          <a:rPr kumimoji="0" lang="en-US" sz="44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mn-cs"/>
                          </a:rPr>
                        </m:ctrlPr>
                      </m:fPr>
                      <m:num>
                        <m:r>
                          <a:rPr kumimoji="0" lang="en-GB" sz="44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mn-cs"/>
                          </a:rPr>
                          <m:t>40</m:t>
                        </m:r>
                      </m:num>
                      <m:den>
                        <m:r>
                          <a:rPr kumimoji="0" lang="en-GB" sz="44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mn-cs"/>
                          </a:rPr>
                          <m:t>45</m:t>
                        </m:r>
                      </m:den>
                    </m:f>
                    <m:r>
                      <a:rPr kumimoji="0" lang="en-GB" sz="44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mn-cs"/>
                      </a:rPr>
                      <m:t>=</m:t>
                    </m:r>
                    <m:f>
                      <m:fPr>
                        <m:ctrlPr>
                          <a:rPr kumimoji="0" lang="en-US" sz="44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mn-cs"/>
                          </a:rPr>
                        </m:ctrlPr>
                      </m:fPr>
                      <m:num>
                        <m:r>
                          <a:rPr kumimoji="0" lang="en-GB" sz="44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mn-cs"/>
                          </a:rPr>
                          <m:t>8</m:t>
                        </m:r>
                      </m:num>
                      <m:den>
                        <m:r>
                          <a:rPr kumimoji="0" lang="en-GB" sz="44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mn-cs"/>
                          </a:rPr>
                          <m:t>9</m:t>
                        </m:r>
                      </m:den>
                    </m:f>
                  </m:oMath>
                </a14:m>
                <a:endPar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4" name="Rectangle 23"/>
              <p:cNvSpPr>
                <a:spLocks noRot="1" noChangeAspect="1" noMove="1" noResize="1" noEditPoints="1" noAdjustHandles="1" noChangeArrowheads="1" noChangeShapeType="1" noTextEdit="1"/>
              </p:cNvSpPr>
              <p:nvPr/>
            </p:nvSpPr>
            <p:spPr>
              <a:xfrm>
                <a:off x="2282211" y="6057900"/>
                <a:ext cx="14478000" cy="2960939"/>
              </a:xfrm>
              <a:prstGeom prst="rect">
                <a:avLst/>
              </a:prstGeom>
              <a:blipFill rotWithShape="0">
                <a:blip r:embed="rId13"/>
                <a:stretch>
                  <a:fillRect l="-1474"/>
                </a:stretch>
              </a:blipFill>
            </p:spPr>
            <p:txBody>
              <a:bodyPr/>
              <a:lstStyle/>
              <a:p>
                <a:r>
                  <a:rPr lang="en-US">
                    <a:noFill/>
                  </a:rPr>
                  <a:t> </a:t>
                </a:r>
              </a:p>
            </p:txBody>
          </p:sp>
        </mc:Fallback>
      </mc:AlternateContent>
      <p:sp>
        <p:nvSpPr>
          <p:cNvPr id="25" name="TextBox 24"/>
          <p:cNvSpPr txBox="1"/>
          <p:nvPr/>
        </p:nvSpPr>
        <p:spPr>
          <a:xfrm>
            <a:off x="7467600" y="5271766"/>
            <a:ext cx="320040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Giải</a:t>
            </a:r>
            <a:endParaRPr kumimoji="0" lang="en-US" sz="4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61153216"/>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p:cTn id="13" dur="500" fill="hold"/>
                                        <p:tgtEl>
                                          <p:spTgt spid="25"/>
                                        </p:tgtEl>
                                        <p:attrNameLst>
                                          <p:attrName>ppt_w</p:attrName>
                                        </p:attrNameLst>
                                      </p:cBhvr>
                                      <p:tavLst>
                                        <p:tav tm="0">
                                          <p:val>
                                            <p:fltVal val="0"/>
                                          </p:val>
                                        </p:tav>
                                        <p:tav tm="100000">
                                          <p:val>
                                            <p:strVal val="#ppt_w"/>
                                          </p:val>
                                        </p:tav>
                                      </p:tavLst>
                                    </p:anim>
                                    <p:anim calcmode="lin" valueType="num">
                                      <p:cBhvr>
                                        <p:cTn id="14" dur="500" fill="hold"/>
                                        <p:tgtEl>
                                          <p:spTgt spid="25"/>
                                        </p:tgtEl>
                                        <p:attrNameLst>
                                          <p:attrName>ppt_h</p:attrName>
                                        </p:attrNameLst>
                                      </p:cBhvr>
                                      <p:tavLst>
                                        <p:tav tm="0">
                                          <p:val>
                                            <p:fltVal val="0"/>
                                          </p:val>
                                        </p:tav>
                                        <p:tav tm="100000">
                                          <p:val>
                                            <p:strVal val="#ppt_h"/>
                                          </p:val>
                                        </p:tav>
                                      </p:tavLst>
                                    </p:anim>
                                    <p:animEffect transition="in" filter="fade">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750"/>
                                        <p:tgtEl>
                                          <p:spTgt spid="24"/>
                                        </p:tgtEl>
                                      </p:cBhvr>
                                    </p:animEffect>
                                    <p:anim calcmode="lin" valueType="num">
                                      <p:cBhvr>
                                        <p:cTn id="21" dur="750" fill="hold"/>
                                        <p:tgtEl>
                                          <p:spTgt spid="24"/>
                                        </p:tgtEl>
                                        <p:attrNameLst>
                                          <p:attrName>ppt_x</p:attrName>
                                        </p:attrNameLst>
                                      </p:cBhvr>
                                      <p:tavLst>
                                        <p:tav tm="0">
                                          <p:val>
                                            <p:strVal val="#ppt_x"/>
                                          </p:val>
                                        </p:tav>
                                        <p:tav tm="100000">
                                          <p:val>
                                            <p:strVal val="#ppt_x"/>
                                          </p:val>
                                        </p:tav>
                                      </p:tavLst>
                                    </p:anim>
                                    <p:anim calcmode="lin" valueType="num">
                                      <p:cBhvr>
                                        <p:cTn id="22" dur="75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BB040"/>
        </a:solidFill>
        <a:effectLst/>
      </p:bgPr>
    </p:bg>
    <p:spTree>
      <p:nvGrpSpPr>
        <p:cNvPr id="1" name=""/>
        <p:cNvGrpSpPr/>
        <p:nvPr/>
      </p:nvGrpSpPr>
      <p:grpSpPr>
        <a:xfrm>
          <a:off x="0" y="0"/>
          <a:ext cx="0" cy="0"/>
          <a:chOff x="0" y="0"/>
          <a:chExt cx="0" cy="0"/>
        </a:xfrm>
      </p:grpSpPr>
      <p:grpSp>
        <p:nvGrpSpPr>
          <p:cNvPr id="2" name="Group 2"/>
          <p:cNvGrpSpPr/>
          <p:nvPr/>
        </p:nvGrpSpPr>
        <p:grpSpPr>
          <a:xfrm>
            <a:off x="1404802" y="1028701"/>
            <a:ext cx="15529405" cy="4114800"/>
            <a:chOff x="0" y="0"/>
            <a:chExt cx="3249882" cy="1602181"/>
          </a:xfrm>
        </p:grpSpPr>
        <p:sp>
          <p:nvSpPr>
            <p:cNvPr id="3" name="Freeform 3"/>
            <p:cNvSpPr/>
            <p:nvPr/>
          </p:nvSpPr>
          <p:spPr>
            <a:xfrm>
              <a:off x="0" y="0"/>
              <a:ext cx="3249882" cy="1602181"/>
            </a:xfrm>
            <a:custGeom>
              <a:avLst/>
              <a:gdLst/>
              <a:ahLst/>
              <a:cxnLst/>
              <a:rect l="l" t="t" r="r" b="b"/>
              <a:pathLst>
                <a:path w="3249882" h="1602181">
                  <a:moveTo>
                    <a:pt x="3125422" y="1602181"/>
                  </a:moveTo>
                  <a:lnTo>
                    <a:pt x="124460" y="1602181"/>
                  </a:lnTo>
                  <a:cubicBezTo>
                    <a:pt x="55880" y="1602181"/>
                    <a:pt x="0" y="1546301"/>
                    <a:pt x="0" y="1477721"/>
                  </a:cubicBezTo>
                  <a:lnTo>
                    <a:pt x="0" y="124460"/>
                  </a:lnTo>
                  <a:cubicBezTo>
                    <a:pt x="0" y="55880"/>
                    <a:pt x="55880" y="0"/>
                    <a:pt x="124460" y="0"/>
                  </a:cubicBezTo>
                  <a:lnTo>
                    <a:pt x="3125422" y="0"/>
                  </a:lnTo>
                  <a:cubicBezTo>
                    <a:pt x="3194002" y="0"/>
                    <a:pt x="3249882" y="55880"/>
                    <a:pt x="3249882" y="124460"/>
                  </a:cubicBezTo>
                  <a:lnTo>
                    <a:pt x="3249882" y="1477721"/>
                  </a:lnTo>
                  <a:cubicBezTo>
                    <a:pt x="3249882" y="1546301"/>
                    <a:pt x="3194002" y="1602181"/>
                    <a:pt x="3125422" y="1602181"/>
                  </a:cubicBezTo>
                  <a:close/>
                </a:path>
              </a:pathLst>
            </a:custGeom>
            <a:solidFill>
              <a:srgbClr val="FFFFFF"/>
            </a:solidFill>
          </p:spPr>
        </p:sp>
      </p:grpSp>
      <p:grpSp>
        <p:nvGrpSpPr>
          <p:cNvPr id="4" name="Group 4"/>
          <p:cNvGrpSpPr/>
          <p:nvPr/>
        </p:nvGrpSpPr>
        <p:grpSpPr>
          <a:xfrm>
            <a:off x="1404803" y="5372099"/>
            <a:ext cx="15529404" cy="4285053"/>
            <a:chOff x="0" y="0"/>
            <a:chExt cx="3249882" cy="1025726"/>
          </a:xfrm>
        </p:grpSpPr>
        <p:sp>
          <p:nvSpPr>
            <p:cNvPr id="5" name="Freeform 5"/>
            <p:cNvSpPr/>
            <p:nvPr/>
          </p:nvSpPr>
          <p:spPr>
            <a:xfrm>
              <a:off x="0" y="0"/>
              <a:ext cx="3249882" cy="1025726"/>
            </a:xfrm>
            <a:custGeom>
              <a:avLst/>
              <a:gdLst/>
              <a:ahLst/>
              <a:cxnLst/>
              <a:rect l="l" t="t" r="r" b="b"/>
              <a:pathLst>
                <a:path w="3249882" h="1025726">
                  <a:moveTo>
                    <a:pt x="3125422" y="1025726"/>
                  </a:moveTo>
                  <a:lnTo>
                    <a:pt x="124460" y="1025726"/>
                  </a:lnTo>
                  <a:cubicBezTo>
                    <a:pt x="55880" y="1025726"/>
                    <a:pt x="0" y="969846"/>
                    <a:pt x="0" y="901266"/>
                  </a:cubicBezTo>
                  <a:lnTo>
                    <a:pt x="0" y="124460"/>
                  </a:lnTo>
                  <a:cubicBezTo>
                    <a:pt x="0" y="55880"/>
                    <a:pt x="55880" y="0"/>
                    <a:pt x="124460" y="0"/>
                  </a:cubicBezTo>
                  <a:lnTo>
                    <a:pt x="3125422" y="0"/>
                  </a:lnTo>
                  <a:cubicBezTo>
                    <a:pt x="3194002" y="0"/>
                    <a:pt x="3249882" y="55880"/>
                    <a:pt x="3249882" y="124460"/>
                  </a:cubicBezTo>
                  <a:lnTo>
                    <a:pt x="3249882" y="901266"/>
                  </a:lnTo>
                  <a:cubicBezTo>
                    <a:pt x="3249882" y="969846"/>
                    <a:pt x="3194002" y="1025726"/>
                    <a:pt x="3125422" y="1025726"/>
                  </a:cubicBezTo>
                  <a:close/>
                </a:path>
              </a:pathLst>
            </a:custGeom>
            <a:solidFill>
              <a:srgbClr val="FFFFFF"/>
            </a:solidFill>
          </p:spPr>
        </p:sp>
      </p:grpSp>
      <p:pic>
        <p:nvPicPr>
          <p:cNvPr id="12"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5400000">
            <a:off x="13741222" y="4374072"/>
            <a:ext cx="7036156" cy="345411"/>
          </a:xfrm>
          <a:prstGeom prst="rect">
            <a:avLst/>
          </a:prstGeom>
        </p:spPr>
      </p:pic>
      <p:pic>
        <p:nvPicPr>
          <p:cNvPr id="13" name="Picture 1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6934208" y="9006969"/>
            <a:ext cx="650184" cy="650184"/>
          </a:xfrm>
          <a:prstGeom prst="rect">
            <a:avLst/>
          </a:prstGeom>
        </p:spPr>
      </p:pic>
      <p:pic>
        <p:nvPicPr>
          <p:cNvPr id="14" name="Picture 1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703608" y="9006969"/>
            <a:ext cx="650184" cy="650184"/>
          </a:xfrm>
          <a:prstGeom prst="rect">
            <a:avLst/>
          </a:prstGeom>
        </p:spPr>
      </p:pic>
      <mc:AlternateContent xmlns:mc="http://schemas.openxmlformats.org/markup-compatibility/2006" xmlns:a14="http://schemas.microsoft.com/office/drawing/2010/main">
        <mc:Choice Requires="a14">
          <p:sp>
            <p:nvSpPr>
              <p:cNvPr id="15" name="TextBox 14"/>
              <p:cNvSpPr txBox="1"/>
              <p:nvPr/>
            </p:nvSpPr>
            <p:spPr>
              <a:xfrm>
                <a:off x="2197204" y="1258645"/>
                <a:ext cx="13944600" cy="3654911"/>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Bài 2 (SGK - tr69):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Tìm</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một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biết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a:t>
                </a:r>
                <a14:m>
                  <m:oMath xmlns:m="http://schemas.openxmlformats.org/officeDocument/2006/math">
                    <m:f>
                      <m:fPr>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fPr>
                      <m:num>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m:t>
                        </m:r>
                      </m:num>
                      <m:den>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11</m:t>
                        </m:r>
                      </m:den>
                    </m:f>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của</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nó</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bằng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14;                      b) </a:t>
                </a:r>
                <a14:m>
                  <m:oMath xmlns:m="http://schemas.openxmlformats.org/officeDocument/2006/math">
                    <m:f>
                      <m:f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ctrlPr>
                      </m:fPr>
                      <m:num>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5</m:t>
                        </m:r>
                      </m:num>
                      <m:den>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7</m:t>
                        </m:r>
                      </m:den>
                    </m:f>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của</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nó</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bằng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f>
                      <m:f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ctrlPr>
                      </m:fPr>
                      <m:num>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25</m:t>
                        </m:r>
                      </m:num>
                      <m:den>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1</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4</m:t>
                        </m:r>
                      </m:den>
                    </m:f>
                  </m:oMath>
                </a14:m>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 </a:t>
                </a:r>
                <a14:m>
                  <m:oMath xmlns:m="http://schemas.openxmlformats.org/officeDocument/2006/math">
                    <m:f>
                      <m:f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ctrlPr>
                      </m:fPr>
                      <m:num>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5</m:t>
                        </m:r>
                      </m:num>
                      <m:den>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9</m:t>
                        </m:r>
                      </m:den>
                    </m:f>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của</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nó</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bằng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f>
                      <m:f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ctrlPr>
                      </m:fPr>
                      <m:num>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− 10</m:t>
                        </m:r>
                      </m:num>
                      <m:den>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7</m:t>
                        </m:r>
                      </m:den>
                    </m:f>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 30%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của</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nó</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bằng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90.</a:t>
                </a:r>
              </a:p>
            </p:txBody>
          </p:sp>
        </mc:Choice>
        <mc:Fallback xmlns="">
          <p:sp>
            <p:nvSpPr>
              <p:cNvPr id="15" name="TextBox 14"/>
              <p:cNvSpPr txBox="1">
                <a:spLocks noRot="1" noChangeAspect="1" noMove="1" noResize="1" noEditPoints="1" noAdjustHandles="1" noChangeArrowheads="1" noChangeShapeType="1" noTextEdit="1"/>
              </p:cNvSpPr>
              <p:nvPr/>
            </p:nvSpPr>
            <p:spPr>
              <a:xfrm>
                <a:off x="2197204" y="1258645"/>
                <a:ext cx="13944600" cy="3654911"/>
              </a:xfrm>
              <a:prstGeom prst="rect">
                <a:avLst/>
              </a:prstGeom>
              <a:blipFill rotWithShape="0">
                <a:blip r:embed="rId9"/>
                <a:stretch>
                  <a:fillRect l="-15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2197204" y="5706822"/>
                <a:ext cx="13398604" cy="3615605"/>
              </a:xfrm>
              <a:prstGeom prst="rect">
                <a:avLst/>
              </a:prstGeom>
            </p:spPr>
            <p:txBody>
              <a:bodyPr wrap="square">
                <a:spAutoFit/>
              </a:bodyPr>
              <a:lstStyle/>
              <a:p>
                <a:pPr marL="0" marR="0" lvl="0" indent="0" algn="just" defTabSz="914400" rtl="0" eaLnBrk="1" fontAlgn="auto" latinLnBrk="0" hangingPunct="1">
                  <a:lnSpc>
                    <a:spcPct val="135000"/>
                  </a:lnSpc>
                  <a:spcBef>
                    <a:spcPts val="600"/>
                  </a:spcBef>
                  <a:spcAft>
                    <a:spcPts val="600"/>
                  </a:spcAft>
                  <a:buClrTx/>
                  <a:buSzTx/>
                  <a:buFontTx/>
                  <a:buNone/>
                  <a:tabLst/>
                  <a:defRPr/>
                </a:pPr>
                <a:r>
                  <a:rPr kumimoji="0" lang="en-GB"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Số</a:t>
                </a:r>
                <a:r>
                  <a:rPr kumimoji="0" lang="en-GB"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đó</a:t>
                </a:r>
                <a:r>
                  <a:rPr kumimoji="0" lang="en-GB"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là</a:t>
                </a:r>
                <a:r>
                  <a:rPr kumimoji="0" lang="en-GB"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35000"/>
                  </a:lnSpc>
                  <a:spcBef>
                    <a:spcPts val="600"/>
                  </a:spcBef>
                  <a:spcAft>
                    <a:spcPts val="600"/>
                  </a:spcAft>
                  <a:buClrTx/>
                  <a:buSzTx/>
                  <a:buFontTx/>
                  <a:buNone/>
                  <a:tabLst/>
                  <a:defRPr/>
                </a:pPr>
                <a:r>
                  <a:rPr kumimoji="0" lang="en-GB"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r>
                      <a:rPr kumimoji="0" lang="en-GB"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mn-cs"/>
                      </a:rPr>
                      <m:t>14 : </m:t>
                    </m:r>
                    <m:f>
                      <m:fPr>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mn-cs"/>
                          </a:rPr>
                        </m:ctrlPr>
                      </m:fPr>
                      <m:num>
                        <m:r>
                          <a:rPr kumimoji="0" lang="en-GB"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mn-cs"/>
                          </a:rPr>
                          <m:t>2</m:t>
                        </m:r>
                      </m:num>
                      <m:den>
                        <m:r>
                          <a:rPr kumimoji="0" lang="en-GB"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mn-cs"/>
                          </a:rPr>
                          <m:t>11</m:t>
                        </m:r>
                      </m:den>
                    </m:f>
                    <m:r>
                      <a:rPr kumimoji="0" lang="en-GB"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mn-cs"/>
                      </a:rPr>
                      <m:t>= </m:t>
                    </m:r>
                    <m:f>
                      <m:fPr>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mn-cs"/>
                          </a:rPr>
                        </m:ctrlPr>
                      </m:fPr>
                      <m:num>
                        <m:r>
                          <a:rPr kumimoji="0" lang="en-GB"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mn-cs"/>
                          </a:rPr>
                          <m:t>14 .  11</m:t>
                        </m:r>
                      </m:num>
                      <m:den>
                        <m:r>
                          <a:rPr kumimoji="0" lang="en-GB"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mn-cs"/>
                          </a:rPr>
                          <m:t>2</m:t>
                        </m:r>
                      </m:den>
                    </m:f>
                    <m:r>
                      <a:rPr kumimoji="0" lang="en-GB"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mn-cs"/>
                      </a:rPr>
                      <m:t>=77</m:t>
                    </m:r>
                  </m:oMath>
                </a14:m>
                <a:r>
                  <a:rPr kumimoji="0" lang="en-GB"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b)  </a:t>
                </a:r>
                <a14:m>
                  <m:oMath xmlns:m="http://schemas.openxmlformats.org/officeDocument/2006/math">
                    <m:f>
                      <m:fPr>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mn-cs"/>
                          </a:rPr>
                        </m:ctrlPr>
                      </m:fPr>
                      <m:num>
                        <m:r>
                          <a:rPr kumimoji="0" lang="en-GB"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mn-cs"/>
                          </a:rPr>
                          <m:t>25</m:t>
                        </m:r>
                      </m:num>
                      <m:den>
                        <m:r>
                          <a:rPr kumimoji="0" lang="en-GB"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mn-cs"/>
                          </a:rPr>
                          <m:t>14</m:t>
                        </m:r>
                      </m:den>
                    </m:f>
                  </m:oMath>
                </a14:m>
                <a:r>
                  <a:rPr kumimoji="0" lang="en-GB"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mn-cs"/>
                          </a:rPr>
                        </m:ctrlPr>
                      </m:fPr>
                      <m:num>
                        <m:r>
                          <a:rPr kumimoji="0" lang="en-GB"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mn-cs"/>
                          </a:rPr>
                          <m:t>5</m:t>
                        </m:r>
                      </m:num>
                      <m:den>
                        <m:r>
                          <a:rPr kumimoji="0" lang="en-GB"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mn-cs"/>
                          </a:rPr>
                          <m:t>7</m:t>
                        </m:r>
                      </m:den>
                    </m:f>
                    <m:r>
                      <a:rPr kumimoji="0" lang="en-GB"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mn-cs"/>
                      </a:rPr>
                      <m:t>=</m:t>
                    </m:r>
                    <m:f>
                      <m:fPr>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mn-cs"/>
                          </a:rPr>
                        </m:ctrlPr>
                      </m:fPr>
                      <m:num>
                        <m:r>
                          <a:rPr kumimoji="0" lang="en-GB"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mn-cs"/>
                          </a:rPr>
                          <m:t>25</m:t>
                        </m:r>
                      </m:num>
                      <m:den>
                        <m:r>
                          <a:rPr kumimoji="0" lang="en-GB"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mn-cs"/>
                          </a:rPr>
                          <m:t>14</m:t>
                        </m:r>
                      </m:den>
                    </m:f>
                  </m:oMath>
                </a14:m>
                <a:r>
                  <a:rPr kumimoji="0" lang="en-GB"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mn-cs"/>
                          </a:rPr>
                        </m:ctrlPr>
                      </m:fPr>
                      <m:num>
                        <m:r>
                          <a:rPr kumimoji="0" lang="en-GB"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mn-cs"/>
                          </a:rPr>
                          <m:t>7</m:t>
                        </m:r>
                      </m:num>
                      <m:den>
                        <m:r>
                          <a:rPr kumimoji="0" lang="en-GB"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mn-cs"/>
                          </a:rPr>
                          <m:t>5</m:t>
                        </m:r>
                      </m:den>
                    </m:f>
                    <m:r>
                      <a:rPr kumimoji="0" lang="en-GB"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mn-cs"/>
                      </a:rPr>
                      <m:t>= </m:t>
                    </m:r>
                    <m:f>
                      <m:fPr>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mn-cs"/>
                          </a:rPr>
                        </m:ctrlPr>
                      </m:fPr>
                      <m:num>
                        <m:r>
                          <a:rPr kumimoji="0" lang="en-GB"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mn-cs"/>
                          </a:rPr>
                          <m:t>5</m:t>
                        </m:r>
                      </m:num>
                      <m:den>
                        <m:r>
                          <a:rPr kumimoji="0" lang="en-GB"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mn-cs"/>
                          </a:rPr>
                          <m:t>2</m:t>
                        </m:r>
                      </m:den>
                    </m:f>
                    <m:r>
                      <a:rPr kumimoji="0" lang="en-GB"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mn-cs"/>
                      </a:rPr>
                      <m:t> </m:t>
                    </m:r>
                  </m:oMath>
                </a14:m>
                <a:endPar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35000"/>
                  </a:lnSpc>
                  <a:spcBef>
                    <a:spcPts val="600"/>
                  </a:spcBef>
                  <a:spcAft>
                    <a:spcPts val="600"/>
                  </a:spcAft>
                  <a:buClrTx/>
                  <a:buSzTx/>
                  <a:buFontTx/>
                  <a:buNone/>
                  <a:tabLst/>
                  <a:defRPr/>
                </a:pPr>
                <a:r>
                  <a:rPr kumimoji="0" lang="en-GB"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 </a:t>
                </a:r>
                <a14:m>
                  <m:oMath xmlns:m="http://schemas.openxmlformats.org/officeDocument/2006/math">
                    <m:f>
                      <m:fPr>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mn-cs"/>
                          </a:rPr>
                        </m:ctrlPr>
                      </m:fPr>
                      <m:num>
                        <m:r>
                          <a:rPr kumimoji="0" lang="en-GB"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mn-cs"/>
                          </a:rPr>
                          <m:t>−10</m:t>
                        </m:r>
                      </m:num>
                      <m:den>
                        <m:r>
                          <a:rPr kumimoji="0" lang="en-GB"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mn-cs"/>
                          </a:rPr>
                          <m:t>27</m:t>
                        </m:r>
                      </m:den>
                    </m:f>
                    <m:r>
                      <a:rPr kumimoji="0" lang="en-GB"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mn-cs"/>
                      </a:rPr>
                      <m:t> :</m:t>
                    </m:r>
                    <m:f>
                      <m:fPr>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mn-cs"/>
                          </a:rPr>
                        </m:ctrlPr>
                      </m:fPr>
                      <m:num>
                        <m:r>
                          <a:rPr kumimoji="0" lang="en-GB"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mn-cs"/>
                          </a:rPr>
                          <m:t>5</m:t>
                        </m:r>
                      </m:num>
                      <m:den>
                        <m:r>
                          <a:rPr kumimoji="0" lang="en-GB"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mn-cs"/>
                          </a:rPr>
                          <m:t>9</m:t>
                        </m:r>
                      </m:den>
                    </m:f>
                    <m:r>
                      <a:rPr kumimoji="0" lang="en-GB"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mn-cs"/>
                      </a:rPr>
                      <m:t>= </m:t>
                    </m:r>
                    <m:f>
                      <m:fPr>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mn-cs"/>
                          </a:rPr>
                        </m:ctrlPr>
                      </m:fPr>
                      <m:num>
                        <m:r>
                          <a:rPr kumimoji="0" lang="en-GB"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mn-cs"/>
                          </a:rPr>
                          <m:t>−10</m:t>
                        </m:r>
                      </m:num>
                      <m:den>
                        <m:r>
                          <a:rPr kumimoji="0" lang="en-GB"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mn-cs"/>
                          </a:rPr>
                          <m:t>27</m:t>
                        </m:r>
                      </m:den>
                    </m:f>
                    <m:r>
                      <a:rPr kumimoji="0" lang="en-GB"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mn-cs"/>
                      </a:rPr>
                      <m:t> . </m:t>
                    </m:r>
                    <m:f>
                      <m:fPr>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mn-cs"/>
                          </a:rPr>
                        </m:ctrlPr>
                      </m:fPr>
                      <m:num>
                        <m:r>
                          <a:rPr kumimoji="0" lang="en-GB"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mn-cs"/>
                          </a:rPr>
                          <m:t>9</m:t>
                        </m:r>
                      </m:num>
                      <m:den>
                        <m:r>
                          <a:rPr kumimoji="0" lang="en-GB"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mn-cs"/>
                          </a:rPr>
                          <m:t>5</m:t>
                        </m:r>
                      </m:den>
                    </m:f>
                    <m:r>
                      <a:rPr kumimoji="0" lang="en-GB"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mn-cs"/>
                      </a:rPr>
                      <m:t>= </m:t>
                    </m:r>
                    <m:f>
                      <m:fPr>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mn-cs"/>
                          </a:rPr>
                        </m:ctrlPr>
                      </m:fPr>
                      <m:num>
                        <m:r>
                          <a:rPr kumimoji="0" lang="en-GB"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mn-cs"/>
                          </a:rPr>
                          <m:t>−2</m:t>
                        </m:r>
                      </m:num>
                      <m:den>
                        <m:r>
                          <a:rPr kumimoji="0" lang="en-GB"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mn-cs"/>
                          </a:rPr>
                          <m:t>3</m:t>
                        </m:r>
                      </m:den>
                    </m:f>
                  </m:oMath>
                </a14:m>
                <a:r>
                  <a:rPr kumimoji="0" lang="en-GB"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d)  90 : </a:t>
                </a:r>
                <a14:m>
                  <m:oMath xmlns:m="http://schemas.openxmlformats.org/officeDocument/2006/math">
                    <m:f>
                      <m:fPr>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mn-cs"/>
                          </a:rPr>
                        </m:ctrlPr>
                      </m:fPr>
                      <m:num>
                        <m:r>
                          <a:rPr kumimoji="0" lang="en-GB"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mn-cs"/>
                          </a:rPr>
                          <m:t>30</m:t>
                        </m:r>
                      </m:num>
                      <m:den>
                        <m:r>
                          <a:rPr kumimoji="0" lang="en-GB"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mn-cs"/>
                          </a:rPr>
                          <m:t>100</m:t>
                        </m:r>
                      </m:den>
                    </m:f>
                    <m:r>
                      <a:rPr kumimoji="0" lang="en-GB"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mn-cs"/>
                      </a:rPr>
                      <m:t>= </m:t>
                    </m:r>
                    <m:f>
                      <m:fPr>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mn-cs"/>
                          </a:rPr>
                        </m:ctrlPr>
                      </m:fPr>
                      <m:num>
                        <m:r>
                          <a:rPr kumimoji="0" lang="en-GB"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mn-cs"/>
                          </a:rPr>
                          <m:t>90.100</m:t>
                        </m:r>
                      </m:num>
                      <m:den>
                        <m:r>
                          <a:rPr kumimoji="0" lang="en-GB"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mn-cs"/>
                          </a:rPr>
                          <m:t>30</m:t>
                        </m:r>
                      </m:den>
                    </m:f>
                    <m:r>
                      <a:rPr kumimoji="0" lang="en-GB"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mn-cs"/>
                      </a:rPr>
                      <m:t>=300</m:t>
                    </m:r>
                  </m:oMath>
                </a14:m>
                <a:endPar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2197204" y="5706822"/>
                <a:ext cx="13398604" cy="3615605"/>
              </a:xfrm>
              <a:prstGeom prst="rect">
                <a:avLst/>
              </a:prstGeom>
              <a:blipFill rotWithShape="0">
                <a:blip r:embed="rId10"/>
                <a:stretch>
                  <a:fillRect l="-1592" b="-169"/>
                </a:stretch>
              </a:blipFill>
            </p:spPr>
            <p:txBody>
              <a:bodyPr/>
              <a:lstStyle/>
              <a:p>
                <a:r>
                  <a:rPr lang="en-US">
                    <a:noFill/>
                  </a:rPr>
                  <a:t> </a:t>
                </a:r>
              </a:p>
            </p:txBody>
          </p:sp>
        </mc:Fallback>
      </mc:AlternateContent>
      <p:sp>
        <p:nvSpPr>
          <p:cNvPr id="17" name="Curved Right Arrow 16"/>
          <p:cNvSpPr/>
          <p:nvPr/>
        </p:nvSpPr>
        <p:spPr>
          <a:xfrm>
            <a:off x="879991" y="4569638"/>
            <a:ext cx="947602" cy="1906344"/>
          </a:xfrm>
          <a:prstGeom prst="curved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38657737"/>
      </p:ext>
    </p:extLst>
  </p:cSld>
  <p:clrMapOvr>
    <a:masterClrMapping/>
  </p:clrMapOvr>
  <mc:AlternateContent xmlns:mc="http://schemas.openxmlformats.org/markup-compatibility/2006" xmlns:p15="http://schemas.microsoft.com/office/powerpoint/2012/main">
    <mc:Choice Requires="p15">
      <p:transition spd="slow">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Horizontal)">
                                      <p:cBhvr>
                                        <p:cTn id="7" dur="500"/>
                                        <p:tgtEl>
                                          <p:spTgt spid="2"/>
                                        </p:tgtEl>
                                      </p:cBhvr>
                                    </p:animEffect>
                                  </p:childTnLst>
                                </p:cTn>
                              </p:par>
                              <p:par>
                                <p:cTn id="8" presetID="16" presetClass="entr" presetSubtype="42"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outHorizont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BB040"/>
        </a:solidFill>
        <a:effectLst/>
      </p:bgPr>
    </p:bg>
    <p:spTree>
      <p:nvGrpSpPr>
        <p:cNvPr id="1" name=""/>
        <p:cNvGrpSpPr/>
        <p:nvPr/>
      </p:nvGrpSpPr>
      <p:grpSpPr>
        <a:xfrm>
          <a:off x="0" y="0"/>
          <a:ext cx="0" cy="0"/>
          <a:chOff x="0" y="0"/>
          <a:chExt cx="0" cy="0"/>
        </a:xfrm>
      </p:grpSpPr>
      <p:grpSp>
        <p:nvGrpSpPr>
          <p:cNvPr id="2" name="Group 2"/>
          <p:cNvGrpSpPr/>
          <p:nvPr/>
        </p:nvGrpSpPr>
        <p:grpSpPr>
          <a:xfrm>
            <a:off x="2362200" y="2638874"/>
            <a:ext cx="14572007" cy="6619426"/>
            <a:chOff x="0" y="0"/>
            <a:chExt cx="2830120" cy="1620236"/>
          </a:xfrm>
        </p:grpSpPr>
        <p:sp>
          <p:nvSpPr>
            <p:cNvPr id="3" name="Freeform 3"/>
            <p:cNvSpPr/>
            <p:nvPr/>
          </p:nvSpPr>
          <p:spPr>
            <a:xfrm>
              <a:off x="0" y="0"/>
              <a:ext cx="2830120" cy="1620236"/>
            </a:xfrm>
            <a:custGeom>
              <a:avLst/>
              <a:gdLst/>
              <a:ahLst/>
              <a:cxnLst/>
              <a:rect l="l" t="t" r="r" b="b"/>
              <a:pathLst>
                <a:path w="2830120" h="1620236">
                  <a:moveTo>
                    <a:pt x="2705660" y="1620236"/>
                  </a:moveTo>
                  <a:lnTo>
                    <a:pt x="124460" y="1620236"/>
                  </a:lnTo>
                  <a:cubicBezTo>
                    <a:pt x="55880" y="1620236"/>
                    <a:pt x="0" y="1564356"/>
                    <a:pt x="0" y="1495776"/>
                  </a:cubicBezTo>
                  <a:lnTo>
                    <a:pt x="0" y="124460"/>
                  </a:lnTo>
                  <a:cubicBezTo>
                    <a:pt x="0" y="55880"/>
                    <a:pt x="55880" y="0"/>
                    <a:pt x="124460" y="0"/>
                  </a:cubicBezTo>
                  <a:lnTo>
                    <a:pt x="2705660" y="0"/>
                  </a:lnTo>
                  <a:cubicBezTo>
                    <a:pt x="2774240" y="0"/>
                    <a:pt x="2830120" y="55880"/>
                    <a:pt x="2830120" y="124460"/>
                  </a:cubicBezTo>
                  <a:lnTo>
                    <a:pt x="2830120" y="1495776"/>
                  </a:lnTo>
                  <a:cubicBezTo>
                    <a:pt x="2830120" y="1564356"/>
                    <a:pt x="2774240" y="1620236"/>
                    <a:pt x="2705660" y="1620236"/>
                  </a:cubicBezTo>
                  <a:close/>
                </a:path>
              </a:pathLst>
            </a:custGeom>
            <a:solidFill>
              <a:srgbClr val="5A60F1"/>
            </a:solidFill>
          </p:spPr>
        </p:sp>
      </p:grpSp>
      <p:pic>
        <p:nvPicPr>
          <p:cNvPr id="10"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5400000">
            <a:off x="13741222" y="4739016"/>
            <a:ext cx="7036156" cy="345411"/>
          </a:xfrm>
          <a:prstGeom prst="rect">
            <a:avLst/>
          </a:prstGeom>
        </p:spPr>
      </p:pic>
      <p:pic>
        <p:nvPicPr>
          <p:cNvPr id="11" name="Picture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6934208" y="9006969"/>
            <a:ext cx="650184" cy="650184"/>
          </a:xfrm>
          <a:prstGeom prst="rect">
            <a:avLst/>
          </a:prstGeom>
        </p:spPr>
      </p:pic>
      <p:pic>
        <p:nvPicPr>
          <p:cNvPr id="12" name="Picture 1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703608" y="9006969"/>
            <a:ext cx="650184" cy="650184"/>
          </a:xfrm>
          <a:prstGeom prst="rect">
            <a:avLst/>
          </a:prstGeom>
        </p:spPr>
      </p:pic>
      <p:pic>
        <p:nvPicPr>
          <p:cNvPr id="13" name="Picture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3362813" y="1028700"/>
            <a:ext cx="11562374" cy="1408507"/>
          </a:xfrm>
          <a:prstGeom prst="rect">
            <a:avLst/>
          </a:prstGeom>
        </p:spPr>
      </p:pic>
      <p:sp>
        <p:nvSpPr>
          <p:cNvPr id="15" name="TextBox 15"/>
          <p:cNvSpPr txBox="1"/>
          <p:nvPr/>
        </p:nvSpPr>
        <p:spPr>
          <a:xfrm>
            <a:off x="5505951" y="1182726"/>
            <a:ext cx="7276097" cy="955583"/>
          </a:xfrm>
          <a:prstGeom prst="rect">
            <a:avLst/>
          </a:prstGeom>
        </p:spPr>
        <p:txBody>
          <a:bodyPr lIns="0" tIns="0" rIns="0" bIns="0" rtlCol="0" anchor="t">
            <a:spAutoFit/>
          </a:bodyPr>
          <a:lstStyle/>
          <a:p>
            <a:pPr algn="ctr">
              <a:lnSpc>
                <a:spcPts val="8640"/>
              </a:lnSpc>
            </a:pPr>
            <a:r>
              <a:rPr lang="en-US" sz="4400" b="1" dirty="0" err="1">
                <a:solidFill>
                  <a:srgbClr val="C00000"/>
                </a:solidFill>
                <a:latin typeface="Arial" panose="020B0604020202020204" pitchFamily="34" charset="0"/>
                <a:cs typeface="Arial" panose="020B0604020202020204" pitchFamily="34" charset="0"/>
              </a:rPr>
              <a:t>Bài</a:t>
            </a:r>
            <a:r>
              <a:rPr lang="en-US" sz="4400" b="1" dirty="0">
                <a:solidFill>
                  <a:srgbClr val="C00000"/>
                </a:solidFill>
                <a:latin typeface="Arial" panose="020B0604020202020204" pitchFamily="34" charset="0"/>
                <a:cs typeface="Arial" panose="020B0604020202020204" pitchFamily="34" charset="0"/>
              </a:rPr>
              <a:t> 3 (SGK - tr69)</a:t>
            </a:r>
          </a:p>
        </p:txBody>
      </p:sp>
      <p:pic>
        <p:nvPicPr>
          <p:cNvPr id="16" name="Picture 16"/>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883416" y="2121543"/>
            <a:ext cx="1322309" cy="867916"/>
          </a:xfrm>
          <a:prstGeom prst="rect">
            <a:avLst/>
          </a:prstGeom>
        </p:spPr>
      </p:pic>
      <p:pic>
        <p:nvPicPr>
          <p:cNvPr id="17" name="Picture 17"/>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883416" y="3498082"/>
            <a:ext cx="1322309" cy="867916"/>
          </a:xfrm>
          <a:prstGeom prst="rect">
            <a:avLst/>
          </a:prstGeom>
        </p:spPr>
      </p:pic>
      <p:pic>
        <p:nvPicPr>
          <p:cNvPr id="18" name="Picture 18"/>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a:off x="883416" y="1028700"/>
            <a:ext cx="1322309" cy="584220"/>
          </a:xfrm>
          <a:prstGeom prst="rect">
            <a:avLst/>
          </a:prstGeom>
        </p:spPr>
      </p:pic>
      <p:sp>
        <p:nvSpPr>
          <p:cNvPr id="20" name="TextBox 19"/>
          <p:cNvSpPr txBox="1"/>
          <p:nvPr/>
        </p:nvSpPr>
        <p:spPr>
          <a:xfrm>
            <a:off x="3224293" y="3400775"/>
            <a:ext cx="12512801" cy="4029501"/>
          </a:xfrm>
          <a:prstGeom prst="rect">
            <a:avLst/>
          </a:prstGeom>
          <a:noFill/>
        </p:spPr>
        <p:txBody>
          <a:bodyPr wrap="square" rtlCol="0">
            <a:spAutoFit/>
          </a:bodyPr>
          <a:lstStyle/>
          <a:p>
            <a:pPr algn="just">
              <a:lnSpc>
                <a:spcPct val="150000"/>
              </a:lnSpc>
            </a:pPr>
            <a:r>
              <a:rPr lang="en-US" sz="4400" dirty="0">
                <a:solidFill>
                  <a:schemeClr val="bg1"/>
                </a:solidFill>
                <a:latin typeface="Arial" panose="020B0604020202020204" pitchFamily="34" charset="0"/>
                <a:cs typeface="Arial" panose="020B0604020202020204" pitchFamily="34" charset="0"/>
              </a:rPr>
              <a:t>Bạn An </a:t>
            </a:r>
            <a:r>
              <a:rPr lang="en-US" sz="4400" dirty="0" err="1">
                <a:solidFill>
                  <a:schemeClr val="bg1"/>
                </a:solidFill>
                <a:latin typeface="Arial" panose="020B0604020202020204" pitchFamily="34" charset="0"/>
                <a:cs typeface="Arial" panose="020B0604020202020204" pitchFamily="34" charset="0"/>
              </a:rPr>
              <a:t>tham</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gia</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đội</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hoạt</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động</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tình</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nguyện</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thu</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gom</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và</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phân</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loại</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rác</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thải</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trong</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xóm</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Hết</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ngày</a:t>
            </a:r>
            <a:r>
              <a:rPr lang="en-US" sz="4400" dirty="0">
                <a:solidFill>
                  <a:schemeClr val="bg1"/>
                </a:solidFill>
                <a:latin typeface="Arial" panose="020B0604020202020204" pitchFamily="34" charset="0"/>
                <a:cs typeface="Arial" panose="020B0604020202020204" pitchFamily="34" charset="0"/>
              </a:rPr>
              <a:t>, An </a:t>
            </a:r>
            <a:r>
              <a:rPr lang="en-US" sz="4400" dirty="0" err="1">
                <a:solidFill>
                  <a:schemeClr val="bg1"/>
                </a:solidFill>
                <a:latin typeface="Arial" panose="020B0604020202020204" pitchFamily="34" charset="0"/>
                <a:cs typeface="Arial" panose="020B0604020202020204" pitchFamily="34" charset="0"/>
              </a:rPr>
              <a:t>thu</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được</a:t>
            </a:r>
            <a:r>
              <a:rPr lang="en-US" sz="4400" dirty="0">
                <a:solidFill>
                  <a:schemeClr val="bg1"/>
                </a:solidFill>
                <a:latin typeface="Arial" panose="020B0604020202020204" pitchFamily="34" charset="0"/>
                <a:cs typeface="Arial" panose="020B0604020202020204" pitchFamily="34" charset="0"/>
              </a:rPr>
              <a:t> 9kg </a:t>
            </a:r>
            <a:r>
              <a:rPr lang="en-US" sz="4400" dirty="0" err="1">
                <a:solidFill>
                  <a:schemeClr val="bg1"/>
                </a:solidFill>
                <a:latin typeface="Arial" panose="020B0604020202020204" pitchFamily="34" charset="0"/>
                <a:cs typeface="Arial" panose="020B0604020202020204" pitchFamily="34" charset="0"/>
              </a:rPr>
              <a:t>rác</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khó</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phân</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hủy</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và</a:t>
            </a:r>
            <a:r>
              <a:rPr lang="en-US" sz="4400" dirty="0">
                <a:solidFill>
                  <a:schemeClr val="bg1"/>
                </a:solidFill>
                <a:latin typeface="Arial" panose="020B0604020202020204" pitchFamily="34" charset="0"/>
                <a:cs typeface="Arial" panose="020B0604020202020204" pitchFamily="34" charset="0"/>
              </a:rPr>
              <a:t> 12 kg </a:t>
            </a:r>
            <a:r>
              <a:rPr lang="en-US" sz="4400" dirty="0" err="1">
                <a:solidFill>
                  <a:schemeClr val="bg1"/>
                </a:solidFill>
                <a:latin typeface="Arial" panose="020B0604020202020204" pitchFamily="34" charset="0"/>
                <a:cs typeface="Arial" panose="020B0604020202020204" pitchFamily="34" charset="0"/>
              </a:rPr>
              <a:t>rác</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dễ</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phân</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hủy</a:t>
            </a:r>
            <a:r>
              <a:rPr lang="en-US" sz="4400" dirty="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61009637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 calcmode="lin" valueType="num">
                                      <p:cBhvr>
                                        <p:cTn id="12" dur="500" fill="hold"/>
                                        <p:tgtEl>
                                          <p:spTgt spid="20">
                                            <p:txEl>
                                              <p:pRg st="0" end="0"/>
                                            </p:txEl>
                                          </p:spTgt>
                                        </p:tgtEl>
                                        <p:attrNameLst>
                                          <p:attrName>ppt_w</p:attrName>
                                        </p:attrNameLst>
                                      </p:cBhvr>
                                      <p:tavLst>
                                        <p:tav tm="0">
                                          <p:val>
                                            <p:strVal val="#ppt_w+.3"/>
                                          </p:val>
                                        </p:tav>
                                        <p:tav tm="100000">
                                          <p:val>
                                            <p:strVal val="#ppt_w"/>
                                          </p:val>
                                        </p:tav>
                                      </p:tavLst>
                                    </p:anim>
                                    <p:anim calcmode="lin" valueType="num">
                                      <p:cBhvr>
                                        <p:cTn id="13" dur="500" fill="hold"/>
                                        <p:tgtEl>
                                          <p:spTgt spid="20">
                                            <p:txEl>
                                              <p:pRg st="0" end="0"/>
                                            </p:txEl>
                                          </p:spTgt>
                                        </p:tgtEl>
                                        <p:attrNameLst>
                                          <p:attrName>ppt_h</p:attrName>
                                        </p:attrNameLst>
                                      </p:cBhvr>
                                      <p:tavLst>
                                        <p:tav tm="0">
                                          <p:val>
                                            <p:strVal val="#ppt_h"/>
                                          </p:val>
                                        </p:tav>
                                        <p:tav tm="100000">
                                          <p:val>
                                            <p:strVal val="#ppt_h"/>
                                          </p:val>
                                        </p:tav>
                                      </p:tavLst>
                                    </p:anim>
                                    <p:animEffect transition="in" filter="fade">
                                      <p:cBhvr>
                                        <p:cTn id="14"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BB040"/>
        </a:solidFill>
        <a:effectLst/>
      </p:bgPr>
    </p:bg>
    <p:spTree>
      <p:nvGrpSpPr>
        <p:cNvPr id="1" name=""/>
        <p:cNvGrpSpPr/>
        <p:nvPr/>
      </p:nvGrpSpPr>
      <p:grpSpPr>
        <a:xfrm>
          <a:off x="0" y="0"/>
          <a:ext cx="0" cy="0"/>
          <a:chOff x="0" y="0"/>
          <a:chExt cx="0" cy="0"/>
        </a:xfrm>
      </p:grpSpPr>
      <p:grpSp>
        <p:nvGrpSpPr>
          <p:cNvPr id="2" name="Group 2"/>
          <p:cNvGrpSpPr/>
          <p:nvPr/>
        </p:nvGrpSpPr>
        <p:grpSpPr>
          <a:xfrm>
            <a:off x="2362200" y="2638874"/>
            <a:ext cx="14572007" cy="6619426"/>
            <a:chOff x="0" y="0"/>
            <a:chExt cx="2830120" cy="1620236"/>
          </a:xfrm>
        </p:grpSpPr>
        <p:sp>
          <p:nvSpPr>
            <p:cNvPr id="3" name="Freeform 3"/>
            <p:cNvSpPr/>
            <p:nvPr/>
          </p:nvSpPr>
          <p:spPr>
            <a:xfrm>
              <a:off x="0" y="0"/>
              <a:ext cx="2830120" cy="1620236"/>
            </a:xfrm>
            <a:custGeom>
              <a:avLst/>
              <a:gdLst/>
              <a:ahLst/>
              <a:cxnLst/>
              <a:rect l="l" t="t" r="r" b="b"/>
              <a:pathLst>
                <a:path w="2830120" h="1620236">
                  <a:moveTo>
                    <a:pt x="2705660" y="1620236"/>
                  </a:moveTo>
                  <a:lnTo>
                    <a:pt x="124460" y="1620236"/>
                  </a:lnTo>
                  <a:cubicBezTo>
                    <a:pt x="55880" y="1620236"/>
                    <a:pt x="0" y="1564356"/>
                    <a:pt x="0" y="1495776"/>
                  </a:cubicBezTo>
                  <a:lnTo>
                    <a:pt x="0" y="124460"/>
                  </a:lnTo>
                  <a:cubicBezTo>
                    <a:pt x="0" y="55880"/>
                    <a:pt x="55880" y="0"/>
                    <a:pt x="124460" y="0"/>
                  </a:cubicBezTo>
                  <a:lnTo>
                    <a:pt x="2705660" y="0"/>
                  </a:lnTo>
                  <a:cubicBezTo>
                    <a:pt x="2774240" y="0"/>
                    <a:pt x="2830120" y="55880"/>
                    <a:pt x="2830120" y="124460"/>
                  </a:cubicBezTo>
                  <a:lnTo>
                    <a:pt x="2830120" y="1495776"/>
                  </a:lnTo>
                  <a:cubicBezTo>
                    <a:pt x="2830120" y="1564356"/>
                    <a:pt x="2774240" y="1620236"/>
                    <a:pt x="2705660" y="1620236"/>
                  </a:cubicBezTo>
                  <a:close/>
                </a:path>
              </a:pathLst>
            </a:custGeom>
            <a:solidFill>
              <a:srgbClr val="5A60F1"/>
            </a:solidFill>
          </p:spPr>
        </p:sp>
      </p:grpSp>
      <p:pic>
        <p:nvPicPr>
          <p:cNvPr id="10"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5400000">
            <a:off x="13741222" y="4739016"/>
            <a:ext cx="7036156" cy="345411"/>
          </a:xfrm>
          <a:prstGeom prst="rect">
            <a:avLst/>
          </a:prstGeom>
        </p:spPr>
      </p:pic>
      <p:pic>
        <p:nvPicPr>
          <p:cNvPr id="11" name="Picture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6934208" y="9006969"/>
            <a:ext cx="650184" cy="650184"/>
          </a:xfrm>
          <a:prstGeom prst="rect">
            <a:avLst/>
          </a:prstGeom>
        </p:spPr>
      </p:pic>
      <p:pic>
        <p:nvPicPr>
          <p:cNvPr id="12" name="Picture 1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703608" y="9006969"/>
            <a:ext cx="650184" cy="650184"/>
          </a:xfrm>
          <a:prstGeom prst="rect">
            <a:avLst/>
          </a:prstGeom>
        </p:spPr>
      </p:pic>
      <p:pic>
        <p:nvPicPr>
          <p:cNvPr id="13" name="Picture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3362813" y="1028700"/>
            <a:ext cx="11562374" cy="1408507"/>
          </a:xfrm>
          <a:prstGeom prst="rect">
            <a:avLst/>
          </a:prstGeom>
        </p:spPr>
      </p:pic>
      <p:sp>
        <p:nvSpPr>
          <p:cNvPr id="15" name="TextBox 15"/>
          <p:cNvSpPr txBox="1"/>
          <p:nvPr/>
        </p:nvSpPr>
        <p:spPr>
          <a:xfrm>
            <a:off x="5505951" y="1182726"/>
            <a:ext cx="7276097" cy="955583"/>
          </a:xfrm>
          <a:prstGeom prst="rect">
            <a:avLst/>
          </a:prstGeom>
        </p:spPr>
        <p:txBody>
          <a:bodyPr lIns="0" tIns="0" rIns="0" bIns="0" rtlCol="0" anchor="t">
            <a:spAutoFit/>
          </a:bodyPr>
          <a:lstStyle/>
          <a:p>
            <a:pPr algn="ctr">
              <a:lnSpc>
                <a:spcPts val="8640"/>
              </a:lnSpc>
            </a:pPr>
            <a:r>
              <a:rPr lang="en-US" sz="4400" b="1" dirty="0" err="1">
                <a:solidFill>
                  <a:srgbClr val="C00000"/>
                </a:solidFill>
                <a:latin typeface="Arial" panose="020B0604020202020204" pitchFamily="34" charset="0"/>
                <a:cs typeface="Arial" panose="020B0604020202020204" pitchFamily="34" charset="0"/>
              </a:rPr>
              <a:t>Bài</a:t>
            </a:r>
            <a:r>
              <a:rPr lang="en-US" sz="4400" b="1" dirty="0">
                <a:solidFill>
                  <a:srgbClr val="C00000"/>
                </a:solidFill>
                <a:latin typeface="Arial" panose="020B0604020202020204" pitchFamily="34" charset="0"/>
                <a:cs typeface="Arial" panose="020B0604020202020204" pitchFamily="34" charset="0"/>
              </a:rPr>
              <a:t> 3 (SGK - tr69)</a:t>
            </a:r>
          </a:p>
        </p:txBody>
      </p:sp>
      <p:pic>
        <p:nvPicPr>
          <p:cNvPr id="16" name="Picture 16"/>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883416" y="2121543"/>
            <a:ext cx="1322309" cy="867916"/>
          </a:xfrm>
          <a:prstGeom prst="rect">
            <a:avLst/>
          </a:prstGeom>
        </p:spPr>
      </p:pic>
      <p:pic>
        <p:nvPicPr>
          <p:cNvPr id="17" name="Picture 17"/>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883416" y="3498082"/>
            <a:ext cx="1322309" cy="867916"/>
          </a:xfrm>
          <a:prstGeom prst="rect">
            <a:avLst/>
          </a:prstGeom>
        </p:spPr>
      </p:pic>
      <p:pic>
        <p:nvPicPr>
          <p:cNvPr id="18" name="Picture 18"/>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a:off x="883416" y="1028700"/>
            <a:ext cx="1322309" cy="584220"/>
          </a:xfrm>
          <a:prstGeom prst="rect">
            <a:avLst/>
          </a:prstGeom>
        </p:spPr>
      </p:pic>
      <mc:AlternateContent xmlns:mc="http://schemas.openxmlformats.org/markup-compatibility/2006" xmlns:a14="http://schemas.microsoft.com/office/drawing/2010/main">
        <mc:Choice Requires="a14">
          <p:sp>
            <p:nvSpPr>
              <p:cNvPr id="20" name="TextBox 19"/>
              <p:cNvSpPr txBox="1"/>
              <p:nvPr/>
            </p:nvSpPr>
            <p:spPr>
              <a:xfrm>
                <a:off x="2829567" y="2555501"/>
                <a:ext cx="13716000" cy="6402907"/>
              </a:xfrm>
              <a:prstGeom prst="rect">
                <a:avLst/>
              </a:prstGeom>
              <a:noFill/>
            </p:spPr>
            <p:txBody>
              <a:bodyPr wrap="square" rtlCol="0">
                <a:spAutoFit/>
              </a:bodyPr>
              <a:lstStyle/>
              <a:p>
                <a:pPr algn="just">
                  <a:lnSpc>
                    <a:spcPct val="150000"/>
                  </a:lnSpc>
                </a:pPr>
                <a:r>
                  <a:rPr lang="en-US" sz="4000" dirty="0">
                    <a:solidFill>
                      <a:schemeClr val="bg1"/>
                    </a:solidFill>
                    <a:latin typeface="Arial" panose="020B0604020202020204" pitchFamily="34" charset="0"/>
                    <a:cs typeface="Arial" panose="020B0604020202020204" pitchFamily="34" charset="0"/>
                  </a:rPr>
                  <a:t>a) An </a:t>
                </a:r>
                <a:r>
                  <a:rPr lang="en-US" sz="4000" dirty="0" err="1">
                    <a:solidFill>
                      <a:schemeClr val="bg1"/>
                    </a:solidFill>
                    <a:latin typeface="Arial" panose="020B0604020202020204" pitchFamily="34" charset="0"/>
                    <a:cs typeface="Arial" panose="020B0604020202020204" pitchFamily="34" charset="0"/>
                  </a:rPr>
                  <a:t>đem</a:t>
                </a:r>
                <a:r>
                  <a:rPr lang="en-US" sz="4000" dirty="0">
                    <a:solidFill>
                      <a:schemeClr val="bg1"/>
                    </a:solidFill>
                    <a:latin typeface="Arial" panose="020B0604020202020204" pitchFamily="34" charset="0"/>
                    <a:cs typeface="Arial" panose="020B0604020202020204" pitchFamily="34" charset="0"/>
                  </a:rPr>
                  <a:t> </a:t>
                </a:r>
                <a14:m>
                  <m:oMath xmlns:m="http://schemas.openxmlformats.org/officeDocument/2006/math">
                    <m:f>
                      <m:fPr>
                        <m:ctrlPr>
                          <a:rPr lang="en-US" sz="4000" i="1">
                            <a:solidFill>
                              <a:schemeClr val="bg1"/>
                            </a:solidFill>
                            <a:latin typeface="Cambria Math" panose="02040503050406030204" pitchFamily="18" charset="0"/>
                            <a:cs typeface="Arial" panose="020B0604020202020204" pitchFamily="34" charset="0"/>
                          </a:rPr>
                        </m:ctrlPr>
                      </m:fPr>
                      <m:num>
                        <m:r>
                          <a:rPr lang="en-US" sz="4000" i="1">
                            <a:solidFill>
                              <a:schemeClr val="bg1"/>
                            </a:solidFill>
                            <a:latin typeface="Cambria Math" panose="02040503050406030204" pitchFamily="18" charset="0"/>
                            <a:cs typeface="Arial" panose="020B0604020202020204" pitchFamily="34" charset="0"/>
                          </a:rPr>
                          <m:t>3</m:t>
                        </m:r>
                      </m:num>
                      <m:den>
                        <m:r>
                          <a:rPr lang="en-US" sz="4000" i="1">
                            <a:solidFill>
                              <a:schemeClr val="bg1"/>
                            </a:solidFill>
                            <a:latin typeface="Cambria Math" panose="02040503050406030204" pitchFamily="18" charset="0"/>
                            <a:cs typeface="Arial" panose="020B0604020202020204" pitchFamily="34" charset="0"/>
                          </a:rPr>
                          <m:t>4</m:t>
                        </m:r>
                      </m:den>
                    </m:f>
                  </m:oMath>
                </a14:m>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số</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rác</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dễ</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phân</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hủy</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đi</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đổi</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cây</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biết</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cứ</a:t>
                </a:r>
                <a:r>
                  <a:rPr lang="en-US" sz="4000" dirty="0">
                    <a:solidFill>
                      <a:schemeClr val="bg1"/>
                    </a:solidFill>
                    <a:latin typeface="Arial" panose="020B0604020202020204" pitchFamily="34" charset="0"/>
                    <a:cs typeface="Arial" panose="020B0604020202020204" pitchFamily="34" charset="0"/>
                  </a:rPr>
                  <a:t> 3kg </a:t>
                </a:r>
                <a:r>
                  <a:rPr lang="en-US" sz="4000" dirty="0" err="1">
                    <a:solidFill>
                      <a:schemeClr val="bg1"/>
                    </a:solidFill>
                    <a:latin typeface="Arial" panose="020B0604020202020204" pitchFamily="34" charset="0"/>
                    <a:cs typeface="Arial" panose="020B0604020202020204" pitchFamily="34" charset="0"/>
                  </a:rPr>
                  <a:t>rác</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dễ</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phân</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hủy</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đổi</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được</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một</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cây</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sen</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đá</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Vậy</a:t>
                </a:r>
                <a:r>
                  <a:rPr lang="en-US" sz="4000" dirty="0">
                    <a:solidFill>
                      <a:schemeClr val="bg1"/>
                    </a:solidFill>
                    <a:latin typeface="Arial" panose="020B0604020202020204" pitchFamily="34" charset="0"/>
                    <a:cs typeface="Arial" panose="020B0604020202020204" pitchFamily="34" charset="0"/>
                  </a:rPr>
                  <a:t> An </a:t>
                </a:r>
                <a:r>
                  <a:rPr lang="en-US" sz="4000" dirty="0" err="1">
                    <a:solidFill>
                      <a:schemeClr val="bg1"/>
                    </a:solidFill>
                    <a:latin typeface="Arial" panose="020B0604020202020204" pitchFamily="34" charset="0"/>
                    <a:cs typeface="Arial" panose="020B0604020202020204" pitchFamily="34" charset="0"/>
                  </a:rPr>
                  <a:t>nhận</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được</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bao</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nhiêu</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cây</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sen</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đá</a:t>
                </a:r>
                <a:r>
                  <a:rPr lang="en-US" sz="4000" dirty="0">
                    <a:solidFill>
                      <a:schemeClr val="bg1"/>
                    </a:solidFill>
                    <a:latin typeface="Arial" panose="020B0604020202020204" pitchFamily="34" charset="0"/>
                    <a:cs typeface="Arial" panose="020B0604020202020204" pitchFamily="34" charset="0"/>
                  </a:rPr>
                  <a:t>?</a:t>
                </a:r>
              </a:p>
              <a:p>
                <a:pPr algn="just">
                  <a:lnSpc>
                    <a:spcPct val="150000"/>
                  </a:lnSpc>
                </a:pPr>
                <a:r>
                  <a:rPr lang="en-US" sz="4000" dirty="0">
                    <a:solidFill>
                      <a:schemeClr val="bg1"/>
                    </a:solidFill>
                    <a:latin typeface="Arial" panose="020B0604020202020204" pitchFamily="34" charset="0"/>
                    <a:cs typeface="Arial" panose="020B0604020202020204" pitchFamily="34" charset="0"/>
                  </a:rPr>
                  <a:t>b) </a:t>
                </a:r>
                <a:r>
                  <a:rPr lang="en-US" sz="4000" dirty="0" err="1">
                    <a:solidFill>
                      <a:schemeClr val="bg1"/>
                    </a:solidFill>
                    <a:latin typeface="Arial" panose="020B0604020202020204" pitchFamily="34" charset="0"/>
                    <a:cs typeface="Arial" panose="020B0604020202020204" pitchFamily="34" charset="0"/>
                  </a:rPr>
                  <a:t>Số</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rác</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khó</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phân</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hủy</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bạn</a:t>
                </a:r>
                <a:r>
                  <a:rPr lang="en-US" sz="4000" dirty="0">
                    <a:solidFill>
                      <a:schemeClr val="bg1"/>
                    </a:solidFill>
                    <a:latin typeface="Arial" panose="020B0604020202020204" pitchFamily="34" charset="0"/>
                    <a:cs typeface="Arial" panose="020B0604020202020204" pitchFamily="34" charset="0"/>
                  </a:rPr>
                  <a:t> An </a:t>
                </a:r>
                <a:r>
                  <a:rPr lang="en-US" sz="4000" dirty="0" err="1">
                    <a:solidFill>
                      <a:schemeClr val="bg1"/>
                    </a:solidFill>
                    <a:latin typeface="Arial" panose="020B0604020202020204" pitchFamily="34" charset="0"/>
                    <a:cs typeface="Arial" panose="020B0604020202020204" pitchFamily="34" charset="0"/>
                  </a:rPr>
                  <a:t>thu</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được</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bằng</a:t>
                </a:r>
                <a:r>
                  <a:rPr lang="en-US" sz="4000" dirty="0">
                    <a:solidFill>
                      <a:schemeClr val="bg1"/>
                    </a:solidFill>
                    <a:latin typeface="Arial" panose="020B0604020202020204" pitchFamily="34" charset="0"/>
                    <a:cs typeface="Arial" panose="020B0604020202020204" pitchFamily="34" charset="0"/>
                  </a:rPr>
                  <a:t> </a:t>
                </a:r>
                <a14:m>
                  <m:oMath xmlns:m="http://schemas.openxmlformats.org/officeDocument/2006/math">
                    <m:f>
                      <m:fPr>
                        <m:ctrlPr>
                          <a:rPr lang="en-US" sz="4000" i="1">
                            <a:solidFill>
                              <a:schemeClr val="bg1"/>
                            </a:solidFill>
                            <a:latin typeface="Cambria Math" panose="02040503050406030204" pitchFamily="18" charset="0"/>
                            <a:cs typeface="Arial" panose="020B0604020202020204" pitchFamily="34" charset="0"/>
                          </a:rPr>
                        </m:ctrlPr>
                      </m:fPr>
                      <m:num>
                        <m:r>
                          <a:rPr lang="en-US" sz="4000" i="1">
                            <a:solidFill>
                              <a:schemeClr val="bg1"/>
                            </a:solidFill>
                            <a:latin typeface="Cambria Math" panose="02040503050406030204" pitchFamily="18" charset="0"/>
                            <a:cs typeface="Arial" panose="020B0604020202020204" pitchFamily="34" charset="0"/>
                          </a:rPr>
                          <m:t>3</m:t>
                        </m:r>
                      </m:num>
                      <m:den>
                        <m:r>
                          <a:rPr lang="en-US" sz="4000" b="0" i="1" smtClean="0">
                            <a:solidFill>
                              <a:schemeClr val="bg1"/>
                            </a:solidFill>
                            <a:latin typeface="Cambria Math" panose="02040503050406030204" pitchFamily="18" charset="0"/>
                            <a:cs typeface="Arial" panose="020B0604020202020204" pitchFamily="34" charset="0"/>
                          </a:rPr>
                          <m:t>20</m:t>
                        </m:r>
                      </m:den>
                    </m:f>
                  </m:oMath>
                </a14:m>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số</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rác</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khó</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phân</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hủy</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cả</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đội</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thu</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được</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Đội</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của</a:t>
                </a:r>
                <a:r>
                  <a:rPr lang="en-US" sz="4000" dirty="0">
                    <a:solidFill>
                      <a:schemeClr val="bg1"/>
                    </a:solidFill>
                    <a:latin typeface="Arial" panose="020B0604020202020204" pitchFamily="34" charset="0"/>
                    <a:cs typeface="Arial" panose="020B0604020202020204" pitchFamily="34" charset="0"/>
                  </a:rPr>
                  <a:t> An </a:t>
                </a:r>
                <a:r>
                  <a:rPr lang="en-US" sz="4000" dirty="0" err="1">
                    <a:solidFill>
                      <a:schemeClr val="bg1"/>
                    </a:solidFill>
                    <a:latin typeface="Arial" panose="020B0604020202020204" pitchFamily="34" charset="0"/>
                    <a:cs typeface="Arial" panose="020B0604020202020204" pitchFamily="34" charset="0"/>
                  </a:rPr>
                  <a:t>thu</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được</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tất</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cả</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bao</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nhiêu</a:t>
                </a:r>
                <a:r>
                  <a:rPr lang="en-US" sz="4000" dirty="0">
                    <a:solidFill>
                      <a:schemeClr val="bg1"/>
                    </a:solidFill>
                    <a:latin typeface="Arial" panose="020B0604020202020204" pitchFamily="34" charset="0"/>
                    <a:cs typeface="Arial" panose="020B0604020202020204" pitchFamily="34" charset="0"/>
                  </a:rPr>
                  <a:t> kg </a:t>
                </a:r>
                <a:r>
                  <a:rPr lang="en-US" sz="4000" dirty="0" err="1">
                    <a:solidFill>
                      <a:schemeClr val="bg1"/>
                    </a:solidFill>
                    <a:latin typeface="Arial" panose="020B0604020202020204" pitchFamily="34" charset="0"/>
                    <a:cs typeface="Arial" panose="020B0604020202020204" pitchFamily="34" charset="0"/>
                  </a:rPr>
                  <a:t>rác</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khó</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phân</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hủy</a:t>
                </a:r>
                <a:r>
                  <a:rPr lang="en-US" sz="4000" dirty="0">
                    <a:solidFill>
                      <a:schemeClr val="bg1"/>
                    </a:solidFill>
                    <a:latin typeface="Arial" panose="020B0604020202020204" pitchFamily="34" charset="0"/>
                    <a:cs typeface="Arial" panose="020B0604020202020204" pitchFamily="34" charset="0"/>
                  </a:rPr>
                  <a:t>?</a:t>
                </a:r>
              </a:p>
            </p:txBody>
          </p:sp>
        </mc:Choice>
        <mc:Fallback xmlns="">
          <p:sp>
            <p:nvSpPr>
              <p:cNvPr id="20" name="TextBox 19"/>
              <p:cNvSpPr txBox="1">
                <a:spLocks noRot="1" noChangeAspect="1" noMove="1" noResize="1" noEditPoints="1" noAdjustHandles="1" noChangeArrowheads="1" noChangeShapeType="1" noTextEdit="1"/>
              </p:cNvSpPr>
              <p:nvPr/>
            </p:nvSpPr>
            <p:spPr>
              <a:xfrm>
                <a:off x="2829567" y="2555501"/>
                <a:ext cx="13716000" cy="6402907"/>
              </a:xfrm>
              <a:prstGeom prst="rect">
                <a:avLst/>
              </a:prstGeom>
              <a:blipFill rotWithShape="0">
                <a:blip r:embed="rId15"/>
                <a:stretch>
                  <a:fillRect l="-1556" r="-1600" b="-1332"/>
                </a:stretch>
              </a:blipFill>
            </p:spPr>
            <p:txBody>
              <a:bodyPr/>
              <a:lstStyle/>
              <a:p>
                <a:r>
                  <a:rPr lang="en-US">
                    <a:noFill/>
                  </a:rPr>
                  <a:t> </a:t>
                </a:r>
              </a:p>
            </p:txBody>
          </p:sp>
        </mc:Fallback>
      </mc:AlternateContent>
    </p:spTree>
    <p:extLst>
      <p:ext uri="{BB962C8B-B14F-4D97-AF65-F5344CB8AC3E}">
        <p14:creationId xmlns:p14="http://schemas.microsoft.com/office/powerpoint/2010/main" val="1203122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nodeType="with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 calcmode="lin" valueType="num">
                                      <p:cBhvr>
                                        <p:cTn id="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20">
                                            <p:txEl>
                                              <p:pRg st="0" end="0"/>
                                            </p:txEl>
                                          </p:spTgt>
                                        </p:tgtEl>
                                        <p:attrNameLst>
                                          <p:attrName>ppt_y</p:attrName>
                                        </p:attrNameLst>
                                      </p:cBhvr>
                                      <p:tavLst>
                                        <p:tav tm="0">
                                          <p:val>
                                            <p:strVal val="#ppt_y+#ppt_h/2"/>
                                          </p:val>
                                        </p:tav>
                                        <p:tav tm="100000">
                                          <p:val>
                                            <p:strVal val="#ppt_y"/>
                                          </p:val>
                                        </p:tav>
                                      </p:tavLst>
                                    </p:anim>
                                    <p:anim calcmode="lin" valueType="num">
                                      <p:cBhvr>
                                        <p:cTn id="9" dur="500" fill="hold"/>
                                        <p:tgtEl>
                                          <p:spTgt spid="20">
                                            <p:txEl>
                                              <p:pRg st="0" end="0"/>
                                            </p:txEl>
                                          </p:spTgt>
                                        </p:tgtEl>
                                        <p:attrNameLst>
                                          <p:attrName>ppt_w</p:attrName>
                                        </p:attrNameLst>
                                      </p:cBhvr>
                                      <p:tavLst>
                                        <p:tav tm="0">
                                          <p:val>
                                            <p:strVal val="#ppt_w"/>
                                          </p:val>
                                        </p:tav>
                                        <p:tav tm="100000">
                                          <p:val>
                                            <p:strVal val="#ppt_w"/>
                                          </p:val>
                                        </p:tav>
                                      </p:tavLst>
                                    </p:anim>
                                    <p:anim calcmode="lin" valueType="num">
                                      <p:cBhvr>
                                        <p:cTn id="10" dur="500" fill="hold"/>
                                        <p:tgtEl>
                                          <p:spTgt spid="20">
                                            <p:txEl>
                                              <p:pRg st="0" end="0"/>
                                            </p:txEl>
                                          </p:spTgt>
                                        </p:tgtEl>
                                        <p:attrNameLst>
                                          <p:attrName>ppt_h</p:attrName>
                                        </p:attrNameLst>
                                      </p:cBhvr>
                                      <p:tavLst>
                                        <p:tav tm="0">
                                          <p:val>
                                            <p:fltVal val="0"/>
                                          </p:val>
                                        </p:tav>
                                        <p:tav tm="100000">
                                          <p:val>
                                            <p:strVal val="#ppt_h"/>
                                          </p:val>
                                        </p:tav>
                                      </p:tavLst>
                                    </p:anim>
                                  </p:childTnLst>
                                </p:cTn>
                              </p:par>
                              <p:par>
                                <p:cTn id="11" presetID="17" presetClass="entr" presetSubtype="4" fill="hold" nodeType="withEffect">
                                  <p:stCondLst>
                                    <p:cond delay="0"/>
                                  </p:stCondLst>
                                  <p:childTnLst>
                                    <p:set>
                                      <p:cBhvr>
                                        <p:cTn id="12" dur="1" fill="hold">
                                          <p:stCondLst>
                                            <p:cond delay="0"/>
                                          </p:stCondLst>
                                        </p:cTn>
                                        <p:tgtEl>
                                          <p:spTgt spid="20">
                                            <p:txEl>
                                              <p:pRg st="1" end="1"/>
                                            </p:txEl>
                                          </p:spTgt>
                                        </p:tgtEl>
                                        <p:attrNameLst>
                                          <p:attrName>style.visibility</p:attrName>
                                        </p:attrNameLst>
                                      </p:cBhvr>
                                      <p:to>
                                        <p:strVal val="visible"/>
                                      </p:to>
                                    </p:set>
                                    <p:anim calcmode="lin" valueType="num">
                                      <p:cBhvr>
                                        <p:cTn id="13" dur="5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20">
                                            <p:txEl>
                                              <p:pRg st="1" end="1"/>
                                            </p:txEl>
                                          </p:spTgt>
                                        </p:tgtEl>
                                        <p:attrNameLst>
                                          <p:attrName>ppt_y</p:attrName>
                                        </p:attrNameLst>
                                      </p:cBhvr>
                                      <p:tavLst>
                                        <p:tav tm="0">
                                          <p:val>
                                            <p:strVal val="#ppt_y+#ppt_h/2"/>
                                          </p:val>
                                        </p:tav>
                                        <p:tav tm="100000">
                                          <p:val>
                                            <p:strVal val="#ppt_y"/>
                                          </p:val>
                                        </p:tav>
                                      </p:tavLst>
                                    </p:anim>
                                    <p:anim calcmode="lin" valueType="num">
                                      <p:cBhvr>
                                        <p:cTn id="15" dur="500" fill="hold"/>
                                        <p:tgtEl>
                                          <p:spTgt spid="20">
                                            <p:txEl>
                                              <p:pRg st="1" end="1"/>
                                            </p:txEl>
                                          </p:spTgt>
                                        </p:tgtEl>
                                        <p:attrNameLst>
                                          <p:attrName>ppt_w</p:attrName>
                                        </p:attrNameLst>
                                      </p:cBhvr>
                                      <p:tavLst>
                                        <p:tav tm="0">
                                          <p:val>
                                            <p:strVal val="#ppt_w"/>
                                          </p:val>
                                        </p:tav>
                                        <p:tav tm="100000">
                                          <p:val>
                                            <p:strVal val="#ppt_w"/>
                                          </p:val>
                                        </p:tav>
                                      </p:tavLst>
                                    </p:anim>
                                    <p:anim calcmode="lin" valueType="num">
                                      <p:cBhvr>
                                        <p:cTn id="16" dur="500" fill="hold"/>
                                        <p:tgtEl>
                                          <p:spTgt spid="20">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5A60F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883416" y="2443843"/>
            <a:ext cx="1322309" cy="867916"/>
          </a:xfrm>
          <a:prstGeom prst="rect">
            <a:avLst/>
          </a:prstGeom>
        </p:spPr>
      </p:pic>
      <p:pic>
        <p:nvPicPr>
          <p:cNvPr id="3"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883416" y="1028700"/>
            <a:ext cx="1322309" cy="867916"/>
          </a:xfrm>
          <a:prstGeom prst="rect">
            <a:avLst/>
          </a:prstGeom>
        </p:spPr>
      </p:pic>
      <p:pic>
        <p:nvPicPr>
          <p:cNvPr id="4"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883416" y="3833036"/>
            <a:ext cx="1322309" cy="867916"/>
          </a:xfrm>
          <a:prstGeom prst="rect">
            <a:avLst/>
          </a:prstGeom>
        </p:spPr>
      </p:pic>
      <p:pic>
        <p:nvPicPr>
          <p:cNvPr id="5"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6609116" y="8608116"/>
            <a:ext cx="650184" cy="650184"/>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1028700" y="8638166"/>
            <a:ext cx="650184" cy="650184"/>
          </a:xfrm>
          <a:prstGeom prst="rect">
            <a:avLst/>
          </a:prstGeom>
        </p:spPr>
      </p:pic>
      <p:pic>
        <p:nvPicPr>
          <p:cNvPr id="7"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3362813" y="1108229"/>
            <a:ext cx="11562374" cy="1408507"/>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rot="-10800000">
            <a:off x="3362813" y="2755163"/>
            <a:ext cx="11496472" cy="6208095"/>
          </a:xfrm>
          <a:prstGeom prst="rect">
            <a:avLst/>
          </a:prstGeom>
        </p:spPr>
      </p:pic>
      <p:sp>
        <p:nvSpPr>
          <p:cNvPr id="12" name="TextBox 12"/>
          <p:cNvSpPr txBox="1"/>
          <p:nvPr/>
        </p:nvSpPr>
        <p:spPr>
          <a:xfrm>
            <a:off x="4136211" y="1724442"/>
            <a:ext cx="9071766" cy="691087"/>
          </a:xfrm>
          <a:prstGeom prst="rect">
            <a:avLst/>
          </a:prstGeom>
        </p:spPr>
        <p:txBody>
          <a:bodyPr lIns="0" tIns="0" rIns="0" bIns="0" rtlCol="0" anchor="t">
            <a:spAutoFit/>
          </a:bodyPr>
          <a:lstStyle/>
          <a:p>
            <a:pPr algn="ctr">
              <a:lnSpc>
                <a:spcPts val="4970"/>
              </a:lnSpc>
            </a:pPr>
            <a:r>
              <a:rPr lang="en-US" sz="7200" b="1" dirty="0">
                <a:solidFill>
                  <a:schemeClr val="accent6">
                    <a:lumMod val="75000"/>
                  </a:schemeClr>
                </a:solidFill>
                <a:latin typeface="Arial" panose="020B0604020202020204" pitchFamily="34" charset="0"/>
                <a:cs typeface="Arial" panose="020B0604020202020204" pitchFamily="34" charset="0"/>
              </a:rPr>
              <a:t>BÀI 10: </a:t>
            </a:r>
            <a:r>
              <a:rPr lang="en-US" sz="7200" b="1" dirty="0" err="1">
                <a:solidFill>
                  <a:schemeClr val="accent6">
                    <a:lumMod val="75000"/>
                  </a:schemeClr>
                </a:solidFill>
                <a:latin typeface="Arial" panose="020B0604020202020204" pitchFamily="34" charset="0"/>
                <a:cs typeface="Arial" panose="020B0604020202020204" pitchFamily="34" charset="0"/>
              </a:rPr>
              <a:t>Tiết</a:t>
            </a:r>
            <a:r>
              <a:rPr lang="en-US" sz="7200" b="1" dirty="0">
                <a:solidFill>
                  <a:schemeClr val="accent6">
                    <a:lumMod val="75000"/>
                  </a:schemeClr>
                </a:solidFill>
                <a:latin typeface="Arial" panose="020B0604020202020204" pitchFamily="34" charset="0"/>
                <a:cs typeface="Arial" panose="020B0604020202020204" pitchFamily="34" charset="0"/>
              </a:rPr>
              <a:t> 87;88</a:t>
            </a:r>
          </a:p>
        </p:txBody>
      </p:sp>
      <p:pic>
        <p:nvPicPr>
          <p:cNvPr id="13" name="Picture 1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rot="5400000">
            <a:off x="13416130" y="4374072"/>
            <a:ext cx="7036156" cy="345411"/>
          </a:xfrm>
          <a:prstGeom prst="rect">
            <a:avLst/>
          </a:prstGeom>
        </p:spPr>
      </p:pic>
      <p:sp>
        <p:nvSpPr>
          <p:cNvPr id="14" name="TextBox 13"/>
          <p:cNvSpPr txBox="1"/>
          <p:nvPr/>
        </p:nvSpPr>
        <p:spPr>
          <a:xfrm>
            <a:off x="3886200" y="4266994"/>
            <a:ext cx="10439400" cy="3211007"/>
          </a:xfrm>
          <a:prstGeom prst="rect">
            <a:avLst/>
          </a:prstGeom>
          <a:noFill/>
        </p:spPr>
        <p:txBody>
          <a:bodyPr wrap="square" rtlCol="0">
            <a:spAutoFit/>
          </a:bodyPr>
          <a:lstStyle/>
          <a:p>
            <a:pPr algn="ctr">
              <a:lnSpc>
                <a:spcPct val="150000"/>
              </a:lnSpc>
            </a:pPr>
            <a:r>
              <a:rPr lang="en-US" sz="7200" b="1" dirty="0">
                <a:solidFill>
                  <a:schemeClr val="accent6">
                    <a:lumMod val="75000"/>
                  </a:schemeClr>
                </a:solidFill>
                <a:latin typeface="Arial" panose="020B0604020202020204" pitchFamily="34" charset="0"/>
                <a:cs typeface="Arial" panose="020B0604020202020204" pitchFamily="34" charset="0"/>
              </a:rPr>
              <a:t>HAI BÀI TOÁN VỀ PHÂN SỐ (2 </a:t>
            </a:r>
            <a:r>
              <a:rPr lang="en-US" sz="7200" b="1" dirty="0" err="1">
                <a:solidFill>
                  <a:schemeClr val="accent6">
                    <a:lumMod val="75000"/>
                  </a:schemeClr>
                </a:solidFill>
                <a:latin typeface="Arial" panose="020B0604020202020204" pitchFamily="34" charset="0"/>
                <a:cs typeface="Arial" panose="020B0604020202020204" pitchFamily="34" charset="0"/>
              </a:rPr>
              <a:t>Tiết</a:t>
            </a:r>
            <a:r>
              <a:rPr lang="en-US" sz="7200" b="1" dirty="0">
                <a:solidFill>
                  <a:schemeClr val="accent6">
                    <a:lumMod val="75000"/>
                  </a:schemeClr>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019521187"/>
      </p:ext>
    </p:extLst>
  </p:cSld>
  <p:clrMapOvr>
    <a:masterClrMapping/>
  </p:clrMapOvr>
  <p:transition spd="slow">
    <p:wheel spokes="1"/>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5A60F1"/>
        </a:solidFill>
        <a:effectLst/>
      </p:bgPr>
    </p:bg>
    <p:spTree>
      <p:nvGrpSpPr>
        <p:cNvPr id="1" name=""/>
        <p:cNvGrpSpPr/>
        <p:nvPr/>
      </p:nvGrpSpPr>
      <p:grpSpPr>
        <a:xfrm>
          <a:off x="0" y="0"/>
          <a:ext cx="0" cy="0"/>
          <a:chOff x="0" y="0"/>
          <a:chExt cx="0" cy="0"/>
        </a:xfrm>
      </p:grpSpPr>
      <p:grpSp>
        <p:nvGrpSpPr>
          <p:cNvPr id="2" name="Group 2"/>
          <p:cNvGrpSpPr/>
          <p:nvPr/>
        </p:nvGrpSpPr>
        <p:grpSpPr>
          <a:xfrm>
            <a:off x="1499271" y="1676369"/>
            <a:ext cx="15289458" cy="7581931"/>
            <a:chOff x="0" y="0"/>
            <a:chExt cx="5171989" cy="2564752"/>
          </a:xfrm>
        </p:grpSpPr>
        <p:sp>
          <p:nvSpPr>
            <p:cNvPr id="3" name="Freeform 3"/>
            <p:cNvSpPr/>
            <p:nvPr/>
          </p:nvSpPr>
          <p:spPr>
            <a:xfrm>
              <a:off x="0" y="0"/>
              <a:ext cx="5171990" cy="2564752"/>
            </a:xfrm>
            <a:custGeom>
              <a:avLst/>
              <a:gdLst/>
              <a:ahLst/>
              <a:cxnLst/>
              <a:rect l="l" t="t" r="r" b="b"/>
              <a:pathLst>
                <a:path w="5171990" h="2564752">
                  <a:moveTo>
                    <a:pt x="5047530" y="2564752"/>
                  </a:moveTo>
                  <a:lnTo>
                    <a:pt x="124460" y="2564752"/>
                  </a:lnTo>
                  <a:cubicBezTo>
                    <a:pt x="55880" y="2564752"/>
                    <a:pt x="0" y="2508872"/>
                    <a:pt x="0" y="2440292"/>
                  </a:cubicBezTo>
                  <a:lnTo>
                    <a:pt x="0" y="124460"/>
                  </a:lnTo>
                  <a:cubicBezTo>
                    <a:pt x="0" y="55880"/>
                    <a:pt x="55880" y="0"/>
                    <a:pt x="124460" y="0"/>
                  </a:cubicBezTo>
                  <a:lnTo>
                    <a:pt x="5047530" y="0"/>
                  </a:lnTo>
                  <a:cubicBezTo>
                    <a:pt x="5116109" y="0"/>
                    <a:pt x="5171990" y="55880"/>
                    <a:pt x="5171990" y="124460"/>
                  </a:cubicBezTo>
                  <a:lnTo>
                    <a:pt x="5171990" y="2440292"/>
                  </a:lnTo>
                  <a:cubicBezTo>
                    <a:pt x="5171990" y="2508872"/>
                    <a:pt x="5116109" y="2564752"/>
                    <a:pt x="5047530" y="2564752"/>
                  </a:cubicBezTo>
                  <a:close/>
                </a:path>
              </a:pathLst>
            </a:custGeom>
            <a:solidFill>
              <a:srgbClr val="FFFFFF"/>
            </a:solidFill>
          </p:spPr>
        </p:sp>
      </p:grpSp>
      <p:grpSp>
        <p:nvGrpSpPr>
          <p:cNvPr id="28" name="Group 28"/>
          <p:cNvGrpSpPr/>
          <p:nvPr/>
        </p:nvGrpSpPr>
        <p:grpSpPr>
          <a:xfrm>
            <a:off x="3632409" y="1018621"/>
            <a:ext cx="11023180" cy="1498055"/>
            <a:chOff x="1017712" y="279129"/>
            <a:chExt cx="14697574" cy="1997408"/>
          </a:xfrm>
        </p:grpSpPr>
        <p:grpSp>
          <p:nvGrpSpPr>
            <p:cNvPr id="29" name="Group 29"/>
            <p:cNvGrpSpPr/>
            <p:nvPr/>
          </p:nvGrpSpPr>
          <p:grpSpPr>
            <a:xfrm>
              <a:off x="5267697" y="279129"/>
              <a:ext cx="6197604" cy="1997408"/>
              <a:chOff x="1504600" y="79727"/>
              <a:chExt cx="1770207" cy="570515"/>
            </a:xfrm>
          </p:grpSpPr>
          <p:sp>
            <p:nvSpPr>
              <p:cNvPr id="30" name="Freeform 30"/>
              <p:cNvSpPr/>
              <p:nvPr/>
            </p:nvSpPr>
            <p:spPr>
              <a:xfrm>
                <a:off x="1504600" y="79727"/>
                <a:ext cx="1770207" cy="570515"/>
              </a:xfrm>
              <a:custGeom>
                <a:avLst/>
                <a:gdLst/>
                <a:ahLst/>
                <a:cxnLst/>
                <a:rect l="l" t="t" r="r" b="b"/>
                <a:pathLst>
                  <a:path w="4779407" h="661351">
                    <a:moveTo>
                      <a:pt x="4654946" y="661351"/>
                    </a:moveTo>
                    <a:lnTo>
                      <a:pt x="124460" y="661351"/>
                    </a:lnTo>
                    <a:cubicBezTo>
                      <a:pt x="55880" y="661351"/>
                      <a:pt x="0" y="605471"/>
                      <a:pt x="0" y="536891"/>
                    </a:cubicBezTo>
                    <a:lnTo>
                      <a:pt x="0" y="124460"/>
                    </a:lnTo>
                    <a:cubicBezTo>
                      <a:pt x="0" y="55880"/>
                      <a:pt x="55880" y="0"/>
                      <a:pt x="124460" y="0"/>
                    </a:cubicBezTo>
                    <a:lnTo>
                      <a:pt x="4654946" y="0"/>
                    </a:lnTo>
                    <a:cubicBezTo>
                      <a:pt x="4723527" y="0"/>
                      <a:pt x="4779407" y="55880"/>
                      <a:pt x="4779407" y="124460"/>
                    </a:cubicBezTo>
                    <a:lnTo>
                      <a:pt x="4779407" y="536891"/>
                    </a:lnTo>
                    <a:cubicBezTo>
                      <a:pt x="4779407" y="605471"/>
                      <a:pt x="4723527" y="661351"/>
                      <a:pt x="4654946" y="661351"/>
                    </a:cubicBezTo>
                    <a:close/>
                  </a:path>
                </a:pathLst>
              </a:custGeom>
              <a:solidFill>
                <a:schemeClr val="accent6"/>
              </a:solidFill>
            </p:spPr>
          </p:sp>
        </p:grpSp>
        <p:sp>
          <p:nvSpPr>
            <p:cNvPr id="31" name="TextBox 31"/>
            <p:cNvSpPr txBox="1"/>
            <p:nvPr/>
          </p:nvSpPr>
          <p:spPr>
            <a:xfrm>
              <a:off x="1017712" y="279129"/>
              <a:ext cx="14697574" cy="1595225"/>
            </a:xfrm>
            <a:prstGeom prst="rect">
              <a:avLst/>
            </a:prstGeom>
          </p:spPr>
          <p:txBody>
            <a:bodyPr lIns="0" tIns="0" rIns="0" bIns="0" rtlCol="0" anchor="t">
              <a:spAutoFit/>
            </a:bodyPr>
            <a:lstStyle/>
            <a:p>
              <a:pPr algn="ctr">
                <a:lnSpc>
                  <a:spcPts val="10800"/>
                </a:lnSpc>
              </a:pPr>
              <a:r>
                <a:rPr lang="en-US" sz="5400" b="1" dirty="0" err="1">
                  <a:solidFill>
                    <a:srgbClr val="FFFFFF"/>
                  </a:solidFill>
                  <a:latin typeface="Arial" panose="020B0604020202020204" pitchFamily="34" charset="0"/>
                  <a:cs typeface="Arial" panose="020B0604020202020204" pitchFamily="34" charset="0"/>
                </a:rPr>
                <a:t>Giải</a:t>
              </a:r>
              <a:endParaRPr lang="en-US" sz="5400" b="1" dirty="0">
                <a:solidFill>
                  <a:srgbClr val="FFFFFF"/>
                </a:solidFill>
                <a:latin typeface="Arial" panose="020B0604020202020204" pitchFamily="34" charset="0"/>
                <a:cs typeface="Arial" panose="020B0604020202020204" pitchFamily="34" charset="0"/>
              </a:endParaRPr>
            </a:p>
          </p:txBody>
        </p:sp>
      </p:grpSp>
      <p:pic>
        <p:nvPicPr>
          <p:cNvPr id="32" name="Picture 3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16934208" y="9006969"/>
            <a:ext cx="650184" cy="650184"/>
          </a:xfrm>
          <a:prstGeom prst="rect">
            <a:avLst/>
          </a:prstGeom>
        </p:spPr>
      </p:pic>
      <p:pic>
        <p:nvPicPr>
          <p:cNvPr id="33" name="Picture 3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703608" y="9006969"/>
            <a:ext cx="650184" cy="650184"/>
          </a:xfrm>
          <a:prstGeom prst="rect">
            <a:avLst/>
          </a:prstGeom>
        </p:spPr>
      </p:pic>
      <p:pic>
        <p:nvPicPr>
          <p:cNvPr id="34" name="Picture 3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5400000">
            <a:off x="13741222" y="4393163"/>
            <a:ext cx="7036156" cy="345411"/>
          </a:xfrm>
          <a:prstGeom prst="rect">
            <a:avLst/>
          </a:prstGeom>
        </p:spPr>
      </p:pic>
      <mc:AlternateContent xmlns:mc="http://schemas.openxmlformats.org/markup-compatibility/2006" xmlns:a14="http://schemas.microsoft.com/office/drawing/2010/main">
        <mc:Choice Requires="a14">
          <p:sp>
            <p:nvSpPr>
              <p:cNvPr id="35" name="Rectangle 34"/>
              <p:cNvSpPr/>
              <p:nvPr/>
            </p:nvSpPr>
            <p:spPr>
              <a:xfrm>
                <a:off x="2209800" y="2753551"/>
                <a:ext cx="14876794" cy="5791907"/>
              </a:xfrm>
              <a:prstGeom prst="rect">
                <a:avLst/>
              </a:prstGeom>
            </p:spPr>
            <p:txBody>
              <a:bodyPr wrap="square">
                <a:spAutoFit/>
              </a:bodyPr>
              <a:lstStyle/>
              <a:p>
                <a:pPr algn="just">
                  <a:lnSpc>
                    <a:spcPct val="135000"/>
                  </a:lnSpc>
                  <a:spcBef>
                    <a:spcPts val="600"/>
                  </a:spcBef>
                  <a:spcAft>
                    <a:spcPts val="600"/>
                  </a:spcAft>
                </a:pP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rác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rễ</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phân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hủy</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An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mang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đổi</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cây</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12 . </a:t>
                </a:r>
                <a14:m>
                  <m:oMath xmlns:m="http://schemas.openxmlformats.org/officeDocument/2006/math">
                    <m:f>
                      <m:fPr>
                        <m:ctrlPr>
                          <a:rPr lang="en-US" sz="4400" i="1">
                            <a:solidFill>
                              <a:srgbClr val="000000"/>
                            </a:solidFill>
                            <a:effectLst/>
                            <a:latin typeface="Cambria Math" panose="02040503050406030204" pitchFamily="18" charset="0"/>
                            <a:ea typeface="Times New Roman" panose="02020603050405020304" pitchFamily="18" charset="0"/>
                          </a:rPr>
                        </m:ctrlPr>
                      </m:fPr>
                      <m:num>
                        <m:r>
                          <a:rPr lang="en-US" sz="4400" i="1">
                            <a:solidFill>
                              <a:srgbClr val="000000"/>
                            </a:solidFill>
                            <a:effectLst/>
                            <a:latin typeface="Cambria Math" panose="02040503050406030204" pitchFamily="18" charset="0"/>
                            <a:ea typeface="Times New Roman" panose="02020603050405020304" pitchFamily="18" charset="0"/>
                          </a:rPr>
                          <m:t>3</m:t>
                        </m:r>
                      </m:num>
                      <m:den>
                        <m:r>
                          <a:rPr lang="en-US" sz="4400" i="1">
                            <a:solidFill>
                              <a:srgbClr val="000000"/>
                            </a:solidFill>
                            <a:effectLst/>
                            <a:latin typeface="Cambria Math" panose="02040503050406030204" pitchFamily="18" charset="0"/>
                            <a:ea typeface="Times New Roman" panose="02020603050405020304" pitchFamily="18" charset="0"/>
                          </a:rPr>
                          <m:t>4</m:t>
                        </m:r>
                      </m:den>
                    </m:f>
                  </m:oMath>
                </a14:m>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9 (kg)</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35000"/>
                  </a:lnSpc>
                  <a:spcBef>
                    <a:spcPts val="600"/>
                  </a:spcBef>
                  <a:spcAft>
                    <a:spcPts val="600"/>
                  </a:spcAft>
                </a:pP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Theo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bài</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ra</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cứ</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3 kg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rác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dễ</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phân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huỷ</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đổi</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một</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cây</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sen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đá</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35000"/>
                  </a:lnSpc>
                  <a:spcBef>
                    <a:spcPts val="600"/>
                  </a:spcBef>
                  <a:spcAft>
                    <a:spcPts val="600"/>
                  </a:spcAft>
                </a:pP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Vậy</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An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nhận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cây</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sen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đá</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9 : 3 = 3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cây</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35000"/>
                  </a:lnSpc>
                  <a:spcBef>
                    <a:spcPts val="600"/>
                  </a:spcBef>
                  <a:spcAft>
                    <a:spcPts val="600"/>
                  </a:spcAft>
                </a:pP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Đội</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An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thu</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ki</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lô</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gam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rác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khó</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phân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hủy</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35000"/>
                  </a:lnSpc>
                  <a:spcBef>
                    <a:spcPts val="600"/>
                  </a:spcBef>
                  <a:spcAft>
                    <a:spcPts val="600"/>
                  </a:spcAft>
                </a:pP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9 : </a:t>
                </a:r>
                <a14:m>
                  <m:oMath xmlns:m="http://schemas.openxmlformats.org/officeDocument/2006/math">
                    <m:f>
                      <m:fPr>
                        <m:ctrlPr>
                          <a:rPr lang="en-US" sz="4400" i="1">
                            <a:solidFill>
                              <a:srgbClr val="000000"/>
                            </a:solidFill>
                            <a:effectLst/>
                            <a:latin typeface="Cambria Math" panose="02040503050406030204" pitchFamily="18" charset="0"/>
                            <a:ea typeface="Times New Roman" panose="02020603050405020304" pitchFamily="18" charset="0"/>
                          </a:rPr>
                        </m:ctrlPr>
                      </m:fPr>
                      <m:num>
                        <m:r>
                          <a:rPr lang="en-US" sz="4400" i="1">
                            <a:solidFill>
                              <a:srgbClr val="000000"/>
                            </a:solidFill>
                            <a:effectLst/>
                            <a:latin typeface="Cambria Math" panose="02040503050406030204" pitchFamily="18" charset="0"/>
                            <a:ea typeface="Times New Roman" panose="02020603050405020304" pitchFamily="18" charset="0"/>
                          </a:rPr>
                          <m:t>3</m:t>
                        </m:r>
                      </m:num>
                      <m:den>
                        <m:r>
                          <a:rPr lang="en-US" sz="4400" i="1">
                            <a:solidFill>
                              <a:srgbClr val="000000"/>
                            </a:solidFill>
                            <a:effectLst/>
                            <a:latin typeface="Cambria Math" panose="02040503050406030204" pitchFamily="18" charset="0"/>
                            <a:ea typeface="Times New Roman" panose="02020603050405020304" pitchFamily="18" charset="0"/>
                          </a:rPr>
                          <m:t>20</m:t>
                        </m:r>
                      </m:den>
                    </m:f>
                  </m:oMath>
                </a14:m>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9. </a:t>
                </a:r>
                <a14:m>
                  <m:oMath xmlns:m="http://schemas.openxmlformats.org/officeDocument/2006/math">
                    <m:f>
                      <m:fPr>
                        <m:ctrlPr>
                          <a:rPr lang="en-US" sz="4400" i="1">
                            <a:solidFill>
                              <a:srgbClr val="000000"/>
                            </a:solidFill>
                            <a:effectLst/>
                            <a:latin typeface="Cambria Math" panose="02040503050406030204" pitchFamily="18" charset="0"/>
                            <a:ea typeface="Times New Roman" panose="02020603050405020304" pitchFamily="18" charset="0"/>
                          </a:rPr>
                        </m:ctrlPr>
                      </m:fPr>
                      <m:num>
                        <m:r>
                          <a:rPr lang="en-US" sz="4400" i="1">
                            <a:solidFill>
                              <a:srgbClr val="000000"/>
                            </a:solidFill>
                            <a:effectLst/>
                            <a:latin typeface="Cambria Math" panose="02040503050406030204" pitchFamily="18" charset="0"/>
                            <a:ea typeface="Times New Roman" panose="02020603050405020304" pitchFamily="18" charset="0"/>
                          </a:rPr>
                          <m:t>20</m:t>
                        </m:r>
                      </m:num>
                      <m:den>
                        <m:r>
                          <a:rPr lang="en-US" sz="4400" i="1">
                            <a:solidFill>
                              <a:srgbClr val="000000"/>
                            </a:solidFill>
                            <a:effectLst/>
                            <a:latin typeface="Cambria Math" panose="02040503050406030204" pitchFamily="18" charset="0"/>
                            <a:ea typeface="Times New Roman" panose="02020603050405020304" pitchFamily="18" charset="0"/>
                          </a:rPr>
                          <m:t>3</m:t>
                        </m:r>
                      </m:den>
                    </m:f>
                  </m:oMath>
                </a14:m>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60 (kg)</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35" name="Rectangle 34"/>
              <p:cNvSpPr>
                <a:spLocks noRot="1" noChangeAspect="1" noMove="1" noResize="1" noEditPoints="1" noAdjustHandles="1" noChangeArrowheads="1" noChangeShapeType="1" noTextEdit="1"/>
              </p:cNvSpPr>
              <p:nvPr/>
            </p:nvSpPr>
            <p:spPr>
              <a:xfrm>
                <a:off x="2209800" y="2753551"/>
                <a:ext cx="14876794" cy="5791907"/>
              </a:xfrm>
              <a:prstGeom prst="rect">
                <a:avLst/>
              </a:prstGeom>
              <a:blipFill rotWithShape="0">
                <a:blip r:embed="rId16"/>
                <a:stretch>
                  <a:fillRect l="-1475"/>
                </a:stretch>
              </a:blipFill>
            </p:spPr>
            <p:txBody>
              <a:bodyPr/>
              <a:lstStyle/>
              <a:p>
                <a:r>
                  <a:rPr lang="en-US">
                    <a:noFill/>
                  </a:rPr>
                  <a:t> </a:t>
                </a:r>
              </a:p>
            </p:txBody>
          </p:sp>
        </mc:Fallback>
      </mc:AlternateContent>
    </p:spTree>
    <p:extLst>
      <p:ext uri="{BB962C8B-B14F-4D97-AF65-F5344CB8AC3E}">
        <p14:creationId xmlns:p14="http://schemas.microsoft.com/office/powerpoint/2010/main" val="3776115716"/>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750"/>
                                        <p:tgtEl>
                                          <p:spTgt spid="35"/>
                                        </p:tgtEl>
                                      </p:cBhvr>
                                    </p:animEffect>
                                    <p:anim calcmode="lin" valueType="num">
                                      <p:cBhvr>
                                        <p:cTn id="8" dur="750" fill="hold"/>
                                        <p:tgtEl>
                                          <p:spTgt spid="35"/>
                                        </p:tgtEl>
                                        <p:attrNameLst>
                                          <p:attrName>ppt_x</p:attrName>
                                        </p:attrNameLst>
                                      </p:cBhvr>
                                      <p:tavLst>
                                        <p:tav tm="0">
                                          <p:val>
                                            <p:strVal val="#ppt_x"/>
                                          </p:val>
                                        </p:tav>
                                        <p:tav tm="100000">
                                          <p:val>
                                            <p:strVal val="#ppt_x"/>
                                          </p:val>
                                        </p:tav>
                                      </p:tavLst>
                                    </p:anim>
                                    <p:anim calcmode="lin" valueType="num">
                                      <p:cBhvr>
                                        <p:cTn id="9" dur="675" decel="100000" fill="hold"/>
                                        <p:tgtEl>
                                          <p:spTgt spid="35"/>
                                        </p:tgtEl>
                                        <p:attrNameLst>
                                          <p:attrName>ppt_y</p:attrName>
                                        </p:attrNameLst>
                                      </p:cBhvr>
                                      <p:tavLst>
                                        <p:tav tm="0">
                                          <p:val>
                                            <p:strVal val="#ppt_y+1"/>
                                          </p:val>
                                        </p:tav>
                                        <p:tav tm="100000">
                                          <p:val>
                                            <p:strVal val="#ppt_y-.03"/>
                                          </p:val>
                                        </p:tav>
                                      </p:tavLst>
                                    </p:anim>
                                    <p:anim calcmode="lin" valueType="num">
                                      <p:cBhvr>
                                        <p:cTn id="10" dur="75" accel="100000" fill="hold">
                                          <p:stCondLst>
                                            <p:cond delay="675"/>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7EC1D1"/>
        </a:solidFill>
        <a:effectLst/>
      </p:bgPr>
    </p:bg>
    <p:spTree>
      <p:nvGrpSpPr>
        <p:cNvPr id="1" name=""/>
        <p:cNvGrpSpPr/>
        <p:nvPr/>
      </p:nvGrpSpPr>
      <p:grpSpPr>
        <a:xfrm>
          <a:off x="0" y="0"/>
          <a:ext cx="0" cy="0"/>
          <a:chOff x="0" y="0"/>
          <a:chExt cx="0" cy="0"/>
        </a:xfrm>
      </p:grpSpPr>
      <p:grpSp>
        <p:nvGrpSpPr>
          <p:cNvPr id="2" name="Group 2"/>
          <p:cNvGrpSpPr/>
          <p:nvPr/>
        </p:nvGrpSpPr>
        <p:grpSpPr>
          <a:xfrm>
            <a:off x="1219200" y="1028700"/>
            <a:ext cx="16040100" cy="7161234"/>
            <a:chOff x="0" y="0"/>
            <a:chExt cx="3948579" cy="2247258"/>
          </a:xfrm>
        </p:grpSpPr>
        <p:sp>
          <p:nvSpPr>
            <p:cNvPr id="3" name="Freeform 3"/>
            <p:cNvSpPr/>
            <p:nvPr/>
          </p:nvSpPr>
          <p:spPr>
            <a:xfrm>
              <a:off x="0" y="0"/>
              <a:ext cx="3948579" cy="2247258"/>
            </a:xfrm>
            <a:custGeom>
              <a:avLst/>
              <a:gdLst/>
              <a:ahLst/>
              <a:cxnLst/>
              <a:rect l="l" t="t" r="r" b="b"/>
              <a:pathLst>
                <a:path w="3948579" h="2247258">
                  <a:moveTo>
                    <a:pt x="3824119" y="2247258"/>
                  </a:moveTo>
                  <a:lnTo>
                    <a:pt x="124460" y="2247258"/>
                  </a:lnTo>
                  <a:cubicBezTo>
                    <a:pt x="55880" y="2247258"/>
                    <a:pt x="0" y="2191378"/>
                    <a:pt x="0" y="2122798"/>
                  </a:cubicBezTo>
                  <a:lnTo>
                    <a:pt x="0" y="124460"/>
                  </a:lnTo>
                  <a:cubicBezTo>
                    <a:pt x="0" y="55880"/>
                    <a:pt x="55880" y="0"/>
                    <a:pt x="124460" y="0"/>
                  </a:cubicBezTo>
                  <a:lnTo>
                    <a:pt x="3824119" y="0"/>
                  </a:lnTo>
                  <a:cubicBezTo>
                    <a:pt x="3892699" y="0"/>
                    <a:pt x="3948579" y="55880"/>
                    <a:pt x="3948579" y="124460"/>
                  </a:cubicBezTo>
                  <a:lnTo>
                    <a:pt x="3948579" y="2122798"/>
                  </a:lnTo>
                  <a:cubicBezTo>
                    <a:pt x="3948579" y="2191378"/>
                    <a:pt x="3892699" y="2247258"/>
                    <a:pt x="3824119" y="2247258"/>
                  </a:cubicBezTo>
                  <a:close/>
                </a:path>
              </a:pathLst>
            </a:custGeom>
            <a:solidFill>
              <a:srgbClr val="FFFFFF"/>
            </a:solidFill>
          </p:spPr>
        </p:sp>
      </p:grpSp>
      <p:grpSp>
        <p:nvGrpSpPr>
          <p:cNvPr id="8" name="Group 8"/>
          <p:cNvGrpSpPr/>
          <p:nvPr/>
        </p:nvGrpSpPr>
        <p:grpSpPr>
          <a:xfrm>
            <a:off x="15429070" y="8400219"/>
            <a:ext cx="1830230" cy="858081"/>
            <a:chOff x="0" y="0"/>
            <a:chExt cx="2440306" cy="1144108"/>
          </a:xfrm>
        </p:grpSpPr>
        <p:grpSp>
          <p:nvGrpSpPr>
            <p:cNvPr id="9" name="Group 9"/>
            <p:cNvGrpSpPr/>
            <p:nvPr/>
          </p:nvGrpSpPr>
          <p:grpSpPr>
            <a:xfrm>
              <a:off x="0" y="0"/>
              <a:ext cx="2440306" cy="1144108"/>
              <a:chOff x="0" y="0"/>
              <a:chExt cx="933897" cy="406400"/>
            </a:xfrm>
          </p:grpSpPr>
          <p:sp>
            <p:nvSpPr>
              <p:cNvPr id="10" name="Freeform 10"/>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3878D3"/>
              </a:solidFill>
            </p:spPr>
          </p:sp>
        </p:grpSp>
        <p:grpSp>
          <p:nvGrpSpPr>
            <p:cNvPr id="11" name="Group 11"/>
            <p:cNvGrpSpPr/>
            <p:nvPr/>
          </p:nvGrpSpPr>
          <p:grpSpPr>
            <a:xfrm>
              <a:off x="764557" y="409093"/>
              <a:ext cx="911193" cy="325922"/>
              <a:chOff x="0" y="0"/>
              <a:chExt cx="1200098" cy="429260"/>
            </a:xfrm>
          </p:grpSpPr>
          <p:sp>
            <p:nvSpPr>
              <p:cNvPr id="12" name="Freeform 12"/>
              <p:cNvSpPr/>
              <p:nvPr/>
            </p:nvSpPr>
            <p:spPr>
              <a:xfrm>
                <a:off x="0" y="-5080"/>
                <a:ext cx="1200099" cy="434340"/>
              </a:xfrm>
              <a:custGeom>
                <a:avLst/>
                <a:gdLst/>
                <a:ahLst/>
                <a:cxnLst/>
                <a:rect l="l" t="t" r="r" b="b"/>
                <a:pathLst>
                  <a:path w="1200099" h="434340">
                    <a:moveTo>
                      <a:pt x="1182319" y="187960"/>
                    </a:moveTo>
                    <a:lnTo>
                      <a:pt x="920698" y="11430"/>
                    </a:lnTo>
                    <a:cubicBezTo>
                      <a:pt x="902918" y="0"/>
                      <a:pt x="880058" y="3810"/>
                      <a:pt x="867358" y="21590"/>
                    </a:cubicBezTo>
                    <a:cubicBezTo>
                      <a:pt x="855928" y="39370"/>
                      <a:pt x="859738" y="62230"/>
                      <a:pt x="877518" y="74930"/>
                    </a:cubicBezTo>
                    <a:lnTo>
                      <a:pt x="1036268" y="181610"/>
                    </a:lnTo>
                    <a:lnTo>
                      <a:pt x="0" y="181610"/>
                    </a:lnTo>
                    <a:lnTo>
                      <a:pt x="0" y="257810"/>
                    </a:lnTo>
                    <a:lnTo>
                      <a:pt x="1036269" y="257810"/>
                    </a:lnTo>
                    <a:lnTo>
                      <a:pt x="877519" y="364490"/>
                    </a:lnTo>
                    <a:cubicBezTo>
                      <a:pt x="859739" y="375920"/>
                      <a:pt x="855928" y="400050"/>
                      <a:pt x="867358" y="417830"/>
                    </a:cubicBezTo>
                    <a:cubicBezTo>
                      <a:pt x="874978" y="429260"/>
                      <a:pt x="886408" y="434340"/>
                      <a:pt x="899108" y="434340"/>
                    </a:cubicBezTo>
                    <a:cubicBezTo>
                      <a:pt x="906728" y="434340"/>
                      <a:pt x="914349" y="431800"/>
                      <a:pt x="920699" y="427990"/>
                    </a:cubicBezTo>
                    <a:lnTo>
                      <a:pt x="1183589" y="251460"/>
                    </a:lnTo>
                    <a:cubicBezTo>
                      <a:pt x="1193749" y="243840"/>
                      <a:pt x="1200099" y="232410"/>
                      <a:pt x="1200099" y="219710"/>
                    </a:cubicBezTo>
                    <a:cubicBezTo>
                      <a:pt x="1200099" y="207010"/>
                      <a:pt x="1193749" y="195580"/>
                      <a:pt x="1182319" y="187960"/>
                    </a:cubicBezTo>
                    <a:close/>
                  </a:path>
                </a:pathLst>
              </a:custGeom>
              <a:solidFill>
                <a:srgbClr val="FFFFFF"/>
              </a:solidFill>
            </p:spPr>
          </p:sp>
        </p:grpSp>
      </p:grpSp>
      <p:sp>
        <p:nvSpPr>
          <p:cNvPr id="13" name="TextBox 12"/>
          <p:cNvSpPr txBox="1"/>
          <p:nvPr/>
        </p:nvSpPr>
        <p:spPr>
          <a:xfrm>
            <a:off x="1828800" y="1372073"/>
            <a:ext cx="14857084" cy="6555641"/>
          </a:xfrm>
          <a:prstGeom prst="rect">
            <a:avLst/>
          </a:prstGeom>
          <a:noFill/>
        </p:spPr>
        <p:txBody>
          <a:bodyPr wrap="square" rtlCol="0">
            <a:spAutoFit/>
          </a:bodyPr>
          <a:lstStyle/>
          <a:p>
            <a:pPr algn="just">
              <a:lnSpc>
                <a:spcPct val="150000"/>
              </a:lnSpc>
            </a:pPr>
            <a:r>
              <a:rPr lang="en-US" sz="4000" b="1" dirty="0" err="1">
                <a:solidFill>
                  <a:srgbClr val="C00000"/>
                </a:solidFill>
                <a:latin typeface="Arial" panose="020B0604020202020204" pitchFamily="34" charset="0"/>
                <a:cs typeface="Arial" panose="020B0604020202020204" pitchFamily="34" charset="0"/>
              </a:rPr>
              <a:t>Bài</a:t>
            </a:r>
            <a:r>
              <a:rPr lang="en-US" sz="4000" b="1" dirty="0">
                <a:solidFill>
                  <a:srgbClr val="C00000"/>
                </a:solidFill>
                <a:latin typeface="Arial" panose="020B0604020202020204" pitchFamily="34" charset="0"/>
                <a:cs typeface="Arial" panose="020B0604020202020204" pitchFamily="34" charset="0"/>
              </a:rPr>
              <a:t> 5 (SGK - tr70): </a:t>
            </a:r>
            <a:r>
              <a:rPr lang="en-US" sz="4000" dirty="0" err="1">
                <a:latin typeface="Arial" panose="020B0604020202020204" pitchFamily="34" charset="0"/>
                <a:cs typeface="Arial" panose="020B0604020202020204" pitchFamily="34" charset="0"/>
              </a:rPr>
              <a:t>Bác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Nhung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gửi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hàng</a:t>
            </a:r>
            <a:r>
              <a:rPr lang="en-US" sz="4000" dirty="0">
                <a:latin typeface="Arial" panose="020B0604020202020204" pitchFamily="34" charset="0"/>
                <a:cs typeface="Arial" panose="020B0604020202020204" pitchFamily="34" charset="0"/>
              </a:rPr>
              <a:t> 10 </a:t>
            </a:r>
            <a:r>
              <a:rPr lang="en-US" sz="4000" dirty="0" err="1">
                <a:latin typeface="Arial" panose="020B0604020202020204" pitchFamily="34" charset="0"/>
                <a:cs typeface="Arial" panose="020B0604020202020204" pitchFamily="34" charset="0"/>
              </a:rPr>
              <a:t>triệu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hạn</a:t>
            </a:r>
            <a:r>
              <a:rPr lang="en-US" sz="4000" dirty="0">
                <a:latin typeface="Arial" panose="020B0604020202020204" pitchFamily="34" charset="0"/>
                <a:cs typeface="Arial" panose="020B0604020202020204" pitchFamily="34" charset="0"/>
              </a:rPr>
              <a:t> 1 </a:t>
            </a:r>
            <a:r>
              <a:rPr lang="en-US" sz="4000" dirty="0" err="1">
                <a:latin typeface="Arial" panose="020B0604020202020204" pitchFamily="34" charset="0"/>
                <a:cs typeface="Arial" panose="020B0604020202020204" pitchFamily="34" charset="0"/>
              </a:rPr>
              <a:t>năm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suất</a:t>
            </a:r>
            <a:r>
              <a:rPr lang="en-US" sz="4000" dirty="0">
                <a:latin typeface="Arial" panose="020B0604020202020204" pitchFamily="34" charset="0"/>
                <a:cs typeface="Arial" panose="020B0604020202020204" pitchFamily="34" charset="0"/>
              </a:rPr>
              <a:t> 6,8%/</a:t>
            </a:r>
            <a:r>
              <a:rPr lang="en-US" sz="4000" dirty="0" err="1">
                <a:latin typeface="Arial" panose="020B0604020202020204" pitchFamily="34" charset="0"/>
                <a:cs typeface="Arial" panose="020B0604020202020204" pitchFamily="34" charset="0"/>
              </a:rPr>
              <a:t>năm</a:t>
            </a:r>
            <a:r>
              <a:rPr lang="en-US" sz="4000" dirty="0">
                <a:latin typeface="Arial" panose="020B0604020202020204" pitchFamily="34" charset="0"/>
                <a:cs typeface="Arial" panose="020B0604020202020204" pitchFamily="34" charset="0"/>
              </a:rPr>
              <a:t>.</a:t>
            </a:r>
          </a:p>
          <a:p>
            <a:pPr marL="742950" indent="-742950" algn="just">
              <a:lnSpc>
                <a:spcPct val="150000"/>
              </a:lnSpc>
              <a:buAutoNum type="alphaLcParenR"/>
            </a:pPr>
            <a:r>
              <a:rPr lang="en-US" sz="4000" dirty="0" err="1">
                <a:latin typeface="Arial" panose="020B0604020202020204" pitchFamily="34" charset="0"/>
                <a:cs typeface="Arial" panose="020B0604020202020204" pitchFamily="34" charset="0"/>
              </a:rPr>
              <a:t>Hết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hạn</a:t>
            </a:r>
            <a:r>
              <a:rPr lang="en-US" sz="4000" dirty="0">
                <a:latin typeface="Arial" panose="020B0604020202020204" pitchFamily="34" charset="0"/>
                <a:cs typeface="Arial" panose="020B0604020202020204" pitchFamily="34" charset="0"/>
              </a:rPr>
              <a:t> 1 </a:t>
            </a:r>
            <a:r>
              <a:rPr lang="en-US" sz="4000" dirty="0" err="1">
                <a:latin typeface="Arial" panose="020B0604020202020204" pitchFamily="34" charset="0"/>
                <a:cs typeface="Arial" panose="020B0604020202020204" pitchFamily="34" charset="0"/>
              </a:rPr>
              <a:t>năm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Nhung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rút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gốc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nhiêu</a:t>
            </a:r>
            <a:r>
              <a:rPr lang="en-US" sz="4000" dirty="0">
                <a:latin typeface="Arial" panose="020B0604020202020204" pitchFamily="34" charset="0"/>
                <a:cs typeface="Arial" panose="020B0604020202020204" pitchFamily="34" charset="0"/>
              </a:rPr>
              <a:t>?</a:t>
            </a:r>
          </a:p>
          <a:p>
            <a:pPr marL="742950" indent="-742950" algn="just">
              <a:lnSpc>
                <a:spcPct val="150000"/>
              </a:lnSpc>
              <a:buAutoNum type="alphaLcParenR"/>
            </a:pPr>
            <a:r>
              <a:rPr lang="en-US" sz="4000" dirty="0" err="1">
                <a:latin typeface="Arial" panose="020B0604020202020204" pitchFamily="34" charset="0"/>
                <a:cs typeface="Arial" panose="020B0604020202020204" pitchFamily="34" charset="0"/>
              </a:rPr>
              <a:t>Giả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hạn</a:t>
            </a:r>
            <a:r>
              <a:rPr lang="en-US" sz="4000" dirty="0">
                <a:latin typeface="Arial" panose="020B0604020202020204" pitchFamily="34" charset="0"/>
                <a:cs typeface="Arial" panose="020B0604020202020204" pitchFamily="34" charset="0"/>
              </a:rPr>
              <a:t> 1 </a:t>
            </a:r>
            <a:r>
              <a:rPr lang="en-US" sz="4000" dirty="0" err="1">
                <a:latin typeface="Arial" panose="020B0604020202020204" pitchFamily="34" charset="0"/>
                <a:cs typeface="Arial" panose="020B0604020202020204" pitchFamily="34" charset="0"/>
              </a:rPr>
              <a:t>năm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Nhung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rút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gốc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2 </a:t>
            </a:r>
            <a:r>
              <a:rPr lang="en-US" sz="4000" dirty="0" err="1">
                <a:latin typeface="Arial" panose="020B0604020202020204" pitchFamily="34" charset="0"/>
                <a:cs typeface="Arial" panose="020B0604020202020204" pitchFamily="34" charset="0"/>
              </a:rPr>
              <a:t>năm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Nhung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rút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gốc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nhiêu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suất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thay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đổi</a:t>
            </a:r>
            <a:r>
              <a:rPr lang="en-US" sz="4000" dirty="0">
                <a:latin typeface="Arial" panose="020B0604020202020204" pitchFamily="34" charset="0"/>
                <a:cs typeface="Arial" panose="020B0604020202020204" pitchFamily="34" charset="0"/>
              </a:rPr>
              <a:t> qua </a:t>
            </a:r>
            <a:r>
              <a:rPr lang="en-US" sz="4000" dirty="0" err="1">
                <a:latin typeface="Arial" panose="020B0604020202020204" pitchFamily="34" charset="0"/>
                <a:cs typeface="Arial" panose="020B0604020202020204" pitchFamily="34" charset="0"/>
              </a:rPr>
              <a:t>hằng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năm</a:t>
            </a:r>
            <a:r>
              <a:rPr lang="en-US" sz="4000" dirty="0">
                <a:latin typeface="Arial" panose="020B0604020202020204" pitchFamily="34" charset="0"/>
                <a:cs typeface="Arial" panose="020B0604020202020204" pitchFamily="34" charset="0"/>
              </a:rPr>
              <a:t>.</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7446531"/>
            <a:ext cx="3009900" cy="3009900"/>
          </a:xfrm>
          <a:prstGeom prst="rect">
            <a:avLst/>
          </a:prstGeom>
        </p:spPr>
      </p:pic>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par>
                                <p:cTn id="8" presetID="5"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heckerboard(across)">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43C4A5"/>
        </a:solidFill>
        <a:effectLst/>
      </p:bgPr>
    </p:bg>
    <p:spTree>
      <p:nvGrpSpPr>
        <p:cNvPr id="1" name=""/>
        <p:cNvGrpSpPr/>
        <p:nvPr/>
      </p:nvGrpSpPr>
      <p:grpSpPr>
        <a:xfrm>
          <a:off x="0" y="0"/>
          <a:ext cx="0" cy="0"/>
          <a:chOff x="0" y="0"/>
          <a:chExt cx="0" cy="0"/>
        </a:xfrm>
      </p:grpSpPr>
      <p:grpSp>
        <p:nvGrpSpPr>
          <p:cNvPr id="5" name="Group 5"/>
          <p:cNvGrpSpPr/>
          <p:nvPr/>
        </p:nvGrpSpPr>
        <p:grpSpPr>
          <a:xfrm>
            <a:off x="1219201" y="2628900"/>
            <a:ext cx="15663040" cy="6758624"/>
            <a:chOff x="0" y="0"/>
            <a:chExt cx="10356528" cy="794682"/>
          </a:xfrm>
        </p:grpSpPr>
        <p:sp>
          <p:nvSpPr>
            <p:cNvPr id="6" name="Freeform 6"/>
            <p:cNvSpPr/>
            <p:nvPr/>
          </p:nvSpPr>
          <p:spPr>
            <a:xfrm>
              <a:off x="0" y="0"/>
              <a:ext cx="10356528" cy="794682"/>
            </a:xfrm>
            <a:custGeom>
              <a:avLst/>
              <a:gdLst/>
              <a:ahLst/>
              <a:cxnLst/>
              <a:rect l="l" t="t" r="r" b="b"/>
              <a:pathLst>
                <a:path w="10356528" h="794682">
                  <a:moveTo>
                    <a:pt x="10232068" y="794681"/>
                  </a:moveTo>
                  <a:lnTo>
                    <a:pt x="124460" y="794681"/>
                  </a:lnTo>
                  <a:cubicBezTo>
                    <a:pt x="55880" y="794681"/>
                    <a:pt x="0" y="738801"/>
                    <a:pt x="0" y="670221"/>
                  </a:cubicBezTo>
                  <a:lnTo>
                    <a:pt x="0" y="124460"/>
                  </a:lnTo>
                  <a:cubicBezTo>
                    <a:pt x="0" y="55880"/>
                    <a:pt x="55880" y="0"/>
                    <a:pt x="124460" y="0"/>
                  </a:cubicBezTo>
                  <a:lnTo>
                    <a:pt x="10232068" y="0"/>
                  </a:lnTo>
                  <a:cubicBezTo>
                    <a:pt x="10300648" y="0"/>
                    <a:pt x="10356528" y="55880"/>
                    <a:pt x="10356528" y="124460"/>
                  </a:cubicBezTo>
                  <a:lnTo>
                    <a:pt x="10356528" y="670222"/>
                  </a:lnTo>
                  <a:cubicBezTo>
                    <a:pt x="10356528" y="738802"/>
                    <a:pt x="10300648" y="794682"/>
                    <a:pt x="10232068" y="794682"/>
                  </a:cubicBezTo>
                  <a:close/>
                </a:path>
              </a:pathLst>
            </a:custGeom>
            <a:solidFill>
              <a:srgbClr val="FFFFFF"/>
            </a:solidFill>
          </p:spPr>
        </p:sp>
      </p:grpSp>
      <p:pic>
        <p:nvPicPr>
          <p:cNvPr id="8" name="Picture 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5917985" y="1104900"/>
            <a:ext cx="1192453" cy="1192453"/>
          </a:xfrm>
          <a:prstGeom prst="rect">
            <a:avLst/>
          </a:prstGeom>
        </p:spPr>
      </p:pic>
      <p:pic>
        <p:nvPicPr>
          <p:cNvPr id="15" name="Picture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7391400" y="1104900"/>
            <a:ext cx="4177384" cy="1192453"/>
          </a:xfrm>
          <a:prstGeom prst="rect">
            <a:avLst/>
          </a:prstGeom>
        </p:spPr>
      </p:pic>
      <p:sp>
        <p:nvSpPr>
          <p:cNvPr id="17" name="TextBox 16"/>
          <p:cNvSpPr txBox="1"/>
          <p:nvPr/>
        </p:nvSpPr>
        <p:spPr>
          <a:xfrm>
            <a:off x="8305800" y="1216631"/>
            <a:ext cx="1981200" cy="830997"/>
          </a:xfrm>
          <a:prstGeom prst="rect">
            <a:avLst/>
          </a:prstGeom>
          <a:noFill/>
        </p:spPr>
        <p:txBody>
          <a:bodyPr wrap="square" rtlCol="0">
            <a:spAutoFit/>
          </a:bodyPr>
          <a:lstStyle/>
          <a:p>
            <a:pPr algn="ctr"/>
            <a:r>
              <a:rPr lang="en-US" sz="4800" b="1" dirty="0" err="1">
                <a:solidFill>
                  <a:schemeClr val="bg1"/>
                </a:solidFill>
                <a:latin typeface="Arial" panose="020B0604020202020204" pitchFamily="34" charset="0"/>
                <a:cs typeface="Arial" panose="020B0604020202020204" pitchFamily="34" charset="0"/>
              </a:rPr>
              <a:t>Giải</a:t>
            </a:r>
            <a:endParaRPr lang="en-US" sz="4800" b="1" dirty="0">
              <a:solidFill>
                <a:schemeClr val="bg1"/>
              </a:solidFill>
              <a:latin typeface="Arial" panose="020B0604020202020204" pitchFamily="34" charset="0"/>
              <a:cs typeface="Arial" panose="020B0604020202020204" pitchFamily="34" charset="0"/>
            </a:endParaRPr>
          </a:p>
        </p:txBody>
      </p:sp>
      <p:sp>
        <p:nvSpPr>
          <p:cNvPr id="18" name="Rectangle 17"/>
          <p:cNvSpPr/>
          <p:nvPr/>
        </p:nvSpPr>
        <p:spPr>
          <a:xfrm>
            <a:off x="1764161" y="3765598"/>
            <a:ext cx="15011400" cy="4154984"/>
          </a:xfrm>
          <a:prstGeom prst="rect">
            <a:avLst/>
          </a:prstGeom>
        </p:spPr>
        <p:txBody>
          <a:bodyPr wrap="square">
            <a:spAutoFit/>
          </a:bodyPr>
          <a:lstStyle/>
          <a:p>
            <a:pPr algn="just">
              <a:lnSpc>
                <a:spcPct val="150000"/>
              </a:lnSpc>
            </a:pPr>
            <a:r>
              <a:rPr lang="vi-VN" sz="4400" dirty="0"/>
              <a:t>a) Hết kì hạn 1 năm, bác Nhung rút được cả gốc và lãi là: </a:t>
            </a:r>
          </a:p>
          <a:p>
            <a:pPr algn="just">
              <a:lnSpc>
                <a:spcPct val="150000"/>
              </a:lnSpc>
            </a:pPr>
            <a:r>
              <a:rPr lang="vi-VN" sz="4400" dirty="0"/>
              <a:t>                       10 + 10 . 6,8% = 10,68 (triệu)</a:t>
            </a:r>
          </a:p>
          <a:p>
            <a:pPr algn="just">
              <a:lnSpc>
                <a:spcPct val="150000"/>
              </a:lnSpc>
            </a:pPr>
            <a:r>
              <a:rPr lang="vi-VN" sz="4400" dirty="0"/>
              <a:t>b) Nếu ko rút số tiền bác Nhung nhận lại sau năm thứ 2 là: </a:t>
            </a:r>
          </a:p>
          <a:p>
            <a:pPr algn="just">
              <a:lnSpc>
                <a:spcPct val="150000"/>
              </a:lnSpc>
            </a:pPr>
            <a:r>
              <a:rPr lang="vi-VN" sz="4400" dirty="0"/>
              <a:t>                   10,68 + 10,68 . 6,8% = 11,41 (triệu)</a:t>
            </a:r>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15599" y="0"/>
            <a:ext cx="2885704" cy="3591560"/>
          </a:xfrm>
          <a:prstGeom prst="rect">
            <a:avLst/>
          </a:prstGeom>
        </p:spPr>
      </p:pic>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9883" y="1632129"/>
            <a:ext cx="1310668" cy="3245465"/>
          </a:xfrm>
          <a:prstGeom prst="rect">
            <a:avLst/>
          </a:prstGeom>
        </p:spPr>
      </p:pic>
    </p:spTree>
    <p:extLst>
      <p:ext uri="{BB962C8B-B14F-4D97-AF65-F5344CB8AC3E}">
        <p14:creationId xmlns:p14="http://schemas.microsoft.com/office/powerpoint/2010/main" val="2781859687"/>
      </p:ext>
    </p:extLst>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18" presetClass="entr" presetSubtype="6" fill="hold" nodeType="withEffect">
                                  <p:stCondLst>
                                    <p:cond delay="0"/>
                                  </p:stCondLst>
                                  <p:childTnLst>
                                    <p:set>
                                      <p:cBhvr>
                                        <p:cTn id="26" dur="1" fill="hold">
                                          <p:stCondLst>
                                            <p:cond delay="0"/>
                                          </p:stCondLst>
                                        </p:cTn>
                                        <p:tgtEl>
                                          <p:spTgt spid="18">
                                            <p:txEl>
                                              <p:pRg st="0" end="0"/>
                                            </p:txEl>
                                          </p:spTgt>
                                        </p:tgtEl>
                                        <p:attrNameLst>
                                          <p:attrName>style.visibility</p:attrName>
                                        </p:attrNameLst>
                                      </p:cBhvr>
                                      <p:to>
                                        <p:strVal val="visible"/>
                                      </p:to>
                                    </p:set>
                                    <p:animEffect transition="in" filter="strips(downRight)">
                                      <p:cBhvr>
                                        <p:cTn id="27" dur="500"/>
                                        <p:tgtEl>
                                          <p:spTgt spid="18">
                                            <p:txEl>
                                              <p:pRg st="0" end="0"/>
                                            </p:txEl>
                                          </p:spTgt>
                                        </p:tgtEl>
                                      </p:cBhvr>
                                    </p:animEffect>
                                  </p:childTnLst>
                                </p:cTn>
                              </p:par>
                              <p:par>
                                <p:cTn id="28" presetID="18" presetClass="entr" presetSubtype="6" fill="hold" nodeType="withEffect">
                                  <p:stCondLst>
                                    <p:cond delay="0"/>
                                  </p:stCondLst>
                                  <p:childTnLst>
                                    <p:set>
                                      <p:cBhvr>
                                        <p:cTn id="29" dur="1" fill="hold">
                                          <p:stCondLst>
                                            <p:cond delay="0"/>
                                          </p:stCondLst>
                                        </p:cTn>
                                        <p:tgtEl>
                                          <p:spTgt spid="18">
                                            <p:txEl>
                                              <p:pRg st="1" end="1"/>
                                            </p:txEl>
                                          </p:spTgt>
                                        </p:tgtEl>
                                        <p:attrNameLst>
                                          <p:attrName>style.visibility</p:attrName>
                                        </p:attrNameLst>
                                      </p:cBhvr>
                                      <p:to>
                                        <p:strVal val="visible"/>
                                      </p:to>
                                    </p:set>
                                    <p:animEffect transition="in" filter="strips(downRight)">
                                      <p:cBhvr>
                                        <p:cTn id="30" dur="500"/>
                                        <p:tgtEl>
                                          <p:spTgt spid="18">
                                            <p:txEl>
                                              <p:pRg st="1" end="1"/>
                                            </p:txEl>
                                          </p:spTgt>
                                        </p:tgtEl>
                                      </p:cBhvr>
                                    </p:animEffect>
                                  </p:childTnLst>
                                </p:cTn>
                              </p:par>
                              <p:par>
                                <p:cTn id="31" presetID="18" presetClass="entr" presetSubtype="6" fill="hold" nodeType="withEffect">
                                  <p:stCondLst>
                                    <p:cond delay="0"/>
                                  </p:stCondLst>
                                  <p:childTnLst>
                                    <p:set>
                                      <p:cBhvr>
                                        <p:cTn id="32" dur="1" fill="hold">
                                          <p:stCondLst>
                                            <p:cond delay="0"/>
                                          </p:stCondLst>
                                        </p:cTn>
                                        <p:tgtEl>
                                          <p:spTgt spid="18">
                                            <p:txEl>
                                              <p:pRg st="2" end="2"/>
                                            </p:txEl>
                                          </p:spTgt>
                                        </p:tgtEl>
                                        <p:attrNameLst>
                                          <p:attrName>style.visibility</p:attrName>
                                        </p:attrNameLst>
                                      </p:cBhvr>
                                      <p:to>
                                        <p:strVal val="visible"/>
                                      </p:to>
                                    </p:set>
                                    <p:animEffect transition="in" filter="strips(downRight)">
                                      <p:cBhvr>
                                        <p:cTn id="33" dur="500"/>
                                        <p:tgtEl>
                                          <p:spTgt spid="18">
                                            <p:txEl>
                                              <p:pRg st="2" end="2"/>
                                            </p:txEl>
                                          </p:spTgt>
                                        </p:tgtEl>
                                      </p:cBhvr>
                                    </p:animEffect>
                                  </p:childTnLst>
                                </p:cTn>
                              </p:par>
                              <p:par>
                                <p:cTn id="34" presetID="18" presetClass="entr" presetSubtype="6" fill="hold" nodeType="withEffect">
                                  <p:stCondLst>
                                    <p:cond delay="0"/>
                                  </p:stCondLst>
                                  <p:childTnLst>
                                    <p:set>
                                      <p:cBhvr>
                                        <p:cTn id="35" dur="1" fill="hold">
                                          <p:stCondLst>
                                            <p:cond delay="0"/>
                                          </p:stCondLst>
                                        </p:cTn>
                                        <p:tgtEl>
                                          <p:spTgt spid="18">
                                            <p:txEl>
                                              <p:pRg st="3" end="3"/>
                                            </p:txEl>
                                          </p:spTgt>
                                        </p:tgtEl>
                                        <p:attrNameLst>
                                          <p:attrName>style.visibility</p:attrName>
                                        </p:attrNameLst>
                                      </p:cBhvr>
                                      <p:to>
                                        <p:strVal val="visible"/>
                                      </p:to>
                                    </p:set>
                                    <p:animEffect transition="in" filter="strips(downRight)">
                                      <p:cBhvr>
                                        <p:cTn id="36" dur="500"/>
                                        <p:tgtEl>
                                          <p:spTgt spid="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BB040"/>
        </a:solidFill>
        <a:effectLst/>
      </p:bgPr>
    </p:bg>
    <p:spTree>
      <p:nvGrpSpPr>
        <p:cNvPr id="1" name=""/>
        <p:cNvGrpSpPr/>
        <p:nvPr/>
      </p:nvGrpSpPr>
      <p:grpSpPr>
        <a:xfrm>
          <a:off x="0" y="0"/>
          <a:ext cx="0" cy="0"/>
          <a:chOff x="0" y="0"/>
          <a:chExt cx="0" cy="0"/>
        </a:xfrm>
      </p:grpSpPr>
      <p:grpSp>
        <p:nvGrpSpPr>
          <p:cNvPr id="8" name="Group 8"/>
          <p:cNvGrpSpPr/>
          <p:nvPr/>
        </p:nvGrpSpPr>
        <p:grpSpPr>
          <a:xfrm>
            <a:off x="1680518" y="723900"/>
            <a:ext cx="15083482" cy="8933253"/>
            <a:chOff x="0" y="0"/>
            <a:chExt cx="3249882" cy="1605035"/>
          </a:xfrm>
        </p:grpSpPr>
        <p:sp>
          <p:nvSpPr>
            <p:cNvPr id="9" name="Freeform 9"/>
            <p:cNvSpPr/>
            <p:nvPr/>
          </p:nvSpPr>
          <p:spPr>
            <a:xfrm>
              <a:off x="0" y="0"/>
              <a:ext cx="3249882" cy="1605035"/>
            </a:xfrm>
            <a:custGeom>
              <a:avLst/>
              <a:gdLst/>
              <a:ahLst/>
              <a:cxnLst/>
              <a:rect l="l" t="t" r="r" b="b"/>
              <a:pathLst>
                <a:path w="3249882" h="1605035">
                  <a:moveTo>
                    <a:pt x="3125422" y="1605035"/>
                  </a:moveTo>
                  <a:lnTo>
                    <a:pt x="124460" y="1605035"/>
                  </a:lnTo>
                  <a:cubicBezTo>
                    <a:pt x="55880" y="1605035"/>
                    <a:pt x="0" y="1549155"/>
                    <a:pt x="0" y="1480575"/>
                  </a:cubicBezTo>
                  <a:lnTo>
                    <a:pt x="0" y="124460"/>
                  </a:lnTo>
                  <a:cubicBezTo>
                    <a:pt x="0" y="55880"/>
                    <a:pt x="55880" y="0"/>
                    <a:pt x="124460" y="0"/>
                  </a:cubicBezTo>
                  <a:lnTo>
                    <a:pt x="3125422" y="0"/>
                  </a:lnTo>
                  <a:cubicBezTo>
                    <a:pt x="3194002" y="0"/>
                    <a:pt x="3249882" y="55880"/>
                    <a:pt x="3249882" y="124460"/>
                  </a:cubicBezTo>
                  <a:lnTo>
                    <a:pt x="3249882" y="1480575"/>
                  </a:lnTo>
                  <a:cubicBezTo>
                    <a:pt x="3249882" y="1549155"/>
                    <a:pt x="3194002" y="1605035"/>
                    <a:pt x="3125422" y="1605035"/>
                  </a:cubicBezTo>
                  <a:close/>
                </a:path>
              </a:pathLst>
            </a:custGeom>
            <a:solidFill>
              <a:srgbClr val="FFFFFF"/>
            </a:solidFill>
          </p:spPr>
        </p:sp>
      </p:grpSp>
      <p:pic>
        <p:nvPicPr>
          <p:cNvPr id="13"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5400000">
            <a:off x="13741222" y="4739016"/>
            <a:ext cx="7036156" cy="345411"/>
          </a:xfrm>
          <a:prstGeom prst="rect">
            <a:avLst/>
          </a:prstGeom>
        </p:spPr>
      </p:pic>
      <p:pic>
        <p:nvPicPr>
          <p:cNvPr id="14" name="Picture 1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6934208" y="9006969"/>
            <a:ext cx="650184" cy="650184"/>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703608" y="9006969"/>
            <a:ext cx="650184" cy="650184"/>
          </a:xfrm>
          <a:prstGeom prst="rect">
            <a:avLst/>
          </a:prstGeom>
        </p:spPr>
      </p:pic>
      <p:sp>
        <p:nvSpPr>
          <p:cNvPr id="16" name="TextBox 15"/>
          <p:cNvSpPr txBox="1"/>
          <p:nvPr/>
        </p:nvSpPr>
        <p:spPr>
          <a:xfrm>
            <a:off x="6288559" y="1028700"/>
            <a:ext cx="5867400" cy="1306255"/>
          </a:xfrm>
          <a:prstGeom prst="rect">
            <a:avLst/>
          </a:prstGeom>
          <a:noFill/>
        </p:spPr>
        <p:txBody>
          <a:bodyPr wrap="square" rtlCol="0">
            <a:spAutoFit/>
          </a:bodyPr>
          <a:lstStyle/>
          <a:p>
            <a:pPr algn="ctr">
              <a:lnSpc>
                <a:spcPct val="150000"/>
              </a:lnSpc>
            </a:pPr>
            <a:r>
              <a:rPr lang="en-US" sz="6000" b="1" dirty="0">
                <a:latin typeface="Arial" panose="020B0604020202020204" pitchFamily="34" charset="0"/>
                <a:cs typeface="Arial" panose="020B0604020202020204" pitchFamily="34" charset="0"/>
              </a:rPr>
              <a:t>VẬN DỤNG</a:t>
            </a:r>
          </a:p>
        </p:txBody>
      </p:sp>
      <p:sp>
        <p:nvSpPr>
          <p:cNvPr id="18" name="TextBox 17"/>
          <p:cNvSpPr txBox="1"/>
          <p:nvPr/>
        </p:nvSpPr>
        <p:spPr>
          <a:xfrm>
            <a:off x="4572000" y="2639755"/>
            <a:ext cx="11600194" cy="1107996"/>
          </a:xfrm>
          <a:prstGeom prst="rect">
            <a:avLst/>
          </a:prstGeom>
          <a:noFill/>
        </p:spPr>
        <p:txBody>
          <a:bodyPr wrap="square" rtlCol="0">
            <a:spAutoFit/>
          </a:bodyPr>
          <a:lstStyle/>
          <a:p>
            <a:pPr algn="just">
              <a:lnSpc>
                <a:spcPct val="150000"/>
              </a:lnSpc>
            </a:pPr>
            <a:r>
              <a:rPr lang="en-US" sz="4400" dirty="0" err="1">
                <a:latin typeface="Arial" panose="020B0604020202020204" pitchFamily="34" charset="0"/>
                <a:cs typeface="Arial" panose="020B0604020202020204" pitchFamily="34" charset="0"/>
              </a:rPr>
              <a:t>Thảo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luận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hoàn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thành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bài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tập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sau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đây</a:t>
            </a:r>
            <a:r>
              <a:rPr lang="en-US" sz="4400" dirty="0">
                <a:latin typeface="Arial" panose="020B0604020202020204" pitchFamily="34" charset="0"/>
                <a:cs typeface="Arial" panose="020B0604020202020204" pitchFamily="34" charset="0"/>
              </a:rPr>
              <a:t>:</a:t>
            </a:r>
          </a:p>
        </p:txBody>
      </p:sp>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65092" y="2268564"/>
            <a:ext cx="1384314" cy="1384314"/>
          </a:xfrm>
          <a:prstGeom prst="rect">
            <a:avLst/>
          </a:prstGeom>
        </p:spPr>
      </p:pic>
      <mc:AlternateContent xmlns:mc="http://schemas.openxmlformats.org/markup-compatibility/2006" xmlns:a14="http://schemas.microsoft.com/office/drawing/2010/main">
        <mc:Choice Requires="a14">
          <p:sp>
            <p:nvSpPr>
              <p:cNvPr id="20" name="Rectangle 19"/>
              <p:cNvSpPr/>
              <p:nvPr/>
            </p:nvSpPr>
            <p:spPr>
              <a:xfrm>
                <a:off x="2880332" y="3935857"/>
                <a:ext cx="12969268" cy="4595617"/>
              </a:xfrm>
              <a:prstGeom prst="rect">
                <a:avLst/>
              </a:prstGeom>
            </p:spPr>
            <p:txBody>
              <a:bodyPr wrap="square">
                <a:spAutoFit/>
              </a:bodyPr>
              <a:lstStyle/>
              <a:p>
                <a:pPr algn="just">
                  <a:lnSpc>
                    <a:spcPct val="150000"/>
                  </a:lnSpc>
                </a:pPr>
                <a:r>
                  <a:rPr lang="vi-VN" sz="4400" b="1" dirty="0">
                    <a:solidFill>
                      <a:schemeClr val="tx2"/>
                    </a:solidFill>
                  </a:rPr>
                  <a:t>Bài 1: </a:t>
                </a:r>
                <a:r>
                  <a:rPr lang="vi-VN" sz="4400" dirty="0"/>
                  <a:t>Một xí nghiệp đã thực hiện được </a:t>
                </a:r>
                <a14:m>
                  <m:oMath xmlns:m="http://schemas.openxmlformats.org/officeDocument/2006/math">
                    <m:f>
                      <m:fPr>
                        <m:ctrlPr>
                          <a:rPr lang="vi-VN" sz="4400" i="1" smtClean="0">
                            <a:latin typeface="Cambria Math" panose="02040503050406030204" pitchFamily="18" charset="0"/>
                          </a:rPr>
                        </m:ctrlPr>
                      </m:fPr>
                      <m:num>
                        <m:r>
                          <a:rPr lang="en-US" sz="4400" b="0" i="1" smtClean="0">
                            <a:latin typeface="Cambria Math" panose="02040503050406030204" pitchFamily="18" charset="0"/>
                          </a:rPr>
                          <m:t>5</m:t>
                        </m:r>
                      </m:num>
                      <m:den>
                        <m:r>
                          <a:rPr lang="en-US" sz="4400" b="0" i="1" smtClean="0">
                            <a:latin typeface="Cambria Math" panose="02040503050406030204" pitchFamily="18" charset="0"/>
                          </a:rPr>
                          <m:t>9</m:t>
                        </m:r>
                      </m:den>
                    </m:f>
                  </m:oMath>
                </a14:m>
                <a:r>
                  <a:rPr lang="en-US" sz="4400" dirty="0"/>
                  <a:t> </a:t>
                </a:r>
                <a:r>
                  <a:rPr lang="vi-VN" sz="4400" dirty="0"/>
                  <a:t>kế hoạch, còn phải làm tiếp 560 sản phẩm nữa mới hoàn thành kế hoạch</a:t>
                </a:r>
                <a:r>
                  <a:rPr lang="en-US" sz="4400" dirty="0"/>
                  <a:t>.</a:t>
                </a:r>
                <a:r>
                  <a:rPr lang="vi-VN" sz="4400" dirty="0"/>
                  <a:t> Hỏi số sản phẩm được giao theo kế hoạc</a:t>
                </a:r>
                <a:r>
                  <a:rPr lang="en-US" sz="4400" dirty="0"/>
                  <a:t>h</a:t>
                </a:r>
                <a:r>
                  <a:rPr lang="vi-VN" sz="4400" dirty="0"/>
                  <a:t> là bao nhiêu?</a:t>
                </a:r>
                <a:endParaRPr lang="en-US" sz="4400" dirty="0"/>
              </a:p>
            </p:txBody>
          </p:sp>
        </mc:Choice>
        <mc:Fallback xmlns="">
          <p:sp>
            <p:nvSpPr>
              <p:cNvPr id="20" name="Rectangle 19"/>
              <p:cNvSpPr>
                <a:spLocks noRot="1" noChangeAspect="1" noMove="1" noResize="1" noEditPoints="1" noAdjustHandles="1" noChangeArrowheads="1" noChangeShapeType="1" noTextEdit="1"/>
              </p:cNvSpPr>
              <p:nvPr/>
            </p:nvSpPr>
            <p:spPr>
              <a:xfrm>
                <a:off x="2880332" y="3935857"/>
                <a:ext cx="12969268" cy="4595617"/>
              </a:xfrm>
              <a:prstGeom prst="rect">
                <a:avLst/>
              </a:prstGeom>
              <a:blipFill rotWithShape="0">
                <a:blip r:embed="rId12"/>
                <a:stretch>
                  <a:fillRect l="-1880" r="-1880" b="-3050"/>
                </a:stretch>
              </a:blipFill>
            </p:spPr>
            <p:txBody>
              <a:bodyPr/>
              <a:lstStyle/>
              <a:p>
                <a:r>
                  <a:rPr lang="en-US">
                    <a:noFill/>
                  </a:rPr>
                  <a:t> </a:t>
                </a:r>
              </a:p>
            </p:txBody>
          </p:sp>
        </mc:Fallback>
      </mc:AlternateContent>
    </p:spTree>
    <p:extLst>
      <p:ext uri="{BB962C8B-B14F-4D97-AF65-F5344CB8AC3E}">
        <p14:creationId xmlns:p14="http://schemas.microsoft.com/office/powerpoint/2010/main" val="135371348"/>
      </p:ext>
    </p:extLst>
  </p:cSld>
  <p:clrMapOvr>
    <a:masterClrMapping/>
  </p:clrMapOvr>
  <mc:AlternateContent xmlns:mc="http://schemas.openxmlformats.org/markup-compatibility/2006" xmlns:p14="http://schemas.microsoft.com/office/powerpoint/2010/main">
    <mc:Choice Requires="p14">
      <p:transition spd="slow" p14:dur="1250">
        <p:checker dir="vert"/>
      </p:transition>
    </mc:Choice>
    <mc:Fallback xmlns="">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p:tgtEl>
                                          <p:spTgt spid="19"/>
                                        </p:tgtEl>
                                        <p:attrNameLst>
                                          <p:attrName>ppt_y</p:attrName>
                                        </p:attrNameLst>
                                      </p:cBhvr>
                                      <p:tavLst>
                                        <p:tav tm="0">
                                          <p:val>
                                            <p:strVal val="#ppt_y+#ppt_h*1.125000"/>
                                          </p:val>
                                        </p:tav>
                                        <p:tav tm="100000">
                                          <p:val>
                                            <p:strVal val="#ppt_y"/>
                                          </p:val>
                                        </p:tav>
                                      </p:tavLst>
                                    </p:anim>
                                    <p:animEffect transition="in" filter="wipe(up)">
                                      <p:cBhvr>
                                        <p:cTn id="8" dur="500"/>
                                        <p:tgtEl>
                                          <p:spTgt spid="19"/>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nodeType="clickEffect">
                                  <p:stCondLst>
                                    <p:cond delay="0"/>
                                  </p:stCondLst>
                                  <p:childTnLst>
                                    <p:set>
                                      <p:cBhvr>
                                        <p:cTn id="16" dur="1" fill="hold">
                                          <p:stCondLst>
                                            <p:cond delay="0"/>
                                          </p:stCondLst>
                                        </p:cTn>
                                        <p:tgtEl>
                                          <p:spTgt spid="20">
                                            <p:txEl>
                                              <p:pRg st="0" end="0"/>
                                            </p:txEl>
                                          </p:spTgt>
                                        </p:tgtEl>
                                        <p:attrNameLst>
                                          <p:attrName>style.visibility</p:attrName>
                                        </p:attrNameLst>
                                      </p:cBhvr>
                                      <p:to>
                                        <p:strVal val="visible"/>
                                      </p:to>
                                    </p:set>
                                    <p:anim calcmode="lin" valueType="num">
                                      <p:cBhvr>
                                        <p:cTn id="17" dur="500" fill="hold"/>
                                        <p:tgtEl>
                                          <p:spTgt spid="20">
                                            <p:txEl>
                                              <p:pRg st="0" end="0"/>
                                            </p:txEl>
                                          </p:spTgt>
                                        </p:tgtEl>
                                        <p:attrNameLst>
                                          <p:attrName>ppt_w</p:attrName>
                                        </p:attrNameLst>
                                      </p:cBhvr>
                                      <p:tavLst>
                                        <p:tav tm="0">
                                          <p:val>
                                            <p:strVal val="#ppt_w+.3"/>
                                          </p:val>
                                        </p:tav>
                                        <p:tav tm="100000">
                                          <p:val>
                                            <p:strVal val="#ppt_w"/>
                                          </p:val>
                                        </p:tav>
                                      </p:tavLst>
                                    </p:anim>
                                    <p:anim calcmode="lin" valueType="num">
                                      <p:cBhvr>
                                        <p:cTn id="18" dur="500" fill="hold"/>
                                        <p:tgtEl>
                                          <p:spTgt spid="20">
                                            <p:txEl>
                                              <p:pRg st="0" end="0"/>
                                            </p:txEl>
                                          </p:spTgt>
                                        </p:tgtEl>
                                        <p:attrNameLst>
                                          <p:attrName>ppt_h</p:attrName>
                                        </p:attrNameLst>
                                      </p:cBhvr>
                                      <p:tavLst>
                                        <p:tav tm="0">
                                          <p:val>
                                            <p:strVal val="#ppt_h"/>
                                          </p:val>
                                        </p:tav>
                                        <p:tav tm="100000">
                                          <p:val>
                                            <p:strVal val="#ppt_h"/>
                                          </p:val>
                                        </p:tav>
                                      </p:tavLst>
                                    </p:anim>
                                    <p:animEffect transition="in" filter="fade">
                                      <p:cBhvr>
                                        <p:cTn id="19"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43C4A5"/>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886200" y="1257300"/>
            <a:ext cx="10502261" cy="1279366"/>
          </a:xfrm>
          <a:prstGeom prst="rect">
            <a:avLst/>
          </a:prstGeom>
        </p:spPr>
      </p:pic>
      <p:sp>
        <p:nvSpPr>
          <p:cNvPr id="7" name="TextBox 7"/>
          <p:cNvSpPr txBox="1"/>
          <p:nvPr/>
        </p:nvSpPr>
        <p:spPr>
          <a:xfrm>
            <a:off x="4702151" y="1574501"/>
            <a:ext cx="8184056" cy="705321"/>
          </a:xfrm>
          <a:prstGeom prst="rect">
            <a:avLst/>
          </a:prstGeom>
        </p:spPr>
        <p:txBody>
          <a:bodyPr lIns="0" tIns="0" rIns="0" bIns="0" rtlCol="0" anchor="t">
            <a:spAutoFit/>
          </a:bodyPr>
          <a:lstStyle/>
          <a:p>
            <a:pPr algn="ctr">
              <a:lnSpc>
                <a:spcPts val="5460"/>
              </a:lnSpc>
              <a:spcBef>
                <a:spcPct val="0"/>
              </a:spcBef>
            </a:pPr>
            <a:r>
              <a:rPr lang="en-US" sz="4800" b="1" dirty="0" err="1">
                <a:solidFill>
                  <a:srgbClr val="C00000"/>
                </a:solidFill>
                <a:latin typeface="Arial" panose="020B0604020202020204" pitchFamily="34" charset="0"/>
                <a:cs typeface="Arial" panose="020B0604020202020204" pitchFamily="34" charset="0"/>
              </a:rPr>
              <a:t>Giải</a:t>
            </a:r>
            <a:endParaRPr lang="en-US" sz="4800" b="1" dirty="0">
              <a:solidFill>
                <a:srgbClr val="C00000"/>
              </a:solidFill>
              <a:latin typeface="Arial" panose="020B0604020202020204" pitchFamily="34" charset="0"/>
              <a:cs typeface="Arial" panose="020B0604020202020204" pitchFamily="34" charset="0"/>
            </a:endParaRPr>
          </a:p>
        </p:txBody>
      </p:sp>
      <p:pic>
        <p:nvPicPr>
          <p:cNvPr id="18"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5400000">
            <a:off x="13741222" y="4374072"/>
            <a:ext cx="7036156" cy="345411"/>
          </a:xfrm>
          <a:prstGeom prst="rect">
            <a:avLst/>
          </a:prstGeom>
        </p:spPr>
      </p:pic>
      <p:pic>
        <p:nvPicPr>
          <p:cNvPr id="19" name="Picture 19"/>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16934208" y="9006969"/>
            <a:ext cx="650184" cy="650184"/>
          </a:xfrm>
          <a:prstGeom prst="rect">
            <a:avLst/>
          </a:prstGeom>
        </p:spPr>
      </p:pic>
      <p:pic>
        <p:nvPicPr>
          <p:cNvPr id="20" name="Picture 20"/>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703608" y="9006969"/>
            <a:ext cx="650184" cy="650184"/>
          </a:xfrm>
          <a:prstGeom prst="rect">
            <a:avLst/>
          </a:prstGeom>
        </p:spPr>
      </p:pic>
      <mc:AlternateContent xmlns:mc="http://schemas.openxmlformats.org/markup-compatibility/2006" xmlns:a14="http://schemas.microsoft.com/office/drawing/2010/main">
        <mc:Choice Requires="a14">
          <p:sp>
            <p:nvSpPr>
              <p:cNvPr id="21" name="TextBox 20"/>
              <p:cNvSpPr txBox="1"/>
              <p:nvPr/>
            </p:nvSpPr>
            <p:spPr>
              <a:xfrm>
                <a:off x="3422330" y="3009900"/>
                <a:ext cx="11430000" cy="4659481"/>
              </a:xfrm>
              <a:prstGeom prst="rect">
                <a:avLst/>
              </a:prstGeom>
              <a:noFill/>
            </p:spPr>
            <p:txBody>
              <a:bodyPr wrap="square" rtlCol="0">
                <a:spAutoFit/>
              </a:bodyPr>
              <a:lstStyle/>
              <a:p>
                <a:pPr algn="just">
                  <a:lnSpc>
                    <a:spcPct val="150000"/>
                  </a:lnSpc>
                </a:pPr>
                <a:r>
                  <a:rPr lang="en-US" sz="4400" dirty="0">
                    <a:latin typeface="Arial" panose="020B0604020202020204" pitchFamily="34" charset="0"/>
                    <a:cs typeface="Arial" panose="020B0604020202020204" pitchFamily="34" charset="0"/>
                  </a:rPr>
                  <a:t>560 </a:t>
                </a:r>
                <a:r>
                  <a:rPr lang="en-US" sz="4400" dirty="0" err="1">
                    <a:latin typeface="Arial" panose="020B0604020202020204" pitchFamily="34" charset="0"/>
                    <a:cs typeface="Arial" panose="020B0604020202020204" pitchFamily="34" charset="0"/>
                  </a:rPr>
                  <a:t>sản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phẩm</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ứng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với</a:t>
                </a:r>
                <a:r>
                  <a:rPr lang="en-US" sz="4400" dirty="0">
                    <a:latin typeface="Arial" panose="020B0604020202020204" pitchFamily="34" charset="0"/>
                    <a:cs typeface="Arial" panose="020B0604020202020204" pitchFamily="34" charset="0"/>
                  </a:rPr>
                  <a:t>: 1 - </a:t>
                </a:r>
                <a14:m>
                  <m:oMath xmlns:m="http://schemas.openxmlformats.org/officeDocument/2006/math">
                    <m:f>
                      <m:fPr>
                        <m:ctrlPr>
                          <a:rPr lang="en-US" sz="5400" i="1" smtClean="0">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5</m:t>
                        </m:r>
                      </m:num>
                      <m:den>
                        <m:r>
                          <a:rPr lang="en-US" sz="5400" b="0" i="1" smtClean="0">
                            <a:latin typeface="Cambria Math" panose="02040503050406030204" pitchFamily="18" charset="0"/>
                            <a:cs typeface="Arial" panose="020B0604020202020204" pitchFamily="34" charset="0"/>
                          </a:rPr>
                          <m:t>9</m:t>
                        </m:r>
                      </m:den>
                    </m:f>
                  </m:oMath>
                </a14:m>
                <a:r>
                  <a:rPr lang="en-US" sz="4400" dirty="0">
                    <a:latin typeface="Arial" panose="020B0604020202020204" pitchFamily="34" charset="0"/>
                    <a:cs typeface="Arial" panose="020B0604020202020204" pitchFamily="34" charset="0"/>
                  </a:rPr>
                  <a:t> = </a:t>
                </a:r>
                <a14:m>
                  <m:oMath xmlns:m="http://schemas.openxmlformats.org/officeDocument/2006/math">
                    <m:f>
                      <m:fPr>
                        <m:ctrlPr>
                          <a:rPr lang="en-US" sz="5400" i="1">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4</m:t>
                        </m:r>
                      </m:num>
                      <m:den>
                        <m:r>
                          <a:rPr lang="en-US" sz="5400" i="1">
                            <a:latin typeface="Cambria Math" panose="02040503050406030204" pitchFamily="18" charset="0"/>
                            <a:cs typeface="Arial" panose="020B0604020202020204" pitchFamily="34" charset="0"/>
                          </a:rPr>
                          <m:t>9</m:t>
                        </m:r>
                      </m:den>
                    </m:f>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kế</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hoạch</a:t>
                </a:r>
                <a:r>
                  <a:rPr lang="en-US" sz="4400" dirty="0">
                    <a:latin typeface="Arial" panose="020B0604020202020204" pitchFamily="34" charset="0"/>
                    <a:cs typeface="Arial" panose="020B0604020202020204" pitchFamily="34" charset="0"/>
                  </a:rPr>
                  <a:t>)</a:t>
                </a:r>
              </a:p>
              <a:p>
                <a:pPr algn="just">
                  <a:lnSpc>
                    <a:spcPct val="150000"/>
                  </a:lnSpc>
                </a:pPr>
                <a:r>
                  <a:rPr lang="en-US" sz="4400" dirty="0" err="1">
                    <a:latin typeface="Arial" panose="020B0604020202020204" pitchFamily="34" charset="0"/>
                    <a:cs typeface="Arial" panose="020B0604020202020204" pitchFamily="34" charset="0"/>
                  </a:rPr>
                  <a:t>Số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sản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phẩm</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được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giao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theo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kế</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hoạch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a:t>
                </a:r>
              </a:p>
              <a:p>
                <a:pPr algn="ctr">
                  <a:lnSpc>
                    <a:spcPct val="150000"/>
                  </a:lnSpc>
                </a:pPr>
                <a:r>
                  <a:rPr lang="en-US" sz="4400" dirty="0">
                    <a:latin typeface="Arial" panose="020B0604020202020204" pitchFamily="34" charset="0"/>
                    <a:cs typeface="Arial" panose="020B0604020202020204" pitchFamily="34" charset="0"/>
                  </a:rPr>
                  <a:t>560 : </a:t>
                </a:r>
                <a14:m>
                  <m:oMath xmlns:m="http://schemas.openxmlformats.org/officeDocument/2006/math">
                    <m:f>
                      <m:fPr>
                        <m:ctrlPr>
                          <a:rPr lang="en-US" sz="5400" i="1">
                            <a:latin typeface="Cambria Math" panose="02040503050406030204" pitchFamily="18" charset="0"/>
                            <a:cs typeface="Arial" panose="020B0604020202020204" pitchFamily="34" charset="0"/>
                          </a:rPr>
                        </m:ctrlPr>
                      </m:fPr>
                      <m:num>
                        <m:r>
                          <a:rPr lang="en-US" sz="5400" i="1">
                            <a:latin typeface="Cambria Math" panose="02040503050406030204" pitchFamily="18" charset="0"/>
                            <a:cs typeface="Arial" panose="020B0604020202020204" pitchFamily="34" charset="0"/>
                          </a:rPr>
                          <m:t>4</m:t>
                        </m:r>
                      </m:num>
                      <m:den>
                        <m:r>
                          <a:rPr lang="en-US" sz="5400" i="1">
                            <a:latin typeface="Cambria Math" panose="02040503050406030204" pitchFamily="18" charset="0"/>
                            <a:cs typeface="Arial" panose="020B0604020202020204" pitchFamily="34" charset="0"/>
                          </a:rPr>
                          <m:t>9</m:t>
                        </m:r>
                      </m:den>
                    </m:f>
                  </m:oMath>
                </a14:m>
                <a:r>
                  <a:rPr lang="en-US" sz="4400" dirty="0">
                    <a:latin typeface="Arial" panose="020B0604020202020204" pitchFamily="34" charset="0"/>
                    <a:cs typeface="Arial" panose="020B0604020202020204" pitchFamily="34" charset="0"/>
                  </a:rPr>
                  <a:t> = 560 . </a:t>
                </a:r>
                <a14:m>
                  <m:oMath xmlns:m="http://schemas.openxmlformats.org/officeDocument/2006/math">
                    <m:f>
                      <m:fPr>
                        <m:ctrlPr>
                          <a:rPr lang="en-US" sz="5400" i="1">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9</m:t>
                        </m:r>
                      </m:num>
                      <m:den>
                        <m:r>
                          <a:rPr lang="en-US" sz="5400" b="0" i="1" smtClean="0">
                            <a:latin typeface="Cambria Math" panose="02040503050406030204" pitchFamily="18" charset="0"/>
                            <a:cs typeface="Arial" panose="020B0604020202020204" pitchFamily="34" charset="0"/>
                          </a:rPr>
                          <m:t>4</m:t>
                        </m:r>
                      </m:den>
                    </m:f>
                  </m:oMath>
                </a14:m>
                <a:r>
                  <a:rPr lang="en-US" sz="4400" dirty="0">
                    <a:latin typeface="Arial" panose="020B0604020202020204" pitchFamily="34" charset="0"/>
                    <a:cs typeface="Arial" panose="020B0604020202020204" pitchFamily="34" charset="0"/>
                  </a:rPr>
                  <a:t> = 1 260 (</a:t>
                </a:r>
                <a:r>
                  <a:rPr lang="en-US" sz="4400" dirty="0" err="1">
                    <a:latin typeface="Arial" panose="020B0604020202020204" pitchFamily="34" charset="0"/>
                    <a:cs typeface="Arial" panose="020B0604020202020204" pitchFamily="34" charset="0"/>
                  </a:rPr>
                  <a:t>sản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phẩm</a:t>
                </a:r>
                <a:r>
                  <a:rPr lang="en-US" sz="4400" dirty="0">
                    <a:latin typeface="Arial" panose="020B0604020202020204" pitchFamily="34" charset="0"/>
                    <a:cs typeface="Arial" panose="020B0604020202020204" pitchFamily="34" charset="0"/>
                  </a:rPr>
                  <a:t>)</a:t>
                </a:r>
              </a:p>
            </p:txBody>
          </p:sp>
        </mc:Choice>
        <mc:Fallback xmlns="">
          <p:sp>
            <p:nvSpPr>
              <p:cNvPr id="21" name="TextBox 20"/>
              <p:cNvSpPr txBox="1">
                <a:spLocks noRot="1" noChangeAspect="1" noMove="1" noResize="1" noEditPoints="1" noAdjustHandles="1" noChangeArrowheads="1" noChangeShapeType="1" noTextEdit="1"/>
              </p:cNvSpPr>
              <p:nvPr/>
            </p:nvSpPr>
            <p:spPr>
              <a:xfrm>
                <a:off x="3422330" y="3009900"/>
                <a:ext cx="11430000" cy="4659481"/>
              </a:xfrm>
              <a:prstGeom prst="rect">
                <a:avLst/>
              </a:prstGeom>
              <a:blipFill rotWithShape="0">
                <a:blip r:embed="rId12"/>
                <a:stretch>
                  <a:fillRect l="-2133"/>
                </a:stretch>
              </a:blipFill>
            </p:spPr>
            <p:txBody>
              <a:bodyPr/>
              <a:lstStyle/>
              <a:p>
                <a:r>
                  <a:rPr lang="en-US">
                    <a:noFill/>
                  </a:rPr>
                  <a:t> </a:t>
                </a:r>
              </a:p>
            </p:txBody>
          </p:sp>
        </mc:Fallback>
      </mc:AlternateContent>
    </p:spTree>
    <p:extLst>
      <p:ext uri="{BB962C8B-B14F-4D97-AF65-F5344CB8AC3E}">
        <p14:creationId xmlns:p14="http://schemas.microsoft.com/office/powerpoint/2010/main" val="504167514"/>
      </p:ext>
    </p:extLst>
  </p:cSld>
  <p:clrMapOvr>
    <a:masterClrMapping/>
  </p:clrMapOvr>
  <mc:AlternateContent xmlns:mc="http://schemas.openxmlformats.org/markup-compatibility/2006" xmlns:p15="http://schemas.microsoft.com/office/powerpoint/2012/main">
    <mc:Choice Requires="p15">
      <p:transition spd="slow">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21">
                                            <p:txEl>
                                              <p:pRg st="0" end="0"/>
                                            </p:txEl>
                                          </p:spTgt>
                                        </p:tgtEl>
                                        <p:attrNameLst>
                                          <p:attrName>style.visibility</p:attrName>
                                        </p:attrNameLst>
                                      </p:cBhvr>
                                      <p:to>
                                        <p:strVal val="visible"/>
                                      </p:to>
                                    </p:set>
                                    <p:anim calcmode="lin" valueType="num">
                                      <p:cBhvr additive="base">
                                        <p:cTn id="14" dur="500"/>
                                        <p:tgtEl>
                                          <p:spTgt spid="21">
                                            <p:txEl>
                                              <p:pRg st="0" end="0"/>
                                            </p:txEl>
                                          </p:spTgt>
                                        </p:tgtEl>
                                        <p:attrNameLst>
                                          <p:attrName>ppt_y</p:attrName>
                                        </p:attrNameLst>
                                      </p:cBhvr>
                                      <p:tavLst>
                                        <p:tav tm="0">
                                          <p:val>
                                            <p:strVal val="#ppt_y+#ppt_h*1.125000"/>
                                          </p:val>
                                        </p:tav>
                                        <p:tav tm="100000">
                                          <p:val>
                                            <p:strVal val="#ppt_y"/>
                                          </p:val>
                                        </p:tav>
                                      </p:tavLst>
                                    </p:anim>
                                    <p:animEffect transition="in" filter="wipe(up)">
                                      <p:cBhvr>
                                        <p:cTn id="15" dur="500"/>
                                        <p:tgtEl>
                                          <p:spTgt spid="21">
                                            <p:txEl>
                                              <p:pRg st="0" end="0"/>
                                            </p:txEl>
                                          </p:spTgt>
                                        </p:tgtEl>
                                      </p:cBhvr>
                                    </p:animEffect>
                                  </p:childTnLst>
                                </p:cTn>
                              </p:par>
                              <p:par>
                                <p:cTn id="16" presetID="12" presetClass="entr" presetSubtype="4" fill="hold" nodeType="withEffect">
                                  <p:stCondLst>
                                    <p:cond delay="0"/>
                                  </p:stCondLst>
                                  <p:childTnLst>
                                    <p:set>
                                      <p:cBhvr>
                                        <p:cTn id="17" dur="1" fill="hold">
                                          <p:stCondLst>
                                            <p:cond delay="0"/>
                                          </p:stCondLst>
                                        </p:cTn>
                                        <p:tgtEl>
                                          <p:spTgt spid="21">
                                            <p:txEl>
                                              <p:pRg st="1" end="1"/>
                                            </p:txEl>
                                          </p:spTgt>
                                        </p:tgtEl>
                                        <p:attrNameLst>
                                          <p:attrName>style.visibility</p:attrName>
                                        </p:attrNameLst>
                                      </p:cBhvr>
                                      <p:to>
                                        <p:strVal val="visible"/>
                                      </p:to>
                                    </p:set>
                                    <p:anim calcmode="lin" valueType="num">
                                      <p:cBhvr additive="base">
                                        <p:cTn id="18" dur="500"/>
                                        <p:tgtEl>
                                          <p:spTgt spid="21">
                                            <p:txEl>
                                              <p:pRg st="1" end="1"/>
                                            </p:txEl>
                                          </p:spTgt>
                                        </p:tgtEl>
                                        <p:attrNameLst>
                                          <p:attrName>ppt_y</p:attrName>
                                        </p:attrNameLst>
                                      </p:cBhvr>
                                      <p:tavLst>
                                        <p:tav tm="0">
                                          <p:val>
                                            <p:strVal val="#ppt_y+#ppt_h*1.125000"/>
                                          </p:val>
                                        </p:tav>
                                        <p:tav tm="100000">
                                          <p:val>
                                            <p:strVal val="#ppt_y"/>
                                          </p:val>
                                        </p:tav>
                                      </p:tavLst>
                                    </p:anim>
                                    <p:animEffect transition="in" filter="wipe(up)">
                                      <p:cBhvr>
                                        <p:cTn id="19" dur="500"/>
                                        <p:tgtEl>
                                          <p:spTgt spid="21">
                                            <p:txEl>
                                              <p:pRg st="1" end="1"/>
                                            </p:txEl>
                                          </p:spTgt>
                                        </p:tgtEl>
                                      </p:cBhvr>
                                    </p:animEffect>
                                  </p:childTnLst>
                                </p:cTn>
                              </p:par>
                              <p:par>
                                <p:cTn id="20" presetID="12" presetClass="entr" presetSubtype="4" fill="hold" nodeType="withEffect">
                                  <p:stCondLst>
                                    <p:cond delay="0"/>
                                  </p:stCondLst>
                                  <p:childTnLst>
                                    <p:set>
                                      <p:cBhvr>
                                        <p:cTn id="21" dur="1" fill="hold">
                                          <p:stCondLst>
                                            <p:cond delay="0"/>
                                          </p:stCondLst>
                                        </p:cTn>
                                        <p:tgtEl>
                                          <p:spTgt spid="21">
                                            <p:txEl>
                                              <p:pRg st="2" end="2"/>
                                            </p:txEl>
                                          </p:spTgt>
                                        </p:tgtEl>
                                        <p:attrNameLst>
                                          <p:attrName>style.visibility</p:attrName>
                                        </p:attrNameLst>
                                      </p:cBhvr>
                                      <p:to>
                                        <p:strVal val="visible"/>
                                      </p:to>
                                    </p:set>
                                    <p:anim calcmode="lin" valueType="num">
                                      <p:cBhvr additive="base">
                                        <p:cTn id="22" dur="500"/>
                                        <p:tgtEl>
                                          <p:spTgt spid="21">
                                            <p:txEl>
                                              <p:pRg st="2" end="2"/>
                                            </p:txEl>
                                          </p:spTgt>
                                        </p:tgtEl>
                                        <p:attrNameLst>
                                          <p:attrName>ppt_y</p:attrName>
                                        </p:attrNameLst>
                                      </p:cBhvr>
                                      <p:tavLst>
                                        <p:tav tm="0">
                                          <p:val>
                                            <p:strVal val="#ppt_y+#ppt_h*1.125000"/>
                                          </p:val>
                                        </p:tav>
                                        <p:tav tm="100000">
                                          <p:val>
                                            <p:strVal val="#ppt_y"/>
                                          </p:val>
                                        </p:tav>
                                      </p:tavLst>
                                    </p:anim>
                                    <p:animEffect transition="in" filter="wipe(up)">
                                      <p:cBhvr>
                                        <p:cTn id="23" dur="500"/>
                                        <p:tgtEl>
                                          <p:spTgt spid="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3878D3"/>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4211300" cy="8229600"/>
            <a:chOff x="0" y="0"/>
            <a:chExt cx="5147373" cy="2446074"/>
          </a:xfrm>
        </p:grpSpPr>
        <p:sp>
          <p:nvSpPr>
            <p:cNvPr id="3" name="Freeform 3"/>
            <p:cNvSpPr/>
            <p:nvPr/>
          </p:nvSpPr>
          <p:spPr>
            <a:xfrm>
              <a:off x="0" y="0"/>
              <a:ext cx="5147373" cy="2446074"/>
            </a:xfrm>
            <a:custGeom>
              <a:avLst/>
              <a:gdLst/>
              <a:ahLst/>
              <a:cxnLst/>
              <a:rect l="l" t="t" r="r" b="b"/>
              <a:pathLst>
                <a:path w="5147373" h="2446074">
                  <a:moveTo>
                    <a:pt x="5022914" y="2446074"/>
                  </a:moveTo>
                  <a:lnTo>
                    <a:pt x="124460" y="2446074"/>
                  </a:lnTo>
                  <a:cubicBezTo>
                    <a:pt x="55880" y="2446074"/>
                    <a:pt x="0" y="2390194"/>
                    <a:pt x="0" y="2321614"/>
                  </a:cubicBezTo>
                  <a:lnTo>
                    <a:pt x="0" y="124460"/>
                  </a:lnTo>
                  <a:cubicBezTo>
                    <a:pt x="0" y="55880"/>
                    <a:pt x="55880" y="0"/>
                    <a:pt x="124460" y="0"/>
                  </a:cubicBezTo>
                  <a:lnTo>
                    <a:pt x="5022914" y="0"/>
                  </a:lnTo>
                  <a:cubicBezTo>
                    <a:pt x="5091493" y="0"/>
                    <a:pt x="5147373" y="55880"/>
                    <a:pt x="5147373" y="124460"/>
                  </a:cubicBezTo>
                  <a:lnTo>
                    <a:pt x="5147373" y="2321614"/>
                  </a:lnTo>
                  <a:cubicBezTo>
                    <a:pt x="5147373" y="2390194"/>
                    <a:pt x="5091493" y="2446074"/>
                    <a:pt x="5022914" y="2446074"/>
                  </a:cubicBezTo>
                  <a:close/>
                </a:path>
              </a:pathLst>
            </a:custGeom>
            <a:solidFill>
              <a:srgbClr val="FFFFFF"/>
            </a:solidFill>
          </p:spPr>
        </p:sp>
      </p:grpSp>
      <p:grpSp>
        <p:nvGrpSpPr>
          <p:cNvPr id="8" name="Group 8"/>
          <p:cNvGrpSpPr/>
          <p:nvPr/>
        </p:nvGrpSpPr>
        <p:grpSpPr>
          <a:xfrm>
            <a:off x="15429070" y="1028700"/>
            <a:ext cx="1830230" cy="858081"/>
            <a:chOff x="0" y="0"/>
            <a:chExt cx="2440306" cy="1144108"/>
          </a:xfrm>
        </p:grpSpPr>
        <p:grpSp>
          <p:nvGrpSpPr>
            <p:cNvPr id="9" name="Group 9"/>
            <p:cNvGrpSpPr/>
            <p:nvPr/>
          </p:nvGrpSpPr>
          <p:grpSpPr>
            <a:xfrm>
              <a:off x="0" y="0"/>
              <a:ext cx="2440306" cy="1144108"/>
              <a:chOff x="0" y="0"/>
              <a:chExt cx="933897" cy="406400"/>
            </a:xfrm>
          </p:grpSpPr>
          <p:sp>
            <p:nvSpPr>
              <p:cNvPr id="10" name="Freeform 10"/>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7EC1D1"/>
              </a:solidFill>
            </p:spPr>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375368">
              <a:off x="1089772" y="52420"/>
              <a:ext cx="260762" cy="1039269"/>
            </a:xfrm>
            <a:prstGeom prst="rect">
              <a:avLst/>
            </a:prstGeom>
          </p:spPr>
        </p:pic>
      </p:grpSp>
      <p:sp>
        <p:nvSpPr>
          <p:cNvPr id="12" name="Rectangle 11"/>
          <p:cNvSpPr/>
          <p:nvPr/>
        </p:nvSpPr>
        <p:spPr>
          <a:xfrm>
            <a:off x="1962150" y="2247900"/>
            <a:ext cx="12344400" cy="5170646"/>
          </a:xfrm>
          <a:prstGeom prst="rect">
            <a:avLst/>
          </a:prstGeom>
        </p:spPr>
        <p:txBody>
          <a:bodyPr wrap="square">
            <a:spAutoFit/>
          </a:bodyPr>
          <a:lstStyle/>
          <a:p>
            <a:pPr algn="just">
              <a:lnSpc>
                <a:spcPct val="150000"/>
              </a:lnSpc>
            </a:pPr>
            <a:r>
              <a:rPr lang="vi-VN" sz="4400" b="1" dirty="0">
                <a:solidFill>
                  <a:srgbClr val="C00000"/>
                </a:solidFill>
              </a:rPr>
              <a:t>Bài 2: </a:t>
            </a:r>
            <a:r>
              <a:rPr lang="vi-VN" sz="4400" dirty="0"/>
              <a:t>Một người bán gạo, lần thứ nhất bán được 25% tổng số gạo. Lần thứ hai bán được 40% tổng số gạo còn lại. Lần thứ ba bán được 40 kg gạo và vẫn còn 14 kg nữa. Hỏi hai lần đầu, mỗi lần bán được bao nhiêu ki-lô-gam gạo? </a:t>
            </a:r>
            <a:endParaRPr lang="en-US" sz="4400" dirty="0"/>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2925664" y="5747414"/>
            <a:ext cx="5562123" cy="4783426"/>
          </a:xfrm>
          <a:prstGeom prst="rect">
            <a:avLst/>
          </a:prstGeom>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
                                            <p:txEl>
                                              <p:pRg st="0" end="0"/>
                                            </p:txEl>
                                          </p:spTgt>
                                        </p:tgtEl>
                                        <p:attrNameLst>
                                          <p:attrName>ppt_h</p:attrName>
                                        </p:attrNameLst>
                                      </p:cBhvr>
                                      <p:tavLst>
                                        <p:tav tm="0">
                                          <p:val>
                                            <p:strVal val="#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BB040"/>
        </a:solidFill>
        <a:effectLst/>
      </p:bgPr>
    </p:bg>
    <p:spTree>
      <p:nvGrpSpPr>
        <p:cNvPr id="1" name=""/>
        <p:cNvGrpSpPr/>
        <p:nvPr/>
      </p:nvGrpSpPr>
      <p:grpSpPr>
        <a:xfrm>
          <a:off x="0" y="0"/>
          <a:ext cx="0" cy="0"/>
          <a:chOff x="0" y="0"/>
          <a:chExt cx="0" cy="0"/>
        </a:xfrm>
      </p:grpSpPr>
      <p:grpSp>
        <p:nvGrpSpPr>
          <p:cNvPr id="5" name="Group 5"/>
          <p:cNvGrpSpPr/>
          <p:nvPr/>
        </p:nvGrpSpPr>
        <p:grpSpPr>
          <a:xfrm>
            <a:off x="1447801" y="2693318"/>
            <a:ext cx="15434440" cy="6694206"/>
            <a:chOff x="0" y="0"/>
            <a:chExt cx="10356528" cy="794682"/>
          </a:xfrm>
        </p:grpSpPr>
        <p:sp>
          <p:nvSpPr>
            <p:cNvPr id="6" name="Freeform 6"/>
            <p:cNvSpPr/>
            <p:nvPr/>
          </p:nvSpPr>
          <p:spPr>
            <a:xfrm>
              <a:off x="0" y="0"/>
              <a:ext cx="10356528" cy="794682"/>
            </a:xfrm>
            <a:custGeom>
              <a:avLst/>
              <a:gdLst/>
              <a:ahLst/>
              <a:cxnLst/>
              <a:rect l="l" t="t" r="r" b="b"/>
              <a:pathLst>
                <a:path w="10356528" h="794682">
                  <a:moveTo>
                    <a:pt x="10232068" y="794681"/>
                  </a:moveTo>
                  <a:lnTo>
                    <a:pt x="124460" y="794681"/>
                  </a:lnTo>
                  <a:cubicBezTo>
                    <a:pt x="55880" y="794681"/>
                    <a:pt x="0" y="738801"/>
                    <a:pt x="0" y="670221"/>
                  </a:cubicBezTo>
                  <a:lnTo>
                    <a:pt x="0" y="124460"/>
                  </a:lnTo>
                  <a:cubicBezTo>
                    <a:pt x="0" y="55880"/>
                    <a:pt x="55880" y="0"/>
                    <a:pt x="124460" y="0"/>
                  </a:cubicBezTo>
                  <a:lnTo>
                    <a:pt x="10232068" y="0"/>
                  </a:lnTo>
                  <a:cubicBezTo>
                    <a:pt x="10300648" y="0"/>
                    <a:pt x="10356528" y="55880"/>
                    <a:pt x="10356528" y="124460"/>
                  </a:cubicBezTo>
                  <a:lnTo>
                    <a:pt x="10356528" y="670222"/>
                  </a:lnTo>
                  <a:cubicBezTo>
                    <a:pt x="10356528" y="738802"/>
                    <a:pt x="10300648" y="794682"/>
                    <a:pt x="10232068" y="794682"/>
                  </a:cubicBezTo>
                  <a:close/>
                </a:path>
              </a:pathLst>
            </a:custGeom>
            <a:solidFill>
              <a:srgbClr val="FFFFFF"/>
            </a:solidFill>
          </p:spPr>
        </p:sp>
      </p:grpSp>
      <p:pic>
        <p:nvPicPr>
          <p:cNvPr id="8" name="Picture 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6070385" y="1257300"/>
            <a:ext cx="1192453" cy="1192453"/>
          </a:xfrm>
          <a:prstGeom prst="rect">
            <a:avLst/>
          </a:prstGeom>
        </p:spPr>
      </p:pic>
      <p:pic>
        <p:nvPicPr>
          <p:cNvPr id="14"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7543800" y="1257300"/>
            <a:ext cx="4177384" cy="1192453"/>
          </a:xfrm>
          <a:prstGeom prst="rect">
            <a:avLst/>
          </a:prstGeom>
        </p:spPr>
      </p:pic>
      <p:sp>
        <p:nvSpPr>
          <p:cNvPr id="16" name="TextBox 7"/>
          <p:cNvSpPr txBox="1"/>
          <p:nvPr/>
        </p:nvSpPr>
        <p:spPr>
          <a:xfrm>
            <a:off x="6324600" y="1500865"/>
            <a:ext cx="6172201" cy="705321"/>
          </a:xfrm>
          <a:prstGeom prst="rect">
            <a:avLst/>
          </a:prstGeom>
        </p:spPr>
        <p:txBody>
          <a:bodyPr wrap="square" lIns="0" tIns="0" rIns="0" bIns="0" rtlCol="0" anchor="t">
            <a:spAutoFit/>
          </a:bodyPr>
          <a:lstStyle/>
          <a:p>
            <a:pPr algn="ctr">
              <a:lnSpc>
                <a:spcPts val="5460"/>
              </a:lnSpc>
              <a:spcBef>
                <a:spcPct val="0"/>
              </a:spcBef>
            </a:pPr>
            <a:r>
              <a:rPr lang="en-US" sz="4800" b="1" dirty="0" err="1">
                <a:solidFill>
                  <a:schemeClr val="bg1"/>
                </a:solidFill>
                <a:latin typeface="Arial" panose="020B0604020202020204" pitchFamily="34" charset="0"/>
                <a:cs typeface="Arial" panose="020B0604020202020204" pitchFamily="34" charset="0"/>
              </a:rPr>
              <a:t>Giải</a:t>
            </a:r>
            <a:endParaRPr lang="en-US" sz="4800" b="1" dirty="0">
              <a:solidFill>
                <a:schemeClr val="bg1"/>
              </a:solidFill>
              <a:latin typeface="Arial" panose="020B0604020202020204" pitchFamily="34" charset="0"/>
              <a:cs typeface="Arial" panose="020B0604020202020204" pitchFamily="34" charset="0"/>
            </a:endParaRPr>
          </a:p>
        </p:txBody>
      </p:sp>
      <p:sp>
        <p:nvSpPr>
          <p:cNvPr id="17" name="TextBox 16"/>
          <p:cNvSpPr txBox="1"/>
          <p:nvPr/>
        </p:nvSpPr>
        <p:spPr>
          <a:xfrm>
            <a:off x="1926020" y="3543300"/>
            <a:ext cx="14478001" cy="4708981"/>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gạo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(40 + 14) : (1 - 40%) = 90 (kg)</a:t>
            </a:r>
          </a:p>
          <a:p>
            <a:pPr algn="just">
              <a:lnSpc>
                <a:spcPct val="150000"/>
              </a:lnSpc>
            </a:pPr>
            <a:r>
              <a:rPr lang="vi-VN" sz="4000" dirty="0">
                <a:latin typeface="Arial" panose="020B0604020202020204" pitchFamily="34" charset="0"/>
                <a:cs typeface="Arial" panose="020B0604020202020204" pitchFamily="34" charset="0"/>
              </a:rPr>
              <a:t>Lần thứ hai bán được 40% tổng số gạo còn lại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gạo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40%. 90 = 36 (kg)</a:t>
            </a:r>
          </a:p>
          <a:p>
            <a:pPr algn="just">
              <a:lnSpc>
                <a:spcPct val="150000"/>
              </a:lnSpc>
            </a:pPr>
            <a:r>
              <a:rPr lang="en-US" sz="4000" dirty="0" err="1">
                <a:latin typeface="Arial" panose="020B0604020202020204" pitchFamily="34" charset="0"/>
                <a:cs typeface="Arial" panose="020B0604020202020204" pitchFamily="34" charset="0"/>
              </a:rPr>
              <a:t>Tổng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gạo</a:t>
            </a:r>
            <a:r>
              <a:rPr lang="en-US" sz="4000" dirty="0">
                <a:latin typeface="Arial" panose="020B0604020202020204" pitchFamily="34" charset="0"/>
                <a:cs typeface="Arial" panose="020B0604020202020204" pitchFamily="34" charset="0"/>
              </a:rPr>
              <a:t> ban </a:t>
            </a:r>
            <a:r>
              <a:rPr lang="en-US" sz="4000" dirty="0" err="1">
                <a:latin typeface="Arial" panose="020B0604020202020204" pitchFamily="34" charset="0"/>
                <a:cs typeface="Arial" panose="020B0604020202020204" pitchFamily="34" charset="0"/>
              </a:rPr>
              <a:t>đầu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90 : (1 - 25%) = 120 (kg)</a:t>
            </a:r>
          </a:p>
          <a:p>
            <a:pPr algn="just">
              <a:lnSpc>
                <a:spcPct val="150000"/>
              </a:lnSpc>
            </a:pPr>
            <a:r>
              <a:rPr lang="en-US" sz="4000" dirty="0" err="1">
                <a:latin typeface="Arial" panose="020B0604020202020204" pitchFamily="34" charset="0"/>
                <a:cs typeface="Arial" panose="020B0604020202020204" pitchFamily="34" charset="0"/>
              </a:rPr>
              <a:t>Lần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gạo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25% . 120 = 30 (kg)</a:t>
            </a:r>
          </a:p>
        </p:txBody>
      </p:sp>
    </p:spTree>
    <p:extLst>
      <p:ext uri="{BB962C8B-B14F-4D97-AF65-F5344CB8AC3E}">
        <p14:creationId xmlns:p14="http://schemas.microsoft.com/office/powerpoint/2010/main" val="354098978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anim calcmode="lin" valueType="num">
                                      <p:cBhvr>
                                        <p:cTn id="15" dur="500" fill="hold"/>
                                        <p:tgtEl>
                                          <p:spTgt spid="17"/>
                                        </p:tgtEl>
                                        <p:attrNameLst>
                                          <p:attrName>ppt_x</p:attrName>
                                        </p:attrNameLst>
                                      </p:cBhvr>
                                      <p:tavLst>
                                        <p:tav tm="0">
                                          <p:val>
                                            <p:strVal val="#ppt_x"/>
                                          </p:val>
                                        </p:tav>
                                        <p:tav tm="100000">
                                          <p:val>
                                            <p:strVal val="#ppt_x"/>
                                          </p:val>
                                        </p:tav>
                                      </p:tavLst>
                                    </p:anim>
                                    <p:anim calcmode="lin" valueType="num">
                                      <p:cBhvr>
                                        <p:cTn id="16"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4B157"/>
        </a:solidFill>
        <a:effectLst/>
      </p:bgPr>
    </p:bg>
    <p:spTree>
      <p:nvGrpSpPr>
        <p:cNvPr id="1" name=""/>
        <p:cNvGrpSpPr/>
        <p:nvPr/>
      </p:nvGrpSpPr>
      <p:grpSpPr>
        <a:xfrm>
          <a:off x="0" y="0"/>
          <a:ext cx="0" cy="0"/>
          <a:chOff x="0" y="0"/>
          <a:chExt cx="0" cy="0"/>
        </a:xfrm>
      </p:grpSpPr>
      <p:grpSp>
        <p:nvGrpSpPr>
          <p:cNvPr id="2" name="Group 2"/>
          <p:cNvGrpSpPr/>
          <p:nvPr/>
        </p:nvGrpSpPr>
        <p:grpSpPr>
          <a:xfrm>
            <a:off x="3709491" y="1028700"/>
            <a:ext cx="13549809" cy="2414588"/>
            <a:chOff x="0" y="0"/>
            <a:chExt cx="5222820" cy="930711"/>
          </a:xfrm>
        </p:grpSpPr>
        <p:sp>
          <p:nvSpPr>
            <p:cNvPr id="3" name="Freeform 3"/>
            <p:cNvSpPr/>
            <p:nvPr/>
          </p:nvSpPr>
          <p:spPr>
            <a:xfrm>
              <a:off x="0" y="0"/>
              <a:ext cx="5222820" cy="930711"/>
            </a:xfrm>
            <a:custGeom>
              <a:avLst/>
              <a:gdLst/>
              <a:ahLst/>
              <a:cxnLst/>
              <a:rect l="l" t="t" r="r" b="b"/>
              <a:pathLst>
                <a:path w="5222820" h="930711">
                  <a:moveTo>
                    <a:pt x="5098359" y="930711"/>
                  </a:moveTo>
                  <a:lnTo>
                    <a:pt x="124460" y="930711"/>
                  </a:lnTo>
                  <a:cubicBezTo>
                    <a:pt x="55880" y="930711"/>
                    <a:pt x="0" y="874831"/>
                    <a:pt x="0" y="806251"/>
                  </a:cubicBezTo>
                  <a:lnTo>
                    <a:pt x="0" y="124460"/>
                  </a:lnTo>
                  <a:cubicBezTo>
                    <a:pt x="0" y="55880"/>
                    <a:pt x="55880" y="0"/>
                    <a:pt x="124460" y="0"/>
                  </a:cubicBezTo>
                  <a:lnTo>
                    <a:pt x="5098360" y="0"/>
                  </a:lnTo>
                  <a:cubicBezTo>
                    <a:pt x="5166940" y="0"/>
                    <a:pt x="5222820" y="55880"/>
                    <a:pt x="5222820" y="124460"/>
                  </a:cubicBezTo>
                  <a:lnTo>
                    <a:pt x="5222820" y="806251"/>
                  </a:lnTo>
                  <a:cubicBezTo>
                    <a:pt x="5222820" y="874831"/>
                    <a:pt x="5166940" y="930711"/>
                    <a:pt x="5098360" y="930711"/>
                  </a:cubicBezTo>
                  <a:close/>
                </a:path>
              </a:pathLst>
            </a:custGeom>
            <a:solidFill>
              <a:srgbClr val="FFFFFF"/>
            </a:solidFill>
          </p:spPr>
        </p:sp>
      </p:grpSp>
      <p:grpSp>
        <p:nvGrpSpPr>
          <p:cNvPr id="4" name="Group 4"/>
          <p:cNvGrpSpPr/>
          <p:nvPr/>
        </p:nvGrpSpPr>
        <p:grpSpPr>
          <a:xfrm>
            <a:off x="12057223" y="4055060"/>
            <a:ext cx="5202077" cy="5188075"/>
            <a:chOff x="0" y="0"/>
            <a:chExt cx="2200668" cy="2194745"/>
          </a:xfrm>
        </p:grpSpPr>
        <p:sp>
          <p:nvSpPr>
            <p:cNvPr id="5" name="Freeform 5"/>
            <p:cNvSpPr/>
            <p:nvPr/>
          </p:nvSpPr>
          <p:spPr>
            <a:xfrm>
              <a:off x="0" y="0"/>
              <a:ext cx="2200668" cy="2194745"/>
            </a:xfrm>
            <a:custGeom>
              <a:avLst/>
              <a:gdLst/>
              <a:ahLst/>
              <a:cxnLst/>
              <a:rect l="l" t="t" r="r" b="b"/>
              <a:pathLst>
                <a:path w="2200668" h="2194745">
                  <a:moveTo>
                    <a:pt x="2076208" y="2194745"/>
                  </a:moveTo>
                  <a:lnTo>
                    <a:pt x="124460" y="2194745"/>
                  </a:lnTo>
                  <a:cubicBezTo>
                    <a:pt x="55880" y="2194745"/>
                    <a:pt x="0" y="2138865"/>
                    <a:pt x="0" y="2070285"/>
                  </a:cubicBezTo>
                  <a:lnTo>
                    <a:pt x="0" y="124460"/>
                  </a:lnTo>
                  <a:cubicBezTo>
                    <a:pt x="0" y="55880"/>
                    <a:pt x="55880" y="0"/>
                    <a:pt x="124460" y="0"/>
                  </a:cubicBezTo>
                  <a:lnTo>
                    <a:pt x="2076208" y="0"/>
                  </a:lnTo>
                  <a:cubicBezTo>
                    <a:pt x="2144788" y="0"/>
                    <a:pt x="2200668" y="55880"/>
                    <a:pt x="2200668" y="124460"/>
                  </a:cubicBezTo>
                  <a:lnTo>
                    <a:pt x="2200668" y="2070285"/>
                  </a:lnTo>
                  <a:cubicBezTo>
                    <a:pt x="2200668" y="2138865"/>
                    <a:pt x="2144788" y="2194745"/>
                    <a:pt x="2076208" y="2194745"/>
                  </a:cubicBezTo>
                  <a:close/>
                </a:path>
              </a:pathLst>
            </a:custGeom>
            <a:solidFill>
              <a:srgbClr val="FFFFFF"/>
            </a:solidFill>
          </p:spPr>
        </p:sp>
      </p:grpSp>
      <p:grpSp>
        <p:nvGrpSpPr>
          <p:cNvPr id="8" name="Group 8"/>
          <p:cNvGrpSpPr/>
          <p:nvPr/>
        </p:nvGrpSpPr>
        <p:grpSpPr>
          <a:xfrm>
            <a:off x="6542962" y="4055060"/>
            <a:ext cx="5202077" cy="5188075"/>
            <a:chOff x="0" y="0"/>
            <a:chExt cx="2200668" cy="2194745"/>
          </a:xfrm>
        </p:grpSpPr>
        <p:sp>
          <p:nvSpPr>
            <p:cNvPr id="9" name="Freeform 9"/>
            <p:cNvSpPr/>
            <p:nvPr/>
          </p:nvSpPr>
          <p:spPr>
            <a:xfrm>
              <a:off x="0" y="0"/>
              <a:ext cx="2200668" cy="2194745"/>
            </a:xfrm>
            <a:custGeom>
              <a:avLst/>
              <a:gdLst/>
              <a:ahLst/>
              <a:cxnLst/>
              <a:rect l="l" t="t" r="r" b="b"/>
              <a:pathLst>
                <a:path w="2200668" h="2194745">
                  <a:moveTo>
                    <a:pt x="2076208" y="2194745"/>
                  </a:moveTo>
                  <a:lnTo>
                    <a:pt x="124460" y="2194745"/>
                  </a:lnTo>
                  <a:cubicBezTo>
                    <a:pt x="55880" y="2194745"/>
                    <a:pt x="0" y="2138865"/>
                    <a:pt x="0" y="2070285"/>
                  </a:cubicBezTo>
                  <a:lnTo>
                    <a:pt x="0" y="124460"/>
                  </a:lnTo>
                  <a:cubicBezTo>
                    <a:pt x="0" y="55880"/>
                    <a:pt x="55880" y="0"/>
                    <a:pt x="124460" y="0"/>
                  </a:cubicBezTo>
                  <a:lnTo>
                    <a:pt x="2076208" y="0"/>
                  </a:lnTo>
                  <a:cubicBezTo>
                    <a:pt x="2144788" y="0"/>
                    <a:pt x="2200668" y="55880"/>
                    <a:pt x="2200668" y="124460"/>
                  </a:cubicBezTo>
                  <a:lnTo>
                    <a:pt x="2200668" y="2070285"/>
                  </a:lnTo>
                  <a:cubicBezTo>
                    <a:pt x="2200668" y="2138865"/>
                    <a:pt x="2144788" y="2194745"/>
                    <a:pt x="2076208" y="2194745"/>
                  </a:cubicBezTo>
                  <a:close/>
                </a:path>
              </a:pathLst>
            </a:custGeom>
            <a:solidFill>
              <a:srgbClr val="FFFFFF"/>
            </a:solidFill>
          </p:spPr>
        </p:sp>
      </p:grpSp>
      <p:grpSp>
        <p:nvGrpSpPr>
          <p:cNvPr id="12" name="Group 12"/>
          <p:cNvGrpSpPr/>
          <p:nvPr/>
        </p:nvGrpSpPr>
        <p:grpSpPr>
          <a:xfrm>
            <a:off x="1028700" y="1028700"/>
            <a:ext cx="1830230" cy="858081"/>
            <a:chOff x="0" y="0"/>
            <a:chExt cx="2440306" cy="1144108"/>
          </a:xfrm>
        </p:grpSpPr>
        <p:grpSp>
          <p:nvGrpSpPr>
            <p:cNvPr id="13" name="Group 13"/>
            <p:cNvGrpSpPr/>
            <p:nvPr/>
          </p:nvGrpSpPr>
          <p:grpSpPr>
            <a:xfrm>
              <a:off x="0" y="0"/>
              <a:ext cx="2440306" cy="1144108"/>
              <a:chOff x="0" y="0"/>
              <a:chExt cx="933897" cy="406400"/>
            </a:xfrm>
          </p:grpSpPr>
          <p:sp>
            <p:nvSpPr>
              <p:cNvPr id="14" name="Freeform 14"/>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7EC1D1"/>
              </a:solidFill>
            </p:spPr>
          </p:sp>
        </p:grpSp>
        <p:pic>
          <p:nvPicPr>
            <p:cNvPr id="15"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375368">
              <a:off x="1089772" y="52420"/>
              <a:ext cx="260762" cy="1039269"/>
            </a:xfrm>
            <a:prstGeom prst="rect">
              <a:avLst/>
            </a:prstGeom>
          </p:spPr>
        </p:pic>
      </p:grpSp>
      <p:grpSp>
        <p:nvGrpSpPr>
          <p:cNvPr id="16" name="Group 16"/>
          <p:cNvGrpSpPr/>
          <p:nvPr/>
        </p:nvGrpSpPr>
        <p:grpSpPr>
          <a:xfrm>
            <a:off x="1028700" y="4055060"/>
            <a:ext cx="5202077" cy="5188075"/>
            <a:chOff x="0" y="0"/>
            <a:chExt cx="2200668" cy="2194745"/>
          </a:xfrm>
        </p:grpSpPr>
        <p:sp>
          <p:nvSpPr>
            <p:cNvPr id="17" name="Freeform 17"/>
            <p:cNvSpPr/>
            <p:nvPr/>
          </p:nvSpPr>
          <p:spPr>
            <a:xfrm>
              <a:off x="0" y="0"/>
              <a:ext cx="2200668" cy="2194745"/>
            </a:xfrm>
            <a:custGeom>
              <a:avLst/>
              <a:gdLst/>
              <a:ahLst/>
              <a:cxnLst/>
              <a:rect l="l" t="t" r="r" b="b"/>
              <a:pathLst>
                <a:path w="2200668" h="2194745">
                  <a:moveTo>
                    <a:pt x="2076208" y="2194745"/>
                  </a:moveTo>
                  <a:lnTo>
                    <a:pt x="124460" y="2194745"/>
                  </a:lnTo>
                  <a:cubicBezTo>
                    <a:pt x="55880" y="2194745"/>
                    <a:pt x="0" y="2138865"/>
                    <a:pt x="0" y="2070285"/>
                  </a:cubicBezTo>
                  <a:lnTo>
                    <a:pt x="0" y="124460"/>
                  </a:lnTo>
                  <a:cubicBezTo>
                    <a:pt x="0" y="55880"/>
                    <a:pt x="55880" y="0"/>
                    <a:pt x="124460" y="0"/>
                  </a:cubicBezTo>
                  <a:lnTo>
                    <a:pt x="2076208" y="0"/>
                  </a:lnTo>
                  <a:cubicBezTo>
                    <a:pt x="2144788" y="0"/>
                    <a:pt x="2200668" y="55880"/>
                    <a:pt x="2200668" y="124460"/>
                  </a:cubicBezTo>
                  <a:lnTo>
                    <a:pt x="2200668" y="2070285"/>
                  </a:lnTo>
                  <a:cubicBezTo>
                    <a:pt x="2200668" y="2138865"/>
                    <a:pt x="2144788" y="2194745"/>
                    <a:pt x="2076208" y="2194745"/>
                  </a:cubicBezTo>
                  <a:close/>
                </a:path>
              </a:pathLst>
            </a:custGeom>
            <a:solidFill>
              <a:srgbClr val="FFFFFF"/>
            </a:solidFill>
          </p:spPr>
        </p:sp>
      </p:grpSp>
      <p:sp>
        <p:nvSpPr>
          <p:cNvPr id="20" name="TextBox 20"/>
          <p:cNvSpPr txBox="1"/>
          <p:nvPr/>
        </p:nvSpPr>
        <p:spPr>
          <a:xfrm>
            <a:off x="5121258" y="2106942"/>
            <a:ext cx="10726273" cy="559897"/>
          </a:xfrm>
          <a:prstGeom prst="rect">
            <a:avLst/>
          </a:prstGeom>
        </p:spPr>
        <p:txBody>
          <a:bodyPr lIns="0" tIns="0" rIns="0" bIns="0" rtlCol="0" anchor="t">
            <a:spAutoFit/>
          </a:bodyPr>
          <a:lstStyle/>
          <a:p>
            <a:pPr algn="ctr">
              <a:lnSpc>
                <a:spcPts val="4030"/>
              </a:lnSpc>
            </a:pPr>
            <a:r>
              <a:rPr lang="en-US" sz="6000" b="1" dirty="0">
                <a:solidFill>
                  <a:srgbClr val="C00000"/>
                </a:solidFill>
                <a:latin typeface="Arial" panose="020B0604020202020204" pitchFamily="34" charset="0"/>
                <a:cs typeface="Arial" panose="020B0604020202020204" pitchFamily="34" charset="0"/>
              </a:rPr>
              <a:t>HƯỚNG DẪN VỀ NHÀ</a:t>
            </a:r>
          </a:p>
        </p:txBody>
      </p:sp>
      <p:sp>
        <p:nvSpPr>
          <p:cNvPr id="21" name="TextBox 20"/>
          <p:cNvSpPr txBox="1"/>
          <p:nvPr/>
        </p:nvSpPr>
        <p:spPr>
          <a:xfrm>
            <a:off x="1627570" y="5659834"/>
            <a:ext cx="4004336" cy="2748253"/>
          </a:xfrm>
          <a:prstGeom prst="rect">
            <a:avLst/>
          </a:prstGeom>
          <a:noFill/>
        </p:spPr>
        <p:txBody>
          <a:bodyPr wrap="square" rtlCol="0">
            <a:spAutoFit/>
          </a:bodyPr>
          <a:lstStyle/>
          <a:p>
            <a:pPr algn="ctr">
              <a:lnSpc>
                <a:spcPct val="150000"/>
              </a:lnSpc>
            </a:pPr>
            <a:r>
              <a:rPr lang="en-GB" sz="4000" dirty="0" err="1">
                <a:latin typeface="Arial" panose="020B0604020202020204" pitchFamily="34" charset="0"/>
                <a:cs typeface="Arial" panose="020B0604020202020204" pitchFamily="34" charset="0"/>
              </a:rPr>
              <a:t>Ôn</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lại</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những</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kiến</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thức</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đã</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học</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trong</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bài</a:t>
            </a:r>
            <a:endParaRPr lang="en-US" sz="4000" dirty="0">
              <a:latin typeface="Arial" panose="020B0604020202020204" pitchFamily="34" charset="0"/>
              <a:cs typeface="Arial" panose="020B0604020202020204" pitchFamily="34" charset="0"/>
            </a:endParaRPr>
          </a:p>
        </p:txBody>
      </p:sp>
      <p:sp>
        <p:nvSpPr>
          <p:cNvPr id="22" name="TextBox 21"/>
          <p:cNvSpPr txBox="1"/>
          <p:nvPr/>
        </p:nvSpPr>
        <p:spPr>
          <a:xfrm>
            <a:off x="6842396" y="5659834"/>
            <a:ext cx="4603207" cy="2862322"/>
          </a:xfrm>
          <a:prstGeom prst="rect">
            <a:avLst/>
          </a:prstGeom>
          <a:noFill/>
        </p:spPr>
        <p:txBody>
          <a:bodyPr wrap="square" rtlCol="0">
            <a:spAutoFit/>
          </a:bodyPr>
          <a:lstStyle/>
          <a:p>
            <a:pPr algn="ctr">
              <a:lnSpc>
                <a:spcPct val="150000"/>
              </a:lnSpc>
            </a:pPr>
            <a:r>
              <a:rPr lang="en-US" sz="4000" dirty="0" err="1">
                <a:latin typeface="Arial" panose="020B0604020202020204" pitchFamily="34" charset="0"/>
                <a:cs typeface="Arial" panose="020B0604020202020204" pitchFamily="34" charset="0"/>
              </a:rPr>
              <a:t>Hoàn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còn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SGK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tập</a:t>
            </a:r>
            <a:r>
              <a:rPr lang="en-US" sz="4000" dirty="0">
                <a:latin typeface="Arial" panose="020B0604020202020204" pitchFamily="34" charset="0"/>
                <a:cs typeface="Arial" panose="020B0604020202020204" pitchFamily="34" charset="0"/>
              </a:rPr>
              <a:t> SBT</a:t>
            </a:r>
          </a:p>
        </p:txBody>
      </p:sp>
      <p:sp>
        <p:nvSpPr>
          <p:cNvPr id="23" name="TextBox 22"/>
          <p:cNvSpPr txBox="1"/>
          <p:nvPr/>
        </p:nvSpPr>
        <p:spPr>
          <a:xfrm>
            <a:off x="12356657" y="5659834"/>
            <a:ext cx="4671503" cy="2748253"/>
          </a:xfrm>
          <a:prstGeom prst="rect">
            <a:avLst/>
          </a:prstGeom>
          <a:noFill/>
        </p:spPr>
        <p:txBody>
          <a:bodyPr wrap="square" rtlCol="0">
            <a:spAutoFit/>
          </a:bodyPr>
          <a:lstStyle/>
          <a:p>
            <a:pPr algn="ctr">
              <a:lnSpc>
                <a:spcPct val="150000"/>
              </a:lnSpc>
            </a:pPr>
            <a:r>
              <a:rPr lang="en-US" sz="4000" dirty="0" err="1">
                <a:latin typeface="Arial" panose="020B0604020202020204" pitchFamily="34" charset="0"/>
                <a:cs typeface="Arial" panose="020B0604020202020204" pitchFamily="34" charset="0"/>
              </a:rPr>
              <a:t>Chuẩn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bài</a:t>
            </a:r>
            <a:r>
              <a:rPr lang="en-US" sz="4000" dirty="0">
                <a:latin typeface="Arial" panose="020B0604020202020204" pitchFamily="34" charset="0"/>
                <a:cs typeface="Arial" panose="020B0604020202020204" pitchFamily="34" charset="0"/>
              </a:rPr>
              <a:t> </a:t>
            </a:r>
          </a:p>
          <a:p>
            <a:pPr algn="ctr">
              <a:lnSpc>
                <a:spcPct val="150000"/>
              </a:lnSpc>
            </a:pP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tập</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cuối</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chương</a:t>
            </a:r>
            <a:r>
              <a:rPr lang="en-US" sz="4000" b="1" dirty="0">
                <a:latin typeface="Arial" panose="020B0604020202020204" pitchFamily="34" charset="0"/>
                <a:cs typeface="Arial" panose="020B0604020202020204" pitchFamily="34" charset="0"/>
              </a:rPr>
              <a:t> V</a:t>
            </a:r>
          </a:p>
        </p:txBody>
      </p:sp>
      <p:sp>
        <p:nvSpPr>
          <p:cNvPr id="24" name="TextBox 23"/>
          <p:cNvSpPr txBox="1"/>
          <p:nvPr/>
        </p:nvSpPr>
        <p:spPr>
          <a:xfrm>
            <a:off x="2843997" y="4838700"/>
            <a:ext cx="1804203" cy="830997"/>
          </a:xfrm>
          <a:prstGeom prst="rect">
            <a:avLst/>
          </a:prstGeom>
          <a:noFill/>
        </p:spPr>
        <p:txBody>
          <a:bodyPr wrap="square" rtlCol="0">
            <a:spAutoFit/>
          </a:bodyPr>
          <a:lstStyle/>
          <a:p>
            <a:pPr algn="ctr"/>
            <a:r>
              <a:rPr lang="en-US" sz="4800" b="1" dirty="0">
                <a:solidFill>
                  <a:srgbClr val="0070C0"/>
                </a:solidFill>
                <a:latin typeface="Arial" panose="020B0604020202020204" pitchFamily="34" charset="0"/>
                <a:cs typeface="Arial" panose="020B0604020202020204" pitchFamily="34" charset="0"/>
              </a:rPr>
              <a:t>01</a:t>
            </a:r>
          </a:p>
        </p:txBody>
      </p:sp>
      <p:sp>
        <p:nvSpPr>
          <p:cNvPr id="25" name="TextBox 24"/>
          <p:cNvSpPr txBox="1"/>
          <p:nvPr/>
        </p:nvSpPr>
        <p:spPr>
          <a:xfrm>
            <a:off x="8241897" y="4838699"/>
            <a:ext cx="1804203" cy="830997"/>
          </a:xfrm>
          <a:prstGeom prst="rect">
            <a:avLst/>
          </a:prstGeom>
          <a:noFill/>
        </p:spPr>
        <p:txBody>
          <a:bodyPr wrap="square" rtlCol="0">
            <a:spAutoFit/>
          </a:bodyPr>
          <a:lstStyle/>
          <a:p>
            <a:pPr algn="ctr"/>
            <a:r>
              <a:rPr lang="en-US" sz="4800" b="1" dirty="0">
                <a:solidFill>
                  <a:srgbClr val="0070C0"/>
                </a:solidFill>
                <a:latin typeface="Arial" panose="020B0604020202020204" pitchFamily="34" charset="0"/>
                <a:cs typeface="Arial" panose="020B0604020202020204" pitchFamily="34" charset="0"/>
              </a:rPr>
              <a:t>02</a:t>
            </a:r>
          </a:p>
        </p:txBody>
      </p:sp>
      <p:sp>
        <p:nvSpPr>
          <p:cNvPr id="26" name="TextBox 25"/>
          <p:cNvSpPr txBox="1"/>
          <p:nvPr/>
        </p:nvSpPr>
        <p:spPr>
          <a:xfrm>
            <a:off x="13790306" y="4824786"/>
            <a:ext cx="1804203" cy="830997"/>
          </a:xfrm>
          <a:prstGeom prst="rect">
            <a:avLst/>
          </a:prstGeom>
          <a:noFill/>
        </p:spPr>
        <p:txBody>
          <a:bodyPr wrap="square" rtlCol="0">
            <a:spAutoFit/>
          </a:bodyPr>
          <a:lstStyle/>
          <a:p>
            <a:pPr algn="ctr"/>
            <a:r>
              <a:rPr lang="en-US" sz="4800" b="1" dirty="0">
                <a:solidFill>
                  <a:srgbClr val="0070C0"/>
                </a:solidFill>
                <a:latin typeface="Arial" panose="020B0604020202020204" pitchFamily="34" charset="0"/>
                <a:cs typeface="Arial" panose="020B0604020202020204" pitchFamily="34" charset="0"/>
              </a:rPr>
              <a:t>03</a:t>
            </a:r>
          </a:p>
        </p:txBody>
      </p:sp>
    </p:spTree>
  </p:cSld>
  <p:clrMapOvr>
    <a:masterClrMapping/>
  </p:clrMapOvr>
  <mc:AlternateContent xmlns:mc="http://schemas.openxmlformats.org/markup-compatibility/2006" xmlns:p14="http://schemas.microsoft.com/office/powerpoint/2010/main">
    <mc:Choice Requires="p14">
      <p:transition spd="slow" p14:dur="125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outVertical)">
                                      <p:cBhvr>
                                        <p:cTn id="7" dur="500"/>
                                        <p:tgtEl>
                                          <p:spTgt spid="20"/>
                                        </p:tgtEl>
                                      </p:cBhvr>
                                    </p:animEffect>
                                  </p:childTnLst>
                                </p:cTn>
                              </p:par>
                              <p:par>
                                <p:cTn id="8" presetID="16" presetClass="entr" presetSubtype="37"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out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strVal val="#ppt_h"/>
                                          </p:val>
                                        </p:tav>
                                        <p:tav tm="100000">
                                          <p:val>
                                            <p:strVal val="#ppt_h"/>
                                          </p:val>
                                        </p:tav>
                                      </p:tavLst>
                                    </p:anim>
                                  </p:childTnLst>
                                </p:cTn>
                              </p:par>
                              <p:par>
                                <p:cTn id="17" presetID="17" presetClass="entr" presetSubtype="1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fltVal val="0"/>
                                          </p:val>
                                        </p:tav>
                                        <p:tav tm="100000">
                                          <p:val>
                                            <p:strVal val="#ppt_w"/>
                                          </p:val>
                                        </p:tav>
                                      </p:tavLst>
                                    </p:anim>
                                    <p:anim calcmode="lin" valueType="num">
                                      <p:cBhvr>
                                        <p:cTn id="20" dur="500" fill="hold"/>
                                        <p:tgtEl>
                                          <p:spTgt spid="24"/>
                                        </p:tgtEl>
                                        <p:attrNameLst>
                                          <p:attrName>ppt_h</p:attrName>
                                        </p:attrNameLst>
                                      </p:cBhvr>
                                      <p:tavLst>
                                        <p:tav tm="0">
                                          <p:val>
                                            <p:strVal val="#ppt_h"/>
                                          </p:val>
                                        </p:tav>
                                        <p:tav tm="100000">
                                          <p:val>
                                            <p:strVal val="#ppt_h"/>
                                          </p:val>
                                        </p:tav>
                                      </p:tavLst>
                                    </p:anim>
                                  </p:childTnLst>
                                </p:cTn>
                              </p:par>
                              <p:par>
                                <p:cTn id="21" presetID="17" presetClass="entr" presetSubtype="1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7" presetClass="entr" presetSubtype="1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500" fill="hold"/>
                                        <p:tgtEl>
                                          <p:spTgt spid="25"/>
                                        </p:tgtEl>
                                        <p:attrNameLst>
                                          <p:attrName>ppt_w</p:attrName>
                                        </p:attrNameLst>
                                      </p:cBhvr>
                                      <p:tavLst>
                                        <p:tav tm="0">
                                          <p:val>
                                            <p:fltVal val="0"/>
                                          </p:val>
                                        </p:tav>
                                        <p:tav tm="100000">
                                          <p:val>
                                            <p:strVal val="#ppt_w"/>
                                          </p:val>
                                        </p:tav>
                                      </p:tavLst>
                                    </p:anim>
                                    <p:anim calcmode="lin" valueType="num">
                                      <p:cBhvr>
                                        <p:cTn id="30" dur="500" fill="hold"/>
                                        <p:tgtEl>
                                          <p:spTgt spid="25"/>
                                        </p:tgtEl>
                                        <p:attrNameLst>
                                          <p:attrName>ppt_h</p:attrName>
                                        </p:attrNameLst>
                                      </p:cBhvr>
                                      <p:tavLst>
                                        <p:tav tm="0">
                                          <p:val>
                                            <p:strVal val="#ppt_h"/>
                                          </p:val>
                                        </p:tav>
                                        <p:tav tm="100000">
                                          <p:val>
                                            <p:strVal val="#ppt_h"/>
                                          </p:val>
                                        </p:tav>
                                      </p:tavLst>
                                    </p:anim>
                                  </p:childTnLst>
                                </p:cTn>
                              </p:par>
                              <p:par>
                                <p:cTn id="31" presetID="17" presetClass="entr" presetSubtype="1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strVal val="#ppt_h"/>
                                          </p:val>
                                        </p:tav>
                                        <p:tav tm="100000">
                                          <p:val>
                                            <p:strVal val="#ppt_h"/>
                                          </p:val>
                                        </p:tav>
                                      </p:tavLst>
                                    </p:anim>
                                  </p:childTnLst>
                                </p:cTn>
                              </p:par>
                              <p:par>
                                <p:cTn id="35" presetID="17" presetClass="entr" presetSubtype="1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ppt_w</p:attrName>
                                        </p:attrNameLst>
                                      </p:cBhvr>
                                      <p:tavLst>
                                        <p:tav tm="0">
                                          <p:val>
                                            <p:fltVal val="0"/>
                                          </p:val>
                                        </p:tav>
                                        <p:tav tm="100000">
                                          <p:val>
                                            <p:strVal val="#ppt_w"/>
                                          </p:val>
                                        </p:tav>
                                      </p:tavLst>
                                    </p:anim>
                                    <p:anim calcmode="lin" valueType="num">
                                      <p:cBhvr>
                                        <p:cTn id="38" dur="5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p:cTn id="43" dur="500" fill="hold"/>
                                        <p:tgtEl>
                                          <p:spTgt spid="4"/>
                                        </p:tgtEl>
                                        <p:attrNameLst>
                                          <p:attrName>ppt_w</p:attrName>
                                        </p:attrNameLst>
                                      </p:cBhvr>
                                      <p:tavLst>
                                        <p:tav tm="0">
                                          <p:val>
                                            <p:fltVal val="0"/>
                                          </p:val>
                                        </p:tav>
                                        <p:tav tm="100000">
                                          <p:val>
                                            <p:strVal val="#ppt_w"/>
                                          </p:val>
                                        </p:tav>
                                      </p:tavLst>
                                    </p:anim>
                                    <p:anim calcmode="lin" valueType="num">
                                      <p:cBhvr>
                                        <p:cTn id="44" dur="500" fill="hold"/>
                                        <p:tgtEl>
                                          <p:spTgt spid="4"/>
                                        </p:tgtEl>
                                        <p:attrNameLst>
                                          <p:attrName>ppt_h</p:attrName>
                                        </p:attrNameLst>
                                      </p:cBhvr>
                                      <p:tavLst>
                                        <p:tav tm="0">
                                          <p:val>
                                            <p:strVal val="#ppt_h"/>
                                          </p:val>
                                        </p:tav>
                                        <p:tav tm="100000">
                                          <p:val>
                                            <p:strVal val="#ppt_h"/>
                                          </p:val>
                                        </p:tav>
                                      </p:tavLst>
                                    </p:anim>
                                  </p:childTnLst>
                                </p:cTn>
                              </p:par>
                              <p:par>
                                <p:cTn id="45" presetID="17" presetClass="entr" presetSubtype="1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p:cTn id="47" dur="500" fill="hold"/>
                                        <p:tgtEl>
                                          <p:spTgt spid="26"/>
                                        </p:tgtEl>
                                        <p:attrNameLst>
                                          <p:attrName>ppt_w</p:attrName>
                                        </p:attrNameLst>
                                      </p:cBhvr>
                                      <p:tavLst>
                                        <p:tav tm="0">
                                          <p:val>
                                            <p:fltVal val="0"/>
                                          </p:val>
                                        </p:tav>
                                        <p:tav tm="100000">
                                          <p:val>
                                            <p:strVal val="#ppt_w"/>
                                          </p:val>
                                        </p:tav>
                                      </p:tavLst>
                                    </p:anim>
                                    <p:anim calcmode="lin" valueType="num">
                                      <p:cBhvr>
                                        <p:cTn id="48" dur="500" fill="hold"/>
                                        <p:tgtEl>
                                          <p:spTgt spid="26"/>
                                        </p:tgtEl>
                                        <p:attrNameLst>
                                          <p:attrName>ppt_h</p:attrName>
                                        </p:attrNameLst>
                                      </p:cBhvr>
                                      <p:tavLst>
                                        <p:tav tm="0">
                                          <p:val>
                                            <p:strVal val="#ppt_h"/>
                                          </p:val>
                                        </p:tav>
                                        <p:tav tm="100000">
                                          <p:val>
                                            <p:strVal val="#ppt_h"/>
                                          </p:val>
                                        </p:tav>
                                      </p:tavLst>
                                    </p:anim>
                                  </p:childTnLst>
                                </p:cTn>
                              </p:par>
                              <p:par>
                                <p:cTn id="49" presetID="17" presetClass="entr" presetSubtype="10"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5" grpId="0"/>
      <p:bldP spid="26"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5A60F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2743200" y="1228581"/>
            <a:ext cx="13411199" cy="8029719"/>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5400000">
            <a:off x="13741222" y="4374072"/>
            <a:ext cx="7036156" cy="345411"/>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16934208" y="9006969"/>
            <a:ext cx="650184" cy="650184"/>
          </a:xfrm>
          <a:prstGeom prst="rect">
            <a:avLst/>
          </a:prstGeom>
        </p:spPr>
      </p:pic>
      <p:pic>
        <p:nvPicPr>
          <p:cNvPr id="6" name="Picture 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703608" y="9006969"/>
            <a:ext cx="650184" cy="650184"/>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745397" y="2681807"/>
            <a:ext cx="1216790" cy="1216790"/>
          </a:xfrm>
          <a:prstGeom prst="rect">
            <a:avLst/>
          </a:prstGeom>
        </p:spPr>
      </p:pic>
      <p:pic>
        <p:nvPicPr>
          <p:cNvPr id="8" name="Picture 8"/>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a:off x="745397" y="1228581"/>
            <a:ext cx="1216790" cy="1216790"/>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a:xfrm>
            <a:off x="745397" y="4222325"/>
            <a:ext cx="1216790" cy="1216790"/>
          </a:xfrm>
          <a:prstGeom prst="rect">
            <a:avLst/>
          </a:prstGeom>
        </p:spPr>
      </p:pic>
      <p:sp>
        <p:nvSpPr>
          <p:cNvPr id="10" name="TextBox 9"/>
          <p:cNvSpPr txBox="1"/>
          <p:nvPr/>
        </p:nvSpPr>
        <p:spPr>
          <a:xfrm>
            <a:off x="3771899" y="3833611"/>
            <a:ext cx="11353800" cy="3211007"/>
          </a:xfrm>
          <a:prstGeom prst="rect">
            <a:avLst/>
          </a:prstGeom>
          <a:noFill/>
        </p:spPr>
        <p:txBody>
          <a:bodyPr wrap="square" rtlCol="0">
            <a:spAutoFit/>
          </a:bodyPr>
          <a:lstStyle/>
          <a:p>
            <a:pPr algn="ctr">
              <a:lnSpc>
                <a:spcPct val="150000"/>
              </a:lnSpc>
            </a:pPr>
            <a:r>
              <a:rPr lang="en-US" sz="7200" b="1" dirty="0">
                <a:solidFill>
                  <a:schemeClr val="bg1"/>
                </a:solidFill>
                <a:latin typeface="Arial" panose="020B0604020202020204" pitchFamily="34" charset="0"/>
                <a:cs typeface="Arial" panose="020B0604020202020204" pitchFamily="34" charset="0"/>
              </a:rPr>
              <a:t>HẸN GẶP LẠI CÁC EM TRONG TIẾT HỌC SAU!</a:t>
            </a:r>
          </a:p>
        </p:txBody>
      </p:sp>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3204656">
            <a:off x="8183851" y="872010"/>
            <a:ext cx="2529894" cy="3332057"/>
          </a:xfrm>
          <a:prstGeom prst="rect">
            <a:avLst/>
          </a:prstGeom>
        </p:spPr>
      </p:pic>
    </p:spTree>
    <p:extLst>
      <p:ext uri="{BB962C8B-B14F-4D97-AF65-F5344CB8AC3E}">
        <p14:creationId xmlns:p14="http://schemas.microsoft.com/office/powerpoint/2010/main" val="1453149799"/>
      </p:ext>
    </p:extLst>
  </p:cSld>
  <p:clrMapOvr>
    <a:masterClrMapping/>
  </p:clrMapOvr>
  <mc:AlternateContent xmlns:mc="http://schemas.openxmlformats.org/markup-compatibility/2006" xmlns:p14="http://schemas.microsoft.com/office/powerpoint/2010/main">
    <mc:Choice Requires="p14">
      <p:transition spd="slow" p14:dur="1250">
        <p14:doors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BB04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548571" y="3072999"/>
            <a:ext cx="6721229" cy="6134649"/>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9900034" y="3072999"/>
            <a:ext cx="6721229" cy="6134649"/>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3810000" y="1257300"/>
            <a:ext cx="10502261" cy="1279366"/>
          </a:xfrm>
          <a:prstGeom prst="rect">
            <a:avLst/>
          </a:prstGeom>
        </p:spPr>
      </p:pic>
      <p:sp>
        <p:nvSpPr>
          <p:cNvPr id="7" name="TextBox 7"/>
          <p:cNvSpPr txBox="1"/>
          <p:nvPr/>
        </p:nvSpPr>
        <p:spPr>
          <a:xfrm>
            <a:off x="4608325" y="1722421"/>
            <a:ext cx="8184056" cy="721608"/>
          </a:xfrm>
          <a:prstGeom prst="rect">
            <a:avLst/>
          </a:prstGeom>
        </p:spPr>
        <p:txBody>
          <a:bodyPr lIns="0" tIns="0" rIns="0" bIns="0" rtlCol="0" anchor="t">
            <a:spAutoFit/>
          </a:bodyPr>
          <a:lstStyle/>
          <a:p>
            <a:pPr algn="ctr">
              <a:lnSpc>
                <a:spcPts val="5460"/>
              </a:lnSpc>
              <a:spcBef>
                <a:spcPct val="0"/>
              </a:spcBef>
            </a:pPr>
            <a:r>
              <a:rPr lang="en-US" sz="6600" b="1" dirty="0">
                <a:solidFill>
                  <a:srgbClr val="000000"/>
                </a:solidFill>
                <a:latin typeface="Arial" panose="020B0604020202020204" pitchFamily="34" charset="0"/>
                <a:cs typeface="Arial" panose="020B0604020202020204" pitchFamily="34" charset="0"/>
              </a:rPr>
              <a:t>NỘI DUNG BÀI HỌC</a:t>
            </a:r>
          </a:p>
        </p:txBody>
      </p:sp>
      <p:pic>
        <p:nvPicPr>
          <p:cNvPr id="17" name="Picture 1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5400000">
            <a:off x="13741222" y="4374072"/>
            <a:ext cx="7036156" cy="345411"/>
          </a:xfrm>
          <a:prstGeom prst="rect">
            <a:avLst/>
          </a:prstGeom>
        </p:spPr>
      </p:pic>
      <p:pic>
        <p:nvPicPr>
          <p:cNvPr id="18" name="Picture 1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16934208" y="9006969"/>
            <a:ext cx="650184" cy="650184"/>
          </a:xfrm>
          <a:prstGeom prst="rect">
            <a:avLst/>
          </a:prstGeom>
        </p:spPr>
      </p:pic>
      <p:pic>
        <p:nvPicPr>
          <p:cNvPr id="19" name="Picture 19"/>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703608" y="9006969"/>
            <a:ext cx="650184" cy="650184"/>
          </a:xfrm>
          <a:prstGeom prst="rect">
            <a:avLst/>
          </a:prstGeom>
        </p:spPr>
      </p:pic>
      <p:sp>
        <p:nvSpPr>
          <p:cNvPr id="20" name="TextBox 19"/>
          <p:cNvSpPr txBox="1"/>
          <p:nvPr/>
        </p:nvSpPr>
        <p:spPr>
          <a:xfrm>
            <a:off x="1861185" y="3952240"/>
            <a:ext cx="6096000" cy="2123658"/>
          </a:xfrm>
          <a:prstGeom prst="rect">
            <a:avLst/>
          </a:prstGeom>
          <a:noFill/>
        </p:spPr>
        <p:txBody>
          <a:bodyPr wrap="square" rtlCol="0">
            <a:spAutoFit/>
          </a:bodyPr>
          <a:lstStyle/>
          <a:p>
            <a:pPr algn="just">
              <a:lnSpc>
                <a:spcPct val="150000"/>
              </a:lnSpc>
            </a:pPr>
            <a:r>
              <a:rPr lang="en-US" sz="4400" b="1" dirty="0">
                <a:solidFill>
                  <a:schemeClr val="bg1"/>
                </a:solidFill>
                <a:latin typeface="Arial" panose="020B0604020202020204" pitchFamily="34" charset="0"/>
                <a:cs typeface="Arial" panose="020B0604020202020204" pitchFamily="34" charset="0"/>
              </a:rPr>
              <a:t>I. </a:t>
            </a:r>
            <a:r>
              <a:rPr lang="en-US" sz="4400" b="1" dirty="0" err="1">
                <a:solidFill>
                  <a:schemeClr val="bg1"/>
                </a:solidFill>
                <a:latin typeface="Arial" panose="020B0604020202020204" pitchFamily="34" charset="0"/>
                <a:cs typeface="Arial" panose="020B0604020202020204" pitchFamily="34" charset="0"/>
              </a:rPr>
              <a:t>Tìm</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giá</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trị</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phân</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số</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của</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một</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số</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cho</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trước</a:t>
            </a:r>
            <a:endParaRPr lang="en-US" sz="4400" b="1" dirty="0">
              <a:solidFill>
                <a:schemeClr val="bg1"/>
              </a:solidFill>
              <a:latin typeface="Arial" panose="020B0604020202020204" pitchFamily="34" charset="0"/>
              <a:cs typeface="Arial" panose="020B0604020202020204" pitchFamily="34" charset="0"/>
            </a:endParaRPr>
          </a:p>
        </p:txBody>
      </p:sp>
      <p:sp>
        <p:nvSpPr>
          <p:cNvPr id="21" name="TextBox 20"/>
          <p:cNvSpPr txBox="1"/>
          <p:nvPr/>
        </p:nvSpPr>
        <p:spPr>
          <a:xfrm>
            <a:off x="10212648" y="3924300"/>
            <a:ext cx="6096000" cy="3139321"/>
          </a:xfrm>
          <a:prstGeom prst="rect">
            <a:avLst/>
          </a:prstGeom>
          <a:noFill/>
        </p:spPr>
        <p:txBody>
          <a:bodyPr wrap="square" rtlCol="0">
            <a:spAutoFit/>
          </a:bodyPr>
          <a:lstStyle/>
          <a:p>
            <a:pPr algn="just">
              <a:lnSpc>
                <a:spcPct val="150000"/>
              </a:lnSpc>
            </a:pPr>
            <a:r>
              <a:rPr lang="en-US" sz="4400" b="1" dirty="0">
                <a:solidFill>
                  <a:schemeClr val="bg1"/>
                </a:solidFill>
                <a:latin typeface="Arial" panose="020B0604020202020204" pitchFamily="34" charset="0"/>
                <a:cs typeface="Arial" panose="020B0604020202020204" pitchFamily="34" charset="0"/>
              </a:rPr>
              <a:t>II. </a:t>
            </a:r>
            <a:r>
              <a:rPr lang="en-US" sz="4400" b="1" dirty="0" err="1">
                <a:solidFill>
                  <a:schemeClr val="bg1"/>
                </a:solidFill>
                <a:latin typeface="Arial" panose="020B0604020202020204" pitchFamily="34" charset="0"/>
                <a:cs typeface="Arial" panose="020B0604020202020204" pitchFamily="34" charset="0"/>
              </a:rPr>
              <a:t>Tìm</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một</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số</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biết</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giá</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trị</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một</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phân</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số</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của</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số</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đó</a:t>
            </a:r>
            <a:endParaRPr lang="en-US"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05804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strVal val="#ppt_w+.3"/>
                                          </p:val>
                                        </p:tav>
                                        <p:tav tm="100000">
                                          <p:val>
                                            <p:strVal val="#ppt_w"/>
                                          </p:val>
                                        </p:tav>
                                      </p:tavLst>
                                    </p:anim>
                                    <p:anim calcmode="lin" valueType="num">
                                      <p:cBhvr>
                                        <p:cTn id="18" dur="500" fill="hold"/>
                                        <p:tgtEl>
                                          <p:spTgt spid="21"/>
                                        </p:tgtEl>
                                        <p:attrNameLst>
                                          <p:attrName>ppt_h</p:attrName>
                                        </p:attrNameLst>
                                      </p:cBhvr>
                                      <p:tavLst>
                                        <p:tav tm="0">
                                          <p:val>
                                            <p:strVal val="#ppt_h"/>
                                          </p:val>
                                        </p:tav>
                                        <p:tav tm="100000">
                                          <p:val>
                                            <p:strVal val="#ppt_h"/>
                                          </p:val>
                                        </p:tav>
                                      </p:tavLst>
                                    </p:anim>
                                    <p:animEffect transition="in" filter="fade">
                                      <p:cBhvr>
                                        <p:cTn id="19" dur="500"/>
                                        <p:tgtEl>
                                          <p:spTgt spid="21"/>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strVal val="#ppt_w+.3"/>
                                          </p:val>
                                        </p:tav>
                                        <p:tav tm="100000">
                                          <p:val>
                                            <p:strVal val="#ppt_w"/>
                                          </p:val>
                                        </p:tav>
                                      </p:tavLst>
                                    </p:anim>
                                    <p:anim calcmode="lin" valueType="num">
                                      <p:cBhvr>
                                        <p:cTn id="23" dur="500" fill="hold"/>
                                        <p:tgtEl>
                                          <p:spTgt spid="3"/>
                                        </p:tgtEl>
                                        <p:attrNameLst>
                                          <p:attrName>ppt_h</p:attrName>
                                        </p:attrNameLst>
                                      </p:cBhvr>
                                      <p:tavLst>
                                        <p:tav tm="0">
                                          <p:val>
                                            <p:strVal val="#ppt_h"/>
                                          </p:val>
                                        </p:tav>
                                        <p:tav tm="100000">
                                          <p:val>
                                            <p:strVal val="#ppt_h"/>
                                          </p:val>
                                        </p:tav>
                                      </p:tavLst>
                                    </p:anim>
                                    <p:animEffect transition="in" filter="fade">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3C4A5"/>
        </a:solidFill>
        <a:effectLst/>
      </p:bgPr>
    </p:bg>
    <p:spTree>
      <p:nvGrpSpPr>
        <p:cNvPr id="1" name=""/>
        <p:cNvGrpSpPr/>
        <p:nvPr/>
      </p:nvGrpSpPr>
      <p:grpSpPr>
        <a:xfrm>
          <a:off x="0" y="0"/>
          <a:ext cx="0" cy="0"/>
          <a:chOff x="0" y="0"/>
          <a:chExt cx="0" cy="0"/>
        </a:xfrm>
      </p:grpSpPr>
      <p:grpSp>
        <p:nvGrpSpPr>
          <p:cNvPr id="2" name="Group 2"/>
          <p:cNvGrpSpPr/>
          <p:nvPr/>
        </p:nvGrpSpPr>
        <p:grpSpPr>
          <a:xfrm>
            <a:off x="1578015" y="3390900"/>
            <a:ext cx="7172296" cy="5616069"/>
            <a:chOff x="0" y="0"/>
            <a:chExt cx="5131605" cy="660400"/>
          </a:xfrm>
        </p:grpSpPr>
        <p:sp>
          <p:nvSpPr>
            <p:cNvPr id="3" name="Freeform 3"/>
            <p:cNvSpPr/>
            <p:nvPr/>
          </p:nvSpPr>
          <p:spPr>
            <a:xfrm>
              <a:off x="0" y="0"/>
              <a:ext cx="5131605" cy="660400"/>
            </a:xfrm>
            <a:custGeom>
              <a:avLst/>
              <a:gdLst/>
              <a:ahLst/>
              <a:cxnLst/>
              <a:rect l="l" t="t" r="r" b="b"/>
              <a:pathLst>
                <a:path w="5131605" h="660400">
                  <a:moveTo>
                    <a:pt x="5007145" y="660400"/>
                  </a:moveTo>
                  <a:lnTo>
                    <a:pt x="124460" y="660400"/>
                  </a:lnTo>
                  <a:cubicBezTo>
                    <a:pt x="55880" y="660400"/>
                    <a:pt x="0" y="604520"/>
                    <a:pt x="0" y="535940"/>
                  </a:cubicBezTo>
                  <a:lnTo>
                    <a:pt x="0" y="124460"/>
                  </a:lnTo>
                  <a:cubicBezTo>
                    <a:pt x="0" y="55880"/>
                    <a:pt x="55880" y="0"/>
                    <a:pt x="124460" y="0"/>
                  </a:cubicBezTo>
                  <a:lnTo>
                    <a:pt x="5007146" y="0"/>
                  </a:lnTo>
                  <a:cubicBezTo>
                    <a:pt x="5075725" y="0"/>
                    <a:pt x="5131605" y="55880"/>
                    <a:pt x="5131605" y="124460"/>
                  </a:cubicBezTo>
                  <a:lnTo>
                    <a:pt x="5131605" y="535940"/>
                  </a:lnTo>
                  <a:cubicBezTo>
                    <a:pt x="5131605" y="604520"/>
                    <a:pt x="5075725" y="660400"/>
                    <a:pt x="5007146" y="660400"/>
                  </a:cubicBezTo>
                  <a:close/>
                </a:path>
              </a:pathLst>
            </a:custGeom>
            <a:solidFill>
              <a:srgbClr val="FFFFFF"/>
            </a:solidFill>
          </p:spPr>
        </p:sp>
      </p:grpSp>
      <p:grpSp>
        <p:nvGrpSpPr>
          <p:cNvPr id="4" name="Group 4"/>
          <p:cNvGrpSpPr/>
          <p:nvPr/>
        </p:nvGrpSpPr>
        <p:grpSpPr>
          <a:xfrm>
            <a:off x="8382000" y="3390900"/>
            <a:ext cx="8337765" cy="5616069"/>
            <a:chOff x="0" y="0"/>
            <a:chExt cx="5131605" cy="660400"/>
          </a:xfrm>
        </p:grpSpPr>
        <p:sp>
          <p:nvSpPr>
            <p:cNvPr id="5" name="Freeform 5"/>
            <p:cNvSpPr/>
            <p:nvPr/>
          </p:nvSpPr>
          <p:spPr>
            <a:xfrm>
              <a:off x="0" y="0"/>
              <a:ext cx="5131605" cy="660400"/>
            </a:xfrm>
            <a:custGeom>
              <a:avLst/>
              <a:gdLst/>
              <a:ahLst/>
              <a:cxnLst/>
              <a:rect l="l" t="t" r="r" b="b"/>
              <a:pathLst>
                <a:path w="5131605" h="660400">
                  <a:moveTo>
                    <a:pt x="5007145" y="660400"/>
                  </a:moveTo>
                  <a:lnTo>
                    <a:pt x="124460" y="660400"/>
                  </a:lnTo>
                  <a:cubicBezTo>
                    <a:pt x="55880" y="660400"/>
                    <a:pt x="0" y="604520"/>
                    <a:pt x="0" y="535940"/>
                  </a:cubicBezTo>
                  <a:lnTo>
                    <a:pt x="0" y="124460"/>
                  </a:lnTo>
                  <a:cubicBezTo>
                    <a:pt x="0" y="55880"/>
                    <a:pt x="55880" y="0"/>
                    <a:pt x="124460" y="0"/>
                  </a:cubicBezTo>
                  <a:lnTo>
                    <a:pt x="5007146" y="0"/>
                  </a:lnTo>
                  <a:cubicBezTo>
                    <a:pt x="5075725" y="0"/>
                    <a:pt x="5131605" y="55880"/>
                    <a:pt x="5131605" y="124460"/>
                  </a:cubicBezTo>
                  <a:lnTo>
                    <a:pt x="5131605" y="535940"/>
                  </a:lnTo>
                  <a:cubicBezTo>
                    <a:pt x="5131605" y="604520"/>
                    <a:pt x="5075725" y="660400"/>
                    <a:pt x="5007146" y="660400"/>
                  </a:cubicBezTo>
                  <a:close/>
                </a:path>
              </a:pathLst>
            </a:custGeom>
            <a:solidFill>
              <a:srgbClr val="FFFFFF"/>
            </a:solidFill>
          </p:spPr>
        </p:sp>
      </p:grpSp>
      <p:pic>
        <p:nvPicPr>
          <p:cNvPr id="12"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578015" y="1028700"/>
            <a:ext cx="15141749" cy="1905000"/>
          </a:xfrm>
          <a:prstGeom prst="rect">
            <a:avLst/>
          </a:prstGeom>
        </p:spPr>
      </p:pic>
      <p:sp>
        <p:nvSpPr>
          <p:cNvPr id="13" name="TextBox 13"/>
          <p:cNvSpPr txBox="1"/>
          <p:nvPr/>
        </p:nvSpPr>
        <p:spPr>
          <a:xfrm>
            <a:off x="2305751" y="1257300"/>
            <a:ext cx="12152498" cy="1042145"/>
          </a:xfrm>
          <a:prstGeom prst="rect">
            <a:avLst/>
          </a:prstGeom>
        </p:spPr>
        <p:txBody>
          <a:bodyPr wrap="square" lIns="0" tIns="0" rIns="0" bIns="0" rtlCol="0" anchor="t">
            <a:spAutoFit/>
          </a:bodyPr>
          <a:lstStyle/>
          <a:p>
            <a:pPr>
              <a:lnSpc>
                <a:spcPts val="9450"/>
              </a:lnSpc>
            </a:pPr>
            <a:r>
              <a:rPr lang="en-US" sz="4400" b="1" dirty="0">
                <a:solidFill>
                  <a:srgbClr val="C00000"/>
                </a:solidFill>
                <a:latin typeface="Arial" panose="020B0604020202020204" pitchFamily="34" charset="0"/>
                <a:cs typeface="Arial" panose="020B0604020202020204" pitchFamily="34" charset="0"/>
              </a:rPr>
              <a:t>I. </a:t>
            </a:r>
            <a:r>
              <a:rPr lang="en-US" sz="4400" b="1" dirty="0" err="1">
                <a:solidFill>
                  <a:srgbClr val="C00000"/>
                </a:solidFill>
                <a:latin typeface="Arial" panose="020B0604020202020204" pitchFamily="34" charset="0"/>
                <a:cs typeface="Arial" panose="020B0604020202020204" pitchFamily="34" charset="0"/>
              </a:rPr>
              <a:t>Tìm</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giá</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trị</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phân</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số</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của</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một</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số</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cho</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trước</a:t>
            </a:r>
            <a:r>
              <a:rPr lang="en-US" sz="4400" b="1" dirty="0">
                <a:solidFill>
                  <a:srgbClr val="C00000"/>
                </a:solidFill>
                <a:latin typeface="Arial" panose="020B0604020202020204" pitchFamily="34" charset="0"/>
                <a:cs typeface="Arial" panose="020B0604020202020204" pitchFamily="34" charset="0"/>
              </a:rPr>
              <a:t> </a:t>
            </a:r>
          </a:p>
        </p:txBody>
      </p:sp>
      <p:pic>
        <p:nvPicPr>
          <p:cNvPr id="14" name="Picture 1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6934208" y="9006969"/>
            <a:ext cx="650184" cy="650184"/>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703608" y="9006969"/>
            <a:ext cx="650184" cy="650184"/>
          </a:xfrm>
          <a:prstGeom prst="rect">
            <a:avLst/>
          </a:prstGeom>
        </p:spPr>
      </p:pic>
      <p:pic>
        <p:nvPicPr>
          <p:cNvPr id="16" name="Picture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rot="5400000">
            <a:off x="13741222" y="4393163"/>
            <a:ext cx="7036156" cy="345411"/>
          </a:xfrm>
          <a:prstGeom prst="rect">
            <a:avLst/>
          </a:prstGeom>
        </p:spPr>
      </p:pic>
      <p:sp>
        <p:nvSpPr>
          <p:cNvPr id="17" name="Rounded Rectangle 16"/>
          <p:cNvSpPr/>
          <p:nvPr/>
        </p:nvSpPr>
        <p:spPr>
          <a:xfrm>
            <a:off x="2602283" y="3652949"/>
            <a:ext cx="1828800" cy="1145554"/>
          </a:xfrm>
          <a:prstGeom prst="round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4400" b="1" dirty="0">
                <a:latin typeface="Arial" panose="020B0604020202020204" pitchFamily="34" charset="0"/>
                <a:cs typeface="Arial" panose="020B0604020202020204" pitchFamily="34" charset="0"/>
              </a:rPr>
              <a:t>HĐ1</a:t>
            </a:r>
          </a:p>
        </p:txBody>
      </p:sp>
      <mc:AlternateContent xmlns:mc="http://schemas.openxmlformats.org/markup-compatibility/2006" xmlns:a14="http://schemas.microsoft.com/office/drawing/2010/main">
        <mc:Choice Requires="a14">
          <p:sp>
            <p:nvSpPr>
              <p:cNvPr id="18" name="TextBox 17"/>
              <p:cNvSpPr txBox="1"/>
              <p:nvPr/>
            </p:nvSpPr>
            <p:spPr>
              <a:xfrm>
                <a:off x="5138455" y="3652948"/>
                <a:ext cx="10990848" cy="5091971"/>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Trong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cuộc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chạy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chạy</a:t>
                </a:r>
                <a:r>
                  <a:rPr lang="en-US" sz="4000" dirty="0">
                    <a:latin typeface="Arial" panose="020B0604020202020204" pitchFamily="34" charset="0"/>
                    <a:cs typeface="Arial" panose="020B0604020202020204" pitchFamily="34" charset="0"/>
                  </a:rPr>
                  <a:t> 30km.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60 </a:t>
                </a:r>
                <a:r>
                  <a:rPr lang="en-US" sz="4000" dirty="0" err="1">
                    <a:latin typeface="Arial" panose="020B0604020202020204" pitchFamily="34" charset="0"/>
                    <a:cs typeface="Arial" panose="020B0604020202020204" pitchFamily="34" charset="0"/>
                  </a:rPr>
                  <a:t>phút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Nguyễn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lan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chạy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4000" i="1" smtClean="0">
                            <a:latin typeface="Cambria Math" panose="02040503050406030204" pitchFamily="18" charset="0"/>
                            <a:cs typeface="Arial" panose="020B0604020202020204" pitchFamily="34" charset="0"/>
                          </a:rPr>
                        </m:ctrlPr>
                      </m:fPr>
                      <m:num>
                        <m:r>
                          <a:rPr lang="en-US" sz="4000" b="0" i="1" smtClean="0">
                            <a:latin typeface="Cambria Math" panose="02040503050406030204" pitchFamily="18" charset="0"/>
                            <a:cs typeface="Arial" panose="020B0604020202020204" pitchFamily="34" charset="0"/>
                          </a:rPr>
                          <m:t>7</m:t>
                        </m:r>
                      </m:num>
                      <m:den>
                        <m:r>
                          <a:rPr lang="en-US" sz="4000" b="0" i="1" smtClean="0">
                            <a:latin typeface="Cambria Math" panose="02040503050406030204" pitchFamily="18" charset="0"/>
                            <a:cs typeface="Arial" panose="020B0604020202020204" pitchFamily="34" charset="0"/>
                          </a:rPr>
                          <m:t>15</m:t>
                        </m:r>
                      </m:den>
                    </m:f>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Hỏi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60 </a:t>
                </a:r>
                <a:r>
                  <a:rPr lang="en-US" sz="4000" dirty="0" err="1">
                    <a:latin typeface="Arial" panose="020B0604020202020204" pitchFamily="34" charset="0"/>
                    <a:cs typeface="Arial" panose="020B0604020202020204" pitchFamily="34" charset="0"/>
                  </a:rPr>
                  <a:t>phút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Lan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chạy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nhiêu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ki-lô-mét</a:t>
                </a:r>
                <a:r>
                  <a:rPr lang="en-US" sz="4000" dirty="0">
                    <a:latin typeface="Arial" panose="020B0604020202020204" pitchFamily="34" charset="0"/>
                    <a:cs typeface="Arial" panose="020B0604020202020204" pitchFamily="34" charset="0"/>
                  </a:rPr>
                  <a:t>?</a:t>
                </a:r>
              </a:p>
            </p:txBody>
          </p:sp>
        </mc:Choice>
        <mc:Fallback xmlns="">
          <p:sp>
            <p:nvSpPr>
              <p:cNvPr id="18" name="TextBox 17"/>
              <p:cNvSpPr txBox="1">
                <a:spLocks noRot="1" noChangeAspect="1" noMove="1" noResize="1" noEditPoints="1" noAdjustHandles="1" noChangeArrowheads="1" noChangeShapeType="1" noTextEdit="1"/>
              </p:cNvSpPr>
              <p:nvPr/>
            </p:nvSpPr>
            <p:spPr>
              <a:xfrm>
                <a:off x="5138455" y="3652948"/>
                <a:ext cx="10990848" cy="5091971"/>
              </a:xfrm>
              <a:prstGeom prst="rect">
                <a:avLst/>
              </a:prstGeom>
              <a:blipFill rotWithShape="0">
                <a:blip r:embed="rId12"/>
                <a:stretch>
                  <a:fillRect l="-1997" r="-1941" b="-1914"/>
                </a:stretch>
              </a:blipFill>
            </p:spPr>
            <p:txBody>
              <a:bodyPr/>
              <a:lstStyle/>
              <a:p>
                <a:r>
                  <a:rPr lang="en-US">
                    <a:noFill/>
                  </a:rPr>
                  <a:t> </a:t>
                </a:r>
              </a:p>
            </p:txBody>
          </p:sp>
        </mc:Fallback>
      </mc:AlternateContent>
      <p:pic>
        <p:nvPicPr>
          <p:cNvPr id="19" name="Picture 1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342597" y="4658796"/>
            <a:ext cx="4348171" cy="4348171"/>
          </a:xfrm>
          <a:prstGeom prst="rect">
            <a:avLst/>
          </a:prstGeom>
        </p:spPr>
      </p:pic>
    </p:spTree>
    <p:extLst>
      <p:ext uri="{BB962C8B-B14F-4D97-AF65-F5344CB8AC3E}">
        <p14:creationId xmlns:p14="http://schemas.microsoft.com/office/powerpoint/2010/main" val="514335348"/>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ppt_y</p:attrName>
                                        </p:attrNameLst>
                                      </p:cBhvr>
                                      <p:tavLst>
                                        <p:tav tm="0">
                                          <p:val>
                                            <p:strVal val="#ppt_y+#ppt_h*1.125000"/>
                                          </p:val>
                                        </p:tav>
                                        <p:tav tm="100000">
                                          <p:val>
                                            <p:strVal val="#ppt_y"/>
                                          </p:val>
                                        </p:tav>
                                      </p:tavLst>
                                    </p:anim>
                                    <p:animEffect transition="in" filter="wipe(up)">
                                      <p:cBhvr>
                                        <p:cTn id="8" dur="500"/>
                                        <p:tgtEl>
                                          <p:spTgt spid="13"/>
                                        </p:tgtEl>
                                      </p:cBhvr>
                                    </p:animEffect>
                                  </p:childTnLst>
                                </p:cTn>
                              </p:par>
                              <p:par>
                                <p:cTn id="9" presetID="1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p:tgtEl>
                                          <p:spTgt spid="12"/>
                                        </p:tgtEl>
                                        <p:attrNameLst>
                                          <p:attrName>ppt_y</p:attrName>
                                        </p:attrNameLst>
                                      </p:cBhvr>
                                      <p:tavLst>
                                        <p:tav tm="0">
                                          <p:val>
                                            <p:strVal val="#ppt_y+#ppt_h*1.125000"/>
                                          </p:val>
                                        </p:tav>
                                        <p:tav tm="100000">
                                          <p:val>
                                            <p:strVal val="#ppt_y"/>
                                          </p:val>
                                        </p:tav>
                                      </p:tavLst>
                                    </p:anim>
                                    <p:animEffect transition="in" filter="wipe(up)">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par>
                                <p:cTn id="18" presetID="9"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dissolve">
                                      <p:cBhvr>
                                        <p:cTn id="20" dur="500"/>
                                        <p:tgtEl>
                                          <p:spTgt spid="4"/>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dissolv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wipe(left)">
                                      <p:cBhvr>
                                        <p:cTn id="28" dur="500"/>
                                        <p:tgtEl>
                                          <p:spTgt spid="18">
                                            <p:txEl>
                                              <p:pRg st="0" end="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3C4A5"/>
        </a:solidFill>
        <a:effectLst/>
      </p:bgPr>
    </p:bg>
    <p:spTree>
      <p:nvGrpSpPr>
        <p:cNvPr id="1" name=""/>
        <p:cNvGrpSpPr/>
        <p:nvPr/>
      </p:nvGrpSpPr>
      <p:grpSpPr>
        <a:xfrm>
          <a:off x="0" y="0"/>
          <a:ext cx="0" cy="0"/>
          <a:chOff x="0" y="0"/>
          <a:chExt cx="0" cy="0"/>
        </a:xfrm>
      </p:grpSpPr>
      <p:grpSp>
        <p:nvGrpSpPr>
          <p:cNvPr id="2" name="Group 2"/>
          <p:cNvGrpSpPr/>
          <p:nvPr/>
        </p:nvGrpSpPr>
        <p:grpSpPr>
          <a:xfrm>
            <a:off x="1578015" y="3390900"/>
            <a:ext cx="7172296" cy="5616069"/>
            <a:chOff x="0" y="0"/>
            <a:chExt cx="5131605" cy="660400"/>
          </a:xfrm>
        </p:grpSpPr>
        <p:sp>
          <p:nvSpPr>
            <p:cNvPr id="3" name="Freeform 3"/>
            <p:cNvSpPr/>
            <p:nvPr/>
          </p:nvSpPr>
          <p:spPr>
            <a:xfrm>
              <a:off x="0" y="0"/>
              <a:ext cx="5131605" cy="660400"/>
            </a:xfrm>
            <a:custGeom>
              <a:avLst/>
              <a:gdLst/>
              <a:ahLst/>
              <a:cxnLst/>
              <a:rect l="l" t="t" r="r" b="b"/>
              <a:pathLst>
                <a:path w="5131605" h="660400">
                  <a:moveTo>
                    <a:pt x="5007145" y="660400"/>
                  </a:moveTo>
                  <a:lnTo>
                    <a:pt x="124460" y="660400"/>
                  </a:lnTo>
                  <a:cubicBezTo>
                    <a:pt x="55880" y="660400"/>
                    <a:pt x="0" y="604520"/>
                    <a:pt x="0" y="535940"/>
                  </a:cubicBezTo>
                  <a:lnTo>
                    <a:pt x="0" y="124460"/>
                  </a:lnTo>
                  <a:cubicBezTo>
                    <a:pt x="0" y="55880"/>
                    <a:pt x="55880" y="0"/>
                    <a:pt x="124460" y="0"/>
                  </a:cubicBezTo>
                  <a:lnTo>
                    <a:pt x="5007146" y="0"/>
                  </a:lnTo>
                  <a:cubicBezTo>
                    <a:pt x="5075725" y="0"/>
                    <a:pt x="5131605" y="55880"/>
                    <a:pt x="5131605" y="124460"/>
                  </a:cubicBezTo>
                  <a:lnTo>
                    <a:pt x="5131605" y="535940"/>
                  </a:lnTo>
                  <a:cubicBezTo>
                    <a:pt x="5131605" y="604520"/>
                    <a:pt x="5075725" y="660400"/>
                    <a:pt x="5007146" y="660400"/>
                  </a:cubicBezTo>
                  <a:close/>
                </a:path>
              </a:pathLst>
            </a:custGeom>
            <a:solidFill>
              <a:srgbClr val="FFFFFF"/>
            </a:solidFill>
          </p:spPr>
        </p:sp>
      </p:grpSp>
      <p:grpSp>
        <p:nvGrpSpPr>
          <p:cNvPr id="4" name="Group 4"/>
          <p:cNvGrpSpPr/>
          <p:nvPr/>
        </p:nvGrpSpPr>
        <p:grpSpPr>
          <a:xfrm>
            <a:off x="8382000" y="3390900"/>
            <a:ext cx="8337765" cy="5616069"/>
            <a:chOff x="0" y="0"/>
            <a:chExt cx="5131605" cy="660400"/>
          </a:xfrm>
        </p:grpSpPr>
        <p:sp>
          <p:nvSpPr>
            <p:cNvPr id="5" name="Freeform 5"/>
            <p:cNvSpPr/>
            <p:nvPr/>
          </p:nvSpPr>
          <p:spPr>
            <a:xfrm>
              <a:off x="0" y="0"/>
              <a:ext cx="5131605" cy="660400"/>
            </a:xfrm>
            <a:custGeom>
              <a:avLst/>
              <a:gdLst/>
              <a:ahLst/>
              <a:cxnLst/>
              <a:rect l="l" t="t" r="r" b="b"/>
              <a:pathLst>
                <a:path w="5131605" h="660400">
                  <a:moveTo>
                    <a:pt x="5007145" y="660400"/>
                  </a:moveTo>
                  <a:lnTo>
                    <a:pt x="124460" y="660400"/>
                  </a:lnTo>
                  <a:cubicBezTo>
                    <a:pt x="55880" y="660400"/>
                    <a:pt x="0" y="604520"/>
                    <a:pt x="0" y="535940"/>
                  </a:cubicBezTo>
                  <a:lnTo>
                    <a:pt x="0" y="124460"/>
                  </a:lnTo>
                  <a:cubicBezTo>
                    <a:pt x="0" y="55880"/>
                    <a:pt x="55880" y="0"/>
                    <a:pt x="124460" y="0"/>
                  </a:cubicBezTo>
                  <a:lnTo>
                    <a:pt x="5007146" y="0"/>
                  </a:lnTo>
                  <a:cubicBezTo>
                    <a:pt x="5075725" y="0"/>
                    <a:pt x="5131605" y="55880"/>
                    <a:pt x="5131605" y="124460"/>
                  </a:cubicBezTo>
                  <a:lnTo>
                    <a:pt x="5131605" y="535940"/>
                  </a:lnTo>
                  <a:cubicBezTo>
                    <a:pt x="5131605" y="604520"/>
                    <a:pt x="5075725" y="660400"/>
                    <a:pt x="5007146" y="660400"/>
                  </a:cubicBezTo>
                  <a:close/>
                </a:path>
              </a:pathLst>
            </a:custGeom>
            <a:solidFill>
              <a:srgbClr val="FFFFFF"/>
            </a:solidFill>
          </p:spPr>
        </p:sp>
      </p:grpSp>
      <p:pic>
        <p:nvPicPr>
          <p:cNvPr id="12"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578015" y="1028700"/>
            <a:ext cx="15141749" cy="1905000"/>
          </a:xfrm>
          <a:prstGeom prst="rect">
            <a:avLst/>
          </a:prstGeom>
        </p:spPr>
      </p:pic>
      <p:sp>
        <p:nvSpPr>
          <p:cNvPr id="13" name="TextBox 13"/>
          <p:cNvSpPr txBox="1"/>
          <p:nvPr/>
        </p:nvSpPr>
        <p:spPr>
          <a:xfrm>
            <a:off x="2305751" y="1257300"/>
            <a:ext cx="12152498" cy="1042145"/>
          </a:xfrm>
          <a:prstGeom prst="rect">
            <a:avLst/>
          </a:prstGeom>
        </p:spPr>
        <p:txBody>
          <a:bodyPr wrap="square" lIns="0" tIns="0" rIns="0" bIns="0" rtlCol="0" anchor="t">
            <a:spAutoFit/>
          </a:bodyPr>
          <a:lstStyle/>
          <a:p>
            <a:pPr>
              <a:lnSpc>
                <a:spcPts val="9450"/>
              </a:lnSpc>
            </a:pPr>
            <a:r>
              <a:rPr lang="en-US" sz="4400" b="1" dirty="0">
                <a:solidFill>
                  <a:srgbClr val="C00000"/>
                </a:solidFill>
                <a:latin typeface="Arial" panose="020B0604020202020204" pitchFamily="34" charset="0"/>
                <a:cs typeface="Arial" panose="020B0604020202020204" pitchFamily="34" charset="0"/>
              </a:rPr>
              <a:t>I. </a:t>
            </a:r>
            <a:r>
              <a:rPr lang="en-US" sz="4400" b="1" dirty="0" err="1">
                <a:solidFill>
                  <a:srgbClr val="C00000"/>
                </a:solidFill>
                <a:latin typeface="Arial" panose="020B0604020202020204" pitchFamily="34" charset="0"/>
                <a:cs typeface="Arial" panose="020B0604020202020204" pitchFamily="34" charset="0"/>
              </a:rPr>
              <a:t>Tìm</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giá</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trị</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phân</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số</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của</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một</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số</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cho</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trước</a:t>
            </a:r>
            <a:r>
              <a:rPr lang="en-US" sz="4400" b="1" dirty="0">
                <a:solidFill>
                  <a:srgbClr val="C00000"/>
                </a:solidFill>
                <a:latin typeface="Arial" panose="020B0604020202020204" pitchFamily="34" charset="0"/>
                <a:cs typeface="Arial" panose="020B0604020202020204" pitchFamily="34" charset="0"/>
              </a:rPr>
              <a:t> </a:t>
            </a:r>
          </a:p>
        </p:txBody>
      </p:sp>
      <p:pic>
        <p:nvPicPr>
          <p:cNvPr id="14" name="Picture 1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6934208" y="9006969"/>
            <a:ext cx="650184" cy="650184"/>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703608" y="9006969"/>
            <a:ext cx="650184" cy="650184"/>
          </a:xfrm>
          <a:prstGeom prst="rect">
            <a:avLst/>
          </a:prstGeom>
        </p:spPr>
      </p:pic>
      <p:pic>
        <p:nvPicPr>
          <p:cNvPr id="16" name="Picture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rot="5400000">
            <a:off x="13741222" y="4393163"/>
            <a:ext cx="7036156" cy="345411"/>
          </a:xfrm>
          <a:prstGeom prst="rect">
            <a:avLst/>
          </a:prstGeom>
        </p:spPr>
      </p:pic>
      <p:sp>
        <p:nvSpPr>
          <p:cNvPr id="17" name="Rounded Rectangle 16"/>
          <p:cNvSpPr/>
          <p:nvPr/>
        </p:nvSpPr>
        <p:spPr>
          <a:xfrm>
            <a:off x="2602283" y="3652949"/>
            <a:ext cx="1828800" cy="1145554"/>
          </a:xfrm>
          <a:prstGeom prst="round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4400" b="1" dirty="0">
                <a:latin typeface="Arial" panose="020B0604020202020204" pitchFamily="34" charset="0"/>
                <a:cs typeface="Arial" panose="020B0604020202020204" pitchFamily="34" charset="0"/>
              </a:rPr>
              <a:t>HĐ1</a:t>
            </a:r>
          </a:p>
        </p:txBody>
      </p:sp>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42597" y="4658796"/>
            <a:ext cx="4348171" cy="4348171"/>
          </a:xfrm>
          <a:prstGeom prst="rect">
            <a:avLst/>
          </a:prstGeom>
        </p:spPr>
      </p:pic>
      <mc:AlternateContent xmlns:mc="http://schemas.openxmlformats.org/markup-compatibility/2006" xmlns:a14="http://schemas.microsoft.com/office/drawing/2010/main">
        <mc:Choice Requires="a14">
          <p:sp>
            <p:nvSpPr>
              <p:cNvPr id="20" name="Rectangle 19"/>
              <p:cNvSpPr/>
              <p:nvPr/>
            </p:nvSpPr>
            <p:spPr>
              <a:xfrm>
                <a:off x="5562600" y="5116225"/>
                <a:ext cx="10387432" cy="3433312"/>
              </a:xfrm>
              <a:prstGeom prst="rect">
                <a:avLst/>
              </a:prstGeom>
            </p:spPr>
            <p:txBody>
              <a:bodyPr wrap="square">
                <a:spAutoFit/>
              </a:bodyPr>
              <a:lstStyle/>
              <a:p>
                <a:pPr algn="just">
                  <a:lnSpc>
                    <a:spcPct val="135000"/>
                  </a:lnSpc>
                  <a:spcBef>
                    <a:spcPts val="600"/>
                  </a:spcBef>
                  <a:spcAft>
                    <a:spcPts val="600"/>
                  </a:spcAft>
                </a:pP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Số</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ki-lô-mét</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chị</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Lan</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chạy</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được</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sau</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60 </a:t>
                </a: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phút</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là</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7</m:t>
                        </m:r>
                      </m:num>
                      <m:den>
                        <m:r>
                          <a:rPr lang="en-GB" sz="4000" i="1">
                            <a:solidFill>
                              <a:srgbClr val="000000"/>
                            </a:solidFill>
                            <a:effectLst/>
                            <a:latin typeface="Cambria Math" panose="02040503050406030204" pitchFamily="18" charset="0"/>
                            <a:ea typeface="Calibri" panose="020F0502020204030204" pitchFamily="34" charset="0"/>
                          </a:rPr>
                          <m:t>15</m:t>
                        </m:r>
                      </m:den>
                    </m:f>
                    <m:r>
                      <a:rPr lang="en-GB" sz="4000" i="1">
                        <a:solidFill>
                          <a:srgbClr val="000000"/>
                        </a:solidFill>
                        <a:effectLst/>
                        <a:latin typeface="Cambria Math" panose="02040503050406030204" pitchFamily="18" charset="0"/>
                        <a:ea typeface="Calibri" panose="020F0502020204030204" pitchFamily="34" charset="0"/>
                      </a:rPr>
                      <m:t> </m:t>
                    </m:r>
                  </m:oMath>
                </a14:m>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của</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30km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tức</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là</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35000"/>
                  </a:lnSpc>
                  <a:spcBef>
                    <a:spcPts val="600"/>
                  </a:spcBef>
                  <a:spcAft>
                    <a:spcPts val="600"/>
                  </a:spcAft>
                </a:pP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30 . </a:t>
                </a:r>
                <a14:m>
                  <m:oMath xmlns:m="http://schemas.openxmlformats.org/officeDocument/2006/math">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7</m:t>
                        </m:r>
                      </m:num>
                      <m:den>
                        <m:r>
                          <a:rPr lang="en-GB" sz="4000" i="1">
                            <a:solidFill>
                              <a:srgbClr val="000000"/>
                            </a:solidFill>
                            <a:effectLst/>
                            <a:latin typeface="Cambria Math" panose="02040503050406030204" pitchFamily="18" charset="0"/>
                            <a:ea typeface="Calibri" panose="020F0502020204030204" pitchFamily="34" charset="0"/>
                          </a:rPr>
                          <m:t>15</m:t>
                        </m:r>
                      </m:den>
                    </m:f>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30.7</m:t>
                        </m:r>
                      </m:num>
                      <m:den>
                        <m:r>
                          <a:rPr lang="en-GB" sz="4000" i="1">
                            <a:solidFill>
                              <a:srgbClr val="000000"/>
                            </a:solidFill>
                            <a:effectLst/>
                            <a:latin typeface="Cambria Math" panose="02040503050406030204" pitchFamily="18" charset="0"/>
                            <a:ea typeface="Calibri" panose="020F0502020204030204" pitchFamily="34" charset="0"/>
                          </a:rPr>
                          <m:t>15</m:t>
                        </m:r>
                      </m:den>
                    </m:f>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14 (km)</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5562600" y="5116225"/>
                <a:ext cx="10387432" cy="3433312"/>
              </a:xfrm>
              <a:prstGeom prst="rect">
                <a:avLst/>
              </a:prstGeom>
              <a:blipFill rotWithShape="0">
                <a:blip r:embed="rId13"/>
                <a:stretch>
                  <a:fillRect l="-2114" r="-2114" b="-355"/>
                </a:stretch>
              </a:blipFill>
            </p:spPr>
            <p:txBody>
              <a:bodyPr/>
              <a:lstStyle/>
              <a:p>
                <a:r>
                  <a:rPr lang="en-US">
                    <a:noFill/>
                  </a:rPr>
                  <a:t> </a:t>
                </a:r>
              </a:p>
            </p:txBody>
          </p:sp>
        </mc:Fallback>
      </mc:AlternateContent>
      <p:sp>
        <p:nvSpPr>
          <p:cNvPr id="21" name="TextBox 20"/>
          <p:cNvSpPr txBox="1"/>
          <p:nvPr/>
        </p:nvSpPr>
        <p:spPr>
          <a:xfrm>
            <a:off x="8472068" y="4029062"/>
            <a:ext cx="3581400" cy="769441"/>
          </a:xfrm>
          <a:prstGeom prst="rect">
            <a:avLst/>
          </a:prstGeom>
          <a:noFill/>
        </p:spPr>
        <p:txBody>
          <a:bodyPr wrap="square" rtlCol="0">
            <a:spAutoFit/>
          </a:bodyPr>
          <a:lstStyle/>
          <a:p>
            <a:pPr algn="ctr"/>
            <a:r>
              <a:rPr lang="en-US" sz="4400" b="1" dirty="0" err="1">
                <a:solidFill>
                  <a:schemeClr val="accent5">
                    <a:lumMod val="50000"/>
                  </a:schemeClr>
                </a:solidFill>
                <a:latin typeface="Arial" panose="020B0604020202020204" pitchFamily="34" charset="0"/>
                <a:cs typeface="Arial" panose="020B0604020202020204" pitchFamily="34" charset="0"/>
              </a:rPr>
              <a:t>Giải</a:t>
            </a:r>
            <a:endParaRPr lang="en-US" sz="4400" b="1" dirty="0">
              <a:solidFill>
                <a:schemeClr val="accent5">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6816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anim calcmode="lin" valueType="num">
                                      <p:cBhvr>
                                        <p:cTn id="8" dur="500" fill="hold"/>
                                        <p:tgtEl>
                                          <p:spTgt spid="21"/>
                                        </p:tgtEl>
                                        <p:attrNameLst>
                                          <p:attrName>ppt_x</p:attrName>
                                        </p:attrNameLst>
                                      </p:cBhvr>
                                      <p:tavLst>
                                        <p:tav tm="0">
                                          <p:val>
                                            <p:strVal val="#ppt_x"/>
                                          </p:val>
                                        </p:tav>
                                        <p:tav tm="100000">
                                          <p:val>
                                            <p:strVal val="#ppt_x"/>
                                          </p:val>
                                        </p:tav>
                                      </p:tavLst>
                                    </p:anim>
                                    <p:anim calcmode="lin" valueType="num">
                                      <p:cBhvr>
                                        <p:cTn id="9" dur="5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nodeType="click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 calcmode="lin" valueType="num">
                                      <p:cBhvr>
                                        <p:cTn id="14"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20">
                                            <p:txEl>
                                              <p:pRg st="0" end="0"/>
                                            </p:txEl>
                                          </p:spTgt>
                                        </p:tgtEl>
                                        <p:attrNameLst>
                                          <p:attrName>ppt_h</p:attrName>
                                        </p:attrNameLst>
                                      </p:cBhvr>
                                      <p:tavLst>
                                        <p:tav tm="0">
                                          <p:val>
                                            <p:strVal val="#ppt_h"/>
                                          </p:val>
                                        </p:tav>
                                        <p:tav tm="100000">
                                          <p:val>
                                            <p:strVal val="#ppt_h"/>
                                          </p:val>
                                        </p:tav>
                                      </p:tavLst>
                                    </p:anim>
                                  </p:childTnLst>
                                </p:cTn>
                              </p:par>
                              <p:par>
                                <p:cTn id="16" presetID="17" presetClass="entr" presetSubtype="10" fill="hold" nodeType="withEffect">
                                  <p:stCondLst>
                                    <p:cond delay="0"/>
                                  </p:stCondLst>
                                  <p:childTnLst>
                                    <p:set>
                                      <p:cBhvr>
                                        <p:cTn id="17" dur="1" fill="hold">
                                          <p:stCondLst>
                                            <p:cond delay="0"/>
                                          </p:stCondLst>
                                        </p:cTn>
                                        <p:tgtEl>
                                          <p:spTgt spid="20">
                                            <p:txEl>
                                              <p:pRg st="1" end="1"/>
                                            </p:txEl>
                                          </p:spTgt>
                                        </p:tgtEl>
                                        <p:attrNameLst>
                                          <p:attrName>style.visibility</p:attrName>
                                        </p:attrNameLst>
                                      </p:cBhvr>
                                      <p:to>
                                        <p:strVal val="visible"/>
                                      </p:to>
                                    </p:set>
                                    <p:anim calcmode="lin" valueType="num">
                                      <p:cBhvr>
                                        <p:cTn id="18" dur="500" fill="hold"/>
                                        <p:tgtEl>
                                          <p:spTgt spid="20">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20">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878D3"/>
        </a:solidFill>
        <a:effectLst/>
      </p:bgPr>
    </p:bg>
    <p:spTree>
      <p:nvGrpSpPr>
        <p:cNvPr id="1" name=""/>
        <p:cNvGrpSpPr/>
        <p:nvPr/>
      </p:nvGrpSpPr>
      <p:grpSpPr>
        <a:xfrm>
          <a:off x="0" y="0"/>
          <a:ext cx="0" cy="0"/>
          <a:chOff x="0" y="0"/>
          <a:chExt cx="0" cy="0"/>
        </a:xfrm>
      </p:grpSpPr>
      <p:grpSp>
        <p:nvGrpSpPr>
          <p:cNvPr id="2" name="Group 2"/>
          <p:cNvGrpSpPr/>
          <p:nvPr/>
        </p:nvGrpSpPr>
        <p:grpSpPr>
          <a:xfrm>
            <a:off x="2590800" y="1028700"/>
            <a:ext cx="14668500" cy="7161234"/>
            <a:chOff x="0" y="0"/>
            <a:chExt cx="4551148" cy="2300522"/>
          </a:xfrm>
        </p:grpSpPr>
        <p:sp>
          <p:nvSpPr>
            <p:cNvPr id="3" name="Freeform 3"/>
            <p:cNvSpPr/>
            <p:nvPr/>
          </p:nvSpPr>
          <p:spPr>
            <a:xfrm>
              <a:off x="0" y="0"/>
              <a:ext cx="4551149" cy="2300522"/>
            </a:xfrm>
            <a:custGeom>
              <a:avLst/>
              <a:gdLst/>
              <a:ahLst/>
              <a:cxnLst/>
              <a:rect l="l" t="t" r="r" b="b"/>
              <a:pathLst>
                <a:path w="4551149" h="2300522">
                  <a:moveTo>
                    <a:pt x="4426688" y="2300522"/>
                  </a:moveTo>
                  <a:lnTo>
                    <a:pt x="124460" y="2300522"/>
                  </a:lnTo>
                  <a:cubicBezTo>
                    <a:pt x="55880" y="2300522"/>
                    <a:pt x="0" y="2244642"/>
                    <a:pt x="0" y="2176062"/>
                  </a:cubicBezTo>
                  <a:lnTo>
                    <a:pt x="0" y="124460"/>
                  </a:lnTo>
                  <a:cubicBezTo>
                    <a:pt x="0" y="55880"/>
                    <a:pt x="55880" y="0"/>
                    <a:pt x="124460" y="0"/>
                  </a:cubicBezTo>
                  <a:lnTo>
                    <a:pt x="4426688" y="0"/>
                  </a:lnTo>
                  <a:cubicBezTo>
                    <a:pt x="4495268" y="0"/>
                    <a:pt x="4551149" y="55880"/>
                    <a:pt x="4551149" y="124460"/>
                  </a:cubicBezTo>
                  <a:lnTo>
                    <a:pt x="4551149" y="2176062"/>
                  </a:lnTo>
                  <a:cubicBezTo>
                    <a:pt x="4551149" y="2244642"/>
                    <a:pt x="4495268" y="2300522"/>
                    <a:pt x="4426688" y="2300522"/>
                  </a:cubicBezTo>
                  <a:close/>
                </a:path>
              </a:pathLst>
            </a:custGeom>
            <a:solidFill>
              <a:srgbClr val="FFFFFF"/>
            </a:solidFill>
          </p:spPr>
        </p:sp>
      </p:grpSp>
      <p:grpSp>
        <p:nvGrpSpPr>
          <p:cNvPr id="8" name="Group 8"/>
          <p:cNvGrpSpPr/>
          <p:nvPr/>
        </p:nvGrpSpPr>
        <p:grpSpPr>
          <a:xfrm>
            <a:off x="1028700" y="1028700"/>
            <a:ext cx="1830230" cy="858081"/>
            <a:chOff x="0" y="0"/>
            <a:chExt cx="2440306" cy="1144108"/>
          </a:xfrm>
        </p:grpSpPr>
        <p:grpSp>
          <p:nvGrpSpPr>
            <p:cNvPr id="9" name="Group 9"/>
            <p:cNvGrpSpPr/>
            <p:nvPr/>
          </p:nvGrpSpPr>
          <p:grpSpPr>
            <a:xfrm>
              <a:off x="0" y="0"/>
              <a:ext cx="2440306" cy="1144108"/>
              <a:chOff x="0" y="0"/>
              <a:chExt cx="933897" cy="406400"/>
            </a:xfrm>
          </p:grpSpPr>
          <p:sp>
            <p:nvSpPr>
              <p:cNvPr id="10" name="Freeform 10"/>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FC795D"/>
              </a:solidFill>
            </p:spPr>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375368">
              <a:off x="1089772" y="52420"/>
              <a:ext cx="260762" cy="1039269"/>
            </a:xfrm>
            <a:prstGeom prst="rect">
              <a:avLst/>
            </a:prstGeom>
          </p:spPr>
        </p:pic>
      </p:grpSp>
      <p:grpSp>
        <p:nvGrpSpPr>
          <p:cNvPr id="12" name="Group 12"/>
          <p:cNvGrpSpPr/>
          <p:nvPr/>
        </p:nvGrpSpPr>
        <p:grpSpPr>
          <a:xfrm>
            <a:off x="15429070" y="8400219"/>
            <a:ext cx="1830230" cy="858081"/>
            <a:chOff x="0" y="0"/>
            <a:chExt cx="2440306" cy="1144108"/>
          </a:xfrm>
        </p:grpSpPr>
        <p:grpSp>
          <p:nvGrpSpPr>
            <p:cNvPr id="13" name="Group 13"/>
            <p:cNvGrpSpPr/>
            <p:nvPr/>
          </p:nvGrpSpPr>
          <p:grpSpPr>
            <a:xfrm>
              <a:off x="0" y="0"/>
              <a:ext cx="2440306" cy="1144108"/>
              <a:chOff x="0" y="0"/>
              <a:chExt cx="933897" cy="406400"/>
            </a:xfrm>
          </p:grpSpPr>
          <p:sp>
            <p:nvSpPr>
              <p:cNvPr id="14" name="Freeform 14"/>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F4B157"/>
              </a:solidFill>
            </p:spPr>
          </p:sp>
        </p:grpSp>
        <p:grpSp>
          <p:nvGrpSpPr>
            <p:cNvPr id="15" name="Group 15"/>
            <p:cNvGrpSpPr/>
            <p:nvPr/>
          </p:nvGrpSpPr>
          <p:grpSpPr>
            <a:xfrm>
              <a:off x="764557" y="409093"/>
              <a:ext cx="911193" cy="325922"/>
              <a:chOff x="0" y="0"/>
              <a:chExt cx="1200098" cy="429260"/>
            </a:xfrm>
          </p:grpSpPr>
          <p:sp>
            <p:nvSpPr>
              <p:cNvPr id="16" name="Freeform 16"/>
              <p:cNvSpPr/>
              <p:nvPr/>
            </p:nvSpPr>
            <p:spPr>
              <a:xfrm>
                <a:off x="0" y="-5080"/>
                <a:ext cx="1200099" cy="434340"/>
              </a:xfrm>
              <a:custGeom>
                <a:avLst/>
                <a:gdLst/>
                <a:ahLst/>
                <a:cxnLst/>
                <a:rect l="l" t="t" r="r" b="b"/>
                <a:pathLst>
                  <a:path w="1200099" h="434340">
                    <a:moveTo>
                      <a:pt x="1182319" y="187960"/>
                    </a:moveTo>
                    <a:lnTo>
                      <a:pt x="920698" y="11430"/>
                    </a:lnTo>
                    <a:cubicBezTo>
                      <a:pt x="902918" y="0"/>
                      <a:pt x="880058" y="3810"/>
                      <a:pt x="867358" y="21590"/>
                    </a:cubicBezTo>
                    <a:cubicBezTo>
                      <a:pt x="855928" y="39370"/>
                      <a:pt x="859738" y="62230"/>
                      <a:pt x="877518" y="74930"/>
                    </a:cubicBezTo>
                    <a:lnTo>
                      <a:pt x="1036268" y="181610"/>
                    </a:lnTo>
                    <a:lnTo>
                      <a:pt x="0" y="181610"/>
                    </a:lnTo>
                    <a:lnTo>
                      <a:pt x="0" y="257810"/>
                    </a:lnTo>
                    <a:lnTo>
                      <a:pt x="1036269" y="257810"/>
                    </a:lnTo>
                    <a:lnTo>
                      <a:pt x="877519" y="364490"/>
                    </a:lnTo>
                    <a:cubicBezTo>
                      <a:pt x="859739" y="375920"/>
                      <a:pt x="855928" y="400050"/>
                      <a:pt x="867358" y="417830"/>
                    </a:cubicBezTo>
                    <a:cubicBezTo>
                      <a:pt x="874978" y="429260"/>
                      <a:pt x="886408" y="434340"/>
                      <a:pt x="899108" y="434340"/>
                    </a:cubicBezTo>
                    <a:cubicBezTo>
                      <a:pt x="906728" y="434340"/>
                      <a:pt x="914349" y="431800"/>
                      <a:pt x="920699" y="427990"/>
                    </a:cubicBezTo>
                    <a:lnTo>
                      <a:pt x="1183589" y="251460"/>
                    </a:lnTo>
                    <a:cubicBezTo>
                      <a:pt x="1193749" y="243840"/>
                      <a:pt x="1200099" y="232410"/>
                      <a:pt x="1200099" y="219710"/>
                    </a:cubicBezTo>
                    <a:cubicBezTo>
                      <a:pt x="1200099" y="207010"/>
                      <a:pt x="1193749" y="195580"/>
                      <a:pt x="1182319" y="187960"/>
                    </a:cubicBezTo>
                    <a:close/>
                  </a:path>
                </a:pathLst>
              </a:custGeom>
              <a:solidFill>
                <a:srgbClr val="FFFFFF"/>
              </a:solidFill>
            </p:spPr>
          </p:sp>
        </p:grpSp>
      </p:grpSp>
      <p:sp>
        <p:nvSpPr>
          <p:cNvPr id="21" name="Rectangle 20"/>
          <p:cNvSpPr/>
          <p:nvPr/>
        </p:nvSpPr>
        <p:spPr>
          <a:xfrm>
            <a:off x="3657600" y="2417822"/>
            <a:ext cx="12877800" cy="3479222"/>
          </a:xfrm>
          <a:prstGeom prst="rect">
            <a:avLst/>
          </a:prstGeom>
        </p:spPr>
        <p:txBody>
          <a:bodyPr wrap="square">
            <a:spAutoFit/>
          </a:bodyPr>
          <a:lstStyle/>
          <a:p>
            <a:pPr marL="571500" indent="-571500" algn="just">
              <a:lnSpc>
                <a:spcPct val="135000"/>
              </a:lnSpc>
              <a:spcBef>
                <a:spcPts val="600"/>
              </a:spcBef>
              <a:spcAft>
                <a:spcPts val="600"/>
              </a:spcAft>
              <a:buFont typeface="Wingdings" panose="05000000000000000000" pitchFamily="2" charset="2"/>
              <a:buChar char="Ø"/>
            </a:pP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Muốn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tìm</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giá</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trị</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phân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một</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cho</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trước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ta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làm</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như</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thế</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nào</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35000"/>
              </a:lnSpc>
              <a:spcBef>
                <a:spcPts val="600"/>
              </a:spcBef>
              <a:spcAft>
                <a:spcPts val="600"/>
              </a:spcAft>
              <a:buFont typeface="Wingdings" panose="05000000000000000000" pitchFamily="2" charset="2"/>
              <a:buChar char="Ø"/>
            </a:pP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Muốn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tìm</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giá</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trị</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phần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trăm</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một</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cho</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trước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ta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làm</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như</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thế</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nào</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2" name="TextBox 21"/>
          <p:cNvSpPr txBox="1"/>
          <p:nvPr/>
        </p:nvSpPr>
        <p:spPr>
          <a:xfrm>
            <a:off x="8096251" y="1457740"/>
            <a:ext cx="3657600" cy="923330"/>
          </a:xfrm>
          <a:prstGeom prst="rect">
            <a:avLst/>
          </a:prstGeom>
          <a:noFill/>
        </p:spPr>
        <p:txBody>
          <a:bodyPr wrap="square" rtlCol="0">
            <a:spAutoFit/>
          </a:bodyPr>
          <a:lstStyle/>
          <a:p>
            <a:r>
              <a:rPr lang="en-US" sz="5400" b="1" dirty="0">
                <a:solidFill>
                  <a:srgbClr val="C00000"/>
                </a:solidFill>
                <a:latin typeface="Arial" panose="020B0604020202020204" pitchFamily="34" charset="0"/>
                <a:cs typeface="Arial" panose="020B0604020202020204" pitchFamily="34" charset="0"/>
              </a:rPr>
              <a:t>CÂU HỎI</a:t>
            </a:r>
          </a:p>
        </p:txBody>
      </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21">
                                            <p:txEl>
                                              <p:pRg st="0" end="0"/>
                                            </p:txEl>
                                          </p:spTgt>
                                        </p:tgtEl>
                                        <p:attrNameLst>
                                          <p:attrName>style.visibility</p:attrName>
                                        </p:attrNameLst>
                                      </p:cBhvr>
                                      <p:to>
                                        <p:strVal val="visible"/>
                                      </p:to>
                                    </p:set>
                                    <p:anim calcmode="lin" valueType="num">
                                      <p:cBhvr additive="base">
                                        <p:cTn id="13" dur="500"/>
                                        <p:tgtEl>
                                          <p:spTgt spid="21">
                                            <p:txEl>
                                              <p:pRg st="0" end="0"/>
                                            </p:txEl>
                                          </p:spTgt>
                                        </p:tgtEl>
                                        <p:attrNameLst>
                                          <p:attrName>ppt_y</p:attrName>
                                        </p:attrNameLst>
                                      </p:cBhvr>
                                      <p:tavLst>
                                        <p:tav tm="0">
                                          <p:val>
                                            <p:strVal val="#ppt_y+#ppt_h*1.125000"/>
                                          </p:val>
                                        </p:tav>
                                        <p:tav tm="100000">
                                          <p:val>
                                            <p:strVal val="#ppt_y"/>
                                          </p:val>
                                        </p:tav>
                                      </p:tavLst>
                                    </p:anim>
                                    <p:animEffect transition="in" filter="wipe(up)">
                                      <p:cBhvr>
                                        <p:cTn id="14" dur="500"/>
                                        <p:tgtEl>
                                          <p:spTgt spid="2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21">
                                            <p:txEl>
                                              <p:pRg st="1" end="1"/>
                                            </p:txEl>
                                          </p:spTgt>
                                        </p:tgtEl>
                                        <p:attrNameLst>
                                          <p:attrName>style.visibility</p:attrName>
                                        </p:attrNameLst>
                                      </p:cBhvr>
                                      <p:to>
                                        <p:strVal val="visible"/>
                                      </p:to>
                                    </p:set>
                                    <p:anim calcmode="lin" valueType="num">
                                      <p:cBhvr additive="base">
                                        <p:cTn id="19" dur="500"/>
                                        <p:tgtEl>
                                          <p:spTgt spid="21">
                                            <p:txEl>
                                              <p:pRg st="1" end="1"/>
                                            </p:txEl>
                                          </p:spTgt>
                                        </p:tgtEl>
                                        <p:attrNameLst>
                                          <p:attrName>ppt_y</p:attrName>
                                        </p:attrNameLst>
                                      </p:cBhvr>
                                      <p:tavLst>
                                        <p:tav tm="0">
                                          <p:val>
                                            <p:strVal val="#ppt_y+#ppt_h*1.125000"/>
                                          </p:val>
                                        </p:tav>
                                        <p:tav tm="100000">
                                          <p:val>
                                            <p:strVal val="#ppt_y"/>
                                          </p:val>
                                        </p:tav>
                                      </p:tavLst>
                                    </p:anim>
                                    <p:animEffect transition="in" filter="wipe(up)">
                                      <p:cBhvr>
                                        <p:cTn id="20" dur="500"/>
                                        <p:tgtEl>
                                          <p:spTgt spid="2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B129109-BF90-F651-1DE5-D642EA9CBFBF}"/>
              </a:ext>
            </a:extLst>
          </p:cNvPr>
          <p:cNvPicPr>
            <a:picLocks noChangeAspect="1"/>
          </p:cNvPicPr>
          <p:nvPr/>
        </p:nvPicPr>
        <p:blipFill>
          <a:blip r:embed="rId2"/>
          <a:stretch>
            <a:fillRect/>
          </a:stretch>
        </p:blipFill>
        <p:spPr>
          <a:xfrm>
            <a:off x="1219200" y="495300"/>
            <a:ext cx="15925800" cy="9144000"/>
          </a:xfrm>
          <a:prstGeom prst="rect">
            <a:avLst/>
          </a:prstGeom>
        </p:spPr>
      </p:pic>
    </p:spTree>
    <p:extLst>
      <p:ext uri="{BB962C8B-B14F-4D97-AF65-F5344CB8AC3E}">
        <p14:creationId xmlns:p14="http://schemas.microsoft.com/office/powerpoint/2010/main" val="741314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C795D"/>
        </a:solidFill>
        <a:effectLst/>
      </p:bgPr>
    </p:bg>
    <p:spTree>
      <p:nvGrpSpPr>
        <p:cNvPr id="1" name=""/>
        <p:cNvGrpSpPr/>
        <p:nvPr/>
      </p:nvGrpSpPr>
      <p:grpSpPr>
        <a:xfrm>
          <a:off x="0" y="0"/>
          <a:ext cx="0" cy="0"/>
          <a:chOff x="0" y="0"/>
          <a:chExt cx="0" cy="0"/>
        </a:xfrm>
      </p:grpSpPr>
      <p:grpSp>
        <p:nvGrpSpPr>
          <p:cNvPr id="2" name="Group 2"/>
          <p:cNvGrpSpPr/>
          <p:nvPr/>
        </p:nvGrpSpPr>
        <p:grpSpPr>
          <a:xfrm>
            <a:off x="1028700" y="959748"/>
            <a:ext cx="8115300" cy="8298552"/>
            <a:chOff x="0" y="0"/>
            <a:chExt cx="1954482" cy="2194745"/>
          </a:xfrm>
        </p:grpSpPr>
        <p:sp>
          <p:nvSpPr>
            <p:cNvPr id="3" name="Freeform 3"/>
            <p:cNvSpPr/>
            <p:nvPr/>
          </p:nvSpPr>
          <p:spPr>
            <a:xfrm>
              <a:off x="0" y="0"/>
              <a:ext cx="1954482" cy="2194745"/>
            </a:xfrm>
            <a:custGeom>
              <a:avLst/>
              <a:gdLst/>
              <a:ahLst/>
              <a:cxnLst/>
              <a:rect l="l" t="t" r="r" b="b"/>
              <a:pathLst>
                <a:path w="1954482" h="2194745">
                  <a:moveTo>
                    <a:pt x="1830022" y="2194745"/>
                  </a:moveTo>
                  <a:lnTo>
                    <a:pt x="124460" y="2194745"/>
                  </a:lnTo>
                  <a:cubicBezTo>
                    <a:pt x="55880" y="2194745"/>
                    <a:pt x="0" y="2138865"/>
                    <a:pt x="0" y="2070285"/>
                  </a:cubicBezTo>
                  <a:lnTo>
                    <a:pt x="0" y="124460"/>
                  </a:lnTo>
                  <a:cubicBezTo>
                    <a:pt x="0" y="55880"/>
                    <a:pt x="55880" y="0"/>
                    <a:pt x="124460" y="0"/>
                  </a:cubicBezTo>
                  <a:lnTo>
                    <a:pt x="1830022" y="0"/>
                  </a:lnTo>
                  <a:cubicBezTo>
                    <a:pt x="1898602" y="0"/>
                    <a:pt x="1954482" y="55880"/>
                    <a:pt x="1954482" y="124460"/>
                  </a:cubicBezTo>
                  <a:lnTo>
                    <a:pt x="1954482" y="2070285"/>
                  </a:lnTo>
                  <a:cubicBezTo>
                    <a:pt x="1954482" y="2138865"/>
                    <a:pt x="1898602" y="2194745"/>
                    <a:pt x="1830022" y="2194745"/>
                  </a:cubicBezTo>
                  <a:close/>
                </a:path>
              </a:pathLst>
            </a:custGeom>
            <a:solidFill>
              <a:srgbClr val="FFFFFF"/>
            </a:solidFill>
          </p:spPr>
        </p:sp>
      </p:grpSp>
      <p:grpSp>
        <p:nvGrpSpPr>
          <p:cNvPr id="4" name="Group 4"/>
          <p:cNvGrpSpPr/>
          <p:nvPr/>
        </p:nvGrpSpPr>
        <p:grpSpPr>
          <a:xfrm>
            <a:off x="9429750" y="994224"/>
            <a:ext cx="7829550" cy="8298552"/>
            <a:chOff x="0" y="0"/>
            <a:chExt cx="2200668" cy="2194745"/>
          </a:xfrm>
        </p:grpSpPr>
        <p:sp>
          <p:nvSpPr>
            <p:cNvPr id="5" name="Freeform 5"/>
            <p:cNvSpPr/>
            <p:nvPr/>
          </p:nvSpPr>
          <p:spPr>
            <a:xfrm>
              <a:off x="0" y="0"/>
              <a:ext cx="2200668" cy="2194745"/>
            </a:xfrm>
            <a:custGeom>
              <a:avLst/>
              <a:gdLst/>
              <a:ahLst/>
              <a:cxnLst/>
              <a:rect l="l" t="t" r="r" b="b"/>
              <a:pathLst>
                <a:path w="2200668" h="2194745">
                  <a:moveTo>
                    <a:pt x="2076208" y="2194745"/>
                  </a:moveTo>
                  <a:lnTo>
                    <a:pt x="124460" y="2194745"/>
                  </a:lnTo>
                  <a:cubicBezTo>
                    <a:pt x="55880" y="2194745"/>
                    <a:pt x="0" y="2138865"/>
                    <a:pt x="0" y="2070285"/>
                  </a:cubicBezTo>
                  <a:lnTo>
                    <a:pt x="0" y="124460"/>
                  </a:lnTo>
                  <a:cubicBezTo>
                    <a:pt x="0" y="55880"/>
                    <a:pt x="55880" y="0"/>
                    <a:pt x="124460" y="0"/>
                  </a:cubicBezTo>
                  <a:lnTo>
                    <a:pt x="2076208" y="0"/>
                  </a:lnTo>
                  <a:cubicBezTo>
                    <a:pt x="2144788" y="0"/>
                    <a:pt x="2200668" y="55880"/>
                    <a:pt x="2200668" y="124460"/>
                  </a:cubicBezTo>
                  <a:lnTo>
                    <a:pt x="2200668" y="2070285"/>
                  </a:lnTo>
                  <a:cubicBezTo>
                    <a:pt x="2200668" y="2138865"/>
                    <a:pt x="2144788" y="2194745"/>
                    <a:pt x="2076208" y="2194745"/>
                  </a:cubicBezTo>
                  <a:close/>
                </a:path>
              </a:pathLst>
            </a:custGeom>
            <a:solidFill>
              <a:srgbClr val="FFFFFF"/>
            </a:solidFill>
          </p:spPr>
        </p:sp>
      </p:grpSp>
      <mc:AlternateContent xmlns:mc="http://schemas.openxmlformats.org/markup-compatibility/2006" xmlns:a14="http://schemas.microsoft.com/office/drawing/2010/main">
        <mc:Choice Requires="a14">
          <p:sp>
            <p:nvSpPr>
              <p:cNvPr id="13" name="TextBox 12"/>
              <p:cNvSpPr txBox="1"/>
              <p:nvPr/>
            </p:nvSpPr>
            <p:spPr>
              <a:xfrm>
                <a:off x="1724660" y="1562100"/>
                <a:ext cx="7315200" cy="4910575"/>
              </a:xfrm>
              <a:prstGeom prst="rect">
                <a:avLst/>
              </a:prstGeom>
              <a:noFill/>
            </p:spPr>
            <p:txBody>
              <a:bodyPr wrap="square" rtlCol="0">
                <a:spAutoFit/>
              </a:bodyPr>
              <a:lstStyle/>
              <a:p>
                <a:pPr algn="just">
                  <a:lnSpc>
                    <a:spcPct val="150000"/>
                  </a:lnSpc>
                </a:pPr>
                <a:r>
                  <a:rPr lang="en-US" sz="4400" b="1" dirty="0">
                    <a:solidFill>
                      <a:schemeClr val="tx2"/>
                    </a:solidFill>
                    <a:latin typeface="Arial" panose="020B0604020202020204" pitchFamily="34" charset="0"/>
                    <a:cs typeface="Arial" panose="020B0604020202020204" pitchFamily="34" charset="0"/>
                  </a:rPr>
                  <a:t>Luyện </a:t>
                </a:r>
                <a:r>
                  <a:rPr lang="en-US" sz="4400" b="1" dirty="0" err="1">
                    <a:solidFill>
                      <a:schemeClr val="tx2"/>
                    </a:solidFill>
                    <a:latin typeface="Arial" panose="020B0604020202020204" pitchFamily="34" charset="0"/>
                    <a:cs typeface="Arial" panose="020B0604020202020204" pitchFamily="34" charset="0"/>
                  </a:rPr>
                  <a:t>tập</a:t>
                </a:r>
                <a:r>
                  <a:rPr lang="en-US" sz="4400" b="1" dirty="0">
                    <a:solidFill>
                      <a:schemeClr val="tx2"/>
                    </a:solidFill>
                    <a:latin typeface="Arial" panose="020B0604020202020204" pitchFamily="34" charset="0"/>
                    <a:cs typeface="Arial" panose="020B0604020202020204" pitchFamily="34" charset="0"/>
                  </a:rPr>
                  <a:t> 1: </a:t>
                </a:r>
                <a:r>
                  <a:rPr lang="en-US" sz="4400" dirty="0" err="1">
                    <a:latin typeface="Arial" panose="020B0604020202020204" pitchFamily="34" charset="0"/>
                    <a:cs typeface="Arial" panose="020B0604020202020204" pitchFamily="34" charset="0"/>
                  </a:rPr>
                  <a:t>Tính</a:t>
                </a:r>
                <a:endParaRPr lang="en-US" sz="4400" dirty="0">
                  <a:latin typeface="Arial" panose="020B0604020202020204" pitchFamily="34" charset="0"/>
                  <a:cs typeface="Arial" panose="020B0604020202020204" pitchFamily="34" charset="0"/>
                </a:endParaRPr>
              </a:p>
              <a:p>
                <a:pPr algn="just">
                  <a:lnSpc>
                    <a:spcPct val="150000"/>
                  </a:lnSpc>
                </a:pPr>
                <a:r>
                  <a:rPr lang="en-US" sz="4400" dirty="0">
                    <a:latin typeface="Arial" panose="020B0604020202020204" pitchFamily="34" charset="0"/>
                    <a:cs typeface="Arial" panose="020B0604020202020204" pitchFamily="34" charset="0"/>
                  </a:rPr>
                  <a:t>a)  </a:t>
                </a:r>
                <a14:m>
                  <m:oMath xmlns:m="http://schemas.openxmlformats.org/officeDocument/2006/math">
                    <m:f>
                      <m:fPr>
                        <m:ctrlPr>
                          <a:rPr lang="en-US" sz="5400" i="1" smtClean="0">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3</m:t>
                        </m:r>
                      </m:num>
                      <m:den>
                        <m:r>
                          <a:rPr lang="en-US" sz="5400" b="0" i="1" smtClean="0">
                            <a:latin typeface="Cambria Math" panose="02040503050406030204" pitchFamily="18" charset="0"/>
                            <a:cs typeface="Arial" panose="020B0604020202020204" pitchFamily="34" charset="0"/>
                          </a:rPr>
                          <m:t>8</m:t>
                        </m:r>
                      </m:den>
                    </m:f>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của</a:t>
                </a:r>
                <a:r>
                  <a:rPr lang="en-US" sz="4400" dirty="0">
                    <a:latin typeface="Arial" panose="020B0604020202020204" pitchFamily="34" charset="0"/>
                    <a:cs typeface="Arial" panose="020B0604020202020204" pitchFamily="34" charset="0"/>
                  </a:rPr>
                  <a:t> - 20</a:t>
                </a:r>
              </a:p>
              <a:p>
                <a:pPr algn="just">
                  <a:lnSpc>
                    <a:spcPct val="150000"/>
                  </a:lnSpc>
                </a:pPr>
                <a:r>
                  <a:rPr lang="en-US" sz="4400" dirty="0">
                    <a:latin typeface="Arial" panose="020B0604020202020204" pitchFamily="34" charset="0"/>
                    <a:cs typeface="Arial" panose="020B0604020202020204" pitchFamily="34" charset="0"/>
                  </a:rPr>
                  <a:t>b) 17% </a:t>
                </a:r>
                <a:r>
                  <a:rPr lang="en-US" sz="4400" dirty="0" err="1">
                    <a:latin typeface="Arial" panose="020B0604020202020204" pitchFamily="34" charset="0"/>
                    <a:cs typeface="Arial" panose="020B0604020202020204" pitchFamily="34" charset="0"/>
                  </a:rPr>
                  <a:t>của</a:t>
                </a:r>
                <a:r>
                  <a:rPr lang="en-US" sz="4400" dirty="0">
                    <a:latin typeface="Arial" panose="020B0604020202020204" pitchFamily="34" charset="0"/>
                    <a:cs typeface="Arial" panose="020B0604020202020204" pitchFamily="34" charset="0"/>
                  </a:rPr>
                  <a:t> 1 200</a:t>
                </a:r>
              </a:p>
              <a:p>
                <a:pPr algn="just">
                  <a:lnSpc>
                    <a:spcPct val="150000"/>
                  </a:lnSpc>
                </a:pPr>
                <a:endParaRPr lang="en-US" sz="4400" b="1" dirty="0">
                  <a:solidFill>
                    <a:srgbClr val="C00000"/>
                  </a:solidFill>
                  <a:latin typeface="Arial" panose="020B0604020202020204" pitchFamily="34" charset="0"/>
                  <a:cs typeface="Arial" panose="020B0604020202020204" pitchFamily="34"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1724660" y="1562100"/>
                <a:ext cx="7315200" cy="4910575"/>
              </a:xfrm>
              <a:prstGeom prst="rect">
                <a:avLst/>
              </a:prstGeom>
              <a:blipFill rotWithShape="0">
                <a:blip r:embed="rId2"/>
                <a:stretch>
                  <a:fillRect l="-3417"/>
                </a:stretch>
              </a:blipFill>
            </p:spPr>
            <p:txBody>
              <a:bodyPr/>
              <a:lstStyle/>
              <a:p>
                <a:r>
                  <a:rPr lang="en-US">
                    <a:noFill/>
                  </a:rPr>
                  <a:t> </a:t>
                </a:r>
              </a:p>
            </p:txBody>
          </p:sp>
        </mc:Fallback>
      </mc:AlternateContent>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5524500"/>
            <a:ext cx="3733800" cy="3733800"/>
          </a:xfrm>
          <a:prstGeom prst="rect">
            <a:avLst/>
          </a:prstGeom>
        </p:spPr>
      </p:pic>
      <mc:AlternateContent xmlns:mc="http://schemas.openxmlformats.org/markup-compatibility/2006" xmlns:a14="http://schemas.microsoft.com/office/drawing/2010/main">
        <mc:Choice Requires="a14">
          <p:sp>
            <p:nvSpPr>
              <p:cNvPr id="15" name="Rectangle 14"/>
              <p:cNvSpPr/>
              <p:nvPr/>
            </p:nvSpPr>
            <p:spPr>
              <a:xfrm>
                <a:off x="9839960" y="1257300"/>
                <a:ext cx="7000239" cy="7170937"/>
              </a:xfrm>
              <a:prstGeom prst="rect">
                <a:avLst/>
              </a:prstGeom>
            </p:spPr>
            <p:txBody>
              <a:bodyPr wrap="square">
                <a:spAutoFit/>
              </a:bodyPr>
              <a:lstStyle/>
              <a:p>
                <a:pPr algn="ctr">
                  <a:lnSpc>
                    <a:spcPct val="150000"/>
                  </a:lnSpc>
                  <a:spcBef>
                    <a:spcPts val="600"/>
                  </a:spcBef>
                  <a:spcAft>
                    <a:spcPts val="600"/>
                  </a:spcAft>
                </a:pPr>
                <a:r>
                  <a:rPr lang="en-GB" sz="4400" b="1" dirty="0">
                    <a:solidFill>
                      <a:srgbClr val="C00000"/>
                    </a:solidFill>
                    <a:latin typeface="Arial" panose="020B0604020202020204" pitchFamily="34" charset="0"/>
                    <a:ea typeface="Calibri" panose="020F0502020204030204" pitchFamily="34" charset="0"/>
                    <a:cs typeface="Arial" panose="020B0604020202020204" pitchFamily="34" charset="0"/>
                  </a:rPr>
                  <a:t>Giải</a:t>
                </a:r>
              </a:p>
              <a:p>
                <a:pPr algn="just">
                  <a:lnSpc>
                    <a:spcPct val="150000"/>
                  </a:lnSpc>
                  <a:spcBef>
                    <a:spcPts val="600"/>
                  </a:spcBef>
                  <a:spcAft>
                    <a:spcPts val="600"/>
                  </a:spcAft>
                </a:pPr>
                <a:r>
                  <a:rPr lang="en-GB" sz="4400" dirty="0">
                    <a:solidFill>
                      <a:srgbClr val="000000"/>
                    </a:solidFill>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f>
                      <m:fPr>
                        <m:ctrlPr>
                          <a:rPr lang="en-US" sz="5400" i="1">
                            <a:latin typeface="Cambria Math" panose="02040503050406030204" pitchFamily="18" charset="0"/>
                            <a:cs typeface="Arial" panose="020B0604020202020204" pitchFamily="34" charset="0"/>
                          </a:rPr>
                        </m:ctrlPr>
                      </m:fPr>
                      <m:num>
                        <m:r>
                          <a:rPr lang="en-US" sz="5400" i="1">
                            <a:latin typeface="Cambria Math" panose="02040503050406030204" pitchFamily="18" charset="0"/>
                            <a:cs typeface="Arial" panose="020B0604020202020204" pitchFamily="34" charset="0"/>
                          </a:rPr>
                          <m:t>3</m:t>
                        </m:r>
                      </m:num>
                      <m:den>
                        <m:r>
                          <a:rPr lang="en-US" sz="5400" i="1">
                            <a:latin typeface="Cambria Math" panose="02040503050406030204" pitchFamily="18" charset="0"/>
                            <a:cs typeface="Arial" panose="020B0604020202020204" pitchFamily="34" charset="0"/>
                          </a:rPr>
                          <m:t>8</m:t>
                        </m:r>
                      </m:den>
                    </m:f>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của</a:t>
                </a:r>
                <a:r>
                  <a:rPr lang="en-US" sz="4400" dirty="0">
                    <a:latin typeface="Arial" panose="020B0604020202020204" pitchFamily="34" charset="0"/>
                    <a:cs typeface="Arial" panose="020B0604020202020204" pitchFamily="34" charset="0"/>
                  </a:rPr>
                  <a:t> - 20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a:t>
                </a:r>
                <a:endParaRPr lang="en-GB" sz="44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600"/>
                  </a:spcAft>
                </a:pPr>
                <a:r>
                  <a:rPr lang="en-GB" sz="4400" dirty="0">
                    <a:solidFill>
                      <a:srgbClr val="000000"/>
                    </a:solidFill>
                    <a:latin typeface="Arial" panose="020B0604020202020204" pitchFamily="34" charset="0"/>
                    <a:ea typeface="Calibri" panose="020F0502020204030204" pitchFamily="34" charset="0"/>
                    <a:cs typeface="Arial" panose="020B0604020202020204" pitchFamily="34" charset="0"/>
                  </a:rPr>
                  <a:t> (-20) </a:t>
                </a:r>
                <a14:m>
                  <m:oMath xmlns:m="http://schemas.openxmlformats.org/officeDocument/2006/math">
                    <m:r>
                      <a:rPr lang="en-US" sz="4400" b="0" i="0" smtClean="0">
                        <a:solidFill>
                          <a:srgbClr val="000000"/>
                        </a:solidFill>
                        <a:effectLst/>
                        <a:latin typeface="Cambria Math" panose="02040503050406030204" pitchFamily="18" charset="0"/>
                        <a:ea typeface="Calibri" panose="020F0502020204030204" pitchFamily="34" charset="0"/>
                      </a:rPr>
                      <m:t>.</m:t>
                    </m:r>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3</m:t>
                        </m:r>
                      </m:num>
                      <m:den>
                        <m:r>
                          <a:rPr lang="en-GB" sz="4400" i="1">
                            <a:solidFill>
                              <a:srgbClr val="000000"/>
                            </a:solidFill>
                            <a:effectLst/>
                            <a:latin typeface="Cambria Math" panose="02040503050406030204" pitchFamily="18" charset="0"/>
                            <a:ea typeface="Calibri" panose="020F0502020204030204" pitchFamily="34" charset="0"/>
                          </a:rPr>
                          <m:t>8</m:t>
                        </m:r>
                      </m:den>
                    </m:f>
                  </m:oMath>
                </a14:m>
                <a:r>
                  <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−15</m:t>
                        </m:r>
                      </m:num>
                      <m:den>
                        <m:r>
                          <a:rPr lang="en-GB" sz="4400" i="1">
                            <a:solidFill>
                              <a:srgbClr val="000000"/>
                            </a:solidFill>
                            <a:effectLst/>
                            <a:latin typeface="Cambria Math" panose="02040503050406030204" pitchFamily="18" charset="0"/>
                            <a:ea typeface="Calibri" panose="020F0502020204030204" pitchFamily="34" charset="0"/>
                          </a:rPr>
                          <m:t>2</m:t>
                        </m:r>
                      </m:den>
                    </m:f>
                  </m:oMath>
                </a14:m>
                <a:endPar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b) 17% </a:t>
                </a:r>
                <a:r>
                  <a:rPr lang="en-GB" sz="44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của</a:t>
                </a:r>
                <a:r>
                  <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1 200 </a:t>
                </a:r>
                <a:r>
                  <a:rPr lang="en-GB" sz="44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là</a:t>
                </a:r>
                <a:r>
                  <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p>
              <a:p>
                <a:pPr>
                  <a:lnSpc>
                    <a:spcPct val="150000"/>
                  </a:lnSpc>
                </a:pPr>
                <a:r>
                  <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1 200 . </a:t>
                </a:r>
                <a14:m>
                  <m:oMath xmlns:m="http://schemas.openxmlformats.org/officeDocument/2006/math">
                    <m:f>
                      <m:fPr>
                        <m:ctrlPr>
                          <a:rPr lang="en-US" sz="4400" i="1">
                            <a:effectLst/>
                            <a:latin typeface="Cambria Math" panose="02040503050406030204" pitchFamily="18" charset="0"/>
                            <a:ea typeface="Times New Roman" panose="02020603050405020304" pitchFamily="18" charset="0"/>
                          </a:rPr>
                        </m:ctrlPr>
                      </m:fPr>
                      <m:num>
                        <m:r>
                          <a:rPr lang="en-US" sz="44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17</m:t>
                        </m:r>
                      </m:num>
                      <m:den>
                        <m:r>
                          <a:rPr lang="en-US" sz="44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den>
                    </m:f>
                    <m:r>
                      <a:rPr lang="en-US" sz="44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204</a:t>
                </a:r>
                <a:endParaRPr lang="en-US" sz="4400" dirty="0">
                  <a:latin typeface="Arial" panose="020B0604020202020204" pitchFamily="34" charset="0"/>
                  <a:cs typeface="Arial" panose="020B0604020202020204" pitchFamily="34"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9839960" y="1257300"/>
                <a:ext cx="7000239" cy="7170937"/>
              </a:xfrm>
              <a:prstGeom prst="rect">
                <a:avLst/>
              </a:prstGeom>
              <a:blipFill>
                <a:blip r:embed="rId4"/>
                <a:stretch>
                  <a:fillRect l="-3484"/>
                </a:stretch>
              </a:blipFill>
            </p:spPr>
            <p:txBody>
              <a:bodyPr/>
              <a:lstStyle/>
              <a:p>
                <a:r>
                  <a:rPr lang="en-US">
                    <a:noFill/>
                  </a:rPr>
                  <a:t> </a:t>
                </a:r>
              </a:p>
            </p:txBody>
          </p:sp>
        </mc:Fallback>
      </mc:AlternateContent>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strVal val="#ppt_w*0.7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animEffect transition="in" filter="fade">
                                      <p:cBhvr>
                                        <p:cTn id="14" dur="500"/>
                                        <p:tgtEl>
                                          <p:spTgt spid="13"/>
                                        </p:tgtEl>
                                      </p:cBhvr>
                                    </p:animEffect>
                                  </p:childTnLst>
                                </p:cTn>
                              </p:par>
                              <p:par>
                                <p:cTn id="15" presetID="55"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strVal val="#ppt_w*0.70"/>
                                          </p:val>
                                        </p:tav>
                                        <p:tav tm="100000">
                                          <p:val>
                                            <p:strVal val="#ppt_w"/>
                                          </p:val>
                                        </p:tav>
                                      </p:tavLst>
                                    </p:anim>
                                    <p:anim calcmode="lin" valueType="num">
                                      <p:cBhvr>
                                        <p:cTn id="18" dur="500" fill="hold"/>
                                        <p:tgtEl>
                                          <p:spTgt spid="16"/>
                                        </p:tgtEl>
                                        <p:attrNameLst>
                                          <p:attrName>ppt_h</p:attrName>
                                        </p:attrNameLst>
                                      </p:cBhvr>
                                      <p:tavLst>
                                        <p:tav tm="0">
                                          <p:val>
                                            <p:strVal val="#ppt_h"/>
                                          </p:val>
                                        </p:tav>
                                        <p:tav tm="100000">
                                          <p:val>
                                            <p:strVal val="#ppt_h"/>
                                          </p:val>
                                        </p:tav>
                                      </p:tavLst>
                                    </p:anim>
                                    <p:animEffect transition="in" filter="fade">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8"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p:tgtEl>
                                          <p:spTgt spid="4"/>
                                        </p:tgtEl>
                                        <p:attrNameLst>
                                          <p:attrName>ppt_x</p:attrName>
                                        </p:attrNameLst>
                                      </p:cBhvr>
                                      <p:tavLst>
                                        <p:tav tm="0">
                                          <p:val>
                                            <p:strVal val="#ppt_x-#ppt_w*1.125000"/>
                                          </p:val>
                                        </p:tav>
                                        <p:tav tm="100000">
                                          <p:val>
                                            <p:strVal val="#ppt_x"/>
                                          </p:val>
                                        </p:tav>
                                      </p:tavLst>
                                    </p:anim>
                                    <p:animEffect transition="in" filter="wipe(right)">
                                      <p:cBhvr>
                                        <p:cTn id="25" dur="500"/>
                                        <p:tgtEl>
                                          <p:spTgt spid="4"/>
                                        </p:tgtEl>
                                      </p:cBhvr>
                                    </p:animEffect>
                                  </p:childTnLst>
                                </p:cTn>
                              </p:par>
                              <p:par>
                                <p:cTn id="26" presetID="12" presetClass="entr" presetSubtype="8"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p:tgtEl>
                                          <p:spTgt spid="15"/>
                                        </p:tgtEl>
                                        <p:attrNameLst>
                                          <p:attrName>ppt_x</p:attrName>
                                        </p:attrNameLst>
                                      </p:cBhvr>
                                      <p:tavLst>
                                        <p:tav tm="0">
                                          <p:val>
                                            <p:strVal val="#ppt_x-#ppt_w*1.125000"/>
                                          </p:val>
                                        </p:tav>
                                        <p:tav tm="100000">
                                          <p:val>
                                            <p:strVal val="#ppt_x"/>
                                          </p:val>
                                        </p:tav>
                                      </p:tavLst>
                                    </p:anim>
                                    <p:animEffect transition="in" filter="wipe(right)">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590</TotalTime>
  <Words>1957</Words>
  <Application>Microsoft Office PowerPoint</Application>
  <PresentationFormat>Custom</PresentationFormat>
  <Paragraphs>140</Paragraphs>
  <Slides>38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Times New Roman</vt:lpstr>
      <vt:lpstr>Calibri</vt:lpstr>
      <vt:lpstr>Wingdings</vt:lpstr>
      <vt:lpstr>Arial</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phuong le</cp:lastModifiedBy>
  <cp:revision>32</cp:revision>
  <dcterms:created xsi:type="dcterms:W3CDTF">2006-08-16T00:00:00Z</dcterms:created>
  <dcterms:modified xsi:type="dcterms:W3CDTF">2024-04-17T04:19:33Z</dcterms:modified>
  <dc:identifier>DAEs52c6gtQ</dc:identifier>
</cp:coreProperties>
</file>