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80" r:id="rId2"/>
    <p:sldId id="2645" r:id="rId3"/>
    <p:sldId id="315" r:id="rId4"/>
    <p:sldId id="2646" r:id="rId5"/>
    <p:sldId id="2677" r:id="rId6"/>
    <p:sldId id="2678" r:id="rId7"/>
    <p:sldId id="2682" r:id="rId8"/>
    <p:sldId id="2647" r:id="rId9"/>
    <p:sldId id="2679" r:id="rId10"/>
    <p:sldId id="2681" r:id="rId11"/>
    <p:sldId id="2662" r:id="rId12"/>
    <p:sldId id="2665" r:id="rId13"/>
    <p:sldId id="2666" r:id="rId14"/>
    <p:sldId id="2683" r:id="rId15"/>
    <p:sldId id="2684" r:id="rId16"/>
    <p:sldId id="2650" r:id="rId17"/>
    <p:sldId id="2671" r:id="rId18"/>
    <p:sldId id="2672" r:id="rId19"/>
    <p:sldId id="2673" r:id="rId20"/>
    <p:sldId id="2674" r:id="rId21"/>
    <p:sldId id="2675" r:id="rId22"/>
    <p:sldId id="2685" r:id="rId23"/>
    <p:sldId id="2693" r:id="rId24"/>
    <p:sldId id="2692" r:id="rId25"/>
    <p:sldId id="3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85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24</a:t>
            </a:fld>
            <a:endParaRPr lang="en-US"/>
          </a:p>
        </p:txBody>
      </p:sp>
    </p:spTree>
    <p:extLst>
      <p:ext uri="{BB962C8B-B14F-4D97-AF65-F5344CB8AC3E}">
        <p14:creationId xmlns:p14="http://schemas.microsoft.com/office/powerpoint/2010/main" val="1510059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7353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2025/1/9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978143wtjw47xp5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9624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916380xpqefk44q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105487">
            <a:off x="2540000" y="-812800"/>
            <a:ext cx="533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978143wtjw47xp5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200" y="4191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812800" y="1143000"/>
            <a:ext cx="10566400" cy="5105400"/>
          </a:xfrm>
          <a:prstGeom prst="rect">
            <a:avLst/>
          </a:prstGeom>
        </p:spPr>
        <p:txBody>
          <a:bodyPr spcFirstLastPara="1" wrap="none" fromWordArt="1">
            <a:prstTxWarp prst="textArchUp">
              <a:avLst>
                <a:gd name="adj" fmla="val 10800004"/>
              </a:avLst>
            </a:prstTxWarp>
          </a:bodyPr>
          <a:lstStyle/>
          <a:p>
            <a:pPr algn="ct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Chào</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mừng</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các</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thầy</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cô</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về</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dự</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err="1">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lớp</a:t>
            </a:r>
            <a:r>
              <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a:t>
            </a:r>
            <a:r>
              <a:rPr lang="en-US" sz="4000" b="1" kern="10" dirty="0" smtClean="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3A</a:t>
            </a:r>
            <a:endParaRPr lang="en-US" sz="40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
        <p:nvSpPr>
          <p:cNvPr id="3078" name="Text Box 35"/>
          <p:cNvSpPr txBox="1">
            <a:spLocks noChangeArrowheads="1"/>
          </p:cNvSpPr>
          <p:nvPr/>
        </p:nvSpPr>
        <p:spPr bwMode="auto">
          <a:xfrm>
            <a:off x="1930400" y="5250359"/>
            <a:ext cx="8737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4400" b="1" i="1" dirty="0" err="1">
                <a:solidFill>
                  <a:srgbClr val="7030A0"/>
                </a:solidFill>
                <a:latin typeface="Times New Roman" pitchFamily="18" charset="0"/>
                <a:cs typeface="Times New Roman" pitchFamily="18" charset="0"/>
              </a:rPr>
              <a:t>Giáo</a:t>
            </a:r>
            <a:r>
              <a:rPr lang="en-US" altLang="en-US" sz="4400" b="1" i="1" dirty="0">
                <a:solidFill>
                  <a:srgbClr val="7030A0"/>
                </a:solidFill>
                <a:latin typeface="Times New Roman" pitchFamily="18" charset="0"/>
                <a:cs typeface="Times New Roman" pitchFamily="18" charset="0"/>
              </a:rPr>
              <a:t> </a:t>
            </a:r>
            <a:r>
              <a:rPr lang="en-US" altLang="en-US" sz="4400" b="1" i="1" dirty="0" err="1">
                <a:solidFill>
                  <a:srgbClr val="7030A0"/>
                </a:solidFill>
                <a:latin typeface="Times New Roman" pitchFamily="18" charset="0"/>
                <a:cs typeface="Times New Roman" pitchFamily="18" charset="0"/>
              </a:rPr>
              <a:t>viên</a:t>
            </a:r>
            <a:r>
              <a:rPr lang="en-US" altLang="en-US" sz="4400" b="1" i="1" dirty="0">
                <a:solidFill>
                  <a:srgbClr val="7030A0"/>
                </a:solidFill>
                <a:latin typeface="Times New Roman" pitchFamily="18" charset="0"/>
                <a:cs typeface="Times New Roman" pitchFamily="18" charset="0"/>
              </a:rPr>
              <a:t>: </a:t>
            </a:r>
            <a:r>
              <a:rPr lang="en-US" altLang="en-US" sz="4400" b="1" i="1" dirty="0" smtClean="0">
                <a:solidFill>
                  <a:srgbClr val="7030A0"/>
                </a:solidFill>
                <a:latin typeface="Times New Roman" pitchFamily="18" charset="0"/>
                <a:cs typeface="Times New Roman" pitchFamily="18" charset="0"/>
              </a:rPr>
              <a:t>…………………………..</a:t>
            </a:r>
            <a:endParaRPr lang="en-US" altLang="en-US" sz="4400" b="1" i="1" dirty="0">
              <a:solidFill>
                <a:srgbClr val="7030A0"/>
              </a:solidFill>
              <a:latin typeface="Times New Roman" pitchFamily="18" charset="0"/>
              <a:cs typeface="Times New Roman" pitchFamily="18" charset="0"/>
            </a:endParaRPr>
          </a:p>
        </p:txBody>
      </p:sp>
      <p:sp>
        <p:nvSpPr>
          <p:cNvPr id="3079" name="Text Box 35"/>
          <p:cNvSpPr txBox="1">
            <a:spLocks noChangeArrowheads="1"/>
          </p:cNvSpPr>
          <p:nvPr/>
        </p:nvSpPr>
        <p:spPr bwMode="auto">
          <a:xfrm>
            <a:off x="2230967" y="3200400"/>
            <a:ext cx="79798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5400" b="1" dirty="0" err="1">
                <a:solidFill>
                  <a:srgbClr val="FF0000"/>
                </a:solidFill>
                <a:latin typeface="Times New Roman" pitchFamily="18" charset="0"/>
                <a:cs typeface="Times New Roman" pitchFamily="18" charset="0"/>
              </a:rPr>
              <a:t>Môn</a:t>
            </a:r>
            <a:r>
              <a:rPr lang="en-US" altLang="en-US" sz="5400" b="1" dirty="0">
                <a:solidFill>
                  <a:srgbClr val="FF0000"/>
                </a:solidFill>
                <a:latin typeface="Times New Roman" pitchFamily="18" charset="0"/>
                <a:cs typeface="Times New Roman" pitchFamily="18" charset="0"/>
              </a:rPr>
              <a:t>: </a:t>
            </a:r>
            <a:r>
              <a:rPr lang="en-US" altLang="en-US" sz="5400" b="1" dirty="0" err="1">
                <a:solidFill>
                  <a:srgbClr val="FF0000"/>
                </a:solidFill>
                <a:latin typeface="Times New Roman" pitchFamily="18" charset="0"/>
                <a:cs typeface="Times New Roman" pitchFamily="18" charset="0"/>
              </a:rPr>
              <a:t>Tiếng</a:t>
            </a:r>
            <a:r>
              <a:rPr lang="en-US" altLang="en-US" sz="5400" b="1" dirty="0">
                <a:solidFill>
                  <a:srgbClr val="FF0000"/>
                </a:solidFill>
                <a:latin typeface="Times New Roman" pitchFamily="18" charset="0"/>
                <a:cs typeface="Times New Roman" pitchFamily="18" charset="0"/>
              </a:rPr>
              <a:t> </a:t>
            </a:r>
            <a:r>
              <a:rPr lang="en-US" altLang="en-US" sz="5400" b="1" dirty="0" err="1" smtClean="0">
                <a:solidFill>
                  <a:srgbClr val="FF0000"/>
                </a:solidFill>
                <a:latin typeface="Times New Roman" pitchFamily="18" charset="0"/>
                <a:cs typeface="Times New Roman" pitchFamily="18" charset="0"/>
              </a:rPr>
              <a:t>Việt</a:t>
            </a:r>
            <a:endParaRPr lang="en-US" altLang="en-US" sz="5400" b="1" dirty="0">
              <a:solidFill>
                <a:srgbClr val="FF0000"/>
              </a:solidFill>
              <a:latin typeface="HP001 4 hàng" pitchFamily="34" charset="0"/>
              <a:cs typeface="Times New Roman" pitchFamily="18" charset="0"/>
            </a:endParaRPr>
          </a:p>
        </p:txBody>
      </p:sp>
    </p:spTree>
    <p:extLst>
      <p:ext uri="{BB962C8B-B14F-4D97-AF65-F5344CB8AC3E}">
        <p14:creationId xmlns:p14="http://schemas.microsoft.com/office/powerpoint/2010/main" val="3466242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fill="hold" grpId="0" nodeType="afterEffect">
                                  <p:stCondLst>
                                    <p:cond delay="0"/>
                                  </p:stCondLst>
                                  <p:childTnLst>
                                    <p:animClr clrSpc="hsl" dir="cw">
                                      <p:cBhvr override="childStyle">
                                        <p:cTn id="6" dur="2000" fill="hold"/>
                                        <p:tgtEl>
                                          <p:spTgt spid="7"/>
                                        </p:tgtEl>
                                        <p:attrNameLst>
                                          <p:attrName>style.color</p:attrName>
                                        </p:attrNameLst>
                                      </p:cBhvr>
                                      <p:by>
                                        <p:hsl h="-7200000" s="0" l="0"/>
                                      </p:by>
                                    </p:animClr>
                                    <p:animClr clrSpc="hsl" dir="cw">
                                      <p:cBhvr>
                                        <p:cTn id="7" dur="2000" fill="hold"/>
                                        <p:tgtEl>
                                          <p:spTgt spid="7"/>
                                        </p:tgtEl>
                                        <p:attrNameLst>
                                          <p:attrName>fillcolor</p:attrName>
                                        </p:attrNameLst>
                                      </p:cBhvr>
                                      <p:by>
                                        <p:hsl h="-7200000" s="0" l="0"/>
                                      </p:by>
                                    </p:animClr>
                                    <p:animClr clrSpc="hsl" dir="cw">
                                      <p:cBhvr>
                                        <p:cTn id="8" dur="2000" fill="hold"/>
                                        <p:tgtEl>
                                          <p:spTgt spid="7"/>
                                        </p:tgtEl>
                                        <p:attrNameLst>
                                          <p:attrName>stroke.color</p:attrName>
                                        </p:attrNameLst>
                                      </p:cBhvr>
                                      <p:by>
                                        <p:hsl h="-7200000" s="0" l="0"/>
                                      </p:by>
                                    </p:animClr>
                                    <p:set>
                                      <p:cBhvr>
                                        <p:cTn id="9" dur="2000" fill="hold"/>
                                        <p:tgtEl>
                                          <p:spTgt spid="7"/>
                                        </p:tgtEl>
                                        <p:attrNameLst>
                                          <p:attrName>fill.type</p:attrName>
                                        </p:attrNameLst>
                                      </p:cBhvr>
                                      <p:to>
                                        <p:strVal val="solid"/>
                                      </p:to>
                                    </p:set>
                                  </p:childTnLst>
                                </p:cTn>
                              </p:par>
                              <p:par>
                                <p:cTn id="10" presetID="23" presetClass="emph" presetSubtype="0" fill="hold" grpId="1" nodeType="withEffect">
                                  <p:stCondLst>
                                    <p:cond delay="0"/>
                                  </p:stCondLst>
                                  <p:childTnLst>
                                    <p:animClr clrSpc="hsl" dir="cw">
                                      <p:cBhvr override="childStyle">
                                        <p:cTn id="11" dur="2000" fill="hold"/>
                                        <p:tgtEl>
                                          <p:spTgt spid="7"/>
                                        </p:tgtEl>
                                        <p:attrNameLst>
                                          <p:attrName>style.color</p:attrName>
                                        </p:attrNameLst>
                                      </p:cBhvr>
                                      <p:by>
                                        <p:hsl h="10842353" s="0" l="0"/>
                                      </p:by>
                                    </p:animClr>
                                    <p:animClr clrSpc="hsl" dir="cw">
                                      <p:cBhvr>
                                        <p:cTn id="12" dur="2000" fill="hold"/>
                                        <p:tgtEl>
                                          <p:spTgt spid="7"/>
                                        </p:tgtEl>
                                        <p:attrNameLst>
                                          <p:attrName>fillcolor</p:attrName>
                                        </p:attrNameLst>
                                      </p:cBhvr>
                                      <p:by>
                                        <p:hsl h="10842353" s="0" l="0"/>
                                      </p:by>
                                    </p:animClr>
                                    <p:animClr clrSpc="hsl" dir="cw">
                                      <p:cBhvr>
                                        <p:cTn id="13" dur="2000" fill="hold"/>
                                        <p:tgtEl>
                                          <p:spTgt spid="7"/>
                                        </p:tgtEl>
                                        <p:attrNameLst>
                                          <p:attrName>stroke.color</p:attrName>
                                        </p:attrNameLst>
                                      </p:cBhvr>
                                      <p:by>
                                        <p:hsl h="10842353" s="0" l="0"/>
                                      </p:by>
                                    </p:animClr>
                                    <p:set>
                                      <p:cBhvr>
                                        <p:cTn id="14" dur="2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dirty="0" err="1">
                <a:solidFill>
                  <a:srgbClr val="FF0066"/>
                </a:solidFill>
                <a:latin typeface="Times New Roman" panose="02020603050405020304" pitchFamily="18" charset="0"/>
                <a:cs typeface="Times New Roman" panose="02020603050405020304" pitchFamily="18" charset="0"/>
              </a:rPr>
              <a:t>Luyện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câu</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dài</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Times New Roman" panose="02020603050405020304" pitchFamily="18" charset="0"/>
                <a:cs typeface="Times New Roman" panose="02020603050405020304" pitchFamily="18" charset="0"/>
              </a:rPr>
              <a:t>Một lần, vào giờ kiểm tra Toán cuối năm,</a:t>
            </a:r>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trong khi các bạn khác mải miết làm bài</a:t>
            </a:r>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thì không hiểu sao</a:t>
            </a:r>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Huy-gô lại ngồi cắn bút từ đầu</a:t>
            </a:r>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giờ.</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Times New Roman" panose="02020603050405020304" pitchFamily="18" charset="0"/>
                <a:cs typeface="Times New Roman" panose="02020603050405020304" pitchFamily="18" charset="0"/>
              </a:rPr>
              <a:t>Huy-gô mải miết viết và may thay, khi tiếng trống báo hết giờ vang lên</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thì cậu cũng viết xong đáp số và mang bài lên nộp.</a:t>
            </a:r>
            <a:endParaRPr lang="en-US" sz="2800" dirty="0">
              <a:solidFill>
                <a:schemeClr val="tx2"/>
              </a:solidFill>
              <a:latin typeface="Times New Roman" panose="02020603050405020304" pitchFamily="18" charset="0"/>
              <a:cs typeface="Times New Roman" panose="02020603050405020304" pitchFamily="18" charset="0"/>
            </a:endParaRP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1990288"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6709179" y="149253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4561590" y="1947126"/>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1834901" y="193486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5735680" y="333444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0886898" y="3275782"/>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4470678" y="377901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2164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Vích-to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Một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Huy-gô </a:t>
            </a:r>
            <a:r>
              <a:rPr kumimoji="0" lang="vi-VN" sz="24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Lời giải bài toán được viết bằng thơ! À, ra thế!</a:t>
            </a:r>
          </a:p>
          <a:p>
            <a:pPr lvl="0" algn="ju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lang="en-US" sz="2400" dirty="0">
                <a:solidFill>
                  <a:prstClr val="black"/>
                </a:solidFill>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này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Vích</a:t>
            </a:r>
            <a:r>
              <a:rPr lang="en-US" sz="2400" dirty="0">
                <a:latin typeface="Times New Roman" pitchFamily="18" charset="0"/>
                <a:ea typeface="Arial-Rounded" panose="020B0500000000000000" pitchFamily="34" charset="0"/>
                <a:cs typeface="Times New Roman" pitchFamily="18" charset="0"/>
              </a:rPr>
              <a:t>-to-</a:t>
            </a:r>
            <a:r>
              <a:rPr lang="en-US" sz="2400" dirty="0" err="1">
                <a:latin typeface="Times New Roman" pitchFamily="18" charset="0"/>
                <a:ea typeface="Arial-Rounded" panose="020B0500000000000000" pitchFamily="34" charset="0"/>
                <a:cs typeface="Times New Roman" pitchFamily="18" charset="0"/>
              </a:rPr>
              <a:t>Huy</a:t>
            </a:r>
            <a:r>
              <a:rPr lang="en-US" sz="2400" dirty="0">
                <a:latin typeface="Times New Roman" pitchFamily="18" charset="0"/>
                <a:ea typeface="Arial-Rounded" panose="020B0500000000000000" pitchFamily="34" charset="0"/>
                <a:cs typeface="Times New Roman" pitchFamily="18" charset="0"/>
              </a:rPr>
              <a:t>-</a:t>
            </a:r>
            <a:r>
              <a:rPr lang="en-US" sz="2400" dirty="0" err="1">
                <a:latin typeface="Times New Roman" pitchFamily="18" charset="0"/>
                <a:ea typeface="Arial-Rounded" panose="020B0500000000000000" pitchFamily="34" charset="0"/>
                <a:cs typeface="Times New Roman" pitchFamily="18" charset="0"/>
              </a:rPr>
              <a:t>gô</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trở</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thành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văn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kịch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tiếng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thế</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giới</a:t>
            </a:r>
            <a:r>
              <a:rPr lang="en-US" sz="2400" dirty="0">
                <a:latin typeface="Times New Roman" pitchFamily="18" charset="0"/>
                <a:ea typeface="Arial-Rounded" panose="020B0500000000000000" pitchFamily="34" charset="0"/>
                <a:cs typeface="Times New Roman" pitchFamily="18" charset="0"/>
              </a:rPr>
              <a:t>. </a:t>
            </a:r>
            <a:endParaRPr lang="en-US" sz="2400" dirty="0">
              <a:solidFill>
                <a:prstClr val="black"/>
              </a:solidFill>
              <a:latin typeface="+mj-lt"/>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970375"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Cùng</a:t>
            </a:r>
            <a:r>
              <a:rPr kumimoji="0" lang="en-US" sz="3200" b="1" i="0" u="none" strike="noStrike" kern="1200" cap="none" spc="0" normalizeH="0" noProof="0" dirty="0">
                <a:ln>
                  <a:noFill/>
                </a:ln>
                <a:solidFill>
                  <a:prstClr val="white"/>
                </a:solidFill>
                <a:effectLst/>
                <a:uLnTx/>
                <a:uFillTx/>
                <a:latin typeface="Times New Roman" pitchFamily="18" charset="0"/>
                <a:cs typeface="Times New Roman" pitchFamily="18" charset="0"/>
              </a:rPr>
              <a:t> chia </a:t>
            </a:r>
            <a:r>
              <a:rPr kumimoji="0" lang="en-US" sz="32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đoạn</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9256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Times New Roman" panose="02020603050405020304" pitchFamily="18" charset="0"/>
                <a:cs typeface="Times New Roman" panose="02020603050405020304" pitchFamily="18"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411778"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b="1" dirty="0">
                <a:solidFill>
                  <a:srgbClr val="000000"/>
                </a:solidFill>
                <a:latin typeface="Times New Roman" panose="02020603050405020304" pitchFamily="18" charset="0"/>
                <a:cs typeface="Times New Roman" panose="02020603050405020304" pitchFamily="18"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37573" y="3691097"/>
            <a:ext cx="11351465" cy="13892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498853"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b="1" dirty="0">
                <a:solidFill>
                  <a:srgbClr val="000000"/>
                </a:solidFill>
                <a:latin typeface="Times New Roman" panose="02020603050405020304" pitchFamily="18" charset="0"/>
                <a:cs typeface="Times New Roman" panose="02020603050405020304" pitchFamily="18"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5161538"/>
            <a:ext cx="11468246" cy="6858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466379" y="5090362"/>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b="1" dirty="0">
                <a:solidFill>
                  <a:srgbClr val="000000"/>
                </a:solidFill>
                <a:latin typeface="Times New Roman" panose="02020603050405020304" pitchFamily="18" charset="0"/>
                <a:cs typeface="Times New Roman" panose="02020603050405020304" pitchFamily="18" charset="0"/>
                <a:sym typeface="Arial"/>
              </a:rPr>
              <a:t>4</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181549" y="85423"/>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itchFamily="18" charset="0"/>
                <a:ea typeface="Arial-Rounded" panose="020B0500000000000000" pitchFamily="34" charset="0"/>
                <a:cs typeface="Times New Roman" pitchFamily="18" charset="0"/>
              </a:rPr>
              <a:t>Luyện</a:t>
            </a:r>
            <a:r>
              <a:rPr lang="en-US" altLang="zh-CN" sz="36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0070C0"/>
                </a:solidFill>
                <a:latin typeface="Times New Roman" pitchFamily="18" charset="0"/>
                <a:ea typeface="Arial-Rounded" panose="020B0500000000000000" pitchFamily="34" charset="0"/>
                <a:cs typeface="Times New Roman" pitchFamily="18" charset="0"/>
              </a:rPr>
              <a:t>đọc</a:t>
            </a:r>
            <a:r>
              <a:rPr lang="en-US" altLang="zh-CN" sz="36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0070C0"/>
                </a:solidFill>
                <a:latin typeface="Times New Roman" pitchFamily="18" charset="0"/>
                <a:ea typeface="Arial-Rounded" panose="020B0500000000000000" pitchFamily="34" charset="0"/>
                <a:cs typeface="Times New Roman" pitchFamily="18" charset="0"/>
              </a:rPr>
              <a:t>nhóm</a:t>
            </a:r>
            <a:endParaRPr lang="zh-CN" altLang="en-US" sz="36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7030A0"/>
                </a:solidFill>
                <a:latin typeface="Times New Roman" pitchFamily="18" charset="0"/>
                <a:ea typeface="Arial-Rounded" panose="020B0500000000000000" pitchFamily="34" charset="0"/>
                <a:cs typeface="Times New Roman" pitchFamily="18" charset="0"/>
              </a:rPr>
              <a:t>Yêu</a:t>
            </a:r>
            <a:r>
              <a:rPr lang="zh-CN" altLang="en-US" sz="3300" b="1"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b="1" kern="1200" dirty="0" err="1">
                <a:solidFill>
                  <a:srgbClr val="7030A0"/>
                </a:solidFill>
                <a:latin typeface="Times New Roman" pitchFamily="18" charset="0"/>
                <a:ea typeface="Arial-Rounded" panose="020B0500000000000000" pitchFamily="34" charset="0"/>
                <a:cs typeface="Times New Roman" pitchFamily="18" charset="0"/>
              </a:rPr>
              <a:t>cầu</a:t>
            </a:r>
            <a:endParaRPr lang="zh-CN" altLang="en-US" sz="3300" b="1" kern="1200" dirty="0">
              <a:solidFill>
                <a:srgbClr val="7030A0"/>
              </a:solidFill>
              <a:latin typeface="Times New Roman" pitchFamily="18" charset="0"/>
              <a:ea typeface="Arial-Rounded" panose="020B0500000000000000" pitchFamily="34" charset="0"/>
              <a:cs typeface="Times New Roman" pitchFamily="18" charset="0"/>
            </a:endParaRPr>
          </a:p>
          <a:p>
            <a:pPr>
              <a:buSzPts val="2800"/>
            </a:pPr>
            <a:r>
              <a:rPr lang="en-US" altLang="zh-CN"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Phân</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công</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đọc</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theo</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đoạn</a:t>
            </a:r>
            <a:endParaRPr lang="zh-CN" altLang="en-US" sz="3300" kern="1200" dirty="0">
              <a:solidFill>
                <a:srgbClr val="7030A0"/>
              </a:solidFill>
              <a:latin typeface="Times New Roman" pitchFamily="18" charset="0"/>
              <a:ea typeface="Arial-Rounded" panose="020B0500000000000000" pitchFamily="34" charset="0"/>
              <a:cs typeface="Times New Roman" pitchFamily="18" charset="0"/>
            </a:endParaRPr>
          </a:p>
          <a:p>
            <a:pPr>
              <a:buSzPts val="2800"/>
            </a:pPr>
            <a:r>
              <a:rPr lang="en-US" altLang="zh-CN"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Tất</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cả</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thành</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viên</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đều</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đọc</a:t>
            </a:r>
            <a:endParaRPr lang="zh-CN" altLang="en-US" sz="3300" kern="1200" dirty="0">
              <a:solidFill>
                <a:srgbClr val="7030A0"/>
              </a:solidFill>
              <a:latin typeface="Times New Roman" pitchFamily="18" charset="0"/>
              <a:ea typeface="Arial-Rounded" panose="020B0500000000000000" pitchFamily="34" charset="0"/>
              <a:cs typeface="Times New Roman" pitchFamily="18" charset="0"/>
            </a:endParaRPr>
          </a:p>
          <a:p>
            <a:pPr>
              <a:buSzPts val="2800"/>
            </a:pPr>
            <a:r>
              <a:rPr lang="en-US" altLang="zh-CN"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Giải</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nghĩa</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từ</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cùng</a:t>
            </a:r>
            <a:r>
              <a:rPr lang="zh-CN" altLang="en-US" sz="3300" kern="1200" dirty="0">
                <a:solidFill>
                  <a:srgbClr val="7030A0"/>
                </a:solidFill>
                <a:latin typeface="Times New Roman" pitchFamily="18" charset="0"/>
                <a:ea typeface="Arial-Rounded" panose="020B0500000000000000" pitchFamily="34" charset="0"/>
                <a:cs typeface="Times New Roman" pitchFamily="18" charset="0"/>
              </a:rPr>
              <a:t> </a:t>
            </a:r>
            <a:r>
              <a:rPr lang="en-US" altLang="zh-CN" sz="3300" kern="1200" dirty="0" err="1">
                <a:solidFill>
                  <a:srgbClr val="7030A0"/>
                </a:solidFill>
                <a:latin typeface="Times New Roman" pitchFamily="18" charset="0"/>
                <a:ea typeface="Arial-Rounded" panose="020B0500000000000000" pitchFamily="34" charset="0"/>
                <a:cs typeface="Times New Roman" pitchFamily="18" charset="0"/>
              </a:rPr>
              <a:t>nhau</a:t>
            </a:r>
            <a:endParaRPr lang="zh-CN" altLang="en-US" sz="3300" kern="1200" dirty="0">
              <a:solidFill>
                <a:srgbClr val="7030A0"/>
              </a:solidFill>
              <a:latin typeface="Times New Roman" pitchFamily="18" charset="0"/>
              <a:ea typeface="Arial-Rounded" panose="020B0500000000000000" pitchFamily="34" charset="0"/>
              <a:cs typeface="Times New Roman" pitchFamily="18"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105527" y="3633568"/>
            <a:ext cx="7363326" cy="2598789"/>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440927" y="1421739"/>
            <a:ext cx="3600345" cy="665888"/>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792478" cy="602216"/>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837362" cy="602216"/>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2</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4339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Ngắt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nghỉ</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3</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b="1" dirty="0">
                <a:solidFill>
                  <a:srgbClr val="7030A0"/>
                </a:solidFill>
                <a:latin typeface="Times New Roman" panose="02020603050405020304" pitchFamily="18" charset="0"/>
                <a:cs typeface="Times New Roman" panose="02020603050405020304" pitchFamily="18" charset="0"/>
              </a:rPr>
              <a:t>GIẢI NGHĨA TỪ</a:t>
            </a:r>
          </a:p>
        </p:txBody>
      </p:sp>
      <p:sp>
        <p:nvSpPr>
          <p:cNvPr id="6" name="TextBox 5">
            <a:extLst>
              <a:ext uri="{FF2B5EF4-FFF2-40B4-BE49-F238E27FC236}">
                <a16:creationId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Vích</a:t>
            </a:r>
            <a:r>
              <a:rPr lang="en-US" sz="2800" dirty="0">
                <a:latin typeface="Times New Roman" panose="02020603050405020304" pitchFamily="18" charset="0"/>
                <a:cs typeface="Times New Roman" panose="02020603050405020304" pitchFamily="18" charset="0"/>
              </a:rPr>
              <a:t> to-</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gô</a:t>
            </a:r>
            <a:r>
              <a:rPr lang="en-US" sz="2800" dirty="0">
                <a:latin typeface="Times New Roman" panose="02020603050405020304" pitchFamily="18" charset="0"/>
                <a:cs typeface="Times New Roman" panose="02020603050405020304" pitchFamily="18"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2"/>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Thở phào:</a:t>
            </a:r>
            <a:endParaRPr lang="en-US" sz="2800" b="1"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solidFill>
                <a:srgbClr val="FF0000"/>
              </a:solidFill>
              <a:latin typeface="Times New Roman" panose="02020603050405020304" pitchFamily="18" charset="0"/>
              <a:cs typeface="Times New Roman" panose="02020603050405020304" pitchFamily="18" charset="0"/>
            </a:endParaRPr>
          </a:p>
          <a:p>
            <a:pPr algn="just"/>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16220" y="1433433"/>
            <a:ext cx="7113001" cy="1231106"/>
          </a:xfrm>
          <a:prstGeom prst="rect">
            <a:avLst/>
          </a:prstGeom>
          <a:noFill/>
        </p:spPr>
        <p:txBody>
          <a:bodyPr wrap="square" rtlCol="0">
            <a:spAutoFit/>
          </a:bodyPr>
          <a:lstStyle/>
          <a:p>
            <a:pPr lvl="0" algn="just"/>
            <a:r>
              <a:rPr lang="vi-VN" sz="2800" dirty="0" smtClean="0">
                <a:solidFill>
                  <a:srgbClr val="FF0000"/>
                </a:solidFill>
                <a:latin typeface="Times New Roman" panose="02020603050405020304" pitchFamily="18" charset="0"/>
                <a:cs typeface="Times New Roman" panose="02020603050405020304" pitchFamily="18" charset="0"/>
              </a:rPr>
              <a:t>(1802-1885</a:t>
            </a:r>
            <a:r>
              <a:rPr lang="vi-VN" sz="2800" dirty="0">
                <a:solidFill>
                  <a:srgbClr val="FF0000"/>
                </a:solidFill>
                <a:latin typeface="Times New Roman" panose="02020603050405020304" pitchFamily="18" charset="0"/>
                <a:cs typeface="Times New Roman" panose="02020603050405020304" pitchFamily="18" charset="0"/>
              </a:rPr>
              <a:t>, có sách phiên âm là Uy-gô): nhà văn, nhà thơ, nhà viết kịch nổi tiếng người Pháp.</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1809945" y="4861496"/>
            <a:ext cx="6919275" cy="954107"/>
          </a:xfrm>
          <a:prstGeom prst="rect">
            <a:avLst/>
          </a:prstGeom>
          <a:noFill/>
        </p:spPr>
        <p:txBody>
          <a:bodyPr wrap="square" rtlCol="0">
            <a:spAutoFit/>
          </a:bodyPr>
          <a:lstStyle/>
          <a:p>
            <a:pPr lvl="0" algn="just"/>
            <a:r>
              <a:rPr lang="vi-VN" sz="2800" dirty="0">
                <a:solidFill>
                  <a:srgbClr val="FF0000"/>
                </a:solidFill>
                <a:latin typeface="Times New Roman" panose="02020603050405020304" pitchFamily="18" charset="0"/>
                <a:cs typeface="Times New Roman" panose="02020603050405020304" pitchFamily="18" charset="0"/>
              </a:rPr>
              <a:t>thở ra một hơi dài vẻ khoan khái, nhẹ nhõm vì đã trút được điều lo lắng trong lòng.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167470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17981" y="869768"/>
            <a:ext cx="4529508" cy="434195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830847" y="2071063"/>
            <a:ext cx="4240001" cy="861774"/>
          </a:xfrm>
          <a:prstGeom prst="rect">
            <a:avLst/>
          </a:prstGeom>
          <a:noFill/>
        </p:spPr>
        <p:txBody>
          <a:bodyPr wrap="square" rtlCol="0">
            <a:spAutoFit/>
          </a:bodyPr>
          <a:lstStyle/>
          <a:p>
            <a:r>
              <a:rPr lang="en-US" sz="5000" b="1" dirty="0" err="1">
                <a:solidFill>
                  <a:srgbClr val="7030A0"/>
                </a:solidFill>
                <a:latin typeface="Times New Roman" panose="02020603050405020304" pitchFamily="18" charset="0"/>
                <a:cs typeface="Times New Roman" panose="02020603050405020304" pitchFamily="18" charset="0"/>
              </a:rPr>
              <a:t>Trả</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lời</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câu</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hỏi</a:t>
            </a:r>
            <a:endParaRPr lang="en-US" sz="5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494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46549" y="-27375"/>
            <a:ext cx="3366143" cy="707886"/>
          </a:xfrm>
          <a:prstGeom prst="rect">
            <a:avLst/>
          </a:prstGeom>
        </p:spPr>
        <p:txBody>
          <a:bodyPr wrap="square">
            <a:spAutoFit/>
          </a:bodyPr>
          <a:lstStyle/>
          <a:p>
            <a:pPr algn="ctr" defTabSz="457200">
              <a:defRPr/>
            </a:pPr>
            <a:r>
              <a:rPr lang="en-US" altLang="zh-CN" sz="40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altLang="zh-CN" sz="40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40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40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88024" y="1378955"/>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480892"/>
            <a:ext cx="9762841" cy="584775"/>
          </a:xfrm>
          <a:prstGeom prst="rect">
            <a:avLst/>
          </a:prstGeom>
        </p:spPr>
        <p:txBody>
          <a:bodyPr wrap="square">
            <a:spAutoFit/>
          </a:bodyPr>
          <a:lstStyle/>
          <a:p>
            <a:pPr algn="just" defTabSz="457200">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691929" y="2101405"/>
            <a:ext cx="9762841" cy="1077218"/>
          </a:xfrm>
          <a:prstGeom prst="rect">
            <a:avLst/>
          </a:prstGeom>
        </p:spPr>
        <p:txBody>
          <a:bodyPr wrap="square">
            <a:spAutoFit/>
          </a:bodyPr>
          <a:lstStyle/>
          <a:p>
            <a:pPr algn="just" defTabSz="457200">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97453" y="3117518"/>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250098"/>
            <a:ext cx="10340603" cy="584775"/>
          </a:xfrm>
          <a:prstGeom prst="rect">
            <a:avLst/>
          </a:prstGeom>
        </p:spPr>
        <p:txBody>
          <a:bodyPr wrap="square">
            <a:spAutoFit/>
          </a:bodyPr>
          <a:lstStyle/>
          <a:p>
            <a:pPr algn="just" defTabSz="457200">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1016312" y="40725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8806" y="3922827"/>
            <a:ext cx="7985471" cy="1077218"/>
          </a:xfrm>
          <a:prstGeom prst="rect">
            <a:avLst/>
          </a:prstGeom>
        </p:spPr>
        <p:txBody>
          <a:bodyPr wrap="square">
            <a:spAutoFit/>
          </a:bodyPr>
          <a:lstStyle/>
          <a:p>
            <a:pPr algn="just" defTabSz="457200">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279528"/>
            <a:chOff x="7656474" y="831396"/>
            <a:chExt cx="3689350" cy="3428358"/>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44999" y="3172055"/>
              <a:ext cx="2912297" cy="1087699"/>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endPar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6" y="391903"/>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defTabSz="457200">
                <a:defRPr/>
              </a:pPr>
              <a:r>
                <a:rPr lang="en-US" altLang="zh-CN" sz="3200" b="1"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1185832" y="3702563"/>
            <a:ext cx="7026916" cy="1468864"/>
          </a:xfrm>
          <a:prstGeom prst="rect">
            <a:avLst/>
          </a:prstGeom>
        </p:spPr>
        <p:txBody>
          <a:bodyPr wrap="square">
            <a:spAutoFit/>
          </a:bodyPr>
          <a:lstStyle/>
          <a:p>
            <a:pPr>
              <a:lnSpc>
                <a:spcPct val="150000"/>
              </a:lnSpc>
            </a:pP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Vích-tô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 đã bộc lộ năng khiếu thơ ca của mình từ rất sớm.</a:t>
            </a: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defTabSz="457200">
                <a:defRPr/>
              </a:pPr>
              <a:r>
                <a:rPr lang="en-US" altLang="zh-CN" sz="3200" b="1"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dirty="0" err="1"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5" y="3828268"/>
            <a:ext cx="8547951" cy="1943161"/>
          </a:xfrm>
          <a:prstGeom prst="rect">
            <a:avLst/>
          </a:prstGeom>
        </p:spPr>
        <p:txBody>
          <a:bodyPr wrap="square">
            <a:spAutoFit/>
          </a:bodyPr>
          <a:lstStyle/>
          <a:p>
            <a:pPr lvl="0">
              <a:lnSpc>
                <a:spcPct val="150000"/>
              </a:lnSpc>
            </a:pP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miết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cắn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bút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lựa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đáp</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0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3</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 Vì Huy-gô nộp bài đúng giờ.</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 Vì Huy-gô làm đúng đáp số.</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Times New Roman" panose="02020603050405020304" pitchFamily="18" charset="0"/>
                <a:ea typeface="Arial-Rounded" panose="020B0500000000000000" pitchFamily="34" charset="0"/>
                <a:cs typeface="Times New Roman" panose="02020603050405020304" pitchFamily="18"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dirty="0"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4</a:t>
              </a:r>
              <a:r>
                <a:rPr lang="en-US"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17634" y="3462081"/>
            <a:ext cx="8031208" cy="2207527"/>
          </a:xfrm>
          <a:prstGeom prst="rect">
            <a:avLst/>
          </a:prstGeom>
        </p:spPr>
        <p:txBody>
          <a:bodyPr wrap="square">
            <a:spAutoFit/>
          </a:bodyPr>
          <a:lstStyle/>
          <a:p>
            <a:pPr lvl="0">
              <a:lnSpc>
                <a:spcPct val="150000"/>
              </a:lnSpc>
            </a:pP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2523392" y="-556173"/>
            <a:ext cx="7754816"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716754" y="1107323"/>
              <a:ext cx="2768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896663" y="2367171"/>
            <a:ext cx="10258425" cy="2123658"/>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lvl="0">
              <a:defRPr/>
            </a:pPr>
            <a:r>
              <a:rPr lang="en-US" sz="4400" b="1" dirty="0" err="1" smtClean="0">
                <a:solidFill>
                  <a:srgbClr val="7030A0"/>
                </a:solidFill>
                <a:latin typeface="Times New Roman" panose="02020603050405020304" pitchFamily="18" charset="0"/>
                <a:cs typeface="Times New Roman" panose="02020603050405020304" pitchFamily="18" charset="0"/>
              </a:rPr>
              <a:t>NộI</a:t>
            </a:r>
            <a:r>
              <a:rPr lang="en-US" sz="4400" b="1" dirty="0" smtClean="0">
                <a:solidFill>
                  <a:srgbClr val="7030A0"/>
                </a:solidFill>
                <a:latin typeface="Times New Roman" panose="02020603050405020304" pitchFamily="18" charset="0"/>
                <a:cs typeface="Times New Roman" panose="02020603050405020304" pitchFamily="18" charset="0"/>
              </a:rPr>
              <a:t> dung: </a:t>
            </a:r>
            <a:r>
              <a:rPr lang="en-US" sz="4400" i="1" dirty="0" err="1" smtClean="0">
                <a:solidFill>
                  <a:srgbClr val="7030A0"/>
                </a:solidFill>
                <a:latin typeface="Times New Roman" panose="02020603050405020304" pitchFamily="18" charset="0"/>
                <a:cs typeface="Times New Roman" panose="02020603050405020304" pitchFamily="18" charset="0"/>
              </a:rPr>
              <a:t>Câu</a:t>
            </a:r>
            <a:r>
              <a:rPr lang="en-US" sz="4400" i="1" dirty="0" smtClean="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chuyện</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cho</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thấy</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tài</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năng</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văn</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chương</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của</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smtClean="0">
                <a:solidFill>
                  <a:srgbClr val="7030A0"/>
                </a:solidFill>
                <a:latin typeface="Times New Roman" panose="02020603050405020304" pitchFamily="18" charset="0"/>
                <a:cs typeface="Times New Roman" panose="02020603050405020304" pitchFamily="18" charset="0"/>
              </a:rPr>
              <a:t>Vích</a:t>
            </a:r>
            <a:r>
              <a:rPr lang="en-US" sz="4400" i="1" dirty="0" smtClean="0">
                <a:solidFill>
                  <a:srgbClr val="7030A0"/>
                </a:solidFill>
                <a:latin typeface="Times New Roman" panose="02020603050405020304" pitchFamily="18" charset="0"/>
                <a:cs typeface="Times New Roman" panose="02020603050405020304" pitchFamily="18" charset="0"/>
              </a:rPr>
              <a:t>-to-</a:t>
            </a:r>
            <a:r>
              <a:rPr lang="en-US" sz="4400" i="1" dirty="0" err="1" smtClean="0">
                <a:solidFill>
                  <a:srgbClr val="7030A0"/>
                </a:solidFill>
                <a:latin typeface="Times New Roman" panose="02020603050405020304" pitchFamily="18" charset="0"/>
                <a:cs typeface="Times New Roman" panose="02020603050405020304" pitchFamily="18" charset="0"/>
              </a:rPr>
              <a:t>Huy</a:t>
            </a:r>
            <a:r>
              <a:rPr lang="en-US" sz="4400" i="1" dirty="0" smtClean="0">
                <a:solidFill>
                  <a:srgbClr val="7030A0"/>
                </a:solidFill>
                <a:latin typeface="Times New Roman" panose="02020603050405020304" pitchFamily="18" charset="0"/>
                <a:cs typeface="Times New Roman" panose="02020603050405020304" pitchFamily="18" charset="0"/>
              </a:rPr>
              <a:t>-</a:t>
            </a:r>
            <a:r>
              <a:rPr lang="en-US" sz="4400" i="1" dirty="0" err="1" smtClean="0">
                <a:solidFill>
                  <a:srgbClr val="7030A0"/>
                </a:solidFill>
                <a:latin typeface="Times New Roman" panose="02020603050405020304" pitchFamily="18" charset="0"/>
                <a:cs typeface="Times New Roman" panose="02020603050405020304" pitchFamily="18" charset="0"/>
              </a:rPr>
              <a:t>gô.Từ</a:t>
            </a:r>
            <a:r>
              <a:rPr lang="en-US" sz="4400" i="1" dirty="0" smtClean="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khi</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còn</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nhỏ</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cậu</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đã</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làm</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toán</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bằng</a:t>
            </a:r>
            <a:r>
              <a:rPr lang="en-US" sz="4400" i="1" dirty="0">
                <a:solidFill>
                  <a:srgbClr val="7030A0"/>
                </a:solidFill>
                <a:latin typeface="Times New Roman" panose="02020603050405020304" pitchFamily="18" charset="0"/>
                <a:cs typeface="Times New Roman" panose="02020603050405020304" pitchFamily="18" charset="0"/>
              </a:rPr>
              <a:t> </a:t>
            </a:r>
            <a:r>
              <a:rPr lang="en-US" sz="4400" i="1" dirty="0" err="1">
                <a:solidFill>
                  <a:srgbClr val="7030A0"/>
                </a:solidFill>
                <a:latin typeface="Times New Roman" panose="02020603050405020304" pitchFamily="18" charset="0"/>
                <a:cs typeface="Times New Roman" panose="02020603050405020304" pitchFamily="18" charset="0"/>
              </a:rPr>
              <a:t>thơ</a:t>
            </a:r>
            <a:r>
              <a:rPr lang="en-US" sz="4400" i="1" dirty="0">
                <a:solidFill>
                  <a:srgbClr val="7030A0"/>
                </a:solidFill>
                <a:latin typeface="Times New Roman" panose="02020603050405020304" pitchFamily="18" charset="0"/>
                <a:cs typeface="Times New Roman" panose="02020603050405020304" pitchFamily="18" charset="0"/>
              </a:rPr>
              <a:t>.</a:t>
            </a:r>
            <a:endParaRPr kumimoji="0" lang="en-US" sz="4400" b="1" i="1" u="none" strike="noStrike" kern="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9" name="TextBox 28">
            <a:extLst>
              <a:ext uri="{FF2B5EF4-FFF2-40B4-BE49-F238E27FC236}">
                <a16:creationId xmlns:a16="http://schemas.microsoft.com/office/drawing/2014/main" id="{BEE56B32-E1FF-4F13-AB65-385CAE22167F}"/>
              </a:ext>
            </a:extLst>
          </p:cNvPr>
          <p:cNvSpPr txBox="1"/>
          <p:nvPr/>
        </p:nvSpPr>
        <p:spPr>
          <a:xfrm>
            <a:off x="423885" y="269538"/>
            <a:ext cx="11296650" cy="6186309"/>
          </a:xfrm>
          <a:prstGeom prst="rect">
            <a:avLst/>
          </a:prstGeom>
          <a:noFill/>
        </p:spPr>
        <p:txBody>
          <a:bodyPr wrap="square" rtlCol="0">
            <a:spAutoFit/>
          </a:bodyPr>
          <a:lstStyle/>
          <a:p>
            <a:pPr algn="ctr"/>
            <a:endParaRPr lang="en-US" sz="3000" b="1" dirty="0" smtClean="0">
              <a:solidFill>
                <a:srgbClr val="FF0000"/>
              </a:solidFill>
              <a:latin typeface="Times New Roman" pitchFamily="18" charset="0"/>
              <a:ea typeface="Arial-Rounded" panose="020B0500000000000000" pitchFamily="34" charset="0"/>
              <a:cs typeface="Times New Roman" pitchFamily="18" charset="0"/>
            </a:endParaRPr>
          </a:p>
          <a:p>
            <a:pPr algn="ctr"/>
            <a:r>
              <a:rPr lang="vi-VN" sz="3200" b="1" dirty="0" smtClean="0">
                <a:solidFill>
                  <a:srgbClr val="FF0000"/>
                </a:solidFill>
                <a:latin typeface="Times New Roman" pitchFamily="18" charset="0"/>
                <a:ea typeface="Arial-Rounded" panose="020B0500000000000000" pitchFamily="34" charset="0"/>
                <a:cs typeface="Times New Roman" pitchFamily="18" charset="0"/>
              </a:rPr>
              <a:t>           Lời </a:t>
            </a:r>
            <a:r>
              <a:rPr lang="vi-VN" sz="3200" b="1" dirty="0">
                <a:solidFill>
                  <a:srgbClr val="FF0000"/>
                </a:solidFill>
                <a:latin typeface="Times New Roman" pitchFamily="18" charset="0"/>
                <a:ea typeface="Arial-Rounded" panose="020B0500000000000000" pitchFamily="34" charset="0"/>
                <a:cs typeface="Times New Roman" pitchFamily="18" charset="0"/>
              </a:rPr>
              <a:t>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Times New Roman" pitchFamily="18" charset="0"/>
                <a:ea typeface="Arial-Rounded" panose="020B0500000000000000" pitchFamily="34" charset="0"/>
                <a:cs typeface="Times New Roman" pitchFamily="18" charset="0"/>
              </a:rPr>
              <a:t>Vích-to </a:t>
            </a:r>
            <a:r>
              <a:rPr lang="vi-VN" sz="2400" dirty="0">
                <a:latin typeface="Times New Roman" pitchFamily="18" charset="0"/>
                <a:ea typeface="Arial-Rounded" panose="020B0500000000000000" pitchFamily="34" charset="0"/>
                <a:cs typeface="Times New Roman" pitchFamily="18" charset="0"/>
              </a:rPr>
              <a:t>Huy-gô bộc lộ tài năng thơ ca của mình từ rất sớm. Hồi còn là học sinh tiểu học, cậu học chăm, thông minh, giỏi đều các môn.</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a:latin typeface="Times New Roman" pitchFamily="18" charset="0"/>
                <a:ea typeface="Arial-Rounded" panose="020B0500000000000000" pitchFamily="34" charset="0"/>
                <a:cs typeface="Times New Roman"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Huy-gô </a:t>
            </a:r>
            <a:r>
              <a:rPr lang="vi-VN" sz="2400" dirty="0">
                <a:latin typeface="Times New Roman" pitchFamily="18" charset="0"/>
                <a:ea typeface="Arial-Rounded" panose="020B0500000000000000" pitchFamily="34" charset="0"/>
                <a:cs typeface="Times New Roman"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 </a:t>
            </a:r>
            <a:r>
              <a:rPr lang="vi-VN" sz="2400" dirty="0">
                <a:latin typeface="Times New Roman" pitchFamily="18" charset="0"/>
                <a:ea typeface="Arial-Rounded" panose="020B0500000000000000" pitchFamily="34" charset="0"/>
                <a:cs typeface="Times New Roman" pitchFamily="18" charset="0"/>
              </a:rPr>
              <a:t>Lời giải bài toán được viết bằng thơ! À, ra thế!</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Sau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này</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Vích</a:t>
            </a:r>
            <a:r>
              <a:rPr lang="en-US" sz="2400" dirty="0" smtClean="0">
                <a:latin typeface="Times New Roman" pitchFamily="18" charset="0"/>
                <a:ea typeface="Arial-Rounded" panose="020B0500000000000000" pitchFamily="34" charset="0"/>
                <a:cs typeface="Times New Roman" pitchFamily="18" charset="0"/>
              </a:rPr>
              <a:t>-to-</a:t>
            </a:r>
            <a:r>
              <a:rPr lang="en-US" sz="2400" dirty="0" err="1" smtClean="0">
                <a:latin typeface="Times New Roman" pitchFamily="18" charset="0"/>
                <a:ea typeface="Arial-Rounded" panose="020B0500000000000000" pitchFamily="34" charset="0"/>
                <a:cs typeface="Times New Roman" pitchFamily="18" charset="0"/>
              </a:rPr>
              <a:t>Huy</a:t>
            </a:r>
            <a:r>
              <a:rPr lang="en-US" sz="2400" dirty="0" smtClean="0">
                <a:latin typeface="Times New Roman" pitchFamily="18" charset="0"/>
                <a:ea typeface="Arial-Rounded" panose="020B0500000000000000" pitchFamily="34" charset="0"/>
                <a:cs typeface="Times New Roman" pitchFamily="18" charset="0"/>
              </a:rPr>
              <a:t>-</a:t>
            </a:r>
            <a:r>
              <a:rPr lang="en-US" sz="2400" dirty="0" err="1" smtClean="0">
                <a:latin typeface="Times New Roman" pitchFamily="18" charset="0"/>
                <a:ea typeface="Arial-Rounded" panose="020B0500000000000000" pitchFamily="34" charset="0"/>
                <a:cs typeface="Times New Roman" pitchFamily="18" charset="0"/>
              </a:rPr>
              <a:t>gô</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trở</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văn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thơ</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viết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kịch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nổi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tiếng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thế</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giới</a:t>
            </a:r>
            <a:r>
              <a:rPr lang="en-US" sz="2400" dirty="0" smtClean="0">
                <a:latin typeface="Times New Roman" pitchFamily="18" charset="0"/>
                <a:ea typeface="Arial-Rounded" panose="020B0500000000000000" pitchFamily="34" charset="0"/>
                <a:cs typeface="Times New Roman" pitchFamily="18" charset="0"/>
              </a:rPr>
              <a:t>.</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(Theo </a:t>
            </a:r>
            <a:r>
              <a:rPr lang="vi-VN" sz="2400" i="1" dirty="0" smtClean="0">
                <a:latin typeface="Times New Roman" pitchFamily="18" charset="0"/>
                <a:ea typeface="Arial-Rounded" panose="020B0500000000000000" pitchFamily="34" charset="0"/>
                <a:cs typeface="Times New Roman" pitchFamily="18" charset="0"/>
              </a:rPr>
              <a:t>Kể chuyện danh nhân thế giới</a:t>
            </a:r>
            <a:r>
              <a:rPr lang="vi-VN" sz="2400" dirty="0" smtClean="0">
                <a:latin typeface="Times New Roman" pitchFamily="18" charset="0"/>
                <a:ea typeface="Arial-Rounded" panose="020B0500000000000000" pitchFamily="34" charset="0"/>
                <a:cs typeface="Times New Roman" pitchFamily="18" charset="0"/>
              </a:rPr>
              <a:t>)</a:t>
            </a:r>
            <a:endParaRPr lang="vi-VN" sz="2400" dirty="0">
              <a:latin typeface="Times New Roman" pitchFamily="18" charset="0"/>
              <a:ea typeface="Arial-Rounded" panose="020B0500000000000000" pitchFamily="34" charset="0"/>
              <a:cs typeface="Times New Roman" pitchFamily="18" charset="0"/>
            </a:endParaRPr>
          </a:p>
        </p:txBody>
      </p:sp>
      <p:sp>
        <p:nvSpPr>
          <p:cNvPr id="5" name="TextBox 4">
            <a:extLst>
              <a:ext uri="{FF2B5EF4-FFF2-40B4-BE49-F238E27FC236}">
                <a16:creationId xmlns:a16="http://schemas.microsoft.com/office/drawing/2014/main" id="{919508D3-EA67-D284-EF4A-E7A6B5E21124}"/>
              </a:ext>
            </a:extLst>
          </p:cNvPr>
          <p:cNvSpPr txBox="1"/>
          <p:nvPr/>
        </p:nvSpPr>
        <p:spPr>
          <a:xfrm>
            <a:off x="926213" y="214677"/>
            <a:ext cx="2678634"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Luyện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469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478859" y="307255"/>
            <a:ext cx="3846253" cy="4434638"/>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144265" y="2162497"/>
            <a:ext cx="3317239" cy="923330"/>
          </a:xfrm>
          <a:prstGeom prst="rect">
            <a:avLst/>
          </a:prstGeom>
          <a:noFill/>
        </p:spPr>
        <p:txBody>
          <a:bodyPr wrap="square" rtlCol="0">
            <a:spAutoFit/>
          </a:bodyPr>
          <a:lstStyle/>
          <a:p>
            <a:r>
              <a:rPr lang="en-US" sz="5400" b="1" dirty="0" err="1" smtClean="0">
                <a:solidFill>
                  <a:srgbClr val="7030A0"/>
                </a:solidFill>
                <a:latin typeface="Times New Roman" panose="02020603050405020304" pitchFamily="18" charset="0"/>
                <a:cs typeface="Times New Roman" panose="02020603050405020304" pitchFamily="18" charset="0"/>
              </a:rPr>
              <a:t>Vận</a:t>
            </a:r>
            <a:r>
              <a:rPr lang="en-US" sz="5400" b="1" dirty="0" smtClean="0">
                <a:solidFill>
                  <a:srgbClr val="7030A0"/>
                </a:solidFill>
                <a:latin typeface="Times New Roman" panose="02020603050405020304" pitchFamily="18" charset="0"/>
                <a:cs typeface="Times New Roman" panose="02020603050405020304" pitchFamily="18" charset="0"/>
              </a:rPr>
              <a:t> </a:t>
            </a:r>
            <a:r>
              <a:rPr lang="en-US" sz="5400" b="1" dirty="0" err="1" smtClean="0">
                <a:solidFill>
                  <a:srgbClr val="7030A0"/>
                </a:solidFill>
                <a:latin typeface="Times New Roman" panose="02020603050405020304" pitchFamily="18" charset="0"/>
                <a:cs typeface="Times New Roman" panose="02020603050405020304" pitchFamily="18" charset="0"/>
              </a:rPr>
              <a:t>dụng</a:t>
            </a:r>
            <a:endParaRPr lang="en-US" sz="5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32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842" y="1030028"/>
            <a:ext cx="9744765" cy="48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3413825" y="2642691"/>
            <a:ext cx="5565913" cy="1185548"/>
          </a:xfrm>
          <a:prstGeom prst="rect">
            <a:avLst/>
          </a:prstGeom>
        </p:spPr>
        <p:txBody>
          <a:bodyPr wrap="none" fromWordArt="1">
            <a:prstTxWarp prst="textPlain">
              <a:avLst>
                <a:gd name="adj" fmla="val 50000"/>
              </a:avLst>
            </a:prstTxWarp>
          </a:bodyPr>
          <a:lstStyle/>
          <a:p>
            <a:pPr algn="ctr"/>
            <a:r>
              <a:rPr lang="vi-VN" sz="4269" b="1" kern="10" dirty="0">
                <a:ln w="19050">
                  <a:solidFill>
                    <a:srgbClr val="FFFF00"/>
                  </a:solidFill>
                  <a:round/>
                  <a:headEnd/>
                  <a:tailEnd/>
                </a:ln>
                <a:solidFill>
                  <a:srgbClr val="FF0000"/>
                </a:solidFill>
                <a:effectLst>
                  <a:outerShdw dist="35921" dir="2700000" algn="ctr" rotWithShape="0">
                    <a:srgbClr val="990000"/>
                  </a:outerShdw>
                </a:effectLst>
              </a:rPr>
              <a:t>XIN CHÂN THÀNH CẢM ƠN </a:t>
            </a:r>
          </a:p>
          <a:p>
            <a:pPr algn="ctr"/>
            <a:r>
              <a:rPr lang="vi-VN" sz="4269" b="1" kern="10" dirty="0">
                <a:ln w="19050">
                  <a:solidFill>
                    <a:srgbClr val="FFFF00"/>
                  </a:solidFill>
                  <a:round/>
                  <a:headEnd/>
                  <a:tailEnd/>
                </a:ln>
                <a:solidFill>
                  <a:srgbClr val="FF0000"/>
                </a:solidFill>
                <a:effectLst>
                  <a:outerShdw dist="35921" dir="2700000" algn="ctr" rotWithShape="0">
                    <a:srgbClr val="990000"/>
                  </a:outerShdw>
                </a:effectLst>
              </a:rPr>
              <a:t>QUÝ THẦY CÔ GIÁO VÀ CÁC EM</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endParaRPr>
          </a:p>
        </p:txBody>
      </p:sp>
    </p:spTree>
    <p:extLst>
      <p:ext uri="{BB962C8B-B14F-4D97-AF65-F5344CB8AC3E}">
        <p14:creationId xmlns:p14="http://schemas.microsoft.com/office/powerpoint/2010/main" val="359732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273968" y="945876"/>
            <a:ext cx="6721842" cy="33855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Vừa</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gà</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vừa</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chó</a:t>
            </a:r>
            <a:endPar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aseline="0" dirty="0" err="1">
                <a:solidFill>
                  <a:srgbClr val="7030A0"/>
                </a:solidFill>
                <a:latin typeface="Times New Roman" pitchFamily="18" charset="0"/>
                <a:ea typeface="Arial-Rounded" panose="020B0500000000000000" pitchFamily="34" charset="0"/>
                <a:cs typeface="Times New Roman" pitchFamily="18" charset="0"/>
              </a:rPr>
              <a:t>Tất</a:t>
            </a:r>
            <a:r>
              <a:rPr lang="en-US" sz="4400" baseline="0" dirty="0">
                <a:solidFill>
                  <a:srgbClr val="7030A0"/>
                </a:solidFill>
                <a:latin typeface="Times New Roman" pitchFamily="18" charset="0"/>
                <a:ea typeface="Arial-Rounded" panose="020B0500000000000000" pitchFamily="34" charset="0"/>
                <a:cs typeface="Times New Roman" pitchFamily="18" charset="0"/>
              </a:rPr>
              <a:t> </a:t>
            </a:r>
            <a:r>
              <a:rPr lang="en-US" sz="4400" baseline="0" dirty="0" err="1">
                <a:solidFill>
                  <a:srgbClr val="7030A0"/>
                </a:solidFill>
                <a:latin typeface="Times New Roman" pitchFamily="18" charset="0"/>
                <a:ea typeface="Arial-Rounded" panose="020B0500000000000000" pitchFamily="34" charset="0"/>
                <a:cs typeface="Times New Roman" pitchFamily="18" charset="0"/>
              </a:rPr>
              <a:t>cả</a:t>
            </a:r>
            <a:r>
              <a:rPr lang="en-US" sz="4400" dirty="0">
                <a:solidFill>
                  <a:srgbClr val="7030A0"/>
                </a:solidFill>
                <a:latin typeface="Times New Roman" pitchFamily="18" charset="0"/>
                <a:ea typeface="Arial-Rounded" panose="020B0500000000000000" pitchFamily="34" charset="0"/>
                <a:cs typeface="Times New Roman" pitchFamily="18"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Bó</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lại</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cho</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tròn</a:t>
            </a:r>
            <a:endPar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aseline="0" dirty="0">
                <a:solidFill>
                  <a:srgbClr val="7030A0"/>
                </a:solidFill>
                <a:latin typeface="Times New Roman" pitchFamily="18" charset="0"/>
                <a:ea typeface="Arial-Rounded" panose="020B0500000000000000" pitchFamily="34" charset="0"/>
                <a:cs typeface="Times New Roman" pitchFamily="18" charset="0"/>
              </a:rPr>
              <a:t>10</a:t>
            </a:r>
            <a:r>
              <a:rPr lang="en-US" sz="4400" dirty="0">
                <a:solidFill>
                  <a:srgbClr val="7030A0"/>
                </a:solidFill>
                <a:latin typeface="Times New Roman" pitchFamily="18" charset="0"/>
                <a:ea typeface="Arial-Rounded" panose="020B0500000000000000" pitchFamily="34" charset="0"/>
                <a:cs typeface="Times New Roman" pitchFamily="18" charset="0"/>
              </a:rPr>
              <a:t> </a:t>
            </a:r>
            <a:r>
              <a:rPr lang="en-US" sz="4400" dirty="0" err="1">
                <a:solidFill>
                  <a:srgbClr val="7030A0"/>
                </a:solidFill>
                <a:latin typeface="Times New Roman" pitchFamily="18" charset="0"/>
                <a:ea typeface="Arial-Rounded" panose="020B0500000000000000" pitchFamily="34" charset="0"/>
                <a:cs typeface="Times New Roman" pitchFamily="18" charset="0"/>
              </a:rPr>
              <a:t>chân</a:t>
            </a:r>
            <a:r>
              <a:rPr lang="en-US" sz="4400" dirty="0">
                <a:solidFill>
                  <a:srgbClr val="7030A0"/>
                </a:solidFill>
                <a:latin typeface="Times New Roman" pitchFamily="18" charset="0"/>
                <a:ea typeface="Arial-Rounded" panose="020B0500000000000000" pitchFamily="34" charset="0"/>
                <a:cs typeface="Times New Roman" pitchFamily="18" charset="0"/>
              </a:rPr>
              <a:t> </a:t>
            </a:r>
            <a:r>
              <a:rPr lang="en-US" sz="4400" dirty="0" err="1">
                <a:solidFill>
                  <a:srgbClr val="7030A0"/>
                </a:solidFill>
                <a:latin typeface="Times New Roman" pitchFamily="18" charset="0"/>
                <a:ea typeface="Arial-Rounded" panose="020B0500000000000000" pitchFamily="34" charset="0"/>
                <a:cs typeface="Times New Roman" pitchFamily="18" charset="0"/>
              </a:rPr>
              <a:t>vừa</a:t>
            </a:r>
            <a:r>
              <a:rPr lang="en-US" sz="4400" dirty="0">
                <a:solidFill>
                  <a:srgbClr val="7030A0"/>
                </a:solidFill>
                <a:latin typeface="Times New Roman" pitchFamily="18" charset="0"/>
                <a:ea typeface="Arial-Rounded" panose="020B0500000000000000" pitchFamily="34" charset="0"/>
                <a:cs typeface="Times New Roman" pitchFamily="18" charset="0"/>
              </a:rPr>
              <a:t> </a:t>
            </a:r>
            <a:r>
              <a:rPr lang="en-US" sz="4400" dirty="0" err="1">
                <a:solidFill>
                  <a:srgbClr val="7030A0"/>
                </a:solidFill>
                <a:latin typeface="Times New Roman" pitchFamily="18" charset="0"/>
                <a:ea typeface="Arial-Rounded" panose="020B0500000000000000" pitchFamily="34" charset="0"/>
                <a:cs typeface="Times New Roman" pitchFamily="18" charset="0"/>
              </a:rPr>
              <a:t>đủ</a:t>
            </a:r>
            <a:r>
              <a:rPr lang="en-US" sz="4400" dirty="0">
                <a:solidFill>
                  <a:srgbClr val="7030A0"/>
                </a:solidFill>
                <a:latin typeface="Times New Roman" pitchFamily="18" charset="0"/>
                <a:ea typeface="Arial-Rounded" panose="020B0500000000000000"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Hỏi</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mỗi</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loại</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có</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a:t>
            </a:r>
            <a:r>
              <a:rPr kumimoji="0" lang="en-US" sz="4400" i="0" u="none" strike="noStrike" kern="1200" cap="none" spc="0" normalizeH="0" noProof="0" dirty="0" err="1">
                <a:ln>
                  <a:noFill/>
                </a:ln>
                <a:solidFill>
                  <a:srgbClr val="7030A0"/>
                </a:solidFill>
                <a:effectLst/>
                <a:uLnTx/>
                <a:uFillTx/>
                <a:latin typeface="Times New Roman" pitchFamily="18" charset="0"/>
                <a:ea typeface="Arial-Rounded" panose="020B0500000000000000" pitchFamily="34" charset="0"/>
                <a:cs typeface="Times New Roman" pitchFamily="18" charset="0"/>
              </a:rPr>
              <a:t>mấy</a:t>
            </a:r>
            <a:r>
              <a:rPr kumimoji="0" lang="en-US" sz="4400" i="0" u="none" strike="noStrike" kern="1200" cap="none" spc="0" normalizeH="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 con?</a:t>
            </a:r>
            <a:endParaRPr kumimoji="0" lang="en-US" sz="440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1215189" y="822041"/>
            <a:ext cx="9673390" cy="193899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1" u="none" strike="noStrike" kern="1200" cap="none" spc="0" normalizeH="0" baseline="0" noProof="0" dirty="0" err="1"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Thứ</a:t>
            </a:r>
            <a:r>
              <a:rPr lang="en-US" altLang="zh-CN" sz="4000" b="1" i="1" dirty="0">
                <a:solidFill>
                  <a:srgbClr val="7030A0"/>
                </a:solidFill>
                <a:latin typeface="Times New Roman" pitchFamily="18" charset="0"/>
                <a:ea typeface="字魂27号-布丁体" panose="00000500000000000000" pitchFamily="2" charset="-122"/>
                <a:cs typeface="Times New Roman" pitchFamily="18" charset="0"/>
              </a:rPr>
              <a:t> </a:t>
            </a:r>
            <a:r>
              <a:rPr lang="en-US" altLang="zh-CN" sz="4000" b="1" i="1" dirty="0" smtClean="0">
                <a:solidFill>
                  <a:srgbClr val="7030A0"/>
                </a:solidFill>
                <a:latin typeface="Times New Roman" pitchFamily="18" charset="0"/>
                <a:ea typeface="字魂27号-布丁体" panose="00000500000000000000" pitchFamily="2" charset="-122"/>
                <a:cs typeface="Times New Roman" pitchFamily="18" charset="0"/>
              </a:rPr>
              <a:t>Hai </a:t>
            </a:r>
            <a:r>
              <a:rPr kumimoji="0" lang="en-US" altLang="zh-CN" sz="4000" b="1" i="1" u="none" strike="noStrike" kern="1200" cap="none" spc="0" normalizeH="0" baseline="0" noProof="0" dirty="0" err="1"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ngày</a:t>
            </a:r>
            <a:r>
              <a:rPr kumimoji="0" lang="en-US" altLang="zh-CN" sz="4000" b="1" i="1" u="none" strike="noStrike" kern="1200" cap="none" spc="0" normalizeH="0" baseline="0" noProof="0" dirty="0"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 </a:t>
            </a:r>
            <a:r>
              <a:rPr lang="en-US" altLang="zh-CN" sz="4000" b="1" i="1" noProof="0" dirty="0" smtClean="0">
                <a:solidFill>
                  <a:srgbClr val="7030A0"/>
                </a:solidFill>
                <a:latin typeface="Times New Roman" pitchFamily="18" charset="0"/>
                <a:ea typeface="字魂27号-布丁体" panose="00000500000000000000" pitchFamily="2" charset="-122"/>
                <a:cs typeface="Times New Roman" pitchFamily="18" charset="0"/>
              </a:rPr>
              <a:t>21</a:t>
            </a:r>
            <a:r>
              <a:rPr kumimoji="0" lang="en-US" altLang="zh-CN" sz="4000" b="1" i="1" u="none" strike="noStrike" kern="1200" cap="none" spc="0" normalizeH="0" baseline="0" noProof="0" dirty="0"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 </a:t>
            </a:r>
            <a:r>
              <a:rPr kumimoji="0" lang="en-US" altLang="zh-CN" sz="4000" b="1" i="1" u="none" strike="noStrike" kern="1200" cap="none" spc="0" normalizeH="0" baseline="0" noProof="0" dirty="0" err="1"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tháng</a:t>
            </a:r>
            <a:r>
              <a:rPr lang="en-US" altLang="zh-CN" sz="4000" b="1" i="1" dirty="0" smtClean="0">
                <a:solidFill>
                  <a:srgbClr val="7030A0"/>
                </a:solidFill>
                <a:latin typeface="Times New Roman" pitchFamily="18" charset="0"/>
                <a:ea typeface="字魂27号-布丁体" panose="00000500000000000000" pitchFamily="2" charset="-122"/>
                <a:cs typeface="Times New Roman" pitchFamily="18" charset="0"/>
              </a:rPr>
              <a:t>10</a:t>
            </a:r>
            <a:r>
              <a:rPr lang="en-US" altLang="zh-CN" sz="4000" b="1" i="1" dirty="0">
                <a:solidFill>
                  <a:srgbClr val="7030A0"/>
                </a:solidFill>
                <a:latin typeface="Times New Roman" pitchFamily="18" charset="0"/>
                <a:ea typeface="字魂27号-布丁体" panose="00000500000000000000" pitchFamily="2" charset="-122"/>
                <a:cs typeface="Times New Roman" pitchFamily="18" charset="0"/>
              </a:rPr>
              <a:t> </a:t>
            </a:r>
            <a:r>
              <a:rPr kumimoji="0" lang="en-US" altLang="zh-CN" sz="4000" b="1" i="1" u="none" strike="noStrike" kern="1200" cap="none" spc="0" normalizeH="0" baseline="0" noProof="0" dirty="0" err="1"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năm</a:t>
            </a:r>
            <a:r>
              <a:rPr kumimoji="0" lang="en-US" altLang="zh-CN" sz="4000" b="1" i="1" u="none" strike="noStrike" kern="1200" cap="none" spc="0" normalizeH="0" baseline="0" noProof="0" dirty="0" smtClean="0">
                <a:ln>
                  <a:noFill/>
                </a:ln>
                <a:solidFill>
                  <a:srgbClr val="7030A0"/>
                </a:solidFill>
                <a:effectLst/>
                <a:uLnTx/>
                <a:uFillTx/>
                <a:latin typeface="Times New Roman" pitchFamily="18" charset="0"/>
                <a:ea typeface="字魂27号-布丁体" panose="00000500000000000000" pitchFamily="2" charset="-122"/>
                <a:cs typeface="Times New Roman" pitchFamily="18" charset="0"/>
              </a:rPr>
              <a:t> 2024</a:t>
            </a:r>
          </a:p>
          <a:p>
            <a:pPr lvl="0" algn="ctr">
              <a:lnSpc>
                <a:spcPct val="150000"/>
              </a:lnSpc>
              <a:defRPr/>
            </a:pPr>
            <a:r>
              <a:rPr lang="en-US" altLang="zh-CN" sz="4000" b="1" i="1" dirty="0" err="1">
                <a:solidFill>
                  <a:srgbClr val="7030A0"/>
                </a:solidFill>
                <a:latin typeface="Times New Roman" pitchFamily="18" charset="0"/>
                <a:ea typeface="字魂27号-布丁体" panose="00000500000000000000" pitchFamily="2" charset="-122"/>
                <a:cs typeface="Times New Roman" pitchFamily="18" charset="0"/>
              </a:rPr>
              <a:t>Tiếng</a:t>
            </a:r>
            <a:r>
              <a:rPr lang="en-US" altLang="zh-CN" sz="4000" b="1" i="1" dirty="0">
                <a:solidFill>
                  <a:srgbClr val="7030A0"/>
                </a:solidFill>
                <a:latin typeface="Times New Roman" pitchFamily="18" charset="0"/>
                <a:ea typeface="字魂27号-布丁体" panose="00000500000000000000" pitchFamily="2" charset="-122"/>
                <a:cs typeface="Times New Roman" pitchFamily="18" charset="0"/>
              </a:rPr>
              <a:t> </a:t>
            </a:r>
            <a:r>
              <a:rPr lang="en-US" altLang="zh-CN" sz="4000" b="1" i="1" dirty="0" err="1">
                <a:solidFill>
                  <a:srgbClr val="7030A0"/>
                </a:solidFill>
                <a:latin typeface="Times New Roman" pitchFamily="18" charset="0"/>
                <a:ea typeface="字魂27号-布丁体" panose="00000500000000000000" pitchFamily="2" charset="-122"/>
                <a:cs typeface="Times New Roman" pitchFamily="18" charset="0"/>
              </a:rPr>
              <a:t>Việt</a:t>
            </a:r>
            <a:endParaRPr kumimoji="0" lang="zh-CN" altLang="en-US" sz="4000" b="1" i="1" u="none" strike="noStrike" kern="1200" cap="none" spc="0" normalizeH="0" baseline="0" noProof="0" dirty="0">
              <a:ln>
                <a:noFill/>
              </a:ln>
              <a:solidFill>
                <a:srgbClr val="0070C0"/>
              </a:solidFill>
              <a:effectLst/>
              <a:uLnTx/>
              <a:uFillTx/>
              <a:latin typeface="Times New Roman" pitchFamily="18" charset="0"/>
              <a:ea typeface="字魂27号-布丁体" panose="00000500000000000000" pitchFamily="2" charset="-122"/>
              <a:cs typeface="Times New Roman" pitchFamily="18" charset="0"/>
            </a:endParaRPr>
          </a:p>
        </p:txBody>
      </p:sp>
      <p:sp>
        <p:nvSpPr>
          <p:cNvPr id="20" name="TextBox 19">
            <a:extLst>
              <a:ext uri="{FF2B5EF4-FFF2-40B4-BE49-F238E27FC236}">
                <a16:creationId xmlns:a16="http://schemas.microsoft.com/office/drawing/2014/main" id="{BAA6A450-46E6-417A-8520-DBD56A764970}"/>
              </a:ext>
            </a:extLst>
          </p:cNvPr>
          <p:cNvSpPr txBox="1"/>
          <p:nvPr/>
        </p:nvSpPr>
        <p:spPr>
          <a:xfrm>
            <a:off x="1338281" y="2892725"/>
            <a:ext cx="9825790" cy="707886"/>
          </a:xfrm>
          <a:prstGeom prst="rect">
            <a:avLst/>
          </a:prstGeom>
          <a:noFill/>
        </p:spPr>
        <p:txBody>
          <a:bodyPr wrap="square" rtlCol="0">
            <a:spAutoFit/>
          </a:bodyPr>
          <a:lstStyle/>
          <a:p>
            <a:pPr algn="ctr"/>
            <a:r>
              <a:rPr lang="en-US" sz="4000" b="1" i="1" dirty="0" err="1">
                <a:solidFill>
                  <a:srgbClr val="7030A0"/>
                </a:solidFill>
                <a:latin typeface="Times New Roman" pitchFamily="18" charset="0"/>
                <a:cs typeface="Times New Roman" pitchFamily="18" charset="0"/>
              </a:rPr>
              <a:t>Bài</a:t>
            </a:r>
            <a:r>
              <a:rPr lang="en-US" sz="4000" b="1" i="1" dirty="0">
                <a:solidFill>
                  <a:srgbClr val="7030A0"/>
                </a:solidFill>
                <a:latin typeface="Times New Roman" pitchFamily="18" charset="0"/>
                <a:cs typeface="Times New Roman" pitchFamily="18" charset="0"/>
              </a:rPr>
              <a:t> </a:t>
            </a:r>
            <a:r>
              <a:rPr lang="en-US" sz="4000" b="1" i="1" dirty="0" smtClean="0">
                <a:solidFill>
                  <a:srgbClr val="7030A0"/>
                </a:solidFill>
                <a:latin typeface="Times New Roman" pitchFamily="18" charset="0"/>
                <a:cs typeface="Times New Roman" pitchFamily="18" charset="0"/>
              </a:rPr>
              <a:t>11: </a:t>
            </a:r>
            <a:r>
              <a:rPr lang="en-US" sz="4000" b="1" i="1" dirty="0" err="1" smtClean="0">
                <a:solidFill>
                  <a:srgbClr val="7030A0"/>
                </a:solidFill>
                <a:latin typeface="Times New Roman" pitchFamily="18" charset="0"/>
                <a:cs typeface="Times New Roman" pitchFamily="18" charset="0"/>
              </a:rPr>
              <a:t>Lời</a:t>
            </a:r>
            <a:r>
              <a:rPr lang="en-US" sz="4000" b="1" i="1" dirty="0" smtClean="0">
                <a:solidFill>
                  <a:srgbClr val="7030A0"/>
                </a:solidFill>
                <a:latin typeface="Times New Roman" pitchFamily="18" charset="0"/>
                <a:cs typeface="Times New Roman" pitchFamily="18" charset="0"/>
              </a:rPr>
              <a:t> </a:t>
            </a:r>
            <a:r>
              <a:rPr lang="en-US" sz="4000" b="1" i="1" dirty="0" err="1" smtClean="0">
                <a:solidFill>
                  <a:srgbClr val="7030A0"/>
                </a:solidFill>
                <a:latin typeface="Times New Roman" pitchFamily="18" charset="0"/>
                <a:cs typeface="Times New Roman" pitchFamily="18" charset="0"/>
              </a:rPr>
              <a:t>giải</a:t>
            </a:r>
            <a:r>
              <a:rPr lang="en-US" sz="4000" b="1" i="1" dirty="0" smtClean="0">
                <a:solidFill>
                  <a:srgbClr val="7030A0"/>
                </a:solidFill>
                <a:latin typeface="Times New Roman" pitchFamily="18" charset="0"/>
                <a:cs typeface="Times New Roman" pitchFamily="18" charset="0"/>
              </a:rPr>
              <a:t> </a:t>
            </a:r>
            <a:r>
              <a:rPr lang="en-US" sz="4000" b="1" i="1" dirty="0" err="1" smtClean="0">
                <a:solidFill>
                  <a:srgbClr val="7030A0"/>
                </a:solidFill>
                <a:latin typeface="Times New Roman" pitchFamily="18" charset="0"/>
                <a:cs typeface="Times New Roman" pitchFamily="18" charset="0"/>
              </a:rPr>
              <a:t>toán</a:t>
            </a:r>
            <a:r>
              <a:rPr lang="en-US" sz="4000" b="1" i="1" dirty="0" smtClean="0">
                <a:solidFill>
                  <a:srgbClr val="7030A0"/>
                </a:solidFill>
                <a:latin typeface="Times New Roman" pitchFamily="18" charset="0"/>
                <a:cs typeface="Times New Roman" pitchFamily="18" charset="0"/>
              </a:rPr>
              <a:t> </a:t>
            </a:r>
            <a:r>
              <a:rPr lang="en-US" sz="4000" b="1" i="1" dirty="0" err="1" smtClean="0">
                <a:solidFill>
                  <a:srgbClr val="7030A0"/>
                </a:solidFill>
                <a:latin typeface="Times New Roman" pitchFamily="18" charset="0"/>
                <a:cs typeface="Times New Roman" pitchFamily="18" charset="0"/>
              </a:rPr>
              <a:t>đặc</a:t>
            </a:r>
            <a:r>
              <a:rPr lang="en-US" sz="4000" b="1" i="1" dirty="0" smtClean="0">
                <a:solidFill>
                  <a:srgbClr val="7030A0"/>
                </a:solidFill>
                <a:latin typeface="Times New Roman" pitchFamily="18" charset="0"/>
                <a:cs typeface="Times New Roman" pitchFamily="18" charset="0"/>
              </a:rPr>
              <a:t> </a:t>
            </a:r>
            <a:r>
              <a:rPr lang="en-US" sz="4000" b="1" i="1" dirty="0" err="1" smtClean="0">
                <a:solidFill>
                  <a:srgbClr val="7030A0"/>
                </a:solidFill>
                <a:latin typeface="Times New Roman" pitchFamily="18" charset="0"/>
                <a:cs typeface="Times New Roman" pitchFamily="18" charset="0"/>
              </a:rPr>
              <a:t>biệt</a:t>
            </a:r>
            <a:r>
              <a:rPr lang="en-US" sz="4000" b="1" i="1" dirty="0" smtClean="0">
                <a:solidFill>
                  <a:srgbClr val="7030A0"/>
                </a:solidFill>
                <a:latin typeface="Times New Roman" pitchFamily="18" charset="0"/>
                <a:cs typeface="Times New Roman" pitchFamily="18" charset="0"/>
              </a:rPr>
              <a:t> (</a:t>
            </a:r>
            <a:r>
              <a:rPr lang="en-US" sz="4000" b="1" i="1" dirty="0" err="1" smtClean="0">
                <a:solidFill>
                  <a:srgbClr val="7030A0"/>
                </a:solidFill>
                <a:latin typeface="Times New Roman" pitchFamily="18" charset="0"/>
                <a:cs typeface="Times New Roman" pitchFamily="18" charset="0"/>
              </a:rPr>
              <a:t>Tiết</a:t>
            </a:r>
            <a:r>
              <a:rPr lang="en-US" sz="4000" b="1" i="1" dirty="0" smtClean="0">
                <a:solidFill>
                  <a:srgbClr val="7030A0"/>
                </a:solidFill>
                <a:latin typeface="Times New Roman" pitchFamily="18" charset="0"/>
                <a:cs typeface="Times New Roman" pitchFamily="18" charset="0"/>
              </a:rPr>
              <a:t> 1, 2)</a:t>
            </a:r>
            <a:endParaRPr lang="en-US" sz="4000" b="1" i="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721660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950495" y="878305"/>
            <a:ext cx="10299031"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174011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478859" y="307255"/>
            <a:ext cx="3846253" cy="4434638"/>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851657" y="2162497"/>
            <a:ext cx="4103623" cy="923330"/>
          </a:xfrm>
          <a:prstGeom prst="rect">
            <a:avLst/>
          </a:prstGeom>
          <a:noFill/>
        </p:spPr>
        <p:txBody>
          <a:bodyPr wrap="square" rtlCol="0">
            <a:spAutoFit/>
          </a:bodyPr>
          <a:lstStyle/>
          <a:p>
            <a:r>
              <a:rPr lang="en-US" sz="5400" b="1" dirty="0" err="1">
                <a:solidFill>
                  <a:srgbClr val="7030A0"/>
                </a:solidFill>
                <a:latin typeface="Times New Roman" panose="02020603050405020304" pitchFamily="18" charset="0"/>
                <a:cs typeface="Times New Roman" panose="02020603050405020304" pitchFamily="18" charset="0"/>
              </a:rPr>
              <a:t>Đọc</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văn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bản</a:t>
            </a:r>
            <a:endParaRPr lang="en-US" sz="5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824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9" name="TextBox 28">
            <a:extLst>
              <a:ext uri="{FF2B5EF4-FFF2-40B4-BE49-F238E27FC236}">
                <a16:creationId xmlns:a16="http://schemas.microsoft.com/office/drawing/2014/main" id="{BEE56B32-E1FF-4F13-AB65-385CAE22167F}"/>
              </a:ext>
            </a:extLst>
          </p:cNvPr>
          <p:cNvSpPr txBox="1"/>
          <p:nvPr/>
        </p:nvSpPr>
        <p:spPr>
          <a:xfrm>
            <a:off x="423885" y="269538"/>
            <a:ext cx="11296650" cy="6186309"/>
          </a:xfrm>
          <a:prstGeom prst="rect">
            <a:avLst/>
          </a:prstGeom>
          <a:noFill/>
        </p:spPr>
        <p:txBody>
          <a:bodyPr wrap="square" rtlCol="0">
            <a:spAutoFit/>
          </a:bodyPr>
          <a:lstStyle/>
          <a:p>
            <a:pPr algn="ctr"/>
            <a:endParaRPr lang="en-US" sz="3000" b="1" dirty="0" smtClean="0">
              <a:solidFill>
                <a:srgbClr val="FF0000"/>
              </a:solidFill>
              <a:latin typeface="Times New Roman" pitchFamily="18" charset="0"/>
              <a:ea typeface="Arial-Rounded" panose="020B0500000000000000" pitchFamily="34" charset="0"/>
              <a:cs typeface="Times New Roman" pitchFamily="18" charset="0"/>
            </a:endParaRPr>
          </a:p>
          <a:p>
            <a:pPr algn="ctr"/>
            <a:r>
              <a:rPr lang="vi-VN" sz="3200" b="1" dirty="0" smtClean="0">
                <a:solidFill>
                  <a:srgbClr val="FF0000"/>
                </a:solidFill>
                <a:latin typeface="Times New Roman" pitchFamily="18" charset="0"/>
                <a:ea typeface="Arial-Rounded" panose="020B0500000000000000" pitchFamily="34" charset="0"/>
                <a:cs typeface="Times New Roman" pitchFamily="18" charset="0"/>
              </a:rPr>
              <a:t>Lời </a:t>
            </a:r>
            <a:r>
              <a:rPr lang="vi-VN" sz="3200" b="1" dirty="0">
                <a:solidFill>
                  <a:srgbClr val="FF0000"/>
                </a:solidFill>
                <a:latin typeface="Times New Roman" pitchFamily="18" charset="0"/>
                <a:ea typeface="Arial-Rounded" panose="020B0500000000000000" pitchFamily="34" charset="0"/>
                <a:cs typeface="Times New Roman" pitchFamily="18" charset="0"/>
              </a:rPr>
              <a:t>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Times New Roman" pitchFamily="18" charset="0"/>
                <a:ea typeface="Arial-Rounded" panose="020B0500000000000000" pitchFamily="34" charset="0"/>
                <a:cs typeface="Times New Roman" pitchFamily="18" charset="0"/>
              </a:rPr>
              <a:t>Vích-to </a:t>
            </a:r>
            <a:r>
              <a:rPr lang="vi-VN" sz="2400" dirty="0">
                <a:latin typeface="Times New Roman" pitchFamily="18" charset="0"/>
                <a:ea typeface="Arial-Rounded" panose="020B0500000000000000" pitchFamily="34" charset="0"/>
                <a:cs typeface="Times New Roman" pitchFamily="18" charset="0"/>
              </a:rPr>
              <a:t>Huy-gô bộc lộ tài năng thơ ca của mình từ rất sớm. Hồi còn là học sinh tiểu học, cậu học chăm, thông minh, giỏi đều các môn.</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a:latin typeface="Times New Roman" pitchFamily="18" charset="0"/>
                <a:ea typeface="Arial-Rounded" panose="020B0500000000000000" pitchFamily="34" charset="0"/>
                <a:cs typeface="Times New Roman"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Huy-gô </a:t>
            </a:r>
            <a:r>
              <a:rPr lang="vi-VN" sz="2400" dirty="0">
                <a:latin typeface="Times New Roman" pitchFamily="18" charset="0"/>
                <a:ea typeface="Arial-Rounded" panose="020B0500000000000000" pitchFamily="34" charset="0"/>
                <a:cs typeface="Times New Roman"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 </a:t>
            </a:r>
            <a:r>
              <a:rPr lang="vi-VN" sz="2400" dirty="0">
                <a:latin typeface="Times New Roman" pitchFamily="18" charset="0"/>
                <a:ea typeface="Arial-Rounded" panose="020B0500000000000000" pitchFamily="34" charset="0"/>
                <a:cs typeface="Times New Roman" pitchFamily="18" charset="0"/>
              </a:rPr>
              <a:t>Lời giải bài toán được viết bằng thơ! À, ra thế!</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Sau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này</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Vích</a:t>
            </a:r>
            <a:r>
              <a:rPr lang="en-US" sz="2400" dirty="0" smtClean="0">
                <a:latin typeface="Times New Roman" pitchFamily="18" charset="0"/>
                <a:ea typeface="Arial-Rounded" panose="020B0500000000000000" pitchFamily="34" charset="0"/>
                <a:cs typeface="Times New Roman" pitchFamily="18" charset="0"/>
              </a:rPr>
              <a:t>-to-</a:t>
            </a:r>
            <a:r>
              <a:rPr lang="en-US" sz="2400" dirty="0" err="1" smtClean="0">
                <a:latin typeface="Times New Roman" pitchFamily="18" charset="0"/>
                <a:ea typeface="Arial-Rounded" panose="020B0500000000000000" pitchFamily="34" charset="0"/>
                <a:cs typeface="Times New Roman" pitchFamily="18" charset="0"/>
              </a:rPr>
              <a:t>Huy</a:t>
            </a:r>
            <a:r>
              <a:rPr lang="en-US" sz="2400" dirty="0" smtClean="0">
                <a:latin typeface="Times New Roman" pitchFamily="18" charset="0"/>
                <a:ea typeface="Arial-Rounded" panose="020B0500000000000000" pitchFamily="34" charset="0"/>
                <a:cs typeface="Times New Roman" pitchFamily="18" charset="0"/>
              </a:rPr>
              <a:t>-</a:t>
            </a:r>
            <a:r>
              <a:rPr lang="en-US" sz="2400" dirty="0" err="1" smtClean="0">
                <a:latin typeface="Times New Roman" pitchFamily="18" charset="0"/>
                <a:ea typeface="Arial-Rounded" panose="020B0500000000000000" pitchFamily="34" charset="0"/>
                <a:cs typeface="Times New Roman" pitchFamily="18" charset="0"/>
              </a:rPr>
              <a:t>gô</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trở</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văn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thơ</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viết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kịch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nổi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tiếng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thế</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giới</a:t>
            </a:r>
            <a:r>
              <a:rPr lang="en-US" sz="2400" dirty="0" smtClean="0">
                <a:latin typeface="Times New Roman" pitchFamily="18" charset="0"/>
                <a:ea typeface="Arial-Rounded" panose="020B0500000000000000" pitchFamily="34" charset="0"/>
                <a:cs typeface="Times New Roman" pitchFamily="18" charset="0"/>
              </a:rPr>
              <a:t>.</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(Theo </a:t>
            </a:r>
            <a:r>
              <a:rPr lang="vi-VN" sz="2400" i="1" dirty="0" smtClean="0">
                <a:latin typeface="Times New Roman" pitchFamily="18" charset="0"/>
                <a:ea typeface="Arial-Rounded" panose="020B0500000000000000" pitchFamily="34" charset="0"/>
                <a:cs typeface="Times New Roman" pitchFamily="18" charset="0"/>
              </a:rPr>
              <a:t>Kể chuyện danh nhân thế giới</a:t>
            </a:r>
            <a:r>
              <a:rPr lang="vi-VN" sz="2400" dirty="0" smtClean="0">
                <a:latin typeface="Times New Roman" pitchFamily="18" charset="0"/>
                <a:ea typeface="Arial-Rounded" panose="020B0500000000000000" pitchFamily="34" charset="0"/>
                <a:cs typeface="Times New Roman" pitchFamily="18" charset="0"/>
              </a:rPr>
              <a:t>)</a:t>
            </a:r>
            <a:endParaRPr lang="vi-VN" sz="2400" dirty="0">
              <a:latin typeface="Times New Roman" pitchFamily="18" charset="0"/>
              <a:ea typeface="Arial-Rounded" panose="020B0500000000000000" pitchFamily="34" charset="0"/>
              <a:cs typeface="Times New Roman" pitchFamily="18"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649774" y="187186"/>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Times New Roman" pitchFamily="18" charset="0"/>
                <a:cs typeface="Times New Roman" pitchFamily="18" charset="0"/>
              </a:rPr>
              <a:t>Đọc</a:t>
            </a:r>
            <a:r>
              <a:rPr lang="en-US" sz="4400" b="1" dirty="0">
                <a:solidFill>
                  <a:prstClr val="white"/>
                </a:solidFill>
                <a:latin typeface="Times New Roman" pitchFamily="18" charset="0"/>
                <a:cs typeface="Times New Roman" pitchFamily="18" charset="0"/>
              </a:rPr>
              <a:t> </a:t>
            </a:r>
            <a:r>
              <a:rPr lang="en-US" sz="4400" b="1" dirty="0" err="1">
                <a:solidFill>
                  <a:prstClr val="white"/>
                </a:solidFill>
                <a:latin typeface="Times New Roman" pitchFamily="18" charset="0"/>
                <a:cs typeface="Times New Roman" pitchFamily="18" charset="0"/>
              </a:rPr>
              <a:t>mẫu</a:t>
            </a:r>
            <a:endParaRPr kumimoji="0" lang="en-US" sz="4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Luyện</a:t>
            </a:r>
            <a:r>
              <a:rPr kumimoji="0" lang="en-US" sz="4800" b="1"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48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đọc</a:t>
            </a:r>
            <a:r>
              <a:rPr kumimoji="0" lang="en-US" sz="4800" b="1"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48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từ</a:t>
            </a:r>
            <a:r>
              <a:rPr kumimoji="0" lang="en-US" sz="4800" b="1"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4800" b="1" i="0" u="none" strike="noStrike" kern="1200" cap="none" spc="0" normalizeH="0" noProof="0" dirty="0" err="1">
                <a:ln>
                  <a:noFill/>
                </a:ln>
                <a:solidFill>
                  <a:prstClr val="white"/>
                </a:solidFill>
                <a:effectLst/>
                <a:uLnTx/>
                <a:uFillTx/>
                <a:latin typeface="Times New Roman" pitchFamily="18" charset="0"/>
                <a:cs typeface="Times New Roman" pitchFamily="18" charset="0"/>
              </a:rPr>
              <a:t>khó</a:t>
            </a:r>
            <a:endParaRPr kumimoji="0" lang="en-US" sz="4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mj-lt"/>
                  <a:ea typeface="Arial-Rounded" panose="020B0500000000000000" pitchFamily="34" charset="0"/>
                  <a:cs typeface="Arial-Rounded" panose="020B0500000000000000" pitchFamily="34" charset="0"/>
                </a:rPr>
                <a:t>Vích-to Huy-gô</a:t>
              </a:r>
              <a:endParaRPr lang="zh-CN" altLang="en-US" sz="3200" dirty="0">
                <a:solidFill>
                  <a:srgbClr val="0070C0"/>
                </a:solidFill>
                <a:latin typeface="+mj-lt"/>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Times New Roman" pitchFamily="18" charset="0"/>
                  <a:ea typeface="Arial-Rounded" panose="020B0500000000000000" pitchFamily="34" charset="0"/>
                  <a:cs typeface="Times New Roman" pitchFamily="18" charset="0"/>
                </a:rPr>
                <a:t>mười</a:t>
              </a:r>
              <a:r>
                <a:rPr lang="en-US" altLang="zh-CN" sz="3200" dirty="0">
                  <a:solidFill>
                    <a:srgbClr val="FF0000"/>
                  </a:solidFill>
                  <a:latin typeface="Times New Roman" pitchFamily="18" charset="0"/>
                  <a:ea typeface="Arial-Rounded" panose="020B0500000000000000" pitchFamily="34" charset="0"/>
                  <a:cs typeface="Times New Roman" pitchFamily="18" charset="0"/>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rPr>
                <a:t>lăm</a:t>
              </a:r>
              <a:r>
                <a:rPr lang="en-US" altLang="zh-CN" sz="3200" dirty="0">
                  <a:solidFill>
                    <a:srgbClr val="FF0000"/>
                  </a:solidFill>
                  <a:latin typeface="Times New Roman" pitchFamily="18" charset="0"/>
                  <a:ea typeface="Arial-Rounded" panose="020B0500000000000000" pitchFamily="34" charset="0"/>
                  <a:cs typeface="Times New Roman" pitchFamily="18" charset="0"/>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rPr>
                <a:t>phút</a:t>
              </a:r>
              <a:endParaRPr lang="zh-CN" altLang="en-US" sz="3200" dirty="0">
                <a:solidFill>
                  <a:srgbClr val="FF0000"/>
                </a:solidFill>
                <a:latin typeface="Times New Roman" pitchFamily="18" charset="0"/>
                <a:ea typeface="inpin heiti" charset="-122"/>
                <a:cs typeface="Times New Roman"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7030A0"/>
                  </a:solidFill>
                  <a:latin typeface="Times New Roman" pitchFamily="18" charset="0"/>
                  <a:ea typeface="Arial-Rounded" panose="020B0500000000000000" pitchFamily="34" charset="0"/>
                  <a:cs typeface="Times New Roman" pitchFamily="18" charset="0"/>
                </a:rPr>
                <a:t>mải</a:t>
              </a:r>
              <a:r>
                <a:rPr lang="en-US" altLang="zh-CN" sz="3200" dirty="0">
                  <a:solidFill>
                    <a:srgbClr val="7030A0"/>
                  </a:solidFill>
                  <a:latin typeface="Times New Roman" pitchFamily="18" charset="0"/>
                  <a:ea typeface="Arial-Rounded" panose="020B0500000000000000" pitchFamily="34" charset="0"/>
                  <a:cs typeface="Times New Roman" pitchFamily="18" charset="0"/>
                </a:rPr>
                <a:t> </a:t>
              </a:r>
              <a:r>
                <a:rPr lang="en-US" altLang="zh-CN" sz="3200" dirty="0" err="1">
                  <a:solidFill>
                    <a:srgbClr val="7030A0"/>
                  </a:solidFill>
                  <a:latin typeface="Times New Roman" pitchFamily="18" charset="0"/>
                  <a:ea typeface="Arial-Rounded" panose="020B0500000000000000" pitchFamily="34" charset="0"/>
                  <a:cs typeface="Times New Roman" pitchFamily="18" charset="0"/>
                </a:rPr>
                <a:t>miết</a:t>
              </a:r>
              <a:endParaRPr lang="zh-CN" altLang="en-US" sz="3200" dirty="0">
                <a:solidFill>
                  <a:srgbClr val="7030A0"/>
                </a:solidFill>
                <a:latin typeface="Times New Roman" pitchFamily="18" charset="0"/>
                <a:ea typeface="inpin heiti" charset="-122"/>
                <a:cs typeface="Times New Roman" pitchFamily="18" charset="0"/>
              </a:endParaRPr>
            </a:p>
          </p:txBody>
        </p:sp>
      </p:grpSp>
    </p:spTree>
    <p:extLst>
      <p:ext uri="{BB962C8B-B14F-4D97-AF65-F5344CB8AC3E}">
        <p14:creationId xmlns:p14="http://schemas.microsoft.com/office/powerpoint/2010/main" val="239968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439</Words>
  <Application>Microsoft Office PowerPoint</Application>
  <PresentationFormat>Widescreen</PresentationFormat>
  <Paragraphs>98</Paragraphs>
  <Slides>25</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Arial-Rounded</vt:lpstr>
      <vt:lpstr>Baloo 2 SemiBold</vt:lpstr>
      <vt:lpstr>Calibri</vt:lpstr>
      <vt:lpstr>等线</vt:lpstr>
      <vt:lpstr>等线 Light</vt:lpstr>
      <vt:lpstr>HP001 4 hàng</vt:lpstr>
      <vt:lpstr>inpin heiti</vt:lpstr>
      <vt:lpstr>Nunito</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66</cp:revision>
  <dcterms:created xsi:type="dcterms:W3CDTF">2022-06-21T09:04:21Z</dcterms:created>
  <dcterms:modified xsi:type="dcterms:W3CDTF">2025-01-10T06:45:18Z</dcterms:modified>
</cp:coreProperties>
</file>