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346" r:id="rId3"/>
    <p:sldId id="348" r:id="rId4"/>
    <p:sldId id="349" r:id="rId5"/>
    <p:sldId id="351" r:id="rId6"/>
    <p:sldId id="354" r:id="rId7"/>
    <p:sldId id="355" r:id="rId8"/>
    <p:sldId id="357" r:id="rId9"/>
    <p:sldId id="360" r:id="rId10"/>
    <p:sldId id="361" r:id="rId11"/>
    <p:sldId id="363" r:id="rId12"/>
    <p:sldId id="358" r:id="rId13"/>
    <p:sldId id="359" r:id="rId14"/>
    <p:sldId id="364" r:id="rId15"/>
    <p:sldId id="365" r:id="rId16"/>
    <p:sldId id="366" r:id="rId17"/>
    <p:sldId id="368" r:id="rId18"/>
    <p:sldId id="262" r:id="rId19"/>
    <p:sldId id="370" r:id="rId20"/>
    <p:sldId id="369" r:id="rId21"/>
    <p:sldId id="371" r:id="rId22"/>
    <p:sldId id="372" r:id="rId23"/>
    <p:sldId id="374" r:id="rId24"/>
    <p:sldId id="373" r:id="rId25"/>
    <p:sldId id="375" r:id="rId26"/>
    <p:sldId id="376" r:id="rId27"/>
    <p:sldId id="377" r:id="rId28"/>
    <p:sldId id="378" r:id="rId29"/>
    <p:sldId id="379" r:id="rId30"/>
    <p:sldId id="319" r:id="rId31"/>
    <p:sldId id="380" r:id="rId32"/>
    <p:sldId id="333" r:id="rId33"/>
    <p:sldId id="265" r:id="rId34"/>
    <p:sldId id="30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
      <p:font typeface="Sriracha" panose="020B0604020202020204" charset="-34"/>
      <p:regular r:id="rId43"/>
    </p:embeddedFont>
    <p:embeddedFont>
      <p:font typeface="Sigmar One" panose="020B0604020202020204" charset="0"/>
      <p:regular r:id="rId44"/>
    </p:embeddedFont>
    <p:embeddedFont>
      <p:font typeface="#9Slide03 Arima Madurai Black" panose="020B0604020202020204" charset="0"/>
      <p:bold r:id="rId45"/>
    </p:embeddedFont>
    <p:embeddedFont>
      <p:font typeface="Open Sans" panose="020B0604020202020204" charset="0"/>
      <p:regular r:id="rId46"/>
      <p:bold r:id="rId47"/>
      <p:italic r:id="rId48"/>
      <p:boldItalic r:id="rId49"/>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D67"/>
    <a:srgbClr val="4F81BD"/>
    <a:srgbClr val="008000"/>
    <a:srgbClr val="FFFFCC"/>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691" y="6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3931870-9C3A-499F-BFAD-62D50DA65582}" type="slidenum">
              <a:rPr lang="en-US" smtClean="0"/>
              <a:t>28</a:t>
            </a:fld>
            <a:endParaRPr lang="en-US"/>
          </a:p>
        </p:txBody>
      </p:sp>
    </p:spTree>
    <p:extLst>
      <p:ext uri="{BB962C8B-B14F-4D97-AF65-F5344CB8AC3E}">
        <p14:creationId xmlns:p14="http://schemas.microsoft.com/office/powerpoint/2010/main" val="117379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0.svg"/><Relationship Id="rId3" Type="http://schemas.openxmlformats.org/officeDocument/2006/relationships/image" Target="../media/image20.svg"/><Relationship Id="rId7" Type="http://schemas.openxmlformats.org/officeDocument/2006/relationships/image" Target="../media/image60.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100.svg"/><Relationship Id="rId5" Type="http://schemas.openxmlformats.org/officeDocument/2006/relationships/image" Target="../media/image40.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80.sv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66.svg"/></Relationships>
</file>

<file path=ppt/slides/_rels/slide3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752600" y="1600200"/>
            <a:ext cx="8763000" cy="1641475"/>
          </a:xfrm>
          <a:prstGeom prst="rect">
            <a:avLst/>
          </a:prstGeom>
        </p:spPr>
        <p:txBody>
          <a:bodyPr wrap="square" lIns="0" tIns="0" rIns="0" bIns="0" rtlCol="0" anchor="t">
            <a:spAutoFit/>
          </a:bodyPr>
          <a:lstStyle/>
          <a:p>
            <a:pPr algn="ctr">
              <a:lnSpc>
                <a:spcPts val="6400"/>
              </a:lnSpc>
              <a:spcBef>
                <a:spcPct val="0"/>
              </a:spcBef>
            </a:pPr>
            <a:r>
              <a:rPr lang="en-US" sz="3600" b="1" i="1" spc="-133" dirty="0" err="1">
                <a:solidFill>
                  <a:srgbClr val="0070C0"/>
                </a:solidFill>
                <a:latin typeface="Times New Roman" pitchFamily="18" charset="0"/>
                <a:cs typeface="Times New Roman" pitchFamily="18" charset="0"/>
              </a:rPr>
              <a:t>Thứ</a:t>
            </a:r>
            <a:r>
              <a:rPr lang="en-US" sz="3600" b="1" i="1" spc="-133" dirty="0">
                <a:solidFill>
                  <a:srgbClr val="0070C0"/>
                </a:solidFill>
                <a:latin typeface="Times New Roman" pitchFamily="18" charset="0"/>
                <a:cs typeface="Times New Roman" pitchFamily="18" charset="0"/>
              </a:rPr>
              <a:t>  B</a:t>
            </a:r>
            <a:r>
              <a:rPr lang="en-US" sz="3600" b="1" i="1" spc="-133" dirty="0" smtClean="0">
                <a:solidFill>
                  <a:srgbClr val="0070C0"/>
                </a:solidFill>
                <a:latin typeface="Times New Roman" pitchFamily="18" charset="0"/>
                <a:cs typeface="Times New Roman" pitchFamily="18" charset="0"/>
              </a:rPr>
              <a:t>a </a:t>
            </a:r>
            <a:r>
              <a:rPr lang="en-US" sz="3600" b="1" i="1" spc="-133" dirty="0" err="1" smtClean="0">
                <a:solidFill>
                  <a:srgbClr val="0070C0"/>
                </a:solidFill>
                <a:latin typeface="Times New Roman" pitchFamily="18" charset="0"/>
                <a:cs typeface="Times New Roman" pitchFamily="18" charset="0"/>
              </a:rPr>
              <a:t>ngày</a:t>
            </a:r>
            <a:r>
              <a:rPr lang="en-US" sz="3600" b="1" i="1" spc="-133" dirty="0" smtClean="0">
                <a:solidFill>
                  <a:srgbClr val="0070C0"/>
                </a:solidFill>
                <a:latin typeface="Times New Roman" pitchFamily="18" charset="0"/>
                <a:cs typeface="Times New Roman" pitchFamily="18" charset="0"/>
              </a:rPr>
              <a:t> 7 </a:t>
            </a:r>
            <a:r>
              <a:rPr lang="en-US" sz="3600" b="1" i="1" spc="-133" dirty="0" err="1" smtClean="0">
                <a:solidFill>
                  <a:srgbClr val="0070C0"/>
                </a:solidFill>
                <a:latin typeface="Times New Roman" pitchFamily="18" charset="0"/>
                <a:cs typeface="Times New Roman" pitchFamily="18" charset="0"/>
              </a:rPr>
              <a:t>tháng</a:t>
            </a:r>
            <a:r>
              <a:rPr lang="en-US" sz="3600" b="1" i="1" spc="-133" dirty="0" smtClean="0">
                <a:solidFill>
                  <a:srgbClr val="0070C0"/>
                </a:solidFill>
                <a:latin typeface="Times New Roman" pitchFamily="18" charset="0"/>
                <a:cs typeface="Times New Roman" pitchFamily="18" charset="0"/>
              </a:rPr>
              <a:t> 1 </a:t>
            </a:r>
            <a:r>
              <a:rPr lang="en-US" sz="3600" b="1" i="1" spc="-133" dirty="0" err="1" smtClean="0">
                <a:solidFill>
                  <a:srgbClr val="0070C0"/>
                </a:solidFill>
                <a:latin typeface="Times New Roman" pitchFamily="18" charset="0"/>
                <a:cs typeface="Times New Roman" pitchFamily="18" charset="0"/>
              </a:rPr>
              <a:t>năm</a:t>
            </a:r>
            <a:r>
              <a:rPr lang="en-US" sz="3600" b="1" i="1" spc="-133" dirty="0" smtClean="0">
                <a:solidFill>
                  <a:srgbClr val="0070C0"/>
                </a:solidFill>
                <a:latin typeface="Times New Roman" pitchFamily="18" charset="0"/>
                <a:cs typeface="Times New Roman" pitchFamily="18" charset="0"/>
              </a:rPr>
              <a:t> 2025</a:t>
            </a:r>
          </a:p>
          <a:p>
            <a:pPr algn="ctr">
              <a:lnSpc>
                <a:spcPts val="6400"/>
              </a:lnSpc>
              <a:spcBef>
                <a:spcPct val="0"/>
              </a:spcBef>
            </a:pPr>
            <a:r>
              <a:rPr lang="en-US" sz="3600" b="1" i="1" spc="-133" dirty="0" err="1" smtClean="0">
                <a:solidFill>
                  <a:srgbClr val="0070C0"/>
                </a:solidFill>
                <a:latin typeface="Times New Roman" pitchFamily="18" charset="0"/>
                <a:cs typeface="Times New Roman" pitchFamily="18" charset="0"/>
              </a:rPr>
              <a:t>Tiếng</a:t>
            </a:r>
            <a:r>
              <a:rPr lang="en-US" sz="3600" b="1" i="1" spc="-133" dirty="0" smtClean="0">
                <a:solidFill>
                  <a:srgbClr val="0070C0"/>
                </a:solidFill>
                <a:latin typeface="Times New Roman" pitchFamily="18" charset="0"/>
                <a:cs typeface="Times New Roman" pitchFamily="18" charset="0"/>
              </a:rPr>
              <a:t> </a:t>
            </a:r>
            <a:r>
              <a:rPr lang="en-US" sz="3600" b="1" i="1" spc="-133" dirty="0" err="1" smtClean="0">
                <a:solidFill>
                  <a:srgbClr val="0070C0"/>
                </a:solidFill>
                <a:latin typeface="Times New Roman" pitchFamily="18" charset="0"/>
                <a:cs typeface="Times New Roman" pitchFamily="18" charset="0"/>
              </a:rPr>
              <a:t>Việt</a:t>
            </a:r>
            <a:endParaRPr lang="en-US" sz="3600" b="1" i="1" spc="-133" dirty="0">
              <a:solidFill>
                <a:srgbClr val="0070C0"/>
              </a:solidFill>
              <a:latin typeface="Times New Roman" pitchFamily="18" charset="0"/>
              <a:cs typeface="Times New Roman" pitchFamily="18" charset="0"/>
            </a:endParaRPr>
          </a:p>
        </p:txBody>
      </p:sp>
      <p:sp>
        <p:nvSpPr>
          <p:cNvPr id="3" name="Subtitle 2"/>
          <p:cNvSpPr txBox="1">
            <a:spLocks/>
          </p:cNvSpPr>
          <p:nvPr/>
        </p:nvSpPr>
        <p:spPr>
          <a:xfrm>
            <a:off x="3581400" y="3429000"/>
            <a:ext cx="6149111" cy="832757"/>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3600" b="1" i="1" dirty="0" err="1" smtClean="0">
                <a:solidFill>
                  <a:srgbClr val="0070C0"/>
                </a:solidFill>
                <a:latin typeface="Times New Roman" pitchFamily="18" charset="0"/>
                <a:cs typeface="Times New Roman" pitchFamily="18" charset="0"/>
              </a:rPr>
              <a:t>Bài</a:t>
            </a:r>
            <a:r>
              <a:rPr lang="en-US" sz="3600" b="1" i="1" dirty="0" smtClean="0">
                <a:solidFill>
                  <a:srgbClr val="0070C0"/>
                </a:solidFill>
                <a:latin typeface="Times New Roman" pitchFamily="18" charset="0"/>
                <a:cs typeface="Times New Roman" pitchFamily="18" charset="0"/>
              </a:rPr>
              <a:t> 32: </a:t>
            </a:r>
            <a:r>
              <a:rPr lang="en-US" sz="3600" b="1" i="1" dirty="0" err="1" smtClean="0">
                <a:solidFill>
                  <a:srgbClr val="0070C0"/>
                </a:solidFill>
                <a:latin typeface="Times New Roman" pitchFamily="18" charset="0"/>
                <a:cs typeface="Times New Roman" pitchFamily="18" charset="0"/>
              </a:rPr>
              <a:t>Cây</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bút</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thần</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Tiết</a:t>
            </a:r>
            <a:r>
              <a:rPr lang="en-US" sz="3600" b="1" i="1" dirty="0" smtClean="0">
                <a:solidFill>
                  <a:srgbClr val="0070C0"/>
                </a:solidFill>
                <a:latin typeface="Times New Roman" pitchFamily="18" charset="0"/>
                <a:cs typeface="Times New Roman" pitchFamily="18" charset="0"/>
              </a:rPr>
              <a:t> 1)</a:t>
            </a: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51482"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3</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29651"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4</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32129"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5</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khó</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7030A0"/>
                </a:solidFill>
                <a:latin typeface="Times New Roman" panose="02020603050405020304" pitchFamily="18" charset="0"/>
                <a:cs typeface="Times New Roman" panose="02020603050405020304" pitchFamily="18" charset="0"/>
              </a:rPr>
              <a:t>Mã</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Lương</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7030A0"/>
                </a:solidFill>
                <a:latin typeface="Times New Roman" panose="02020603050405020304" pitchFamily="18" charset="0"/>
                <a:cs typeface="Times New Roman" panose="02020603050405020304" pitchFamily="18" charset="0"/>
              </a:rPr>
              <a:t>Kiếm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củi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trên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núi</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7030A0"/>
                </a:solidFill>
                <a:latin typeface="Times New Roman" panose="02020603050405020304" pitchFamily="18" charset="0"/>
                <a:cs typeface="Times New Roman" panose="02020603050405020304" pitchFamily="18" charset="0"/>
              </a:rPr>
              <a:t>Cây</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bút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sáng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lấp</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lánh</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smtClean="0">
                <a:solidFill>
                  <a:srgbClr val="002060"/>
                </a:solidFill>
                <a:latin typeface="Nunito Black" pitchFamily="2" charset="0"/>
                <a:cs typeface="#9Slide03 Arima Madurai Black" panose="00000A00000000000000" pitchFamily="2"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Một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đêm</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thấy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tóc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phơ</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đưa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bút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lánh</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reo </a:t>
            </a:r>
            <a:r>
              <a:rPr lang="en-US" sz="2400" dirty="0" err="1">
                <a:solidFill>
                  <a:srgbClr val="002060"/>
                </a:solidFill>
                <a:latin typeface="Times New Roman" panose="02020603050405020304" pitchFamily="18" charset="0"/>
                <a:cs typeface="Times New Roman" panose="02020603050405020304" pitchFamily="18" charset="0"/>
              </a:rPr>
              <a:t>lên</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Cây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bút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đẹp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quá</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Cháu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92D67"/>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92D67"/>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92D67"/>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smtClean="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92D67"/>
                </a:solidFill>
                <a:effectLst/>
                <a:uLnTx/>
                <a:uFillTx/>
                <a:latin typeface="Times New Roman" panose="02020603050405020304" pitchFamily="18" charset="0"/>
                <a:cs typeface="Times New Roman" panose="02020603050405020304" pitchFamily="18" charset="0"/>
              </a:rPr>
              <a:t>dài</a:t>
            </a:r>
            <a:endParaRPr kumimoji="0" lang="en-US" sz="2800" b="1"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F92D67"/>
                </a:solidFill>
                <a:latin typeface="Times New Roman" panose="02020603050405020304" pitchFamily="18" charset="0"/>
                <a:cs typeface="Times New Roman" panose="02020603050405020304" pitchFamily="18" charset="0"/>
              </a:rPr>
              <a:t>Luyện</a:t>
            </a:r>
            <a:r>
              <a:rPr lang="en-US" sz="2400" b="1" dirty="0">
                <a:solidFill>
                  <a:srgbClr val="F92D67"/>
                </a:solidFill>
                <a:latin typeface="Times New Roman" panose="02020603050405020304" pitchFamily="18" charset="0"/>
                <a:cs typeface="Times New Roman" panose="02020603050405020304" pitchFamily="18" charset="0"/>
              </a:rPr>
              <a:t> </a:t>
            </a:r>
            <a:r>
              <a:rPr lang="en-US" sz="2400" b="1" dirty="0" err="1">
                <a:solidFill>
                  <a:srgbClr val="F92D67"/>
                </a:solidFill>
                <a:latin typeface="Times New Roman" panose="02020603050405020304" pitchFamily="18" charset="0"/>
                <a:cs typeface="Times New Roman" panose="02020603050405020304" pitchFamily="18" charset="0"/>
              </a:rPr>
              <a:t>đọc</a:t>
            </a:r>
            <a:r>
              <a:rPr lang="en-US" sz="2400" b="1" dirty="0">
                <a:solidFill>
                  <a:srgbClr val="F92D67"/>
                </a:solidFill>
                <a:latin typeface="Times New Roman" panose="02020603050405020304" pitchFamily="18" charset="0"/>
                <a:cs typeface="Times New Roman" panose="02020603050405020304" pitchFamily="18" charset="0"/>
              </a:rPr>
              <a:t> </a:t>
            </a:r>
            <a:r>
              <a:rPr lang="en-US" sz="2400" b="1" dirty="0" err="1" smtClean="0">
                <a:solidFill>
                  <a:srgbClr val="F92D67"/>
                </a:solidFill>
                <a:latin typeface="Times New Roman" panose="02020603050405020304" pitchFamily="18" charset="0"/>
                <a:cs typeface="Times New Roman" panose="02020603050405020304" pitchFamily="18" charset="0"/>
              </a:rPr>
              <a:t>theo</a:t>
            </a:r>
            <a:r>
              <a:rPr lang="en-US" sz="2400" b="1" dirty="0" smtClean="0">
                <a:solidFill>
                  <a:srgbClr val="F92D67"/>
                </a:solidFill>
                <a:latin typeface="Times New Roman" panose="02020603050405020304" pitchFamily="18" charset="0"/>
                <a:cs typeface="Times New Roman" panose="02020603050405020304" pitchFamily="18" charset="0"/>
              </a:rPr>
              <a:t> </a:t>
            </a:r>
            <a:r>
              <a:rPr lang="en-US" sz="2400" b="1" dirty="0" err="1" smtClean="0">
                <a:solidFill>
                  <a:srgbClr val="F92D67"/>
                </a:solidFill>
                <a:latin typeface="Times New Roman" panose="02020603050405020304" pitchFamily="18" charset="0"/>
                <a:cs typeface="Times New Roman" panose="02020603050405020304" pitchFamily="18" charset="0"/>
              </a:rPr>
              <a:t>nhóm</a:t>
            </a:r>
            <a:endParaRPr lang="en-US" sz="2400" b="1" dirty="0">
              <a:solidFill>
                <a:srgbClr val="F92D67"/>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Mã Lương vẽ một con chim, chim tung cánh ba</a:t>
            </a:r>
            <a:r>
              <a:rPr lang="en-US" sz="2000" dirty="0">
                <a:solidFill>
                  <a:srgbClr val="008000"/>
                </a:solidFill>
                <a:latin typeface="Times New Roman" panose="02020603050405020304" pitchFamily="18" charset="0"/>
                <a:cs typeface="Times New Roman" panose="02020603050405020304" pitchFamily="18" charset="0"/>
              </a:rPr>
              <a:t>y</a:t>
            </a:r>
            <a:r>
              <a:rPr lang="vi-VN" sz="2000" dirty="0">
                <a:solidFill>
                  <a:srgbClr val="008000"/>
                </a:solidFill>
                <a:latin typeface="Times New Roman" panose="02020603050405020304" pitchFamily="18" charset="0"/>
                <a:cs typeface="Times New Roman" panose="02020603050405020304" pitchFamily="18"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Times New Roman" panose="02020603050405020304" pitchFamily="18" charset="0"/>
                <a:cs typeface="Times New Roman" panose="02020603050405020304" pitchFamily="18"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5105400" y="1064567"/>
            <a:ext cx="2355646" cy="461665"/>
          </a:xfrm>
          <a:prstGeom prst="rect">
            <a:avLst/>
          </a:prstGeom>
        </p:spPr>
        <p:txBody>
          <a:bodyPr wrap="none">
            <a:spAutoFit/>
          </a:bodyPr>
          <a:lstStyle/>
          <a:p>
            <a:pPr lvl="0" algn="ctr">
              <a:defRPr/>
            </a:pP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rgbClr val="1F497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smtClean="0">
                <a:solidFill>
                  <a:srgbClr val="F92D67"/>
                </a:solidFill>
                <a:latin typeface="Times New Roman" panose="02020603050405020304" pitchFamily="18" charset="0"/>
                <a:cs typeface="Times New Roman" panose="02020603050405020304" pitchFamily="18" charset="0"/>
              </a:rPr>
              <a:t>Đọc</a:t>
            </a:r>
            <a:r>
              <a:rPr lang="en-US" sz="2800" b="1" dirty="0" smtClean="0">
                <a:solidFill>
                  <a:srgbClr val="F92D67"/>
                </a:solidFill>
                <a:latin typeface="Times New Roman" panose="02020603050405020304" pitchFamily="18" charset="0"/>
                <a:cs typeface="Times New Roman" panose="02020603050405020304" pitchFamily="18" charset="0"/>
              </a:rPr>
              <a:t> </a:t>
            </a:r>
            <a:r>
              <a:rPr lang="en-US" sz="2800" b="1" dirty="0" err="1" smtClean="0">
                <a:solidFill>
                  <a:srgbClr val="F92D67"/>
                </a:solidFill>
                <a:latin typeface="Times New Roman" panose="02020603050405020304" pitchFamily="18" charset="0"/>
                <a:cs typeface="Times New Roman" panose="02020603050405020304" pitchFamily="18" charset="0"/>
              </a:rPr>
              <a:t>toàn</a:t>
            </a:r>
            <a:r>
              <a:rPr lang="en-US" sz="2800" b="1" dirty="0" smtClean="0">
                <a:solidFill>
                  <a:srgbClr val="F92D67"/>
                </a:solidFill>
                <a:latin typeface="Times New Roman" panose="02020603050405020304" pitchFamily="18" charset="0"/>
                <a:cs typeface="Times New Roman" panose="02020603050405020304" pitchFamily="18" charset="0"/>
              </a:rPr>
              <a:t> </a:t>
            </a:r>
            <a:r>
              <a:rPr lang="en-US" sz="2800" b="1" dirty="0" err="1" smtClean="0">
                <a:solidFill>
                  <a:srgbClr val="F92D67"/>
                </a:solidFill>
                <a:latin typeface="Times New Roman" panose="02020603050405020304" pitchFamily="18" charset="0"/>
                <a:cs typeface="Times New Roman" panose="02020603050405020304" pitchFamily="18" charset="0"/>
              </a:rPr>
              <a:t>bài</a:t>
            </a:r>
            <a:endParaRPr lang="en-US" sz="2800" b="1" dirty="0">
              <a:solidFill>
                <a:srgbClr val="F92D67"/>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Mã Lương vẽ một con chim, chim tung cánh ba</a:t>
            </a:r>
            <a:r>
              <a:rPr lang="en-US" sz="2000" dirty="0">
                <a:solidFill>
                  <a:srgbClr val="008000"/>
                </a:solidFill>
                <a:latin typeface="Times New Roman" panose="02020603050405020304" pitchFamily="18" charset="0"/>
                <a:cs typeface="Times New Roman" panose="02020603050405020304" pitchFamily="18" charset="0"/>
              </a:rPr>
              <a:t>y</a:t>
            </a:r>
            <a:r>
              <a:rPr lang="vi-VN" sz="2000" dirty="0">
                <a:solidFill>
                  <a:srgbClr val="008000"/>
                </a:solidFill>
                <a:latin typeface="Times New Roman" panose="02020603050405020304" pitchFamily="18" charset="0"/>
                <a:cs typeface="Times New Roman" panose="02020603050405020304" pitchFamily="18"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Times New Roman" panose="02020603050405020304" pitchFamily="18" charset="0"/>
                <a:cs typeface="Times New Roman" panose="02020603050405020304" pitchFamily="18"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5105400" y="1066800"/>
            <a:ext cx="2355646" cy="461665"/>
          </a:xfrm>
          <a:prstGeom prst="rect">
            <a:avLst/>
          </a:prstGeom>
        </p:spPr>
        <p:txBody>
          <a:bodyPr wrap="none">
            <a:spAutoFit/>
          </a:bodyPr>
          <a:lstStyle/>
          <a:p>
            <a:pPr lvl="0" algn="ctr">
              <a:defRPr/>
            </a:pP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rgbClr val="1F497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smtClean="0">
                <a:solidFill>
                  <a:srgbClr val="F92D67"/>
                </a:solidFill>
                <a:latin typeface="Times New Roman" pitchFamily="18" charset="0"/>
                <a:cs typeface="Times New Roman" pitchFamily="18" charset="0"/>
              </a:rPr>
              <a:t>Giải</a:t>
            </a:r>
            <a:r>
              <a:rPr lang="en-US" sz="2800" b="1" dirty="0" smtClean="0">
                <a:solidFill>
                  <a:srgbClr val="F92D67"/>
                </a:solidFill>
                <a:latin typeface="Times New Roman" pitchFamily="18" charset="0"/>
                <a:cs typeface="Times New Roman" pitchFamily="18" charset="0"/>
              </a:rPr>
              <a:t> </a:t>
            </a:r>
            <a:r>
              <a:rPr lang="en-US" sz="2800" b="1" dirty="0" err="1" smtClean="0">
                <a:solidFill>
                  <a:srgbClr val="F92D67"/>
                </a:solidFill>
                <a:latin typeface="Times New Roman" pitchFamily="18" charset="0"/>
                <a:cs typeface="Times New Roman" pitchFamily="18" charset="0"/>
              </a:rPr>
              <a:t>nghĩa</a:t>
            </a:r>
            <a:r>
              <a:rPr lang="en-US" sz="2800" b="1" dirty="0" smtClean="0">
                <a:solidFill>
                  <a:srgbClr val="F92D67"/>
                </a:solidFill>
                <a:latin typeface="Times New Roman" pitchFamily="18" charset="0"/>
                <a:cs typeface="Times New Roman" pitchFamily="18" charset="0"/>
              </a:rPr>
              <a:t> </a:t>
            </a:r>
            <a:r>
              <a:rPr lang="en-US" sz="2800" b="1" dirty="0" err="1" smtClean="0">
                <a:solidFill>
                  <a:srgbClr val="F92D67"/>
                </a:solidFill>
                <a:latin typeface="Times New Roman" pitchFamily="18" charset="0"/>
                <a:cs typeface="Times New Roman" pitchFamily="18" charset="0"/>
              </a:rPr>
              <a:t>từ</a:t>
            </a:r>
            <a:endParaRPr lang="en-US" sz="2800" b="1" dirty="0">
              <a:solidFill>
                <a:srgbClr val="F92D67"/>
              </a:solidFill>
              <a:latin typeface="Times New Roman" pitchFamily="18" charset="0"/>
              <a:cs typeface="Times New Roman" pitchFamily="18"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066746"/>
            <a:ext cx="8839200" cy="609653"/>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srgbClr val="7030A0"/>
                </a:solidFill>
                <a:latin typeface="Times New Roman" panose="02020603050405020304" pitchFamily="18" charset="0"/>
                <a:cs typeface="Times New Roman" panose="02020603050405020304" pitchFamily="18" charset="0"/>
              </a:rPr>
              <a:t>Phú</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ông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a:t>
            </a:r>
            <a:r>
              <a:rPr lang="en-US" sz="2800" dirty="0" err="1" smtClean="0">
                <a:solidFill>
                  <a:srgbClr val="7030A0"/>
                </a:solidFill>
                <a:latin typeface="Times New Roman" panose="02020603050405020304" pitchFamily="18" charset="0"/>
                <a:cs typeface="Times New Roman" panose="02020603050405020304" pitchFamily="18" charset="0"/>
              </a:rPr>
              <a:t>gười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đàn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ông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giàu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có</a:t>
            </a:r>
            <a:r>
              <a:rPr lang="en-US" sz="2800" dirty="0" smtClean="0">
                <a:solidFill>
                  <a:srgbClr val="7030A0"/>
                </a:solidFill>
                <a:latin typeface="Times New Roman" panose="02020603050405020304" pitchFamily="18" charset="0"/>
                <a:cs typeface="Times New Roman" panose="02020603050405020304" pitchFamily="18" charset="0"/>
              </a:rPr>
              <a:t> ở </a:t>
            </a:r>
            <a:r>
              <a:rPr lang="en-US" sz="2800" dirty="0" err="1" smtClean="0">
                <a:solidFill>
                  <a:srgbClr val="7030A0"/>
                </a:solidFill>
                <a:latin typeface="Times New Roman" panose="02020603050405020304" pitchFamily="18" charset="0"/>
                <a:cs typeface="Times New Roman" panose="02020603050405020304" pitchFamily="18" charset="0"/>
              </a:rPr>
              <a:t>nông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thôn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xưa</a:t>
            </a:r>
            <a:r>
              <a:rPr lang="en-US" sz="2800" dirty="0" smtClean="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Giải</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nghĩa</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từ</a:t>
            </a:r>
            <a:endPar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srgbClr val="7030A0"/>
                </a:solidFill>
                <a:latin typeface="Times New Roman" panose="02020603050405020304" pitchFamily="18" charset="0"/>
                <a:cs typeface="Times New Roman" panose="02020603050405020304" pitchFamily="18" charset="0"/>
              </a:rPr>
              <a:t>Đầy</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tớ</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a:t>
            </a:r>
            <a:r>
              <a:rPr lang="en-US" sz="2800" dirty="0" err="1" smtClean="0">
                <a:solidFill>
                  <a:srgbClr val="7030A0"/>
                </a:solidFill>
                <a:latin typeface="Times New Roman" panose="02020603050405020304" pitchFamily="18" charset="0"/>
                <a:cs typeface="Times New Roman" panose="02020603050405020304" pitchFamily="18" charset="0"/>
              </a:rPr>
              <a:t>gười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ở </a:t>
            </a:r>
            <a:r>
              <a:rPr lang="en-US" sz="2800" dirty="0" err="1" smtClean="0">
                <a:solidFill>
                  <a:srgbClr val="7030A0"/>
                </a:solidFill>
                <a:latin typeface="Times New Roman" panose="02020603050405020304" pitchFamily="18" charset="0"/>
                <a:cs typeface="Times New Roman" panose="02020603050405020304" pitchFamily="18" charset="0"/>
              </a:rPr>
              <a:t>cho</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nhà</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giàu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xưa</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phải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làm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tất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cả</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các</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việc</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002832" y="493178"/>
            <a:ext cx="10122368"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Times New Roman" pitchFamily="18" charset="0"/>
                <a:ea typeface="Tahoma" panose="020B0604030504040204" pitchFamily="34" charset="0"/>
                <a:cs typeface="Times New Roman" pitchFamily="18" charset="0"/>
              </a:rPr>
              <a:t>Câu</a:t>
            </a:r>
            <a:r>
              <a:rPr kumimoji="0" lang="en-US" sz="2400" b="1" i="0" u="none" strike="noStrike" kern="1200" cap="none" spc="0" normalizeH="0" baseline="0" noProof="0" dirty="0" smtClean="0">
                <a:ln>
                  <a:noFill/>
                </a:ln>
                <a:solidFill>
                  <a:srgbClr val="008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1: </a:t>
            </a:r>
            <a:r>
              <a:rPr kumimoji="0" lang="vi-VN"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Tìm những chi tiết cho thấy Mã Lương rất thích vẽ và vẽ rất </a:t>
            </a:r>
            <a:r>
              <a:rPr kumimoji="0" lang="vi-VN"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giỏi?</a:t>
            </a:r>
            <a:endPar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Ngày </a:t>
              </a:r>
              <a:r>
                <a:rPr kumimoji="0" lang="vi-VN" sz="24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38839"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a:t>
                </a:r>
              </a:p>
            </p:txBody>
          </p:sp>
        </p:grpSp>
      </p:gr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295400"/>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57598" y="5229972"/>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7030A0"/>
                </a:solidFill>
                <a:latin typeface="Times New Roman" pitchFamily="18" charset="0"/>
                <a:cs typeface="Times New Roman" pitchFamily="18" charset="0"/>
              </a:rPr>
              <a:t>Mã Lương rất thích vẽ. Khi kiếm củi trên núi hay lúc cắt cỏ ven sông, em đều tập vẽ trên đất, trên đá.</a:t>
            </a:r>
            <a:endParaRPr lang="en-US" sz="2400" b="1" dirty="0">
              <a:solidFill>
                <a:srgbClr val="7030A0"/>
              </a:solidFill>
              <a:latin typeface="Times New Roman" pitchFamily="18" charset="0"/>
              <a:ea typeface="Tahoma" panose="020B0604030504040204" pitchFamily="34" charset="0"/>
              <a:cs typeface="Times New Roman" pitchFamily="18" charset="0"/>
            </a:endParaRPr>
          </a:p>
        </p:txBody>
      </p:sp>
      <p:sp>
        <p:nvSpPr>
          <p:cNvPr id="22" name="Rounded Rectangle 21"/>
          <p:cNvSpPr/>
          <p:nvPr/>
        </p:nvSpPr>
        <p:spPr>
          <a:xfrm>
            <a:off x="914400" y="493178"/>
            <a:ext cx="9982200"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Times New Roman" pitchFamily="18" charset="0"/>
                <a:ea typeface="Tahoma" panose="020B0604030504040204" pitchFamily="34" charset="0"/>
                <a:cs typeface="Times New Roman" pitchFamily="18" charset="0"/>
              </a:rPr>
              <a:t>Câu</a:t>
            </a:r>
            <a:r>
              <a:rPr kumimoji="0" lang="en-US" sz="2400" b="1" i="0" u="none" strike="noStrike" kern="1200" cap="none" spc="0" normalizeH="0" baseline="0" noProof="0" dirty="0" smtClean="0">
                <a:ln>
                  <a:noFill/>
                </a:ln>
                <a:solidFill>
                  <a:srgbClr val="008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1: </a:t>
            </a:r>
            <a:r>
              <a:rPr kumimoji="0" lang="vi-VN"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Tìm những chi tiết cho thấy Mã Lương rất thích vẽ và vẽ rất </a:t>
            </a:r>
            <a:r>
              <a:rPr kumimoji="0" lang="vi-VN"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giỏi?</a:t>
            </a:r>
            <a:endPar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20634086"/>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Times New Roman" pitchFamily="18" charset="0"/>
                <a:ea typeface="Tahoma" panose="020B0604030504040204" pitchFamily="34" charset="0"/>
                <a:cs typeface="Times New Roman" pitchFamily="18" charset="0"/>
              </a:rPr>
              <a:t>Câu</a:t>
            </a:r>
            <a:r>
              <a:rPr lang="en-US" sz="2400" b="1" dirty="0">
                <a:solidFill>
                  <a:srgbClr val="008000"/>
                </a:solidFill>
                <a:latin typeface="Times New Roman" pitchFamily="18" charset="0"/>
                <a:ea typeface="Tahoma" panose="020B0604030504040204" pitchFamily="34" charset="0"/>
                <a:cs typeface="Times New Roman" pitchFamily="18" charset="0"/>
              </a:rPr>
              <a:t> 2: </a:t>
            </a:r>
            <a:r>
              <a:rPr lang="vi-VN" sz="2400" dirty="0">
                <a:solidFill>
                  <a:srgbClr val="008000"/>
                </a:solidFill>
                <a:latin typeface="Times New Roman" pitchFamily="18" charset="0"/>
                <a:cs typeface="Times New Roman" pitchFamily="18" charset="0"/>
              </a:rPr>
              <a:t>Mã Lương được ai tặng cho cây bút thần? Cây bút đó có gì lạ</a:t>
            </a:r>
            <a:r>
              <a:rPr lang="vi-VN" sz="2400" dirty="0" smtClean="0">
                <a:solidFill>
                  <a:srgbClr val="008000"/>
                </a:solidFill>
                <a:latin typeface="Times New Roman" pitchFamily="18" charset="0"/>
                <a:cs typeface="Times New Roman" pitchFamily="18" charset="0"/>
              </a:rPr>
              <a:t>?</a:t>
            </a:r>
            <a:endPar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Tahoma" panose="020B0604030504040204" pitchFamily="34" charset="0"/>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 2: </a:t>
            </a:r>
            <a:r>
              <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Mã Lương được ai tặng cho cây bút thần? Cây bút đó có gì lạ</a:t>
            </a:r>
            <a:r>
              <a:rPr kumimoji="0" lang="vi-VN" sz="2400" b="0" i="0" u="none" strike="noStrike" kern="1200" cap="none" spc="0" normalizeH="0" baseline="0" noProof="0" dirty="0" smtClean="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2171249" y="5257800"/>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7030A0"/>
                </a:solidFill>
                <a:latin typeface="Times New Roman" pitchFamily="18" charset="0"/>
                <a:cs typeface="Times New Roman" pitchFamily="18" charset="0"/>
              </a:rPr>
              <a:t>Mã Lương được một cụ già tóc bạc phơ tặng cho cây bút. Điều lạ của cây bút đó là Mã Lương vẽ gì thì điều đó thành sự thật.</a:t>
            </a:r>
            <a:endParaRPr lang="en-US" sz="2400" b="1" dirty="0">
              <a:solidFill>
                <a:srgbClr val="7030A0"/>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107022"/>
            <a:ext cx="10939066" cy="5227879"/>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228600"/>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Tahoma" panose="020B0604030504040204" pitchFamily="34" charset="0"/>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 3: </a:t>
            </a:r>
            <a:r>
              <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Đóng vai người dân trong làng, nói về những điều Mã Lương đã làm cho họ từ khi có bút </a:t>
            </a:r>
            <a:r>
              <a:rPr kumimoji="0" lang="vi-VN" sz="2400" b="0"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thần?</a:t>
            </a:r>
            <a:endParaRPr kumimoji="0" lang="en-US" sz="2400" b="0"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endParaRPr>
          </a:p>
        </p:txBody>
      </p:sp>
      <p:sp>
        <p:nvSpPr>
          <p:cNvPr id="10" name="Cloud 9"/>
          <p:cNvSpPr/>
          <p:nvPr/>
        </p:nvSpPr>
        <p:spPr>
          <a:xfrm>
            <a:off x="5334000" y="4691322"/>
            <a:ext cx="68580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rgbClr val="7030A0"/>
                </a:solidFill>
                <a:effectLst/>
                <a:uLnTx/>
                <a:uFillTx/>
                <a:latin typeface="Times New Roman" pitchFamily="18" charset="0"/>
                <a:ea typeface="Open Sans" panose="020B0606030504020204" pitchFamily="34" charset="0"/>
                <a:cs typeface="Times New Roman" pitchFamily="18" charset="0"/>
              </a:rPr>
              <a:t>Gợi</a:t>
            </a:r>
            <a:r>
              <a:rPr kumimoji="0" lang="en-US" sz="2400" b="1" i="0" u="none" strike="noStrike" kern="1200" cap="none" spc="0" normalizeH="0" baseline="0" noProof="0" dirty="0">
                <a:ln>
                  <a:noFill/>
                </a:ln>
                <a:solidFill>
                  <a:srgbClr val="7030A0"/>
                </a:solidFill>
                <a:effectLst/>
                <a:uLnTx/>
                <a:uFillTx/>
                <a:latin typeface="Times New Roman" pitchFamily="18" charset="0"/>
                <a:ea typeface="Open Sans" panose="020B0606030504020204" pitchFamily="34" charset="0"/>
                <a:cs typeface="Times New Roman" pitchFamily="18" charset="0"/>
              </a:rPr>
              <a:t> ý: </a:t>
            </a:r>
            <a:r>
              <a:rPr kumimoji="0" lang="vi-VN" sz="24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srgbClr val="7030A0"/>
              </a:solidFill>
              <a:effectLst/>
              <a:uLnTx/>
              <a:uFillTx/>
              <a:latin typeface="Times New Roman" pitchFamily="18" charset="0"/>
              <a:ea typeface="Open Sans" panose="020B0606030504020204" pitchFamily="34" charset="0"/>
              <a:cs typeface="Times New Roman" pitchFamily="18" charset="0"/>
            </a:endParaRPr>
          </a:p>
        </p:txBody>
      </p:sp>
      <p:sp>
        <p:nvSpPr>
          <p:cNvPr id="11" name="Cloud 10"/>
          <p:cNvSpPr/>
          <p:nvPr/>
        </p:nvSpPr>
        <p:spPr>
          <a:xfrm>
            <a:off x="304800" y="53340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smtClean="0">
                <a:ln>
                  <a:noFill/>
                </a:ln>
                <a:solidFill>
                  <a:srgbClr val="FF0000"/>
                </a:solidFill>
                <a:effectLst/>
                <a:uLnTx/>
                <a:uFillTx/>
                <a:latin typeface="Times New Roman" pitchFamily="18" charset="0"/>
                <a:ea typeface="Open Sans" panose="020B0606030504020204" pitchFamily="34" charset="0"/>
                <a:cs typeface="Times New Roman" pitchFamily="18" charset="0"/>
              </a:rPr>
              <a:t>Làm</a:t>
            </a:r>
            <a:r>
              <a:rPr kumimoji="0" lang="en-US" sz="2400" b="1" i="0" u="none" strike="noStrike" kern="1200" cap="none" spc="0" normalizeH="0" noProof="0" dirty="0" smtClean="0">
                <a:ln>
                  <a:noFill/>
                </a:ln>
                <a:solidFill>
                  <a:srgbClr val="FF0000"/>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smtClean="0">
                <a:ln>
                  <a:noFill/>
                </a:ln>
                <a:solidFill>
                  <a:srgbClr val="FF0000"/>
                </a:solidFill>
                <a:effectLst/>
                <a:uLnTx/>
                <a:uFillTx/>
                <a:latin typeface="Times New Roman" pitchFamily="18" charset="0"/>
                <a:ea typeface="Open Sans" panose="020B0606030504020204" pitchFamily="34" charset="0"/>
                <a:cs typeface="Times New Roman" pitchFamily="18" charset="0"/>
              </a:rPr>
              <a:t>việc</a:t>
            </a:r>
            <a:r>
              <a:rPr kumimoji="0" lang="en-US" sz="2400" b="1" i="0" u="none" strike="noStrike" kern="1200" cap="none" spc="0" normalizeH="0" noProof="0" dirty="0" smtClean="0">
                <a:ln>
                  <a:noFill/>
                </a:ln>
                <a:solidFill>
                  <a:srgbClr val="FF0000"/>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smtClean="0">
                <a:ln>
                  <a:noFill/>
                </a:ln>
                <a:solidFill>
                  <a:srgbClr val="FF0000"/>
                </a:solidFill>
                <a:effectLst/>
                <a:uLnTx/>
                <a:uFillTx/>
                <a:latin typeface="Times New Roman" pitchFamily="18" charset="0"/>
                <a:ea typeface="Open Sans" panose="020B0606030504020204" pitchFamily="34" charset="0"/>
                <a:cs typeface="Times New Roman" pitchFamily="18" charset="0"/>
              </a:rPr>
              <a:t>nhóm</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277412"/>
            <a:ext cx="10939066" cy="5351988"/>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324941" y="4828972"/>
            <a:ext cx="9372600" cy="1794741"/>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7030A0"/>
                </a:solidFill>
                <a:latin typeface="Nunito Black" pitchFamily="2" charset="0"/>
              </a:rPr>
              <a:t> </a:t>
            </a:r>
            <a:r>
              <a:rPr lang="vi-VN" sz="2400" dirty="0">
                <a:solidFill>
                  <a:srgbClr val="7030A0"/>
                </a:solidFill>
                <a:latin typeface="Times New Roman" pitchFamily="18" charset="0"/>
                <a:cs typeface="Times New Roman" pitchFamily="18"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7030A0"/>
              </a:solidFill>
              <a:effectLst/>
              <a:uLnTx/>
              <a:uFillTx/>
              <a:latin typeface="Times New Roman" pitchFamily="18" charset="0"/>
              <a:ea typeface="Tahoma" panose="020B0604030504040204" pitchFamily="34" charset="0"/>
              <a:cs typeface="Times New Roman" pitchFamily="18" charset="0"/>
            </a:endParaRPr>
          </a:p>
        </p:txBody>
      </p:sp>
      <p:sp>
        <p:nvSpPr>
          <p:cNvPr id="7" name="Rounded Rectangle 6"/>
          <p:cNvSpPr/>
          <p:nvPr/>
        </p:nvSpPr>
        <p:spPr>
          <a:xfrm>
            <a:off x="1143000" y="398990"/>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Tahoma" panose="020B0604030504040204" pitchFamily="34" charset="0"/>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 3: </a:t>
            </a:r>
            <a:r>
              <a:rPr kumimoji="0" lang="vi-VN"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Đóng vai người dân trong làng, nói về những điều Mã Lương đã làm cho họ từ khi có bút </a:t>
            </a:r>
            <a:r>
              <a:rPr kumimoji="0" lang="vi-VN" sz="2400" b="0"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thần?</a:t>
            </a:r>
            <a:endParaRPr kumimoji="0" lang="en-US" sz="2400" b="0"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501415" y="419100"/>
            <a:ext cx="10776185"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Times New Roman" pitchFamily="18" charset="0"/>
                <a:ea typeface="Tahoma" panose="020B0604030504040204" pitchFamily="34" charset="0"/>
                <a:cs typeface="Times New Roman" pitchFamily="18" charset="0"/>
              </a:rPr>
              <a:t>Câu</a:t>
            </a:r>
            <a:r>
              <a:rPr lang="en-US" sz="2400" b="1" dirty="0">
                <a:solidFill>
                  <a:srgbClr val="008000"/>
                </a:solidFill>
                <a:latin typeface="Times New Roman" pitchFamily="18" charset="0"/>
                <a:ea typeface="Tahoma" panose="020B0604030504040204" pitchFamily="34" charset="0"/>
                <a:cs typeface="Times New Roman" pitchFamily="18" charset="0"/>
              </a:rPr>
              <a:t> 4: </a:t>
            </a:r>
            <a:r>
              <a:rPr lang="vi-VN" sz="2400" b="1" dirty="0">
                <a:solidFill>
                  <a:srgbClr val="008000"/>
                </a:solidFill>
                <a:latin typeface="Times New Roman" pitchFamily="18" charset="0"/>
                <a:cs typeface="Times New Roman" pitchFamily="18" charset="0"/>
              </a:rPr>
              <a:t>Theo em, vì sao Mã Lương không chịu làm theo ý muốn của phú ông?</a:t>
            </a:r>
            <a:endParaRPr lang="vi-VN" sz="2400" dirty="0">
              <a:solidFill>
                <a:srgbClr val="008000"/>
              </a:solidFill>
              <a:latin typeface="Times New Roman" pitchFamily="18" charset="0"/>
              <a:cs typeface="Times New Roman" pitchFamily="18" charset="0"/>
            </a:endParaRPr>
          </a:p>
          <a:p>
            <a:r>
              <a:rPr lang="vi-VN" sz="2400" dirty="0">
                <a:solidFill>
                  <a:srgbClr val="008000"/>
                </a:solidFill>
                <a:latin typeface="Times New Roman" pitchFamily="18" charset="0"/>
                <a:cs typeface="Times New Roman" pitchFamily="18" charset="0"/>
              </a:rPr>
              <a:t>Chọn câu trả lời hoặc nêu ý kiến khác của em.</a:t>
            </a:r>
          </a:p>
          <a:p>
            <a:r>
              <a:rPr lang="en-US" sz="2400" dirty="0" smtClean="0">
                <a:solidFill>
                  <a:srgbClr val="008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A</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đã nhốt Mã Lương vào chuồng </a:t>
            </a:r>
            <a:r>
              <a:rPr lang="vi-VN" sz="2400" dirty="0" smtClean="0">
                <a:solidFill>
                  <a:srgbClr val="008000"/>
                </a:solidFill>
                <a:latin typeface="Times New Roman" pitchFamily="18" charset="0"/>
                <a:cs typeface="Times New Roman" pitchFamily="18" charset="0"/>
              </a:rPr>
              <a:t>ngựa.</a:t>
            </a:r>
            <a:endParaRPr lang="vi-VN" sz="2400" dirty="0">
              <a:solidFill>
                <a:srgbClr val="008000"/>
              </a:solidFill>
              <a:latin typeface="Times New Roman" pitchFamily="18" charset="0"/>
              <a:cs typeface="Times New Roman" pitchFamily="18" charset="0"/>
            </a:endParaRPr>
          </a:p>
          <a:p>
            <a:r>
              <a:rPr lang="en-US" sz="2400" dirty="0" smtClean="0">
                <a:solidFill>
                  <a:srgbClr val="008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B</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bắt Mã Lương chịu đói, chịu </a:t>
            </a:r>
            <a:r>
              <a:rPr lang="vi-VN" sz="2400" dirty="0" smtClean="0">
                <a:solidFill>
                  <a:srgbClr val="008000"/>
                </a:solidFill>
                <a:latin typeface="Times New Roman" pitchFamily="18" charset="0"/>
                <a:cs typeface="Times New Roman" pitchFamily="18" charset="0"/>
              </a:rPr>
              <a:t>rét.</a:t>
            </a:r>
            <a:endParaRPr lang="vi-VN" sz="2400" dirty="0">
              <a:solidFill>
                <a:srgbClr val="008000"/>
              </a:solidFill>
              <a:latin typeface="Times New Roman" pitchFamily="18" charset="0"/>
              <a:cs typeface="Times New Roman" pitchFamily="18" charset="0"/>
            </a:endParaRPr>
          </a:p>
          <a:p>
            <a:r>
              <a:rPr lang="en-US" sz="2400" dirty="0" smtClean="0">
                <a:solidFill>
                  <a:srgbClr val="008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C</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đã giàu có lại còn tham </a:t>
            </a:r>
            <a:r>
              <a:rPr lang="vi-VN" sz="2400" dirty="0" smtClean="0">
                <a:solidFill>
                  <a:srgbClr val="008000"/>
                </a:solidFill>
                <a:latin typeface="Times New Roman" pitchFamily="18" charset="0"/>
                <a:cs typeface="Times New Roman" pitchFamily="18" charset="0"/>
              </a:rPr>
              <a:t>lam.</a:t>
            </a:r>
            <a:endParaRPr lang="vi-VN" sz="2400" dirty="0">
              <a:solidFill>
                <a:srgbClr val="008000"/>
              </a:solidFill>
              <a:latin typeface="Times New Roman" pitchFamily="18" charset="0"/>
              <a:cs typeface="Times New Roman" pitchFamily="18" charset="0"/>
            </a:endParaRPr>
          </a:p>
        </p:txBody>
      </p:sp>
      <p:sp>
        <p:nvSpPr>
          <p:cNvPr id="10" name="Cloud 9"/>
          <p:cNvSpPr/>
          <p:nvPr/>
        </p:nvSpPr>
        <p:spPr>
          <a:xfrm>
            <a:off x="7162800" y="4800600"/>
            <a:ext cx="4724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Gợi</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ý: </a:t>
            </a:r>
            <a:r>
              <a:rPr lang="en-US" sz="2400" dirty="0" err="1" smtClean="0">
                <a:solidFill>
                  <a:srgbClr val="7030A0"/>
                </a:solidFill>
                <a:latin typeface="Times New Roman" pitchFamily="18" charset="0"/>
                <a:cs typeface="Times New Roman" pitchFamily="18" charset="0"/>
              </a:rPr>
              <a:t>Em</a:t>
            </a:r>
            <a:r>
              <a:rPr lang="en-US" sz="2400" dirty="0" smtClean="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đọc</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kĩ</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các</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đáp</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án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và</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lựa</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chọn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đáp</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án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phù</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hợp</a:t>
            </a:r>
            <a:r>
              <a:rPr lang="en-US" sz="2400" dirty="0" smtClean="0">
                <a:solidFill>
                  <a:srgbClr val="7030A0"/>
                </a:solidFill>
                <a:latin typeface="Nunito Black" pitchFamily="2" charset="0"/>
              </a:rPr>
              <a:t>.</a:t>
            </a:r>
            <a:endParaRPr kumimoji="0" lang="en-US" sz="2800" b="1" i="0" u="none" strike="noStrike" kern="1200" cap="none" spc="0" normalizeH="0" baseline="0" noProof="0" dirty="0">
              <a:ln>
                <a:noFill/>
              </a:ln>
              <a:solidFill>
                <a:srgbClr val="7030A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501416" y="1727571"/>
            <a:ext cx="11233384"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Times New Roman" pitchFamily="18" charset="0"/>
                <a:ea typeface="Tahoma" panose="020B0604030504040204" pitchFamily="34" charset="0"/>
                <a:cs typeface="Times New Roman" pitchFamily="18" charset="0"/>
              </a:rPr>
              <a:t>Câu</a:t>
            </a:r>
            <a:r>
              <a:rPr lang="en-US" sz="2400" b="1" dirty="0">
                <a:solidFill>
                  <a:srgbClr val="008000"/>
                </a:solidFill>
                <a:latin typeface="Times New Roman" pitchFamily="18" charset="0"/>
                <a:ea typeface="Tahoma" panose="020B0604030504040204" pitchFamily="34" charset="0"/>
                <a:cs typeface="Times New Roman" pitchFamily="18" charset="0"/>
              </a:rPr>
              <a:t> 4: </a:t>
            </a:r>
            <a:r>
              <a:rPr lang="vi-VN" sz="2400" b="1" dirty="0">
                <a:solidFill>
                  <a:srgbClr val="008000"/>
                </a:solidFill>
                <a:latin typeface="Times New Roman" pitchFamily="18" charset="0"/>
                <a:cs typeface="Times New Roman" pitchFamily="18" charset="0"/>
              </a:rPr>
              <a:t>Theo em, vì sao Mã Lương không chịu làm theo ý muốn của phú ông?</a:t>
            </a:r>
            <a:endParaRPr lang="vi-VN" sz="2400" dirty="0">
              <a:solidFill>
                <a:srgbClr val="008000"/>
              </a:solidFill>
              <a:latin typeface="Times New Roman" pitchFamily="18" charset="0"/>
              <a:cs typeface="Times New Roman" pitchFamily="18" charset="0"/>
            </a:endParaRPr>
          </a:p>
          <a:p>
            <a:r>
              <a:rPr lang="vi-VN" sz="2400" dirty="0">
                <a:solidFill>
                  <a:srgbClr val="008000"/>
                </a:solidFill>
                <a:latin typeface="Times New Roman" pitchFamily="18" charset="0"/>
                <a:cs typeface="Times New Roman" pitchFamily="18" charset="0"/>
              </a:rPr>
              <a:t>Chọn câu trả lời hoặc nêu ý kiến khác của em.</a:t>
            </a:r>
          </a:p>
          <a:p>
            <a:r>
              <a:rPr lang="en-US" sz="2400" dirty="0" smtClean="0">
                <a:solidFill>
                  <a:srgbClr val="008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A</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đã nhốt Mã Lương vào chuồng ngựa</a:t>
            </a:r>
          </a:p>
          <a:p>
            <a:r>
              <a:rPr lang="en-US" sz="2400" dirty="0" smtClean="0">
                <a:solidFill>
                  <a:srgbClr val="008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B</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bắt Mã Lương chịu đói, chịu rét</a:t>
            </a:r>
          </a:p>
          <a:p>
            <a:r>
              <a:rPr lang="en-US" sz="2400" dirty="0" smtClean="0">
                <a:solidFill>
                  <a:srgbClr val="008000"/>
                </a:solidFill>
                <a:latin typeface="Times New Roman" pitchFamily="18" charset="0"/>
                <a:cs typeface="Times New Roman" pitchFamily="18" charset="0"/>
              </a:rPr>
              <a:t>	C</a:t>
            </a:r>
            <a:r>
              <a:rPr lang="vi-VN" sz="2400" dirty="0" smtClean="0">
                <a:solidFill>
                  <a:srgbClr val="008000"/>
                </a:solidFill>
                <a:latin typeface="Times New Roman" pitchFamily="18" charset="0"/>
                <a:cs typeface="Times New Roman" pitchFamily="18" charset="0"/>
              </a:rPr>
              <a:t>. </a:t>
            </a:r>
            <a:r>
              <a:rPr lang="vi-VN" sz="2400" dirty="0">
                <a:solidFill>
                  <a:srgbClr val="008000"/>
                </a:solidFill>
                <a:latin typeface="Times New Roman" pitchFamily="18" charset="0"/>
                <a:cs typeface="Times New Roman" pitchFamily="18" charset="0"/>
              </a:rPr>
              <a:t>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8288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501415" y="1371600"/>
            <a:ext cx="44958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5: </a:t>
            </a:r>
            <a:r>
              <a:rPr kumimoji="0" lang="en-US" sz="2400" b="1" i="0" u="none" strike="noStrike" kern="1200" cap="none" spc="0" normalizeH="0" baseline="0" noProof="0" dirty="0" err="1" smtClean="0">
                <a:ln>
                  <a:noFill/>
                </a:ln>
                <a:solidFill>
                  <a:srgbClr val="00800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đoán</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xem</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những</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sự</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việc</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gì</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sẽ</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xảy</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ra</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tiếp</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theo</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a:t>
            </a:r>
            <a:endParaRPr kumimoji="0" lang="en-US"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5: </a:t>
            </a:r>
            <a:r>
              <a:rPr kumimoji="0" lang="en-US" sz="2400" b="1" i="0" u="none" strike="noStrike" kern="1200" cap="none" spc="0" normalizeH="0" baseline="0" noProof="0" dirty="0" err="1" smtClean="0">
                <a:ln>
                  <a:noFill/>
                </a:ln>
                <a:solidFill>
                  <a:srgbClr val="00800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đoán</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xem</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những</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sự</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việc</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gì</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sẽ</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xảy</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ra</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tiếp</a:t>
            </a:r>
            <a:r>
              <a:rPr kumimoji="0" lang="en-US" sz="2400" b="1" i="0" u="none" strike="noStrike" kern="1200" cap="none" spc="0" normalizeH="0" baseline="0" noProof="0" dirty="0">
                <a:ln>
                  <a:noFill/>
                </a:ln>
                <a:solidFill>
                  <a:srgbClr val="008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cs typeface="Times New Roman" pitchFamily="18" charset="0"/>
              </a:rPr>
              <a:t>theo</a:t>
            </a:r>
            <a:r>
              <a:rPr kumimoji="0" lang="en-US" sz="2400" b="1" i="0" u="none" strike="noStrike" kern="1200" cap="none" spc="0" normalizeH="0" baseline="0" noProof="0" dirty="0" smtClean="0">
                <a:ln>
                  <a:noFill/>
                </a:ln>
                <a:solidFill>
                  <a:srgbClr val="008000"/>
                </a:solidFill>
                <a:effectLst/>
                <a:uLnTx/>
                <a:uFillTx/>
                <a:latin typeface="Times New Roman" pitchFamily="18" charset="0"/>
                <a:cs typeface="Times New Roman" pitchFamily="18" charset="0"/>
              </a:rPr>
              <a:t>?</a:t>
            </a:r>
            <a:endParaRPr kumimoji="0" lang="en-US" sz="24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501415" y="5410200"/>
            <a:ext cx="11157185" cy="11564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a:t>
            </a:r>
            <a:r>
              <a:rPr lang="vi-VN" sz="2400" dirty="0">
                <a:solidFill>
                  <a:srgbClr val="7030A0"/>
                </a:solidFill>
                <a:latin typeface="Times New Roman" pitchFamily="18" charset="0"/>
                <a:cs typeface="Times New Roman" pitchFamily="18" charset="0"/>
              </a:rPr>
              <a:t>Theo em, Mã Lương cưỡi ngựa đi khắp nơi và sẽ giúp đỡ được rất nhiều những người nghèo khổ. Mã Lương sẽ giúp cho cuộc sống của mọi người tốt đẹp hơn.</a:t>
            </a:r>
            <a:endParaRPr lang="vi-VN" sz="24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5"/>
          <a:srcRect t="14694" b="21814"/>
          <a:stretch/>
        </p:blipFill>
        <p:spPr>
          <a:xfrm>
            <a:off x="0" y="0"/>
            <a:ext cx="1002831" cy="838201"/>
          </a:xfrm>
          <a:prstGeom prst="ellipse">
            <a:avLst/>
          </a:prstGeom>
        </p:spPr>
      </p:pic>
      <p:sp>
        <p:nvSpPr>
          <p:cNvPr id="14" name="Rounded Rectangle 13"/>
          <p:cNvSpPr/>
          <p:nvPr/>
        </p:nvSpPr>
        <p:spPr>
          <a:xfrm>
            <a:off x="4779367" y="552145"/>
            <a:ext cx="26670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err="1">
                <a:solidFill>
                  <a:srgbClr val="FF0000"/>
                </a:solidFill>
                <a:latin typeface="Times New Roman" pitchFamily="18" charset="0"/>
                <a:cs typeface="Times New Roman" pitchFamily="18" charset="0"/>
              </a:rPr>
              <a:t>Nội</a:t>
            </a:r>
            <a:r>
              <a:rPr lang="en-US" sz="4400" b="1" dirty="0">
                <a:solidFill>
                  <a:srgbClr val="FF0000"/>
                </a:solidFill>
                <a:latin typeface="Times New Roman" pitchFamily="18" charset="0"/>
                <a:cs typeface="Times New Roman" pitchFamily="18" charset="0"/>
              </a:rPr>
              <a:t> dung</a:t>
            </a:r>
            <a:endParaRPr lang="en-US" sz="4400" dirty="0">
              <a:solidFill>
                <a:srgbClr val="FF0000"/>
              </a:solidFill>
              <a:latin typeface="Times New Roman" pitchFamily="18" charset="0"/>
              <a:cs typeface="Times New Roman" pitchFamily="18" charset="0"/>
            </a:endParaRPr>
          </a:p>
        </p:txBody>
      </p:sp>
      <p:sp>
        <p:nvSpPr>
          <p:cNvPr id="7" name="Rounded Rectangle 6"/>
          <p:cNvSpPr/>
          <p:nvPr/>
        </p:nvSpPr>
        <p:spPr>
          <a:xfrm>
            <a:off x="779106" y="1524001"/>
            <a:ext cx="10820400" cy="5029199"/>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3600" dirty="0">
                <a:solidFill>
                  <a:srgbClr val="7030A0"/>
                </a:solidFill>
                <a:latin typeface="+mj-lt"/>
                <a:cs typeface="Times New Roman" panose="02020603050405020304" pitchFamily="18" charset="0"/>
              </a:rPr>
              <a:t>Bài đọc kể về Mã Lương </a:t>
            </a:r>
            <a:r>
              <a:rPr lang="en-US" sz="3600" dirty="0" smtClean="0">
                <a:solidFill>
                  <a:srgbClr val="7030A0"/>
                </a:solidFill>
                <a:latin typeface="+mj-lt"/>
                <a:cs typeface="Times New Roman" panose="02020603050405020304" pitchFamily="18" charset="0"/>
              </a:rPr>
              <a:t>-</a:t>
            </a:r>
            <a:r>
              <a:rPr lang="vi-VN" sz="3600" dirty="0" smtClean="0">
                <a:solidFill>
                  <a:srgbClr val="7030A0"/>
                </a:solidFill>
                <a:latin typeface="+mj-lt"/>
                <a:cs typeface="Times New Roman" panose="02020603050405020304" pitchFamily="18" charset="0"/>
              </a:rPr>
              <a:t> </a:t>
            </a:r>
            <a:r>
              <a:rPr lang="vi-VN" sz="3600" dirty="0">
                <a:solidFill>
                  <a:srgbClr val="7030A0"/>
                </a:solidFill>
                <a:latin typeface="+mj-lt"/>
                <a:cs typeface="Times New Roman" panose="02020603050405020304" pitchFamily="18" charset="0"/>
              </a:rPr>
              <a:t>một người rất thích vẽ và vẽ rất đẹp. Cậu được một cụ già tóc bạc phơ tặng cho một cây bút vẽ gì thì điều đó thành sự thật. Cậu đã dùng cây bút để giúp đỡ người nghèo trong </a:t>
            </a:r>
            <a:r>
              <a:rPr lang="vi-VN" sz="3600" dirty="0" smtClean="0">
                <a:solidFill>
                  <a:srgbClr val="7030A0"/>
                </a:solidFill>
                <a:latin typeface="+mj-lt"/>
                <a:cs typeface="Times New Roman" panose="02020603050405020304" pitchFamily="18" charset="0"/>
              </a:rPr>
              <a:t>làng và </a:t>
            </a:r>
            <a:r>
              <a:rPr lang="vi-VN" sz="3600" dirty="0">
                <a:solidFill>
                  <a:srgbClr val="7030A0"/>
                </a:solidFill>
                <a:latin typeface="+mj-lt"/>
                <a:cs typeface="Times New Roman" panose="02020603050405020304" pitchFamily="18" charset="0"/>
              </a:rPr>
              <a:t>đi khắp nơi giúp </a:t>
            </a:r>
            <a:r>
              <a:rPr lang="vi-VN" sz="3600" dirty="0" smtClean="0">
                <a:solidFill>
                  <a:srgbClr val="7030A0"/>
                </a:solidFill>
                <a:latin typeface="+mj-lt"/>
                <a:cs typeface="Times New Roman" panose="02020603050405020304" pitchFamily="18" charset="0"/>
              </a:rPr>
              <a:t>người</a:t>
            </a:r>
            <a:r>
              <a:rPr lang="en-US" sz="3600" dirty="0" smtClean="0">
                <a:solidFill>
                  <a:srgbClr val="7030A0"/>
                </a:solidFill>
                <a:latin typeface="+mj-lt"/>
                <a:cs typeface="Times New Roman" panose="02020603050405020304" pitchFamily="18" charset="0"/>
              </a:rPr>
              <a:t> </a:t>
            </a:r>
            <a:r>
              <a:rPr lang="vi-VN" sz="3600" dirty="0" smtClean="0">
                <a:solidFill>
                  <a:srgbClr val="7030A0"/>
                </a:solidFill>
                <a:latin typeface="+mj-lt"/>
                <a:cs typeface="Times New Roman" panose="02020603050405020304" pitchFamily="18" charset="0"/>
              </a:rPr>
              <a:t>nghèo</a:t>
            </a:r>
            <a:r>
              <a:rPr lang="en-US" sz="3600" dirty="0" smtClean="0">
                <a:solidFill>
                  <a:srgbClr val="7030A0"/>
                </a:solidFill>
                <a:latin typeface="+mj-lt"/>
                <a:cs typeface="Times New Roman" panose="02020603050405020304" pitchFamily="18" charset="0"/>
              </a:rPr>
              <a:t> </a:t>
            </a:r>
            <a:r>
              <a:rPr lang="vi-VN" sz="3600" dirty="0" smtClean="0">
                <a:solidFill>
                  <a:srgbClr val="7030A0"/>
                </a:solidFill>
                <a:latin typeface="+mj-lt"/>
                <a:cs typeface="Times New Roman" panose="02020603050405020304" pitchFamily="18" charset="0"/>
              </a:rPr>
              <a:t>khổ</a:t>
            </a:r>
            <a:r>
              <a:rPr lang="vi-VN" sz="3600" dirty="0">
                <a:solidFill>
                  <a:srgbClr val="7030A0"/>
                </a:solidFill>
                <a:latin typeface="+mj-lt"/>
                <a:cs typeface="Times New Roman" panose="02020603050405020304" pitchFamily="18" charset="0"/>
              </a:rPr>
              <a:t>. </a:t>
            </a:r>
            <a:br>
              <a:rPr lang="vi-VN" sz="3600" dirty="0">
                <a:solidFill>
                  <a:srgbClr val="7030A0"/>
                </a:solidFill>
                <a:latin typeface="+mj-lt"/>
                <a:cs typeface="Times New Roman" panose="02020603050405020304" pitchFamily="18" charset="0"/>
              </a:rPr>
            </a:br>
            <a:endParaRPr kumimoji="0" lang="vi-VN" sz="3600" i="1" u="none" strike="noStrike" kern="1200" cap="none" spc="0" normalizeH="0" baseline="0" noProof="0" dirty="0">
              <a:ln>
                <a:noFill/>
              </a:ln>
              <a:solidFill>
                <a:srgbClr val="7030A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7617" y="802188"/>
            <a:ext cx="11125200" cy="483209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CÂY BÚT </a:t>
            </a:r>
            <a:r>
              <a:rPr kumimoji="0" lang="en-US" sz="2400" b="1" i="0" u="none" strike="noStrike" kern="1200" cap="none" spc="-133"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THẦN</a:t>
            </a:r>
            <a:endParaRPr kumimoji="0" lang="en-US" sz="24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Ngày </a:t>
            </a: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Một </a:t>
            </a: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Mã </a:t>
            </a: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Biết </a:t>
            </a: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Phú </a:t>
            </a: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(Theo Truyện cổ tích Trung Quốc</a:t>
            </a:r>
            <a:r>
              <a:rPr kumimoji="0" lang="vi-VN" sz="2000" b="0" i="0" u="none" strike="noStrike" kern="1200" cap="none" spc="0" normalizeH="0" baseline="0" noProof="0" dirty="0" smtClean="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vi-VN" sz="2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 </a:t>
            </a:r>
            <a:r>
              <a:rPr lang="vi-VN"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002060"/>
                </a:solidFill>
                <a:latin typeface="Times New Roman" panose="02020603050405020304" pitchFamily="18" charset="0"/>
                <a:cs typeface="Times New Roman" panose="02020603050405020304" pitchFamily="18" charset="0"/>
              </a:rPr>
              <a:t>	- </a:t>
            </a:r>
            <a:r>
              <a:rPr lang="vi-VN" sz="2400" dirty="0" smtClean="0">
                <a:solidFill>
                  <a:srgbClr val="002060"/>
                </a:solidFill>
                <a:latin typeface="Times New Roman" panose="02020603050405020304" pitchFamily="18" charset="0"/>
                <a:cs typeface="Times New Roman" panose="02020603050405020304" pitchFamily="18" charset="0"/>
              </a:rPr>
              <a:t>Nếu </a:t>
            </a:r>
            <a:r>
              <a:rPr lang="vi-VN" sz="2400" dirty="0">
                <a:solidFill>
                  <a:srgbClr val="002060"/>
                </a:solidFill>
                <a:latin typeface="Times New Roman" panose="02020603050405020304" pitchFamily="18" charset="0"/>
                <a:cs typeface="Times New Roman" panose="02020603050405020304" pitchFamily="18" charset="0"/>
              </a:rPr>
              <a:t>được ban một phép lạ, em muốn mình có thể làm cho mọi bệnh tật trên trái đất này được đẩy lùi</a:t>
            </a:r>
            <a:r>
              <a:rPr lang="vi-VN" sz="2400" dirty="0" smtClean="0">
                <a:solidFill>
                  <a:srgbClr val="002060"/>
                </a:solidFill>
                <a:latin typeface="Times New Roman" panose="02020603050405020304" pitchFamily="18" charset="0"/>
                <a:cs typeface="Times New Roman" panose="02020603050405020304" pitchFamily="18" charset="0"/>
              </a:rPr>
              <a:t>.</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smtClean="0">
              <a:solidFill>
                <a:srgbClr val="002060"/>
              </a:solidFill>
              <a:latin typeface="Times New Roman" panose="02020603050405020304" pitchFamily="18" charset="0"/>
              <a:cs typeface="Times New Roman" panose="02020603050405020304" pitchFamily="18"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1028076"/>
            <a:ext cx="8336973" cy="1323439"/>
          </a:xfrm>
          <a:prstGeom prst="rect">
            <a:avLst/>
          </a:prstGeom>
        </p:spPr>
        <p:txBody>
          <a:bodyPr wrap="square">
            <a:spAutoFit/>
          </a:bodyPr>
          <a:lstStyle/>
          <a:p>
            <a:r>
              <a:rPr lang="vi-VN" sz="2800" dirty="0" smtClean="0">
                <a:solidFill>
                  <a:srgbClr val="008000"/>
                </a:solidFill>
                <a:latin typeface="+mj-lt"/>
              </a:rPr>
              <a:t>	</a:t>
            </a:r>
            <a:r>
              <a:rPr lang="vi-VN" sz="2800" dirty="0" smtClean="0">
                <a:solidFill>
                  <a:srgbClr val="002060"/>
                </a:solidFill>
                <a:latin typeface="+mj-lt"/>
              </a:rPr>
              <a:t>+ Nếu </a:t>
            </a:r>
            <a:r>
              <a:rPr lang="vi-VN" sz="2800" dirty="0">
                <a:solidFill>
                  <a:srgbClr val="002060"/>
                </a:solidFill>
                <a:latin typeface="+mj-lt"/>
              </a:rPr>
              <a:t>được ban cho một phép lạ, em muốn mình có phép lạ gì?</a:t>
            </a:r>
            <a:r>
              <a:rPr lang="vi-VN" sz="2400" dirty="0">
                <a:solidFill>
                  <a:srgbClr val="002060"/>
                </a:solidFill>
                <a:latin typeface="+mj-lt"/>
              </a:rPr>
              <a:t/>
            </a:r>
            <a:br>
              <a:rPr lang="vi-VN" sz="2400" dirty="0">
                <a:solidFill>
                  <a:srgbClr val="002060"/>
                </a:solidFill>
                <a:latin typeface="+mj-lt"/>
              </a:rPr>
            </a:br>
            <a:r>
              <a:rPr lang="vi-VN" dirty="0">
                <a:solidFill>
                  <a:srgbClr val="002060"/>
                </a:solidFill>
                <a:latin typeface="Nunito Black" pitchFamily="2" charset="0"/>
              </a:rPr>
              <a:t/>
            </a:r>
            <a:br>
              <a:rPr lang="vi-VN" dirty="0">
                <a:solidFill>
                  <a:srgbClr val="002060"/>
                </a:solidFill>
                <a:latin typeface="Nunito Black" pitchFamily="2" charset="0"/>
              </a:rPr>
            </a:br>
            <a:endParaRPr lang="en-US" dirty="0">
              <a:solidFill>
                <a:srgbClr val="002060"/>
              </a:solidFill>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5281105"/>
            <a:ext cx="1215737" cy="1328674"/>
          </a:xfrm>
          <a:prstGeom prst="rect">
            <a:avLst/>
          </a:prstGeom>
        </p:spPr>
      </p:pic>
      <p:sp>
        <p:nvSpPr>
          <p:cNvPr id="9" name="Rectangle 8"/>
          <p:cNvSpPr/>
          <p:nvPr/>
        </p:nvSpPr>
        <p:spPr>
          <a:xfrm>
            <a:off x="1369869" y="3460268"/>
            <a:ext cx="8153400" cy="1200329"/>
          </a:xfrm>
          <a:prstGeom prst="rect">
            <a:avLst/>
          </a:prstGeom>
        </p:spPr>
        <p:txBody>
          <a:bodyPr wrap="square">
            <a:spAutoFit/>
          </a:bodyPr>
          <a:lstStyle/>
          <a:p>
            <a:r>
              <a:rPr lang="vi-VN" sz="2400" dirty="0" smtClean="0">
                <a:solidFill>
                  <a:srgbClr val="002060"/>
                </a:solidFill>
                <a:latin typeface="Nunito Black" pitchFamily="2" charset="0"/>
              </a:rPr>
              <a:t>	</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Nếu được ban một phép lạ, em muốn mình có thể làm cho tất cả mọi người đều có cuộc sống vui vẻ, hạnh phúc.</a:t>
            </a:r>
            <a:br>
              <a:rPr lang="vi-VN" sz="2400" dirty="0">
                <a:solidFill>
                  <a:srgbClr val="002060"/>
                </a:solidFill>
                <a:latin typeface="Times New Roman" panose="02020603050405020304" pitchFamily="18" charset="0"/>
                <a:cs typeface="Times New Roman" panose="02020603050405020304" pitchFamily="18"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smtClean="0">
                <a:solidFill>
                  <a:srgbClr val="FF0000"/>
                </a:solidFill>
                <a:latin typeface="Sriracha"/>
              </a:rPr>
              <a:t>BÀI 32: CÂY BÚT THẦN</a:t>
            </a:r>
            <a:endParaRPr lang="en-US" sz="4000" b="1" spc="-133" dirty="0">
              <a:solidFill>
                <a:srgbClr val="FF0000"/>
              </a:solidFill>
              <a:latin typeface="Sriracha"/>
            </a:endParaRP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7030A0"/>
                </a:solidFill>
                <a:latin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vẽ</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gì</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6968" y="990600"/>
            <a:ext cx="11125200" cy="4832092"/>
          </a:xfrm>
          <a:prstGeom prst="rect">
            <a:avLst/>
          </a:prstGeom>
          <a:noFill/>
          <a:ln>
            <a:noFill/>
          </a:ln>
          <a:effectLst/>
        </p:spPr>
        <p:txBody>
          <a:bodyPr wrap="square">
            <a:spAutoFit/>
          </a:bodyPr>
          <a:lstStyle/>
          <a:p>
            <a:pPr algn="ctr"/>
            <a:r>
              <a:rPr lang="en-US" sz="2400" dirty="0" smtClean="0">
                <a:solidFill>
                  <a:schemeClr val="tx2">
                    <a:lumMod val="50000"/>
                  </a:schemeClr>
                </a:solidFill>
                <a:latin typeface="OpenSans"/>
              </a:rPr>
              <a:t>	</a:t>
            </a:r>
            <a:r>
              <a:rPr lang="en-US" sz="2400" b="1" spc="-133" dirty="0">
                <a:solidFill>
                  <a:srgbClr val="FF0000"/>
                </a:solidFill>
                <a:latin typeface="Times New Roman" panose="02020603050405020304" pitchFamily="18" charset="0"/>
                <a:cs typeface="Times New Roman" panose="02020603050405020304" pitchFamily="18" charset="0"/>
              </a:rPr>
              <a:t>CÂY BÚT </a:t>
            </a:r>
            <a:r>
              <a:rPr lang="en-US" sz="2400" b="1" spc="-133" dirty="0" smtClean="0">
                <a:solidFill>
                  <a:srgbClr val="FF0000"/>
                </a:solidFill>
                <a:latin typeface="Times New Roman" panose="02020603050405020304" pitchFamily="18" charset="0"/>
                <a:cs typeface="Times New Roman" panose="02020603050405020304" pitchFamily="18" charset="0"/>
              </a:rPr>
              <a:t>THẦN</a:t>
            </a:r>
            <a:endParaRPr lang="en-US" sz="2400" dirty="0" smtClean="0">
              <a:solidFill>
                <a:schemeClr val="tx2">
                  <a:lumMod val="50000"/>
                </a:schemeClr>
              </a:solidFill>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000" dirty="0" smtClean="0">
                <a:solidFill>
                  <a:srgbClr val="008000"/>
                </a:solidFill>
                <a:latin typeface="Times New Roman" panose="02020603050405020304" pitchFamily="18" charset="0"/>
                <a:cs typeface="Times New Roman" panose="02020603050405020304" pitchFamily="18" charset="0"/>
              </a:rPr>
              <a:t>Ngày </a:t>
            </a:r>
            <a:r>
              <a:rPr lang="vi-VN" sz="2000" dirty="0">
                <a:solidFill>
                  <a:srgbClr val="008000"/>
                </a:solidFill>
                <a:latin typeface="Times New Roman" panose="02020603050405020304" pitchFamily="18" charset="0"/>
                <a:cs typeface="Times New Roman" panose="02020603050405020304" pitchFamily="18"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smtClean="0">
                <a:solidFill>
                  <a:srgbClr val="008000"/>
                </a:solidFill>
                <a:latin typeface="Times New Roman" panose="02020603050405020304" pitchFamily="18" charset="0"/>
                <a:cs typeface="Times New Roman" panose="02020603050405020304" pitchFamily="18" charset="0"/>
              </a:rPr>
              <a:t>	</a:t>
            </a:r>
            <a:r>
              <a:rPr lang="vi-VN" sz="2000" dirty="0" smtClean="0">
                <a:solidFill>
                  <a:srgbClr val="008000"/>
                </a:solidFill>
                <a:latin typeface="Times New Roman" panose="02020603050405020304" pitchFamily="18" charset="0"/>
                <a:cs typeface="Times New Roman" panose="02020603050405020304" pitchFamily="18" charset="0"/>
              </a:rPr>
              <a:t>Một </a:t>
            </a:r>
            <a:r>
              <a:rPr lang="vi-VN" sz="2000" dirty="0">
                <a:solidFill>
                  <a:srgbClr val="008000"/>
                </a:solidFill>
                <a:latin typeface="Times New Roman" panose="02020603050405020304" pitchFamily="18" charset="0"/>
                <a:cs typeface="Times New Roman" panose="02020603050405020304" pitchFamily="18" charset="0"/>
              </a:rPr>
              <a:t>đêm, Mã Lương mơ thấy một cụ già tóc bạc phơ đưa cho em cây bút sáng lấp lánh. Em reo lên: “Cây bút đẹp quá! Cháu cảm ơn ông!”. Tỉnh dậy, Mã Lương thấy cây bút vẫn trong tay mình.</a:t>
            </a:r>
          </a:p>
          <a:p>
            <a:r>
              <a:rPr lang="en-US" sz="2000" dirty="0" smtClean="0">
                <a:solidFill>
                  <a:srgbClr val="008000"/>
                </a:solidFill>
                <a:latin typeface="Times New Roman" panose="02020603050405020304" pitchFamily="18" charset="0"/>
                <a:cs typeface="Times New Roman" panose="02020603050405020304" pitchFamily="18" charset="0"/>
              </a:rPr>
              <a:t>	</a:t>
            </a:r>
            <a:r>
              <a:rPr lang="vi-VN" sz="2000" dirty="0" smtClean="0">
                <a:solidFill>
                  <a:srgbClr val="008000"/>
                </a:solidFill>
                <a:latin typeface="Times New Roman" panose="02020603050405020304" pitchFamily="18" charset="0"/>
                <a:cs typeface="Times New Roman" panose="02020603050405020304" pitchFamily="18" charset="0"/>
              </a:rPr>
              <a:t>Mã </a:t>
            </a:r>
            <a:r>
              <a:rPr lang="vi-VN" sz="2000" dirty="0">
                <a:solidFill>
                  <a:srgbClr val="008000"/>
                </a:solidFill>
                <a:latin typeface="Times New Roman" panose="02020603050405020304" pitchFamily="18" charset="0"/>
                <a:cs typeface="Times New Roman" panose="02020603050405020304" pitchFamily="18" charset="0"/>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smtClean="0">
                <a:solidFill>
                  <a:srgbClr val="008000"/>
                </a:solidFill>
                <a:latin typeface="Times New Roman" panose="02020603050405020304" pitchFamily="18" charset="0"/>
                <a:cs typeface="Times New Roman" panose="02020603050405020304" pitchFamily="18" charset="0"/>
              </a:rPr>
              <a:t>	</a:t>
            </a:r>
            <a:r>
              <a:rPr lang="vi-VN" sz="2000" dirty="0" smtClean="0">
                <a:solidFill>
                  <a:srgbClr val="008000"/>
                </a:solidFill>
                <a:latin typeface="Times New Roman" panose="02020603050405020304" pitchFamily="18" charset="0"/>
                <a:cs typeface="Times New Roman" panose="02020603050405020304" pitchFamily="18" charset="0"/>
              </a:rPr>
              <a:t>Biết </a:t>
            </a:r>
            <a:r>
              <a:rPr lang="vi-VN" sz="2000" dirty="0">
                <a:solidFill>
                  <a:srgbClr val="008000"/>
                </a:solidFill>
                <a:latin typeface="Times New Roman" panose="02020603050405020304" pitchFamily="18" charset="0"/>
                <a:cs typeface="Times New Roman" panose="02020603050405020304" pitchFamily="18" charset="0"/>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smtClean="0">
                <a:solidFill>
                  <a:srgbClr val="008000"/>
                </a:solidFill>
                <a:latin typeface="Times New Roman" panose="02020603050405020304" pitchFamily="18" charset="0"/>
                <a:cs typeface="Times New Roman" panose="02020603050405020304" pitchFamily="18" charset="0"/>
              </a:rPr>
              <a:t>	</a:t>
            </a:r>
            <a:r>
              <a:rPr lang="vi-VN" sz="2000" dirty="0" smtClean="0">
                <a:solidFill>
                  <a:srgbClr val="008000"/>
                </a:solidFill>
                <a:latin typeface="Times New Roman" panose="02020603050405020304" pitchFamily="18" charset="0"/>
                <a:cs typeface="Times New Roman" panose="02020603050405020304" pitchFamily="18" charset="0"/>
              </a:rPr>
              <a:t>Phú </a:t>
            </a:r>
            <a:r>
              <a:rPr lang="vi-VN" sz="2000" dirty="0">
                <a:solidFill>
                  <a:srgbClr val="008000"/>
                </a:solidFill>
                <a:latin typeface="Times New Roman" panose="02020603050405020304" pitchFamily="18" charset="0"/>
                <a:cs typeface="Times New Roman" panose="02020603050405020304" pitchFamily="18" charset="0"/>
              </a:rPr>
              <a:t>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Times New Roman" panose="02020603050405020304" pitchFamily="18" charset="0"/>
                <a:cs typeface="Times New Roman" panose="02020603050405020304" pitchFamily="18" charset="0"/>
              </a:rPr>
              <a:t>(Theo Truyện cổ tích Trung Qu</a:t>
            </a:r>
            <a:r>
              <a:rPr lang="vi-VN" sz="2000" dirty="0">
                <a:solidFill>
                  <a:srgbClr val="008000"/>
                </a:solidFill>
                <a:latin typeface="Nunito Black" pitchFamily="2" charset="0"/>
              </a:rPr>
              <a:t>ốc</a:t>
            </a:r>
            <a:r>
              <a:rPr lang="vi-VN" sz="2000" dirty="0" smtClean="0">
                <a:solidFill>
                  <a:srgbClr val="008000"/>
                </a:solidFill>
                <a:latin typeface="Nunito Black" pitchFamily="2" charset="0"/>
              </a:rPr>
              <a:t>)</a:t>
            </a:r>
            <a:endParaRPr lang="vi-VN" sz="2000" dirty="0">
              <a:solidFill>
                <a:srgbClr val="008000"/>
              </a:solidFill>
              <a:latin typeface="Nunito Black" pitchFamily="2" charset="0"/>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7" name="Rounded Rectangle 6"/>
          <p:cNvSpPr/>
          <p:nvPr/>
        </p:nvSpPr>
        <p:spPr>
          <a:xfrm>
            <a:off x="1524000" y="1416939"/>
            <a:ext cx="9136224" cy="685800"/>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smtClean="0">
                <a:solidFill>
                  <a:srgbClr val="002060"/>
                </a:solidFill>
                <a:latin typeface="Times New Roman" panose="02020603050405020304" pitchFamily="18" charset="0"/>
                <a:cs typeface="Times New Roman" panose="02020603050405020304" pitchFamily="18" charset="0"/>
              </a:rPr>
              <a:t>Đoạn</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1:</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Từ</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đầu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đến</a:t>
            </a:r>
            <a:r>
              <a:rPr lang="en-US" sz="4000" dirty="0" smtClean="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một cây bút vẽ</a:t>
            </a:r>
            <a:r>
              <a:rPr lang="vi-VN" sz="4000" dirty="0" smtClean="0">
                <a:solidFill>
                  <a:srgbClr val="002060"/>
                </a:solidFill>
                <a:latin typeface="Times New Roman" panose="02020603050405020304" pitchFamily="18" charset="0"/>
                <a:cs typeface="Times New Roman" panose="02020603050405020304" pitchFamily="18" charset="0"/>
              </a:rPr>
              <a:t>.</a:t>
            </a:r>
            <a:endParaRPr lang="vi-VN" sz="4000"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447800" y="2342661"/>
            <a:ext cx="9212424" cy="633905"/>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smtClean="0">
                <a:solidFill>
                  <a:srgbClr val="002060"/>
                </a:solidFill>
                <a:latin typeface="Times New Roman" panose="02020603050405020304" pitchFamily="18" charset="0"/>
                <a:cs typeface="Times New Roman" panose="02020603050405020304" pitchFamily="18" charset="0"/>
              </a:rPr>
              <a:t>Đoạn</a:t>
            </a:r>
            <a:r>
              <a:rPr lang="en-US" sz="4000" b="1" dirty="0" smtClean="0">
                <a:solidFill>
                  <a:srgbClr val="002060"/>
                </a:solidFill>
                <a:latin typeface="Times New Roman" panose="02020603050405020304" pitchFamily="18" charset="0"/>
                <a:cs typeface="Times New Roman" panose="02020603050405020304" pitchFamily="18" charset="0"/>
              </a:rPr>
              <a:t> 2: </a:t>
            </a:r>
            <a:r>
              <a:rPr lang="en-US" sz="4000" dirty="0" err="1" smtClean="0">
                <a:solidFill>
                  <a:srgbClr val="002060"/>
                </a:solidFill>
                <a:latin typeface="Times New Roman" panose="02020603050405020304" pitchFamily="18" charset="0"/>
                <a:cs typeface="Times New Roman" panose="02020603050405020304" pitchFamily="18" charset="0"/>
              </a:rPr>
              <a:t>Tiếp</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theo</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đến</a:t>
            </a:r>
            <a:r>
              <a:rPr lang="en-US" sz="4000" dirty="0" smtClean="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trong tay mình</a:t>
            </a:r>
            <a:r>
              <a:rPr lang="vi-VN" sz="4000" dirty="0" smtClean="0">
                <a:solidFill>
                  <a:srgbClr val="002060"/>
                </a:solidFill>
                <a:latin typeface="Times New Roman" panose="02020603050405020304" pitchFamily="18" charset="0"/>
                <a:cs typeface="Times New Roman" panose="02020603050405020304" pitchFamily="18" charset="0"/>
              </a:rPr>
              <a:t>.</a:t>
            </a:r>
            <a:endParaRPr lang="vi-VN" sz="4000"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516224" y="3282075"/>
            <a:ext cx="9144000" cy="639823"/>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a:solidFill>
                  <a:srgbClr val="002060"/>
                </a:solidFill>
                <a:latin typeface="Times New Roman" panose="02020603050405020304" pitchFamily="18" charset="0"/>
                <a:cs typeface="Times New Roman" panose="02020603050405020304" pitchFamily="18" charset="0"/>
              </a:rPr>
              <a:t>Đoạn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smtClean="0">
                <a:solidFill>
                  <a:srgbClr val="002060"/>
                </a:solidFill>
                <a:latin typeface="Times New Roman" panose="02020603050405020304" pitchFamily="18" charset="0"/>
                <a:cs typeface="Times New Roman" panose="02020603050405020304" pitchFamily="18" charset="0"/>
              </a:rPr>
              <a:t>3:</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Tiếp</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theo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đến</a:t>
            </a:r>
            <a:r>
              <a:rPr lang="en-US" sz="4000" dirty="0" smtClean="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em vẽ cho cuốc</a:t>
            </a:r>
            <a:r>
              <a:rPr lang="vi-VN" sz="4000" dirty="0" smtClean="0">
                <a:solidFill>
                  <a:srgbClr val="002060"/>
                </a:solidFill>
                <a:latin typeface="Times New Roman" panose="02020603050405020304" pitchFamily="18" charset="0"/>
                <a:cs typeface="Times New Roman" panose="02020603050405020304" pitchFamily="18" charset="0"/>
              </a:rPr>
              <a:t>,...</a:t>
            </a:r>
            <a:endParaRPr lang="vi-VN" sz="4000" dirty="0">
              <a:solidFill>
                <a:srgbClr val="00206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524000" y="4253469"/>
            <a:ext cx="9136224" cy="741689"/>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a:solidFill>
                  <a:srgbClr val="002060"/>
                </a:solidFill>
                <a:latin typeface="Times New Roman" panose="02020603050405020304" pitchFamily="18" charset="0"/>
                <a:cs typeface="Times New Roman" panose="02020603050405020304" pitchFamily="18" charset="0"/>
              </a:rPr>
              <a:t>Đoạn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smtClean="0">
                <a:solidFill>
                  <a:srgbClr val="002060"/>
                </a:solidFill>
                <a:latin typeface="Times New Roman" panose="02020603050405020304" pitchFamily="18" charset="0"/>
                <a:cs typeface="Times New Roman" panose="02020603050405020304" pitchFamily="18" charset="0"/>
              </a:rPr>
              <a:t>4:</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Tiếp</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theo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đến</a:t>
            </a:r>
            <a:r>
              <a:rPr lang="en-US" sz="4000" dirty="0" smtClean="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vẽ lò sưởi để sưởi</a:t>
            </a:r>
            <a:r>
              <a:rPr lang="vi-VN" sz="4000" dirty="0" smtClean="0">
                <a:solidFill>
                  <a:srgbClr val="002060"/>
                </a:solidFill>
                <a:latin typeface="Times New Roman" panose="02020603050405020304" pitchFamily="18" charset="0"/>
                <a:cs typeface="Times New Roman" panose="02020603050405020304" pitchFamily="18" charset="0"/>
              </a:rPr>
              <a:t>.</a:t>
            </a:r>
            <a:endParaRPr lang="vi-VN" sz="4000"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524000" y="5181600"/>
            <a:ext cx="9220200" cy="648447"/>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a:solidFill>
                  <a:schemeClr val="tx2">
                    <a:lumMod val="50000"/>
                  </a:schemeClr>
                </a:solidFill>
                <a:latin typeface="Times New Roman" panose="02020603050405020304" pitchFamily="18" charset="0"/>
                <a:cs typeface="Times New Roman" panose="02020603050405020304" pitchFamily="18" charset="0"/>
              </a:rPr>
              <a:t>Đoạn</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5:</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Phần</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còn</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lại</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a:t>
            </a:r>
            <a:endParaRPr lang="vi-VN" sz="4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Chia </a:t>
            </a:r>
            <a:r>
              <a:rPr lang="en-US" sz="2800" b="1" dirty="0" err="1" smtClean="0">
                <a:solidFill>
                  <a:srgbClr val="FF0000"/>
                </a:solidFill>
                <a:latin typeface="Times New Roman" panose="02020603050405020304" pitchFamily="18" charset="0"/>
                <a:cs typeface="Times New Roman" panose="02020603050405020304" pitchFamily="18" charset="0"/>
              </a:rPr>
              <a:t>đoạn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Times New Roman" panose="02020603050405020304" pitchFamily="18" charset="0"/>
                  <a:cs typeface="Times New Roman" panose="02020603050405020304" pitchFamily="18" charset="0"/>
                </a:rPr>
                <a:t>Ngày </a:t>
              </a:r>
              <a:r>
                <a:rPr lang="vi-VN" sz="2400" dirty="0">
                  <a:solidFill>
                    <a:srgbClr val="002060"/>
                  </a:solidFill>
                  <a:latin typeface="Times New Roman" panose="02020603050405020304" pitchFamily="18" charset="0"/>
                  <a:cs typeface="Times New Roman" panose="02020603050405020304" pitchFamily="18"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38839" cy="523220"/>
              </a:xfrm>
              <a:prstGeom prst="rect">
                <a:avLst/>
              </a:prstGeom>
              <a:noFill/>
            </p:spPr>
            <p:txBody>
              <a:bodyPr wrap="none" rtlCol="0">
                <a:spAutoFit/>
              </a:bodyP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grpSp>
      </p:grpSp>
      <p:sp>
        <p:nvSpPr>
          <p:cNvPr id="4" name="Rectangle 3"/>
          <p:cNvSpPr/>
          <p:nvPr/>
        </p:nvSpPr>
        <p:spPr>
          <a:xfrm>
            <a:off x="4953000" y="1055728"/>
            <a:ext cx="2748381" cy="523220"/>
          </a:xfrm>
          <a:prstGeom prst="rect">
            <a:avLst/>
          </a:prstGeom>
        </p:spPr>
        <p:txBody>
          <a:bodyPr wrap="none">
            <a:spAutoFit/>
          </a:bodyPr>
          <a:lstStyle/>
          <a:p>
            <a:pPr algn="ctr"/>
            <a:r>
              <a:rPr lang="en-US" sz="2800" b="1" spc="-133" dirty="0">
                <a:solidFill>
                  <a:srgbClr val="FF0000"/>
                </a:solidFill>
                <a:latin typeface="Times New Roman" panose="02020603050405020304" pitchFamily="18" charset="0"/>
                <a:cs typeface="Times New Roman" panose="02020603050405020304" pitchFamily="18" charset="0"/>
              </a:rPr>
              <a:t>CÂY BÚT THẦN</a:t>
            </a:r>
            <a:endParaRPr lang="en-US" sz="2800"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Times New Roman" panose="02020603050405020304" pitchFamily="18" charset="0"/>
                  <a:cs typeface="Times New Roman" panose="02020603050405020304" pitchFamily="18" charset="0"/>
                </a:rPr>
                <a:t>Một </a:t>
              </a:r>
              <a:r>
                <a:rPr lang="vi-VN" sz="2400" dirty="0">
                  <a:solidFill>
                    <a:srgbClr val="002060"/>
                  </a:solidFill>
                  <a:latin typeface="Times New Roman" panose="02020603050405020304" pitchFamily="18" charset="0"/>
                  <a:cs typeface="Times New Roman" panose="02020603050405020304" pitchFamily="18" charset="0"/>
                </a:rPr>
                <a:t>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tiếp</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427</Words>
  <Application>Microsoft Office PowerPoint</Application>
  <PresentationFormat>Widescreen</PresentationFormat>
  <Paragraphs>110</Paragraphs>
  <Slides>33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OpenSans</vt:lpstr>
      <vt:lpstr>Calibri</vt:lpstr>
      <vt:lpstr>Tahoma</vt:lpstr>
      <vt:lpstr>Sriracha</vt:lpstr>
      <vt:lpstr>Sigmar One</vt:lpstr>
      <vt:lpstr>#9Slide03 Arima Madurai Black</vt:lpstr>
      <vt:lpstr>Times New Roman</vt:lpstr>
      <vt:lpstr>Nunito Black</vt:lpstr>
      <vt:lpstr>Arial</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Dell</cp:lastModifiedBy>
  <cp:revision>134</cp:revision>
  <dcterms:created xsi:type="dcterms:W3CDTF">2006-08-16T00:00:00Z</dcterms:created>
  <dcterms:modified xsi:type="dcterms:W3CDTF">2025-01-10T07:19:09Z</dcterms:modified>
  <dc:identifier>DAFDiO2oNAs</dc:identifier>
</cp:coreProperties>
</file>