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687" r:id="rId4"/>
  </p:sldMasterIdLst>
  <p:notesMasterIdLst>
    <p:notesMasterId r:id="rId22"/>
  </p:notesMasterIdLst>
  <p:sldIdLst>
    <p:sldId id="263" r:id="rId5"/>
    <p:sldId id="301" r:id="rId6"/>
    <p:sldId id="302" r:id="rId7"/>
    <p:sldId id="303" r:id="rId8"/>
    <p:sldId id="304" r:id="rId9"/>
    <p:sldId id="260" r:id="rId10"/>
    <p:sldId id="290" r:id="rId11"/>
    <p:sldId id="271" r:id="rId12"/>
    <p:sldId id="292" r:id="rId13"/>
    <p:sldId id="264" r:id="rId14"/>
    <p:sldId id="298" r:id="rId15"/>
    <p:sldId id="275" r:id="rId16"/>
    <p:sldId id="295" r:id="rId17"/>
    <p:sldId id="306" r:id="rId18"/>
    <p:sldId id="305" r:id="rId19"/>
    <p:sldId id="307" r:id="rId20"/>
    <p:sldId id="28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2D1D"/>
    <a:srgbClr val="C8A488"/>
    <a:srgbClr val="CE7A44"/>
    <a:srgbClr val="403E3D"/>
    <a:srgbClr val="7D3B0D"/>
    <a:srgbClr val="7F7979"/>
    <a:srgbClr val="5691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>
        <p:scale>
          <a:sx n="12" d="100"/>
          <a:sy n="12" d="100"/>
        </p:scale>
        <p:origin x="2976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DD600-D177-429C-8361-7E6F2D968C40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D4F61-E3CA-4708-A875-C4BBE226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6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560D7-5DD8-4BAD-A65B-D8B626E1F3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62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560D7-5DD8-4BAD-A65B-D8B626E1F3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67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560D7-5DD8-4BAD-A65B-D8B626E1F3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1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042762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811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8124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8757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79044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5518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94451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6824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13364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80397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68920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FFB9669-7891-40E0-BF0A-9B41B8A3AC72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D13F4F2C-769E-427C-B210-DB827DE3BF71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64842311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FFB9669-7891-40E0-BF0A-9B41B8A3AC72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D13F4F2C-769E-427C-B210-DB827DE3BF71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93451779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D8F2F-147D-4F14-A198-1D344D69766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E8B67-9283-4ACE-8521-833C729E637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4695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-4" y="0"/>
            <a:ext cx="4302967" cy="44405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638300" y="1717517"/>
            <a:ext cx="5601200" cy="2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8133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417033" y="4083684"/>
            <a:ext cx="382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302647" y="275920"/>
            <a:ext cx="11586708" cy="630616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50323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7889030" y="0"/>
            <a:ext cx="4302967" cy="444053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 flipH="1">
            <a:off x="302647" y="275920"/>
            <a:ext cx="11586708" cy="630616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2167" y="2096467"/>
            <a:ext cx="4331200" cy="22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0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952167" y="725267"/>
            <a:ext cx="1905600" cy="1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952167" y="4441700"/>
            <a:ext cx="3480400" cy="8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13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52167" y="725267"/>
            <a:ext cx="10288000" cy="4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52000" y="1419167"/>
            <a:ext cx="10288000" cy="42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Font typeface="Abel"/>
              <a:buChar char="●"/>
              <a:defRPr sz="1733"/>
            </a:lvl1pPr>
            <a:lvl2pPr marL="1219170" lvl="1" indent="-414856" rtl="0">
              <a:spcBef>
                <a:spcPts val="2133"/>
              </a:spcBef>
              <a:spcAft>
                <a:spcPts val="0"/>
              </a:spcAft>
              <a:buSzPts val="1300"/>
              <a:buFont typeface="Roboto Condensed Light"/>
              <a:buChar char="○"/>
              <a:defRPr sz="1733"/>
            </a:lvl2pPr>
            <a:lvl3pPr marL="1828754" lvl="2" indent="-414856" rtl="0">
              <a:spcBef>
                <a:spcPts val="2133"/>
              </a:spcBef>
              <a:spcAft>
                <a:spcPts val="0"/>
              </a:spcAft>
              <a:buSzPts val="1300"/>
              <a:buFont typeface="Roboto Condensed Light"/>
              <a:buChar char="■"/>
              <a:defRPr sz="1733"/>
            </a:lvl3pPr>
            <a:lvl4pPr marL="2438339" lvl="3" indent="-414856" rtl="0">
              <a:spcBef>
                <a:spcPts val="2133"/>
              </a:spcBef>
              <a:spcAft>
                <a:spcPts val="0"/>
              </a:spcAft>
              <a:buSzPts val="1300"/>
              <a:buFont typeface="Roboto Condensed Light"/>
              <a:buChar char="●"/>
              <a:defRPr sz="1733"/>
            </a:lvl4pPr>
            <a:lvl5pPr marL="3047924" lvl="4" indent="-414856" rtl="0">
              <a:spcBef>
                <a:spcPts val="2133"/>
              </a:spcBef>
              <a:spcAft>
                <a:spcPts val="0"/>
              </a:spcAft>
              <a:buSzPts val="1300"/>
              <a:buFont typeface="Roboto Condensed Light"/>
              <a:buChar char="○"/>
              <a:defRPr sz="1733"/>
            </a:lvl5pPr>
            <a:lvl6pPr marL="3657509" lvl="5" indent="-414856" rtl="0">
              <a:spcBef>
                <a:spcPts val="2133"/>
              </a:spcBef>
              <a:spcAft>
                <a:spcPts val="0"/>
              </a:spcAft>
              <a:buSzPts val="1300"/>
              <a:buFont typeface="Roboto Condensed Light"/>
              <a:buChar char="■"/>
              <a:defRPr sz="1733"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Roboto Condensed Light"/>
              <a:buChar char="●"/>
              <a:defRPr sz="1733"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Roboto Condensed Light"/>
              <a:buChar char="○"/>
              <a:defRPr sz="1733"/>
            </a:lvl8pPr>
            <a:lvl9pPr marL="5486263" lvl="8" indent="-414856" rtl="0">
              <a:spcBef>
                <a:spcPts val="2133"/>
              </a:spcBef>
              <a:spcAft>
                <a:spcPts val="2133"/>
              </a:spcAft>
              <a:buSzPts val="1300"/>
              <a:buFont typeface="Roboto Condensed Light"/>
              <a:buChar char="■"/>
              <a:defRPr sz="1733"/>
            </a:lvl9pPr>
          </a:lstStyle>
          <a:p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302647" y="275920"/>
            <a:ext cx="11586708" cy="630616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5211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952167" y="1756800"/>
            <a:ext cx="6617200" cy="3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867"/>
            </a:lvl1pPr>
            <a:lvl2pPr marL="1219170" lvl="1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 rtl="0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952167" y="725267"/>
            <a:ext cx="10287600" cy="4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/>
          <p:nvPr/>
        </p:nvSpPr>
        <p:spPr>
          <a:xfrm flipH="1">
            <a:off x="302647" y="275920"/>
            <a:ext cx="11586708" cy="630616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3028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9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 flipH="1">
            <a:off x="3944481" y="2372967"/>
            <a:ext cx="4302967" cy="444053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952160" y="2102525"/>
            <a:ext cx="408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 idx="2"/>
          </p:nvPr>
        </p:nvSpPr>
        <p:spPr>
          <a:xfrm>
            <a:off x="952167" y="729100"/>
            <a:ext cx="1028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952167" y="2660275"/>
            <a:ext cx="3533600" cy="2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 flipH="1">
            <a:off x="302647" y="275920"/>
            <a:ext cx="11586708" cy="630616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2817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68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lumns">
  <p:cSld name="Title and 4 columns">
    <p:bg>
      <p:bgPr>
        <a:solidFill>
          <a:schemeClr val="lt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4212300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/>
          <p:nvPr/>
        </p:nvSpPr>
        <p:spPr>
          <a:xfrm flipH="1">
            <a:off x="302647" y="275920"/>
            <a:ext cx="11586708" cy="630616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952167" y="725641"/>
            <a:ext cx="1028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4914568" y="2428625"/>
            <a:ext cx="262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2"/>
          </p:nvPr>
        </p:nvSpPr>
        <p:spPr>
          <a:xfrm>
            <a:off x="4986168" y="1772908"/>
            <a:ext cx="2548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3"/>
          </p:nvPr>
        </p:nvSpPr>
        <p:spPr>
          <a:xfrm>
            <a:off x="4914568" y="5003892"/>
            <a:ext cx="262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/>
          </p:nvPr>
        </p:nvSpPr>
        <p:spPr>
          <a:xfrm>
            <a:off x="4986168" y="4342741"/>
            <a:ext cx="2548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8177265" y="2428625"/>
            <a:ext cx="262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/>
          </p:nvPr>
        </p:nvSpPr>
        <p:spPr>
          <a:xfrm>
            <a:off x="8248865" y="1772908"/>
            <a:ext cx="2548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7"/>
          </p:nvPr>
        </p:nvSpPr>
        <p:spPr>
          <a:xfrm>
            <a:off x="8177265" y="5003892"/>
            <a:ext cx="262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8"/>
          </p:nvPr>
        </p:nvSpPr>
        <p:spPr>
          <a:xfrm>
            <a:off x="8248865" y="4342741"/>
            <a:ext cx="2548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68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2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2025650"/>
            <a:ext cx="2747267" cy="26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9444733" y="2186649"/>
            <a:ext cx="2747267" cy="26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/>
          <p:nvPr/>
        </p:nvSpPr>
        <p:spPr>
          <a:xfrm flipH="1">
            <a:off x="302647" y="275920"/>
            <a:ext cx="11586708" cy="630616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53929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/>
          <p:nvPr/>
        </p:nvSpPr>
        <p:spPr>
          <a:xfrm flipH="1">
            <a:off x="302647" y="275920"/>
            <a:ext cx="11586708" cy="630616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2946401" y="0"/>
            <a:ext cx="2806700" cy="289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 rot="10800000" flipH="1">
            <a:off x="6438901" y="3961567"/>
            <a:ext cx="2806700" cy="2896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55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2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7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D8F2F-147D-4F14-A198-1D344D69766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E8B67-9283-4ACE-8521-833C729E637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01377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04606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02965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21072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07414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54" y="11384299"/>
            <a:ext cx="1445042" cy="134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3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med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0336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86" r:id="rId3"/>
    <p:sldLayoutId id="2147483685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spd="slow" advTm="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2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ransition spd="med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0698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gif"/><Relationship Id="rId5" Type="http://schemas.openxmlformats.org/officeDocument/2006/relationships/image" Target="../media/image16.gif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gif"/><Relationship Id="rId5" Type="http://schemas.openxmlformats.org/officeDocument/2006/relationships/image" Target="../media/image16.gi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gif"/><Relationship Id="rId5" Type="http://schemas.openxmlformats.org/officeDocument/2006/relationships/image" Target="../media/image16.gi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979" y="456176"/>
            <a:ext cx="11096625" cy="5944621"/>
          </a:xfrm>
          <a:prstGeom prst="rect">
            <a:avLst/>
          </a:prstGeom>
          <a:solidFill>
            <a:srgbClr val="7D3B0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866263"/>
            <a:ext cx="5124450" cy="512445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41" y="0"/>
            <a:ext cx="2707785" cy="6858000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4988238" cy="6711710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37" y="-262863"/>
            <a:ext cx="3136931" cy="3082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0E651-91D7-B92B-CDBB-B09208260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757" y="1788229"/>
            <a:ext cx="378594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41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D025F16-9225-F07D-2E8C-934E24265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022570"/>
              </p:ext>
            </p:extLst>
          </p:nvPr>
        </p:nvGraphicFramePr>
        <p:xfrm>
          <a:off x="565150" y="529166"/>
          <a:ext cx="11055350" cy="59002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27675">
                  <a:extLst>
                    <a:ext uri="{9D8B030D-6E8A-4147-A177-3AD203B41FA5}">
                      <a16:colId xmlns:a16="http://schemas.microsoft.com/office/drawing/2014/main" val="2772895970"/>
                    </a:ext>
                  </a:extLst>
                </a:gridCol>
                <a:gridCol w="5527675">
                  <a:extLst>
                    <a:ext uri="{9D8B030D-6E8A-4147-A177-3AD203B41FA5}">
                      <a16:colId xmlns:a16="http://schemas.microsoft.com/office/drawing/2014/main" val="1158921030"/>
                    </a:ext>
                  </a:extLst>
                </a:gridCol>
              </a:tblGrid>
              <a:tr h="8100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517424"/>
                  </a:ext>
                </a:extLst>
              </a:tr>
              <a:tr h="8483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667201"/>
                  </a:ext>
                </a:extLst>
              </a:tr>
              <a:tr h="8483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838496"/>
                  </a:ext>
                </a:extLst>
              </a:tr>
              <a:tr h="848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585126"/>
                  </a:ext>
                </a:extLst>
              </a:tr>
              <a:tr h="8483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75864"/>
                  </a:ext>
                </a:extLst>
              </a:tr>
              <a:tr h="848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195912"/>
                  </a:ext>
                </a:extLst>
              </a:tr>
              <a:tr h="848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06501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04356A2-9A9C-296E-DD11-0271C8597DFF}"/>
              </a:ext>
            </a:extLst>
          </p:cNvPr>
          <p:cNvSpPr txBox="1"/>
          <p:nvPr/>
        </p:nvSpPr>
        <p:spPr>
          <a:xfrm>
            <a:off x="1247775" y="1409700"/>
            <a:ext cx="422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 Long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9BFC32-AEC2-EB52-9225-828BE1FBD723}"/>
              </a:ext>
            </a:extLst>
          </p:cNvPr>
          <p:cNvSpPr txBox="1"/>
          <p:nvPr/>
        </p:nvSpPr>
        <p:spPr>
          <a:xfrm>
            <a:off x="6410325" y="1390650"/>
            <a:ext cx="422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BBF41A-7951-785F-0B2D-10105B539494}"/>
              </a:ext>
            </a:extLst>
          </p:cNvPr>
          <p:cNvSpPr txBox="1"/>
          <p:nvPr/>
        </p:nvSpPr>
        <p:spPr>
          <a:xfrm>
            <a:off x="1228725" y="2381250"/>
            <a:ext cx="422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18CFCF-905B-31C9-82C8-816C519030C2}"/>
              </a:ext>
            </a:extLst>
          </p:cNvPr>
          <p:cNvSpPr txBox="1"/>
          <p:nvPr/>
        </p:nvSpPr>
        <p:spPr>
          <a:xfrm>
            <a:off x="6391275" y="2362200"/>
            <a:ext cx="455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BF1514-F3EB-2CD4-AFCE-E5C5F071BA20}"/>
              </a:ext>
            </a:extLst>
          </p:cNvPr>
          <p:cNvSpPr txBox="1"/>
          <p:nvPr/>
        </p:nvSpPr>
        <p:spPr>
          <a:xfrm>
            <a:off x="1171575" y="3171825"/>
            <a:ext cx="422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A4C5E8-9AB0-04C8-7703-B238A8F9B915}"/>
              </a:ext>
            </a:extLst>
          </p:cNvPr>
          <p:cNvSpPr txBox="1"/>
          <p:nvPr/>
        </p:nvSpPr>
        <p:spPr>
          <a:xfrm>
            <a:off x="6334125" y="3152775"/>
            <a:ext cx="455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30831D-3780-DB38-F5C9-8E2059A96356}"/>
              </a:ext>
            </a:extLst>
          </p:cNvPr>
          <p:cNvSpPr txBox="1"/>
          <p:nvPr/>
        </p:nvSpPr>
        <p:spPr>
          <a:xfrm>
            <a:off x="1162050" y="4000500"/>
            <a:ext cx="422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A044AE-9983-4A8A-7CFC-0AF8E76B50CB}"/>
              </a:ext>
            </a:extLst>
          </p:cNvPr>
          <p:cNvSpPr txBox="1"/>
          <p:nvPr/>
        </p:nvSpPr>
        <p:spPr>
          <a:xfrm>
            <a:off x="6143624" y="4114800"/>
            <a:ext cx="5210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Kim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DEAACF-F85B-F788-D7BD-F9D5485AE5F4}"/>
              </a:ext>
            </a:extLst>
          </p:cNvPr>
          <p:cNvSpPr txBox="1"/>
          <p:nvPr/>
        </p:nvSpPr>
        <p:spPr>
          <a:xfrm>
            <a:off x="1171575" y="4867275"/>
            <a:ext cx="422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4BF890-9030-0A6C-CE6C-E3CA666FCAC8}"/>
              </a:ext>
            </a:extLst>
          </p:cNvPr>
          <p:cNvSpPr txBox="1"/>
          <p:nvPr/>
        </p:nvSpPr>
        <p:spPr>
          <a:xfrm>
            <a:off x="6153149" y="4981575"/>
            <a:ext cx="5210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24B94F-C552-4572-B69A-9DEC8BBE6BC1}"/>
              </a:ext>
            </a:extLst>
          </p:cNvPr>
          <p:cNvSpPr txBox="1"/>
          <p:nvPr/>
        </p:nvSpPr>
        <p:spPr>
          <a:xfrm>
            <a:off x="1171575" y="5762625"/>
            <a:ext cx="422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Phùng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0EC386-CC4C-575E-3AC9-6BD98A6C0D89}"/>
              </a:ext>
            </a:extLst>
          </p:cNvPr>
          <p:cNvSpPr txBox="1"/>
          <p:nvPr/>
        </p:nvSpPr>
        <p:spPr>
          <a:xfrm>
            <a:off x="6162674" y="5753100"/>
            <a:ext cx="5210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Khê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963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AC7734-BCC5-EF1B-8603-3B427511A090}"/>
              </a:ext>
            </a:extLst>
          </p:cNvPr>
          <p:cNvSpPr txBox="1"/>
          <p:nvPr/>
        </p:nvSpPr>
        <p:spPr>
          <a:xfrm>
            <a:off x="1225345" y="375360"/>
            <a:ext cx="9842090" cy="1951368"/>
          </a:xfrm>
          <a:prstGeom prst="rect">
            <a:avLst/>
          </a:prstGeom>
          <a:solidFill>
            <a:srgbClr val="993300">
              <a:alpha val="93000"/>
            </a:srgbClr>
          </a:solidFill>
          <a:ln w="38100">
            <a:solidFill>
              <a:srgbClr val="800000"/>
            </a:solidFill>
            <a:prstDash val="sysDash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altLang="en-US" sz="28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một nhân vật lịch sử của Triều Nguyễn và thiết kế thẻ nhân vật theo gợi ý: tiểu sử; tài năng; đóng góp của nhân vật đối với lịch sử; điều em yêu thích/ học được ở nhân vật,....</a:t>
            </a:r>
            <a:endParaRPr lang="vi-VN" altLang="en-US" sz="2800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1" descr="http://a9.vietbao.vn/images/vn999/150/2013/04/20130410-ngam-tuyet-pham-tai-hien-chan-dung-cac-vi-vua-trieu-nguyen-3.jpeg">
            <a:extLst>
              <a:ext uri="{FF2B5EF4-FFF2-40B4-BE49-F238E27FC236}">
                <a16:creationId xmlns:a16="http://schemas.microsoft.com/office/drawing/2014/main" id="{2D69F0E5-4CD5-8801-72F1-95264C6FA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489" y="2638425"/>
            <a:ext cx="2518431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3" descr="http://e-cadao.com/lichsu/tuduc.jpg">
            <a:extLst>
              <a:ext uri="{FF2B5EF4-FFF2-40B4-BE49-F238E27FC236}">
                <a16:creationId xmlns:a16="http://schemas.microsoft.com/office/drawing/2014/main" id="{A670533E-F588-A8B0-9FAD-A1ADC1657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746" y="2676525"/>
            <a:ext cx="2590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4" descr="Emperor Gia Long.jpg">
            <a:extLst>
              <a:ext uri="{FF2B5EF4-FFF2-40B4-BE49-F238E27FC236}">
                <a16:creationId xmlns:a16="http://schemas.microsoft.com/office/drawing/2014/main" id="{AF63C826-D516-824E-FF15-6BBBE7662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26" y="2616200"/>
            <a:ext cx="260527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8" descr="http://webdulichhue.com/wp-content/uploads/vua_minh_mang_chan_dung.jpg">
            <a:extLst>
              <a:ext uri="{FF2B5EF4-FFF2-40B4-BE49-F238E27FC236}">
                <a16:creationId xmlns:a16="http://schemas.microsoft.com/office/drawing/2014/main" id="{9D5B9028-CCBB-4A37-7F78-54F32DA86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547" y="2676525"/>
            <a:ext cx="2692116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1859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3865EE-C9ED-B3CE-5301-28F6A475297E}"/>
              </a:ext>
            </a:extLst>
          </p:cNvPr>
          <p:cNvSpPr txBox="1"/>
          <p:nvPr/>
        </p:nvSpPr>
        <p:spPr>
          <a:xfrm>
            <a:off x="3533775" y="247650"/>
            <a:ext cx="538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96B715-5E06-EABA-EB03-F2F171B6ADE5}"/>
              </a:ext>
            </a:extLst>
          </p:cNvPr>
          <p:cNvGrpSpPr/>
          <p:nvPr/>
        </p:nvGrpSpPr>
        <p:grpSpPr>
          <a:xfrm>
            <a:off x="2200275" y="1362075"/>
            <a:ext cx="8886825" cy="4857750"/>
            <a:chOff x="2200275" y="1362075"/>
            <a:chExt cx="8886825" cy="48577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306F79-BFD2-0494-EF4E-7E74850A704C}"/>
                </a:ext>
              </a:extLst>
            </p:cNvPr>
            <p:cNvSpPr/>
            <p:nvPr/>
          </p:nvSpPr>
          <p:spPr>
            <a:xfrm>
              <a:off x="2200275" y="1362075"/>
              <a:ext cx="8572500" cy="4857750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16014E-10D8-4269-1FF6-6C070DAE6DB2}"/>
                </a:ext>
              </a:extLst>
            </p:cNvPr>
            <p:cNvSpPr txBox="1"/>
            <p:nvPr/>
          </p:nvSpPr>
          <p:spPr>
            <a:xfrm>
              <a:off x="5324475" y="1476375"/>
              <a:ext cx="2905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 NHÂN VẬT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97EAE6-018A-946E-7509-2B1337343486}"/>
                </a:ext>
              </a:extLst>
            </p:cNvPr>
            <p:cNvSpPr/>
            <p:nvPr/>
          </p:nvSpPr>
          <p:spPr>
            <a:xfrm>
              <a:off x="2457450" y="1609725"/>
              <a:ext cx="2019300" cy="2114550"/>
            </a:xfrm>
            <a:prstGeom prst="rect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DCC2E9-C652-7050-CF13-23708E4EDE97}"/>
                </a:ext>
              </a:extLst>
            </p:cNvPr>
            <p:cNvSpPr txBox="1"/>
            <p:nvPr/>
          </p:nvSpPr>
          <p:spPr>
            <a:xfrm>
              <a:off x="2228851" y="3829050"/>
              <a:ext cx="2324100" cy="666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Dán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khung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endPara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4F5343-394A-0288-B3CC-6F29E0934C75}"/>
                </a:ext>
              </a:extLst>
            </p:cNvPr>
            <p:cNvSpPr txBox="1"/>
            <p:nvPr/>
          </p:nvSpPr>
          <p:spPr>
            <a:xfrm>
              <a:off x="4829176" y="2047874"/>
              <a:ext cx="62579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………………………………………………………………………</a:t>
              </a:r>
            </a:p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……………………………………………………………………………………</a:t>
              </a:r>
            </a:p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……………………………………………………………………………………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98C5D4-46E8-D69C-9016-3BD69D8622ED}"/>
                </a:ext>
              </a:extLst>
            </p:cNvPr>
            <p:cNvSpPr txBox="1"/>
            <p:nvPr/>
          </p:nvSpPr>
          <p:spPr>
            <a:xfrm>
              <a:off x="4791076" y="3171824"/>
              <a:ext cx="62579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……………………………………………………………………..</a:t>
              </a:r>
            </a:p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……………………………………………………………………………………</a:t>
              </a:r>
            </a:p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……………………………………………………………………………………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7488FD-4B06-9977-D9E9-7C97DA14E858}"/>
                </a:ext>
              </a:extLst>
            </p:cNvPr>
            <p:cNvSpPr txBox="1"/>
            <p:nvPr/>
          </p:nvSpPr>
          <p:spPr>
            <a:xfrm>
              <a:off x="4772026" y="4219574"/>
              <a:ext cx="62579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………………………………………………</a:t>
              </a:r>
            </a:p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……………………………………………………………………………………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F8C816-CA01-086B-2160-8A732B53FD65}"/>
                </a:ext>
              </a:extLst>
            </p:cNvPr>
            <p:cNvSpPr txBox="1"/>
            <p:nvPr/>
          </p:nvSpPr>
          <p:spPr>
            <a:xfrm>
              <a:off x="4819651" y="5038724"/>
              <a:ext cx="62579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……………..……………………</a:t>
              </a:r>
            </a:p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……………………………………………………………………………………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790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979" y="456176"/>
            <a:ext cx="11096625" cy="5944621"/>
          </a:xfrm>
          <a:prstGeom prst="rect">
            <a:avLst/>
          </a:prstGeom>
          <a:solidFill>
            <a:srgbClr val="7D3B0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66" y="1181748"/>
            <a:ext cx="5124450" cy="512445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41" y="0"/>
            <a:ext cx="2707785" cy="6858000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4988238" cy="6711710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37" y="-262863"/>
            <a:ext cx="3136931" cy="3082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056A3E-B2B9-4A5A-108A-3933889E5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219" y="2096102"/>
            <a:ext cx="34933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3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AC7734-BCC5-EF1B-8603-3B427511A090}"/>
              </a:ext>
            </a:extLst>
          </p:cNvPr>
          <p:cNvSpPr txBox="1"/>
          <p:nvPr/>
        </p:nvSpPr>
        <p:spPr>
          <a:xfrm>
            <a:off x="447675" y="1546935"/>
            <a:ext cx="11487150" cy="3694345"/>
          </a:xfrm>
          <a:prstGeom prst="rect">
            <a:avLst/>
          </a:prstGeom>
          <a:solidFill>
            <a:srgbClr val="993300">
              <a:alpha val="93000"/>
            </a:srgbClr>
          </a:solidFill>
          <a:ln w="38100">
            <a:solidFill>
              <a:srgbClr val="800000"/>
            </a:solidFill>
            <a:prstDash val="sysDash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altLang="en-US" sz="32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 chọn và thực hiện một trong hai nhiệm vụ dưới đây: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en-US" sz="32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Nếu em được viết thư gửi đến một nhân vật dưới Triều Nguyễn trong thế kỉ XIX, em sẽ gửi cho ai và nội dung chính viết về điều gì?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en-US" sz="32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Sưu tầm và giới thiệu một tư liệu lịch sử (câu chuyện, văn bản, tranh ảnh,...) về Triều Nguyễn.</a:t>
            </a:r>
            <a:endParaRPr kumimoji="0" lang="vi-VN" altLang="en-US" sz="32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98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AC7734-BCC5-EF1B-8603-3B427511A090}"/>
              </a:ext>
            </a:extLst>
          </p:cNvPr>
          <p:cNvSpPr txBox="1"/>
          <p:nvPr/>
        </p:nvSpPr>
        <p:spPr>
          <a:xfrm>
            <a:off x="800100" y="603960"/>
            <a:ext cx="10858500" cy="5379101"/>
          </a:xfrm>
          <a:prstGeom prst="rect">
            <a:avLst/>
          </a:prstGeom>
          <a:solidFill>
            <a:srgbClr val="00B0F0">
              <a:alpha val="93000"/>
            </a:srgbClr>
          </a:solidFill>
          <a:ln w="38100">
            <a:solidFill>
              <a:srgbClr val="800000"/>
            </a:solidFill>
            <a:prstDash val="sysDash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en-US" sz="40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40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0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40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40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</a:t>
            </a:r>
            <a:endParaRPr lang="vi-VN" altLang="en-US" sz="40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altLang="en-US" sz="24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 đầu thư (nơi viết, ngày tháng năm; lời xưng hô).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altLang="en-US" sz="24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 chính thư (nêu mục đích, lí do viết thư: có thể là những điều học được từ nhân vật hoặc nhiều điều muốn hỏi nhân vật. Lưu ý: lựa chọn nhân vật nào thì nội dung thư nên bàn luận về vấn đề chính liên quan đến nhân vật đó. Ví dụ: nếu viết thư cho vua Minh Mạng thì nên đề cập đến những nội dung như: cải cách hành chính, khai hoang, tiếp thu khoa học – kĩ thuật của phương Tây,...).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altLang="en-US" sz="24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 cuối thư (lời chúc, lời cảm ơn, lời hứa hẹn; chữ kí và tên hoặc họ tên). </a:t>
            </a:r>
          </a:p>
        </p:txBody>
      </p:sp>
    </p:spTree>
    <p:extLst>
      <p:ext uri="{BB962C8B-B14F-4D97-AF65-F5344CB8AC3E}">
        <p14:creationId xmlns:p14="http://schemas.microsoft.com/office/powerpoint/2010/main" val="3814250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AC7734-BCC5-EF1B-8603-3B427511A090}"/>
              </a:ext>
            </a:extLst>
          </p:cNvPr>
          <p:cNvSpPr txBox="1"/>
          <p:nvPr/>
        </p:nvSpPr>
        <p:spPr>
          <a:xfrm>
            <a:off x="800100" y="603960"/>
            <a:ext cx="10858500" cy="2609112"/>
          </a:xfrm>
          <a:prstGeom prst="rect">
            <a:avLst/>
          </a:prstGeom>
          <a:solidFill>
            <a:srgbClr val="00B0F0">
              <a:alpha val="93000"/>
            </a:srgbClr>
          </a:solidFill>
          <a:ln w="38100">
            <a:solidFill>
              <a:srgbClr val="800000"/>
            </a:solidFill>
            <a:prstDash val="sysDash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</a:t>
            </a:r>
            <a:endParaRPr kumimoji="0" lang="vi-V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altLang="en-US" sz="24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thể sưu tầm và giới thiệu một tư liệu lịch sử về Triều Nguyễn như: những thông tin châu bản Triều Nguyễn; hình ảnh, câu chuyện về các nhân vật lịch sử Triều Nguyễn,...</a:t>
            </a:r>
          </a:p>
        </p:txBody>
      </p:sp>
      <p:pic>
        <p:nvPicPr>
          <p:cNvPr id="1028" name="Picture 4" descr="Châu bản triều Nguyễn - Ký ức một triều đại - Báo Đại biểu Nhân dân">
            <a:extLst>
              <a:ext uri="{FF2B5EF4-FFF2-40B4-BE49-F238E27FC236}">
                <a16:creationId xmlns:a16="http://schemas.microsoft.com/office/drawing/2014/main" id="{83C3F9CC-CA11-F4C4-58A7-8E9200C6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486150"/>
            <a:ext cx="47625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EB296C-1033-0AA2-A519-76E5ABF87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87" y="3876675"/>
            <a:ext cx="641032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57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18" y="0"/>
            <a:ext cx="270778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5791212" cy="67117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690" y="0"/>
            <a:ext cx="3136931" cy="3082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1DE797-7DC3-0F4F-ACAE-48BCA3DDC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603" y="123825"/>
            <a:ext cx="6068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0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louds Moving On Blue Sky Stockvideoklipp (helt royaltyfria) 11863184 |  Shutterstock">
            <a:extLst>
              <a:ext uri="{FF2B5EF4-FFF2-40B4-BE49-F238E27FC236}">
                <a16:creationId xmlns:a16="http://schemas.microsoft.com/office/drawing/2014/main" id="{ED9C0B08-2885-4C33-9C36-B0446C46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753035" y="2636952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1"/>
            <a:tileRect/>
          </a:gradFill>
          <a:ln w="38100">
            <a:solidFill>
              <a:srgbClr val="4A4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BEB296"/>
                  </a:outerShdw>
                </a:effectLst>
                <a:latin typeface="UTM Alberta Heavy" panose="02040603050506020204" pitchFamily="18" charset="0"/>
                <a:sym typeface="Arial"/>
              </a:rPr>
              <a:t>CHÚ</a:t>
            </a:r>
            <a:endParaRPr lang="en-US" sz="4267" kern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latin typeface="UTM Alberta Heavy" panose="02040603050506020204" pitchFamily="18" charset="0"/>
              <a:sym typeface="Arial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4909112" y="1455852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1"/>
            <a:tileRect/>
          </a:gradFill>
          <a:ln w="38100">
            <a:solidFill>
              <a:srgbClr val="4A4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BEB296"/>
                  </a:outerShdw>
                </a:effectLst>
                <a:latin typeface="UTM Alberta Heavy" panose="02040603050506020204" pitchFamily="18" charset="0"/>
                <a:sym typeface="Arial"/>
              </a:rPr>
              <a:t>ONG</a:t>
            </a:r>
            <a:endParaRPr lang="en-US" sz="4267" kern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latin typeface="UTM Alberta Heavy" panose="02040603050506020204" pitchFamily="18" charset="0"/>
              <a:sym typeface="Arial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221267" y="3818052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1"/>
            <a:tileRect/>
          </a:gradFill>
          <a:ln w="38100">
            <a:solidFill>
              <a:srgbClr val="4A4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BEB296"/>
                  </a:outerShdw>
                </a:effectLst>
                <a:latin typeface="UTM Alberta Heavy" panose="02040603050506020204" pitchFamily="18" charset="0"/>
                <a:sym typeface="Arial"/>
              </a:rPr>
              <a:t>CHỈ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7065189" y="2636952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1"/>
            <a:tileRect/>
          </a:gradFill>
          <a:ln w="38100">
            <a:solidFill>
              <a:srgbClr val="4A4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BEB296"/>
                  </a:outerShdw>
                </a:effectLst>
                <a:latin typeface="UTM Alberta Heavy" panose="02040603050506020204" pitchFamily="18" charset="0"/>
                <a:sym typeface="Arial"/>
              </a:rPr>
              <a:t>CHĂM</a:t>
            </a:r>
            <a:endParaRPr lang="en-US" sz="4267" kern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3738" y="124942"/>
            <a:ext cx="2650039" cy="2661817"/>
          </a:xfrm>
          <a:prstGeom prst="rect">
            <a:avLst/>
          </a:prstGeom>
        </p:spPr>
      </p:pic>
      <p:pic>
        <p:nvPicPr>
          <p:cNvPr id="1030" name="Picture 6" descr="Beehive Clipart Beehive Clipart At Getdrawings Free - Beehive Clipart ,  Transparent Cartoon, Free Cliparts &amp;amp; Silhouettes - NetClipart">
            <a:extLst>
              <a:ext uri="{FF2B5EF4-FFF2-40B4-BE49-F238E27FC236}">
                <a16:creationId xmlns:a16="http://schemas.microsoft.com/office/drawing/2014/main" id="{B2CDF02B-4B26-403D-9518-935AE16C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2175" y="-162132"/>
            <a:ext cx="3814341" cy="398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-1.23457E-7 L -4.44444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2.09877E-6 L -5.55556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1.23457E-7 L -2.77778E-7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2.34568E-6 L 1.11022E-16 -0.07222 " pathEditMode="relative" rAng="0" ptsTypes="AA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Clouds Moving On Blue Sky Stockvideoklipp (helt royaltyfria) 11863184 |  Shutterstock">
            <a:extLst>
              <a:ext uri="{FF2B5EF4-FFF2-40B4-BE49-F238E27FC236}">
                <a16:creationId xmlns:a16="http://schemas.microsoft.com/office/drawing/2014/main" id="{20B2FF52-157D-403B-B810-688A2DFB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-10731"/>
            <a:ext cx="12191999" cy="68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1" y="2812731"/>
            <a:ext cx="2934336" cy="293433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9" y="5724064"/>
            <a:ext cx="2774179" cy="84182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Mạng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4" y="5724064"/>
            <a:ext cx="2774179" cy="84182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Ánh</a:t>
            </a:r>
            <a:endParaRPr lang="en-US" altLang="en-US" sz="105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9" y="5724064"/>
            <a:ext cx="2774179" cy="84182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endParaRPr lang="en-US" altLang="en-US" sz="2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4"/>
            <a:ext cx="2774179" cy="84182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Long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B7702A-0D53-4876-B7F0-2C363F893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3738" y="124942"/>
            <a:ext cx="2650039" cy="266181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495782" y="341987"/>
            <a:ext cx="5615055" cy="1359811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3200" b="1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3200" b="1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200" b="1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3200" b="1" kern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b="1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triều</a:t>
            </a:r>
            <a:r>
              <a:rPr lang="en-US" sz="3200" b="1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sz="3200" b="1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ai?</a:t>
            </a:r>
          </a:p>
        </p:txBody>
      </p:sp>
      <p:pic>
        <p:nvPicPr>
          <p:cNvPr id="14" name="Picture 6" descr="Beehive Clipart Beehive Clipart At Getdrawings Free - Beehive Clipart ,  Transparent Cartoon, Free Cliparts &amp;amp; Silhouettes - NetClipart">
            <a:extLst>
              <a:ext uri="{FF2B5EF4-FFF2-40B4-BE49-F238E27FC236}">
                <a16:creationId xmlns:a16="http://schemas.microsoft.com/office/drawing/2014/main" id="{82040E81-9794-4605-A2B7-5F16B4D2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3236" y="-173018"/>
            <a:ext cx="3814341" cy="398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" y="9681462"/>
            <a:ext cx="1397748" cy="13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Clouds Moving On Blue Sky Stockvideoklipp (helt royaltyfria) 11863184 |  Shutterstock">
            <a:extLst>
              <a:ext uri="{FF2B5EF4-FFF2-40B4-BE49-F238E27FC236}">
                <a16:creationId xmlns:a16="http://schemas.microsoft.com/office/drawing/2014/main" id="{9AA72F40-70D6-43F9-8F9F-768D305E2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-10731"/>
            <a:ext cx="12191999" cy="68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1" y="2812731"/>
            <a:ext cx="2934336" cy="293433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9" y="5724064"/>
            <a:ext cx="2774179" cy="84182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Phạm Bành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4" y="5724064"/>
            <a:ext cx="2774179" cy="84182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Phan Đình Phùng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9" y="5724064"/>
            <a:ext cx="2774179" cy="84182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867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Đinh Công Tráng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4"/>
            <a:ext cx="2774179" cy="84182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867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Nguyễn Thiện Thuật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0C089B4-DDC8-4A51-BBE8-29088BAA6C4D}"/>
              </a:ext>
            </a:extLst>
          </p:cNvPr>
          <p:cNvSpPr/>
          <p:nvPr/>
        </p:nvSpPr>
        <p:spPr>
          <a:xfrm>
            <a:off x="3454676" y="341987"/>
            <a:ext cx="5686552" cy="1359811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người lãnh đạo 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b="1" ker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khởi nghĩa Hương Khê 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C8C409-A459-44F1-BC83-663A734E0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3738" y="124942"/>
            <a:ext cx="2650039" cy="2661817"/>
          </a:xfrm>
          <a:prstGeom prst="rect">
            <a:avLst/>
          </a:prstGeom>
        </p:spPr>
      </p:pic>
      <p:pic>
        <p:nvPicPr>
          <p:cNvPr id="14" name="Picture 6" descr="Beehive Clipart Beehive Clipart At Getdrawings Free - Beehive Clipart ,  Transparent Cartoon, Free Cliparts &amp;amp; Silhouettes - NetClipart">
            <a:extLst>
              <a:ext uri="{FF2B5EF4-FFF2-40B4-BE49-F238E27FC236}">
                <a16:creationId xmlns:a16="http://schemas.microsoft.com/office/drawing/2014/main" id="{E2B87BE2-06B9-4DDC-AC03-21ABEA1AC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4831" y="-162132"/>
            <a:ext cx="3814341" cy="398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Clouds Moving On Blue Sky Stockvideoklipp (helt royaltyfria) 11863184 |  Shutterstock">
            <a:extLst>
              <a:ext uri="{FF2B5EF4-FFF2-40B4-BE49-F238E27FC236}">
                <a16:creationId xmlns:a16="http://schemas.microsoft.com/office/drawing/2014/main" id="{20B2FF52-157D-403B-B810-688A2DFB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-10731"/>
            <a:ext cx="12191999" cy="68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96" y="2831781"/>
            <a:ext cx="2934336" cy="293433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09574" y="5714539"/>
            <a:ext cx="2774179" cy="84182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1858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5" y="267938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12569" y="5705014"/>
            <a:ext cx="2774179" cy="84182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1958</a:t>
            </a:r>
            <a:endParaRPr kumimoji="0" lang="en-US" alt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9" y="5724064"/>
            <a:ext cx="2774179" cy="84182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1 868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4"/>
            <a:ext cx="2774179" cy="84182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1 848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B7702A-0D53-4876-B7F0-2C363F893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3738" y="124942"/>
            <a:ext cx="2650039" cy="266181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495782" y="341987"/>
            <a:ext cx="5615055" cy="1359811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3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dân</a:t>
            </a:r>
            <a:r>
              <a:rPr kumimoji="0" lang="en-US" sz="3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Pháp</a:t>
            </a:r>
            <a:r>
              <a:rPr kumimoji="0" lang="en-US" sz="3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xâm</a:t>
            </a:r>
            <a:r>
              <a:rPr kumimoji="0" lang="en-US" sz="3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lược</a:t>
            </a:r>
            <a:r>
              <a:rPr kumimoji="0" lang="en-US" sz="3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3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32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bao </a:t>
            </a:r>
            <a:r>
              <a:rPr kumimoji="0" lang="en-US" sz="32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nhiêu</a:t>
            </a:r>
            <a:r>
              <a:rPr kumimoji="0" lang="en-US" sz="3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6" descr="Beehive Clipart Beehive Clipart At Getdrawings Free - Beehive Clipart ,  Transparent Cartoon, Free Cliparts &amp;amp; Silhouettes - NetClipart">
            <a:extLst>
              <a:ext uri="{FF2B5EF4-FFF2-40B4-BE49-F238E27FC236}">
                <a16:creationId xmlns:a16="http://schemas.microsoft.com/office/drawing/2014/main" id="{82040E81-9794-4605-A2B7-5F16B4D2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3236" y="-173018"/>
            <a:ext cx="3814341" cy="398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992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766" flipH="1">
            <a:off x="-1718717" y="-663157"/>
            <a:ext cx="3698710" cy="8752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72280"/>
            <a:ext cx="12192000" cy="6085720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15" y="0"/>
            <a:ext cx="3978700" cy="4842875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1709" y="4292406"/>
            <a:ext cx="2519656" cy="2600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76037-76AC-EEBB-FACD-598DDDE99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916" y="413724"/>
            <a:ext cx="479796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9C58A-A5D4-5450-EF53-E40FEF182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528" y="1516257"/>
            <a:ext cx="7035394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48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979" y="456176"/>
            <a:ext cx="11096625" cy="5944621"/>
          </a:xfrm>
          <a:prstGeom prst="rect">
            <a:avLst/>
          </a:prstGeom>
          <a:solidFill>
            <a:srgbClr val="7D3B0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866263"/>
            <a:ext cx="5124450" cy="512445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41" y="0"/>
            <a:ext cx="2707785" cy="6858000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4988238" cy="6711710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37" y="-262863"/>
            <a:ext cx="3136931" cy="3082565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FD411FF3-65F5-DF1F-04E7-A7523B812A46}"/>
              </a:ext>
            </a:extLst>
          </p:cNvPr>
          <p:cNvSpPr txBox="1"/>
          <p:nvPr/>
        </p:nvSpPr>
        <p:spPr>
          <a:xfrm>
            <a:off x="3999988" y="2195253"/>
            <a:ext cx="3204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>
                <a:solidFill>
                  <a:srgbClr val="7D3B0D"/>
                </a:solidFill>
                <a:latin typeface="UTM Azuki" panose="02040603050506020204" pitchFamily="18" charset="0"/>
                <a:ea typeface="仿宋" panose="02010609060101010101" pitchFamily="49" charset="-122"/>
              </a:rPr>
              <a:t>Luyện</a:t>
            </a:r>
            <a:r>
              <a:rPr lang="en-US" altLang="zh-CN" sz="8800" dirty="0">
                <a:solidFill>
                  <a:srgbClr val="7D3B0D"/>
                </a:solidFill>
                <a:latin typeface="UTM Azuki" panose="02040603050506020204" pitchFamily="18" charset="0"/>
                <a:ea typeface="仿宋" panose="02010609060101010101" pitchFamily="49" charset="-122"/>
              </a:rPr>
              <a:t> </a:t>
            </a:r>
            <a:r>
              <a:rPr lang="en-US" altLang="zh-CN" sz="8800" dirty="0" err="1">
                <a:solidFill>
                  <a:srgbClr val="7D3B0D"/>
                </a:solidFill>
                <a:latin typeface="UTM Azuki" panose="02040603050506020204" pitchFamily="18" charset="0"/>
                <a:ea typeface="仿宋" panose="02010609060101010101" pitchFamily="49" charset="-122"/>
              </a:rPr>
              <a:t>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D3B0D"/>
              </a:solidFill>
              <a:effectLst/>
              <a:uLnTx/>
              <a:uFillTx/>
              <a:latin typeface="UTM Azuki" panose="02040603050506020204" pitchFamily="18" charset="0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4293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411">
            <a:off x="8821855" y="-173682"/>
            <a:ext cx="3884133" cy="3046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2925F-4351-FF4F-C54B-97B195FA82D0}"/>
              </a:ext>
            </a:extLst>
          </p:cNvPr>
          <p:cNvSpPr txBox="1"/>
          <p:nvPr/>
        </p:nvSpPr>
        <p:spPr>
          <a:xfrm>
            <a:off x="163883" y="1111242"/>
            <a:ext cx="11789991" cy="4679230"/>
          </a:xfrm>
          <a:prstGeom prst="rect">
            <a:avLst/>
          </a:prstGeom>
          <a:solidFill>
            <a:srgbClr val="993300">
              <a:alpha val="93000"/>
            </a:srgbClr>
          </a:solidFill>
          <a:ln w="38100">
            <a:solidFill>
              <a:srgbClr val="800000"/>
            </a:solidFill>
            <a:prstDash val="sysDash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32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</a:t>
            </a:r>
            <a:r>
              <a:rPr lang="vi-VN" altLang="en-US" sz="32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ắp xếp tên nhân vật dưới đây tương ứng với nội dung sự kiện vào vở ghi.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en-US" sz="32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Tên nhân vật: </a:t>
            </a:r>
            <a:r>
              <a:rPr lang="vi-VN" altLang="en-US" sz="32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 Gia Long, vua Minh Mạng, vua Hàm Nghi, Nguyễn Công Trứ, Nguyễn Trường Tộ, Phan Đình Phùng.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en-US" sz="32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Nội dung sự kiện: </a:t>
            </a:r>
            <a:r>
              <a:rPr lang="vi-VN" altLang="en-US" sz="32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dụ Cần vương, khởi nghĩa Hương Khê; đề nghị cải cách đất nước; cải cách hành chính; lập ra Triều Nguyễn; lập ra huyện Tiền Hải và huyện Kim Sơn.</a:t>
            </a:r>
            <a:endParaRPr kumimoji="0" lang="en-US" altLang="en-US" sz="32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93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8">
            <a:extLst>
              <a:ext uri="{FF2B5EF4-FFF2-40B4-BE49-F238E27FC236}">
                <a16:creationId xmlns:a16="http://schemas.microsoft.com/office/drawing/2014/main" id="{07CB0581-8D91-0C9B-6DAB-77506572255F}"/>
              </a:ext>
            </a:extLst>
          </p:cNvPr>
          <p:cNvSpPr txBox="1"/>
          <p:nvPr/>
        </p:nvSpPr>
        <p:spPr>
          <a:xfrm>
            <a:off x="2714625" y="904875"/>
            <a:ext cx="110490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nl-NL" altLang="x-none" sz="36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 thành bảng sau</a:t>
            </a:r>
            <a:endParaRPr sz="3600" b="1" dirty="0">
              <a:solidFill>
                <a:srgbClr val="C12D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77EEFF-28F9-6677-570B-63FFDF6C0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902585"/>
              </p:ext>
            </p:extLst>
          </p:nvPr>
        </p:nvGraphicFramePr>
        <p:xfrm>
          <a:off x="3794125" y="1853141"/>
          <a:ext cx="8128000" cy="46524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7289597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158921030"/>
                    </a:ext>
                  </a:extLst>
                </a:gridCol>
              </a:tblGrid>
              <a:tr h="87879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517424"/>
                  </a:ext>
                </a:extLst>
              </a:tr>
              <a:tr h="6289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667201"/>
                  </a:ext>
                </a:extLst>
              </a:tr>
              <a:tr h="6289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838496"/>
                  </a:ext>
                </a:extLst>
              </a:tr>
              <a:tr h="6289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585126"/>
                  </a:ext>
                </a:extLst>
              </a:tr>
              <a:tr h="6289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75864"/>
                  </a:ext>
                </a:extLst>
              </a:tr>
              <a:tr h="6289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195912"/>
                  </a:ext>
                </a:extLst>
              </a:tr>
              <a:tr h="6289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06501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975AF14-5E44-D425-F5FB-AFF9C5A5F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2971800"/>
            <a:ext cx="3484295" cy="282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54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9405043"/>
</p:tagLst>
</file>

<file path=ppt/theme/theme1.xml><?xml version="1.0" encoding="utf-8"?>
<a:theme xmlns:a="http://schemas.openxmlformats.org/drawingml/2006/main" name="7_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B4E4E4"/>
      </a:accent1>
      <a:accent2>
        <a:srgbClr val="A6A6A6"/>
      </a:accent2>
      <a:accent3>
        <a:srgbClr val="262626"/>
      </a:accent3>
      <a:accent4>
        <a:srgbClr val="B4E4E4"/>
      </a:accent4>
      <a:accent5>
        <a:srgbClr val="A6A6A6"/>
      </a:accent5>
      <a:accent6>
        <a:srgbClr val="262626"/>
      </a:accent6>
      <a:hlink>
        <a:srgbClr val="B4E4E4"/>
      </a:hlink>
      <a:folHlink>
        <a:srgbClr val="A6A6A6"/>
      </a:folHlink>
    </a:clrScheme>
    <a:fontScheme name="微软雅黑">
      <a:majorFont>
        <a:latin typeface="微软雅黑"/>
        <a:ea typeface="微软雅黑"/>
        <a:cs typeface="FontAwesome"/>
      </a:majorFont>
      <a:minorFont>
        <a:latin typeface="微软雅黑"/>
        <a:ea typeface="微软雅黑"/>
        <a:cs typeface="FontAwesome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B4E4E4"/>
      </a:accent1>
      <a:accent2>
        <a:srgbClr val="A6A6A6"/>
      </a:accent2>
      <a:accent3>
        <a:srgbClr val="262626"/>
      </a:accent3>
      <a:accent4>
        <a:srgbClr val="B4E4E4"/>
      </a:accent4>
      <a:accent5>
        <a:srgbClr val="A6A6A6"/>
      </a:accent5>
      <a:accent6>
        <a:srgbClr val="262626"/>
      </a:accent6>
      <a:hlink>
        <a:srgbClr val="B4E4E4"/>
      </a:hlink>
      <a:folHlink>
        <a:srgbClr val="A6A6A6"/>
      </a:folHlink>
    </a:clrScheme>
    <a:fontScheme name="微软雅黑">
      <a:majorFont>
        <a:latin typeface="微软雅黑"/>
        <a:ea typeface="微软雅黑"/>
        <a:cs typeface="FontAwesome"/>
      </a:majorFont>
      <a:minorFont>
        <a:latin typeface="微软雅黑"/>
        <a:ea typeface="微软雅黑"/>
        <a:cs typeface="FontAwesome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eneration of '27 by Slidesgo">
  <a:themeElements>
    <a:clrScheme name="Simple Light">
      <a:dk1>
        <a:srgbClr val="000000"/>
      </a:dk1>
      <a:lt1>
        <a:srgbClr val="FFFFFF"/>
      </a:lt1>
      <a:dk2>
        <a:srgbClr val="7F694C"/>
      </a:dk2>
      <a:lt2>
        <a:srgbClr val="E0DAC8"/>
      </a:lt2>
      <a:accent1>
        <a:srgbClr val="E7D8AC"/>
      </a:accent1>
      <a:accent2>
        <a:srgbClr val="BEB296"/>
      </a:accent2>
      <a:accent3>
        <a:srgbClr val="8A7C5C"/>
      </a:accent3>
      <a:accent4>
        <a:srgbClr val="BB9245"/>
      </a:accent4>
      <a:accent5>
        <a:srgbClr val="D8D0B7"/>
      </a:accent5>
      <a:accent6>
        <a:srgbClr val="FFF1C6"/>
      </a:accent6>
      <a:hlink>
        <a:srgbClr val="7F69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604</Words>
  <Application>Microsoft Office PowerPoint</Application>
  <PresentationFormat>Widescreen</PresentationFormat>
  <Paragraphs>67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微软雅黑</vt:lpstr>
      <vt:lpstr>Abel</vt:lpstr>
      <vt:lpstr>Arial</vt:lpstr>
      <vt:lpstr>Calibri</vt:lpstr>
      <vt:lpstr>Cambria</vt:lpstr>
      <vt:lpstr>等线</vt:lpstr>
      <vt:lpstr>FontAwesome</vt:lpstr>
      <vt:lpstr>Libre Baskerville</vt:lpstr>
      <vt:lpstr>Roboto</vt:lpstr>
      <vt:lpstr>Roboto Condensed Light</vt:lpstr>
      <vt:lpstr>Times New Roman</vt:lpstr>
      <vt:lpstr>UTM Alberta Heavy</vt:lpstr>
      <vt:lpstr>UTM Azuki</vt:lpstr>
      <vt:lpstr>仿宋</vt:lpstr>
      <vt:lpstr>7_Office 主题​​</vt:lpstr>
      <vt:lpstr>Office 主题​​</vt:lpstr>
      <vt:lpstr>8_Office 主题​​</vt:lpstr>
      <vt:lpstr>Generation of '27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1</cp:revision>
  <dcterms:created xsi:type="dcterms:W3CDTF">2022-04-01T15:40:19Z</dcterms:created>
  <dcterms:modified xsi:type="dcterms:W3CDTF">2024-12-05T10:50:29Z</dcterms:modified>
</cp:coreProperties>
</file>