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80" r:id="rId3"/>
    <p:sldId id="282" r:id="rId4"/>
    <p:sldId id="277" r:id="rId5"/>
    <p:sldId id="257" r:id="rId6"/>
    <p:sldId id="276" r:id="rId7"/>
    <p:sldId id="258" r:id="rId8"/>
    <p:sldId id="260" r:id="rId9"/>
    <p:sldId id="261" r:id="rId10"/>
    <p:sldId id="4411" r:id="rId11"/>
    <p:sldId id="4412" r:id="rId12"/>
    <p:sldId id="284" r:id="rId13"/>
    <p:sldId id="285" r:id="rId14"/>
    <p:sldId id="288" r:id="rId15"/>
    <p:sldId id="289" r:id="rId16"/>
    <p:sldId id="290" r:id="rId17"/>
    <p:sldId id="291" r:id="rId18"/>
    <p:sldId id="292" r:id="rId19"/>
    <p:sldId id="4413" r:id="rId20"/>
    <p:sldId id="4414" r:id="rId21"/>
    <p:sldId id="4415" r:id="rId22"/>
    <p:sldId id="4416" r:id="rId23"/>
    <p:sldId id="269" r:id="rId24"/>
    <p:sldId id="4417"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6" d="100"/>
          <a:sy n="26" d="100"/>
        </p:scale>
        <p:origin x="2478" y="1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a:t>
            </a:fld>
            <a:endParaRPr lang="en-US"/>
          </a:p>
        </p:txBody>
      </p:sp>
    </p:spTree>
    <p:extLst>
      <p:ext uri="{BB962C8B-B14F-4D97-AF65-F5344CB8AC3E}">
        <p14:creationId xmlns:p14="http://schemas.microsoft.com/office/powerpoint/2010/main" val="347527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4</a:t>
            </a:fld>
            <a:endParaRPr lang="en-US"/>
          </a:p>
        </p:txBody>
      </p:sp>
    </p:spTree>
    <p:extLst>
      <p:ext uri="{BB962C8B-B14F-4D97-AF65-F5344CB8AC3E}">
        <p14:creationId xmlns:p14="http://schemas.microsoft.com/office/powerpoint/2010/main" val="1579269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1E004-75DD-44B2-BAD4-2ED1C5C01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303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9/22/2024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9/22/2024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578691-102C-3BDC-1EB5-CF37CD99775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7594D134-5FDC-C939-378E-4FE5E1C900E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205139" y="6984618"/>
            <a:ext cx="1619739" cy="1619739"/>
          </a:xfrm>
          <a:prstGeom prst="rect">
            <a:avLst/>
          </a:prstGeom>
        </p:spPr>
      </p:pic>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5"/>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582532" y="1190039"/>
            <a:ext cx="6582960" cy="4524315"/>
          </a:xfrm>
          <a:prstGeom prst="rect">
            <a:avLst/>
          </a:prstGeom>
          <a:noFill/>
        </p:spPr>
        <p:txBody>
          <a:bodyPr wrap="square" rtlCol="0">
            <a:spAutoFit/>
          </a:bodyPr>
          <a:lstStyle/>
          <a:p>
            <a:pPr lvl="0" algn="just" defTabSz="609630"/>
            <a:r>
              <a:rPr lang="en-US" sz="4800" dirty="0">
                <a:solidFill>
                  <a:prstClr val="white"/>
                </a:solidFill>
                <a:latin typeface="Cambria" panose="02040503050406030204" pitchFamily="18" charset="0"/>
                <a:ea typeface="Cambria" panose="02040503050406030204" pitchFamily="18" charset="0"/>
              </a:rPr>
              <a:t>   </a:t>
            </a:r>
            <a:r>
              <a:rPr lang="vi-VN" sz="4800" dirty="0">
                <a:solidFill>
                  <a:prstClr val="white"/>
                </a:solidFill>
                <a:latin typeface="Cambria" panose="02040503050406030204" pitchFamily="18" charset="0"/>
                <a:ea typeface="Cambria" panose="02040503050406030204" pitchFamily="18" charset="0"/>
              </a:rPr>
              <a:t>Việt Nam là quốc gia đông dân. Năm 2021, số dân của nước ta đứng thứ 3 trong khu vực Đông Nam Á và thứ 15 trên thế giới. </a:t>
            </a:r>
            <a:endPar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15" descr="A cartoon of a person wearing a garment&#10;&#10;Description automatically generated">
            <a:extLst>
              <a:ext uri="{FF2B5EF4-FFF2-40B4-BE49-F238E27FC236}">
                <a16:creationId xmlns:a16="http://schemas.microsoft.com/office/drawing/2014/main" id="{8530F20C-9CF2-4A7C-A47E-EBBCFAC76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160" y="1249680"/>
            <a:ext cx="5608320" cy="5608320"/>
          </a:xfrm>
          <a:prstGeom prst="rect">
            <a:avLst/>
          </a:prstGeom>
        </p:spPr>
      </p:pic>
    </p:spTree>
    <p:extLst>
      <p:ext uri="{BB962C8B-B14F-4D97-AF65-F5344CB8AC3E}">
        <p14:creationId xmlns:p14="http://schemas.microsoft.com/office/powerpoint/2010/main" val="2569167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6">
            <a:extLst>
              <a:ext uri="{FF2B5EF4-FFF2-40B4-BE49-F238E27FC236}">
                <a16:creationId xmlns:a16="http://schemas.microsoft.com/office/drawing/2014/main" id="{FFB5C361-240B-2519-7EB9-F455671427A5}"/>
              </a:ext>
            </a:extLst>
          </p:cNvPr>
          <p:cNvGrpSpPr/>
          <p:nvPr/>
        </p:nvGrpSpPr>
        <p:grpSpPr>
          <a:xfrm>
            <a:off x="4714240" y="1343929"/>
            <a:ext cx="6929120" cy="2831230"/>
            <a:chOff x="0" y="0"/>
            <a:chExt cx="8776869" cy="5662459"/>
          </a:xfrm>
        </p:grpSpPr>
        <p:grpSp>
          <p:nvGrpSpPr>
            <p:cNvPr id="10" name="Group 7">
              <a:extLst>
                <a:ext uri="{FF2B5EF4-FFF2-40B4-BE49-F238E27FC236}">
                  <a16:creationId xmlns:a16="http://schemas.microsoft.com/office/drawing/2014/main" id="{78A7BAFE-7CF6-8553-BD84-12DA9FD71DA3}"/>
                </a:ext>
              </a:extLst>
            </p:cNvPr>
            <p:cNvGrpSpPr/>
            <p:nvPr/>
          </p:nvGrpSpPr>
          <p:grpSpPr>
            <a:xfrm>
              <a:off x="0" y="0"/>
              <a:ext cx="8776869" cy="4975013"/>
              <a:chOff x="0" y="0"/>
              <a:chExt cx="1733703" cy="982719"/>
            </a:xfrm>
          </p:grpSpPr>
          <p:sp>
            <p:nvSpPr>
              <p:cNvPr id="12" name="Freeform 8">
                <a:extLst>
                  <a:ext uri="{FF2B5EF4-FFF2-40B4-BE49-F238E27FC236}">
                    <a16:creationId xmlns:a16="http://schemas.microsoft.com/office/drawing/2014/main" id="{ADBCFFE1-1BBB-6ED5-3179-D962A9EC6851}"/>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B22C303-2DFF-4A1A-1DC8-98A99AD6CEF1}"/>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FA5ECDB1-3E8D-DBF8-534E-11858A04129D}"/>
                </a:ext>
              </a:extLst>
            </p:cNvPr>
            <p:cNvSpPr txBox="1"/>
            <p:nvPr/>
          </p:nvSpPr>
          <p:spPr>
            <a:xfrm>
              <a:off x="302929" y="248284"/>
              <a:ext cx="8105453" cy="5414175"/>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Hoạt động 2: </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Tìm hiểu về gia tăng dân số</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7" name="Freeform 5">
            <a:extLst>
              <a:ext uri="{FF2B5EF4-FFF2-40B4-BE49-F238E27FC236}">
                <a16:creationId xmlns:a16="http://schemas.microsoft.com/office/drawing/2014/main" id="{8B794829-CF83-C5DE-684D-2F2BB1135BFB}"/>
              </a:ext>
            </a:extLst>
          </p:cNvPr>
          <p:cNvSpPr/>
          <p:nvPr/>
        </p:nvSpPr>
        <p:spPr>
          <a:xfrm>
            <a:off x="1" y="3078480"/>
            <a:ext cx="5191759" cy="3779520"/>
          </a:xfrm>
          <a:custGeom>
            <a:avLst/>
            <a:gdLst/>
            <a:ahLst/>
            <a:cxnLst/>
            <a:rect l="l" t="t" r="r" b="b"/>
            <a:pathLst>
              <a:path w="7854545" h="6048000">
                <a:moveTo>
                  <a:pt x="0" y="0"/>
                </a:moveTo>
                <a:lnTo>
                  <a:pt x="7854546" y="0"/>
                </a:lnTo>
                <a:lnTo>
                  <a:pt x="7854546" y="6048000"/>
                </a:lnTo>
                <a:lnTo>
                  <a:pt x="0" y="60480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31887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0"/>
            <a:ext cx="10938438" cy="1501677"/>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497840" y="500764"/>
              <a:ext cx="20726400" cy="2654366"/>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Đọc thông tin và quan sát các hình 2, 3, 4 trang 21 SGK, em hãy: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Nhận xét về sự gia tăng dân số của Việt Nam.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Nêu một số hậu quả do dân số tăng nhanh ở Việt Nam. </a:t>
              </a:r>
            </a:p>
          </p:txBody>
        </p:sp>
      </p:grpSp>
      <p:pic>
        <p:nvPicPr>
          <p:cNvPr id="13" name="Picture 12">
            <a:extLst>
              <a:ext uri="{FF2B5EF4-FFF2-40B4-BE49-F238E27FC236}">
                <a16:creationId xmlns:a16="http://schemas.microsoft.com/office/drawing/2014/main" id="{D1D24BAF-9F8B-7341-3346-E61BD8447791}"/>
              </a:ext>
            </a:extLst>
          </p:cNvPr>
          <p:cNvPicPr>
            <a:picLocks noChangeAspect="1"/>
          </p:cNvPicPr>
          <p:nvPr/>
        </p:nvPicPr>
        <p:blipFill>
          <a:blip r:embed="rId3"/>
          <a:stretch>
            <a:fillRect/>
          </a:stretch>
        </p:blipFill>
        <p:spPr>
          <a:xfrm>
            <a:off x="2653347" y="1677987"/>
            <a:ext cx="6520206" cy="4489133"/>
          </a:xfrm>
          <a:prstGeom prst="rect">
            <a:avLst/>
          </a:prstGeom>
        </p:spPr>
      </p:pic>
    </p:spTree>
    <p:extLst>
      <p:ext uri="{BB962C8B-B14F-4D97-AF65-F5344CB8AC3E}">
        <p14:creationId xmlns:p14="http://schemas.microsoft.com/office/powerpoint/2010/main" val="3910532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3">
            <a:extLst>
              <a:ext uri="{FF2B5EF4-FFF2-40B4-BE49-F238E27FC236}">
                <a16:creationId xmlns:a16="http://schemas.microsoft.com/office/drawing/2014/main" id="{DD765E77-ADB6-8582-DEF5-2F81B70243B9}"/>
              </a:ext>
            </a:extLst>
          </p:cNvPr>
          <p:cNvSpPr/>
          <p:nvPr/>
        </p:nvSpPr>
        <p:spPr>
          <a:xfrm>
            <a:off x="1100453" y="2489085"/>
            <a:ext cx="3704747" cy="3024000"/>
          </a:xfrm>
          <a:custGeom>
            <a:avLst/>
            <a:gdLst/>
            <a:ahLst/>
            <a:cxnLst/>
            <a:rect l="l" t="t" r="r" b="b"/>
            <a:pathLst>
              <a:path w="3704747" h="3024000">
                <a:moveTo>
                  <a:pt x="0" y="0"/>
                </a:moveTo>
                <a:lnTo>
                  <a:pt x="3704747" y="0"/>
                </a:lnTo>
                <a:lnTo>
                  <a:pt x="3704747" y="3024000"/>
                </a:lnTo>
                <a:lnTo>
                  <a:pt x="0" y="3024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Rectangle: Rounded Corners 6">
            <a:extLst>
              <a:ext uri="{FF2B5EF4-FFF2-40B4-BE49-F238E27FC236}">
                <a16:creationId xmlns:a16="http://schemas.microsoft.com/office/drawing/2014/main" id="{AFD4A830-4730-B777-4F17-526A9C3497A9}"/>
              </a:ext>
            </a:extLst>
          </p:cNvPr>
          <p:cNvSpPr/>
          <p:nvPr/>
        </p:nvSpPr>
        <p:spPr>
          <a:xfrm>
            <a:off x="5130800" y="955040"/>
            <a:ext cx="6421120" cy="5181600"/>
          </a:xfrm>
          <a:prstGeom prst="roundRect">
            <a:avLst/>
          </a:prstGeom>
          <a:solidFill>
            <a:schemeClr val="accent5">
              <a:lumMod val="20000"/>
              <a:lumOff val="8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Dân số Việt Nam tăng nhanh, trung bình mỗi năm tăng thêm khoảng 1 triệu người. </a:t>
            </a:r>
          </a:p>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Hậu quả: </a:t>
            </a:r>
            <a:r>
              <a:rPr lang="vi-VN" sz="2800" dirty="0">
                <a:solidFill>
                  <a:srgbClr val="FF0000"/>
                </a:solidFill>
                <a:latin typeface="Cambria" panose="02040503050406030204" pitchFamily="18" charset="0"/>
                <a:ea typeface="Cambria" panose="02040503050406030204" pitchFamily="18" charset="0"/>
              </a:rPr>
              <a:t>suy giảm tài nguyên thiên nhiên, gia tăng ô nhiễm môi trường, gây khó khăn trong việc nâng cao chất lượng cuộc sống của người dân (thiếu việc làm, khó khăn trong việc đảm bảo nhà ở, cơ hội giáo dục, chăm sóc y tế,...). </a:t>
            </a:r>
          </a:p>
        </p:txBody>
      </p:sp>
    </p:spTree>
    <p:extLst>
      <p:ext uri="{BB962C8B-B14F-4D97-AF65-F5344CB8AC3E}">
        <p14:creationId xmlns:p14="http://schemas.microsoft.com/office/powerpoint/2010/main" val="43129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1"/>
            <a:ext cx="10938438" cy="1315859"/>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2" cy="336577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ambria" panose="02040503050406030204" pitchFamily="18" charset="0"/>
                  <a:ea typeface="Cambria" panose="02040503050406030204" pitchFamily="18" charset="0"/>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extLst>
              <a:ext uri="{FF2B5EF4-FFF2-40B4-BE49-F238E27FC236}">
                <a16:creationId xmlns:a16="http://schemas.microsoft.com/office/drawing/2014/main" id="{353EBEA6-A733-F49D-88E0-9863A3EA1059}"/>
              </a:ext>
            </a:extLst>
          </p:cNvPr>
          <p:cNvPicPr>
            <a:picLocks noChangeAspect="1"/>
          </p:cNvPicPr>
          <p:nvPr/>
        </p:nvPicPr>
        <p:blipFill>
          <a:blip r:embed="rId3"/>
          <a:stretch>
            <a:fillRect/>
          </a:stretch>
        </p:blipFill>
        <p:spPr>
          <a:xfrm>
            <a:off x="969644" y="1603692"/>
            <a:ext cx="4293236" cy="3880110"/>
          </a:xfrm>
          <a:prstGeom prst="rect">
            <a:avLst/>
          </a:prstGeom>
        </p:spPr>
      </p:pic>
      <p:sp>
        <p:nvSpPr>
          <p:cNvPr id="12" name="TextBox 11">
            <a:extLst>
              <a:ext uri="{FF2B5EF4-FFF2-40B4-BE49-F238E27FC236}">
                <a16:creationId xmlns:a16="http://schemas.microsoft.com/office/drawing/2014/main" id="{50A06288-9B0C-5128-6496-12F3369FC82E}"/>
              </a:ext>
            </a:extLst>
          </p:cNvPr>
          <p:cNvSpPr txBox="1"/>
          <p:nvPr/>
        </p:nvSpPr>
        <p:spPr>
          <a:xfrm>
            <a:off x="2042160" y="5628640"/>
            <a:ext cx="241808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Phá</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rừng</a:t>
            </a:r>
            <a:endParaRPr lang="en-US" sz="3600" b="1" dirty="0">
              <a:solidFill>
                <a:srgbClr val="FF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B34925E7-97A5-D6C6-A9B8-D8A6E8227C79}"/>
              </a:ext>
            </a:extLst>
          </p:cNvPr>
          <p:cNvPicPr>
            <a:picLocks noChangeAspect="1"/>
          </p:cNvPicPr>
          <p:nvPr/>
        </p:nvPicPr>
        <p:blipFill>
          <a:blip r:embed="rId4"/>
          <a:stretch>
            <a:fillRect/>
          </a:stretch>
        </p:blipFill>
        <p:spPr>
          <a:xfrm>
            <a:off x="6499224" y="1745932"/>
            <a:ext cx="4178935" cy="3649028"/>
          </a:xfrm>
          <a:prstGeom prst="rect">
            <a:avLst/>
          </a:prstGeom>
        </p:spPr>
      </p:pic>
      <p:sp>
        <p:nvSpPr>
          <p:cNvPr id="15" name="TextBox 14">
            <a:extLst>
              <a:ext uri="{FF2B5EF4-FFF2-40B4-BE49-F238E27FC236}">
                <a16:creationId xmlns:a16="http://schemas.microsoft.com/office/drawing/2014/main" id="{7C82068E-4344-D7C5-7C2E-BE465CF948E6}"/>
              </a:ext>
            </a:extLst>
          </p:cNvPr>
          <p:cNvSpPr txBox="1"/>
          <p:nvPr/>
        </p:nvSpPr>
        <p:spPr>
          <a:xfrm>
            <a:off x="6847840" y="5537200"/>
            <a:ext cx="4216400"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rPr>
              <a:t>Thiếu nước sạch</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9540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1"/>
            <a:ext cx="10938438" cy="1315859"/>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2" cy="336577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Picture 13">
            <a:extLst>
              <a:ext uri="{FF2B5EF4-FFF2-40B4-BE49-F238E27FC236}">
                <a16:creationId xmlns:a16="http://schemas.microsoft.com/office/drawing/2014/main" id="{2D83F611-5291-7ACE-BBEA-85C810D2745C}"/>
              </a:ext>
            </a:extLst>
          </p:cNvPr>
          <p:cNvPicPr>
            <a:picLocks noChangeAspect="1"/>
          </p:cNvPicPr>
          <p:nvPr/>
        </p:nvPicPr>
        <p:blipFill>
          <a:blip r:embed="rId3"/>
          <a:stretch>
            <a:fillRect/>
          </a:stretch>
        </p:blipFill>
        <p:spPr>
          <a:xfrm>
            <a:off x="710564" y="1721484"/>
            <a:ext cx="4481196" cy="3851275"/>
          </a:xfrm>
          <a:prstGeom prst="rect">
            <a:avLst/>
          </a:prstGeom>
        </p:spPr>
      </p:pic>
      <p:sp>
        <p:nvSpPr>
          <p:cNvPr id="16" name="TextBox 15">
            <a:extLst>
              <a:ext uri="{FF2B5EF4-FFF2-40B4-BE49-F238E27FC236}">
                <a16:creationId xmlns:a16="http://schemas.microsoft.com/office/drawing/2014/main" id="{BBF8B502-32E1-04C6-AC9E-50581D74E468}"/>
              </a:ext>
            </a:extLst>
          </p:cNvPr>
          <p:cNvSpPr txBox="1"/>
          <p:nvPr/>
        </p:nvSpPr>
        <p:spPr>
          <a:xfrm>
            <a:off x="741680" y="5720080"/>
            <a:ext cx="4521200"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rPr>
              <a:t>Ô nhiễm môi trường</a:t>
            </a:r>
            <a:endParaRPr lang="en-US" sz="3600" b="1" dirty="0">
              <a:solidFill>
                <a:srgbClr val="FF0000"/>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D0225371-DFC4-460C-CD19-BE79B1496A97}"/>
              </a:ext>
            </a:extLst>
          </p:cNvPr>
          <p:cNvPicPr>
            <a:picLocks noChangeAspect="1"/>
          </p:cNvPicPr>
          <p:nvPr/>
        </p:nvPicPr>
        <p:blipFill>
          <a:blip r:embed="rId4"/>
          <a:stretch>
            <a:fillRect/>
          </a:stretch>
        </p:blipFill>
        <p:spPr>
          <a:xfrm>
            <a:off x="6550024" y="1762124"/>
            <a:ext cx="4189096" cy="3749627"/>
          </a:xfrm>
          <a:prstGeom prst="rect">
            <a:avLst/>
          </a:prstGeom>
        </p:spPr>
      </p:pic>
      <p:sp>
        <p:nvSpPr>
          <p:cNvPr id="18" name="TextBox 17">
            <a:extLst>
              <a:ext uri="{FF2B5EF4-FFF2-40B4-BE49-F238E27FC236}">
                <a16:creationId xmlns:a16="http://schemas.microsoft.com/office/drawing/2014/main" id="{5D47A8E4-9C09-F065-9D31-0DA27DE1BEFC}"/>
              </a:ext>
            </a:extLst>
          </p:cNvPr>
          <p:cNvSpPr txBox="1"/>
          <p:nvPr/>
        </p:nvSpPr>
        <p:spPr>
          <a:xfrm>
            <a:off x="6390640" y="5628640"/>
            <a:ext cx="4521200" cy="646331"/>
          </a:xfrm>
          <a:prstGeom prst="rect">
            <a:avLst/>
          </a:prstGeom>
          <a:noFill/>
        </p:spPr>
        <p:txBody>
          <a:bodyPr wrap="square" rtlCol="0">
            <a:spAutoFit/>
          </a:bodyPr>
          <a:lstStyle/>
          <a:p>
            <a:pPr algn="ctr"/>
            <a:r>
              <a:rPr lang="vi-VN" sz="3600" b="1">
                <a:solidFill>
                  <a:srgbClr val="FF0000"/>
                </a:solidFill>
                <a:latin typeface="Cambria" panose="02040503050406030204" pitchFamily="18" charset="0"/>
                <a:ea typeface="Cambria" panose="02040503050406030204" pitchFamily="18" charset="0"/>
              </a:rPr>
              <a:t>Ô nhiễm tiếng ồn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896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1"/>
            <a:ext cx="10938438" cy="1315859"/>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2" cy="336577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extLst>
              <a:ext uri="{FF2B5EF4-FFF2-40B4-BE49-F238E27FC236}">
                <a16:creationId xmlns:a16="http://schemas.microsoft.com/office/drawing/2014/main" id="{41C01A0A-188D-CA6A-27A0-DED3E776E778}"/>
              </a:ext>
            </a:extLst>
          </p:cNvPr>
          <p:cNvPicPr>
            <a:picLocks noChangeAspect="1"/>
          </p:cNvPicPr>
          <p:nvPr/>
        </p:nvPicPr>
        <p:blipFill>
          <a:blip r:embed="rId3"/>
          <a:stretch>
            <a:fillRect/>
          </a:stretch>
        </p:blipFill>
        <p:spPr>
          <a:xfrm>
            <a:off x="1072832" y="1812290"/>
            <a:ext cx="4749094" cy="3724910"/>
          </a:xfrm>
          <a:prstGeom prst="rect">
            <a:avLst/>
          </a:prstGeom>
        </p:spPr>
      </p:pic>
      <p:sp>
        <p:nvSpPr>
          <p:cNvPr id="12" name="TextBox 11">
            <a:extLst>
              <a:ext uri="{FF2B5EF4-FFF2-40B4-BE49-F238E27FC236}">
                <a16:creationId xmlns:a16="http://schemas.microsoft.com/office/drawing/2014/main" id="{8A2EB0EF-CEF8-856B-A1D9-995F7C2975B6}"/>
              </a:ext>
            </a:extLst>
          </p:cNvPr>
          <p:cNvSpPr txBox="1"/>
          <p:nvPr/>
        </p:nvSpPr>
        <p:spPr>
          <a:xfrm>
            <a:off x="1127760" y="5689600"/>
            <a:ext cx="4521200" cy="64633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Thiếu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lương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thực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721D3914-7AC8-A60F-41F2-C2116DD9F6D0}"/>
              </a:ext>
            </a:extLst>
          </p:cNvPr>
          <p:cNvPicPr>
            <a:picLocks noChangeAspect="1"/>
          </p:cNvPicPr>
          <p:nvPr/>
        </p:nvPicPr>
        <p:blipFill>
          <a:blip r:embed="rId4"/>
          <a:stretch>
            <a:fillRect/>
          </a:stretch>
        </p:blipFill>
        <p:spPr>
          <a:xfrm>
            <a:off x="6702424" y="1863090"/>
            <a:ext cx="4809847" cy="3653790"/>
          </a:xfrm>
          <a:prstGeom prst="rect">
            <a:avLst/>
          </a:prstGeom>
        </p:spPr>
      </p:pic>
      <p:sp>
        <p:nvSpPr>
          <p:cNvPr id="15" name="TextBox 14">
            <a:extLst>
              <a:ext uri="{FF2B5EF4-FFF2-40B4-BE49-F238E27FC236}">
                <a16:creationId xmlns:a16="http://schemas.microsoft.com/office/drawing/2014/main" id="{2A1D94DC-EAE2-02DA-FB56-A42276035B69}"/>
              </a:ext>
            </a:extLst>
          </p:cNvPr>
          <p:cNvSpPr txBox="1"/>
          <p:nvPr/>
        </p:nvSpPr>
        <p:spPr>
          <a:xfrm>
            <a:off x="6868160" y="5709920"/>
            <a:ext cx="4521200" cy="64633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Dịch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bệnh</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245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ăng trưởng dân số thế giới và tác động tới kinh tế toàn cầu  VTV24_360p">
            <a:hlinkClick r:id="" action="ppaction://media"/>
            <a:extLst>
              <a:ext uri="{FF2B5EF4-FFF2-40B4-BE49-F238E27FC236}">
                <a16:creationId xmlns:a16="http://schemas.microsoft.com/office/drawing/2014/main" id="{E7ED6AE3-318F-6F9F-53B5-FADC894DB0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2450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6">
            <a:extLst>
              <a:ext uri="{FF2B5EF4-FFF2-40B4-BE49-F238E27FC236}">
                <a16:creationId xmlns:a16="http://schemas.microsoft.com/office/drawing/2014/main" id="{FFB5C361-240B-2519-7EB9-F455671427A5}"/>
              </a:ext>
            </a:extLst>
          </p:cNvPr>
          <p:cNvGrpSpPr/>
          <p:nvPr/>
        </p:nvGrpSpPr>
        <p:grpSpPr>
          <a:xfrm>
            <a:off x="4714240" y="1343929"/>
            <a:ext cx="6929120" cy="2487507"/>
            <a:chOff x="0" y="0"/>
            <a:chExt cx="8776869" cy="4975013"/>
          </a:xfrm>
        </p:grpSpPr>
        <p:grpSp>
          <p:nvGrpSpPr>
            <p:cNvPr id="10" name="Group 7">
              <a:extLst>
                <a:ext uri="{FF2B5EF4-FFF2-40B4-BE49-F238E27FC236}">
                  <a16:creationId xmlns:a16="http://schemas.microsoft.com/office/drawing/2014/main" id="{78A7BAFE-7CF6-8553-BD84-12DA9FD71DA3}"/>
                </a:ext>
              </a:extLst>
            </p:cNvPr>
            <p:cNvGrpSpPr/>
            <p:nvPr/>
          </p:nvGrpSpPr>
          <p:grpSpPr>
            <a:xfrm>
              <a:off x="0" y="0"/>
              <a:ext cx="8776869" cy="4975013"/>
              <a:chOff x="0" y="0"/>
              <a:chExt cx="1733703" cy="982719"/>
            </a:xfrm>
          </p:grpSpPr>
          <p:sp>
            <p:nvSpPr>
              <p:cNvPr id="12" name="Freeform 8">
                <a:extLst>
                  <a:ext uri="{FF2B5EF4-FFF2-40B4-BE49-F238E27FC236}">
                    <a16:creationId xmlns:a16="http://schemas.microsoft.com/office/drawing/2014/main" id="{ADBCFFE1-1BBB-6ED5-3179-D962A9EC6851}"/>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B22C303-2DFF-4A1A-1DC8-98A99AD6CEF1}"/>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FA5ECDB1-3E8D-DBF8-534E-11858A04129D}"/>
                </a:ext>
              </a:extLst>
            </p:cNvPr>
            <p:cNvSpPr txBox="1"/>
            <p:nvPr/>
          </p:nvSpPr>
          <p:spPr>
            <a:xfrm>
              <a:off x="77216" y="248284"/>
              <a:ext cx="8331167" cy="356751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Hoạt động 3:</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Tìm hiểu về phân bố dân cư </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7" name="Freeform 5">
            <a:extLst>
              <a:ext uri="{FF2B5EF4-FFF2-40B4-BE49-F238E27FC236}">
                <a16:creationId xmlns:a16="http://schemas.microsoft.com/office/drawing/2014/main" id="{8B794829-CF83-C5DE-684D-2F2BB1135BFB}"/>
              </a:ext>
            </a:extLst>
          </p:cNvPr>
          <p:cNvSpPr/>
          <p:nvPr/>
        </p:nvSpPr>
        <p:spPr>
          <a:xfrm>
            <a:off x="1" y="3078480"/>
            <a:ext cx="5191759" cy="3779520"/>
          </a:xfrm>
          <a:custGeom>
            <a:avLst/>
            <a:gdLst/>
            <a:ahLst/>
            <a:cxnLst/>
            <a:rect l="l" t="t" r="r" b="b"/>
            <a:pathLst>
              <a:path w="7854545" h="6048000">
                <a:moveTo>
                  <a:pt x="0" y="0"/>
                </a:moveTo>
                <a:lnTo>
                  <a:pt x="7854546" y="0"/>
                </a:lnTo>
                <a:lnTo>
                  <a:pt x="7854546" y="6048000"/>
                </a:lnTo>
                <a:lnTo>
                  <a:pt x="0" y="6048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02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65480" y="1259840"/>
            <a:ext cx="6111240" cy="343408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741680" y="306046"/>
              <a:ext cx="20990560" cy="2654366"/>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Quan sát hình 5 trang 22 SGK và đọc thông tin, em hãy: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Nhận xét sự khác nhau về mật độ dân số giữa đồng bằng, ven biển và miền núi.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Cho biết sự phân bố dân cư chưa hợp lí dẫn đến những hậu quả gì? </a:t>
              </a:r>
            </a:p>
          </p:txBody>
        </p:sp>
      </p:grpSp>
      <p:pic>
        <p:nvPicPr>
          <p:cNvPr id="12" name="Picture 11">
            <a:extLst>
              <a:ext uri="{FF2B5EF4-FFF2-40B4-BE49-F238E27FC236}">
                <a16:creationId xmlns:a16="http://schemas.microsoft.com/office/drawing/2014/main" id="{6C11DB8A-5862-34D9-D6D0-1A6C796E25D0}"/>
              </a:ext>
            </a:extLst>
          </p:cNvPr>
          <p:cNvPicPr>
            <a:picLocks noChangeAspect="1"/>
          </p:cNvPicPr>
          <p:nvPr/>
        </p:nvPicPr>
        <p:blipFill>
          <a:blip r:embed="rId3"/>
          <a:stretch>
            <a:fillRect/>
          </a:stretch>
        </p:blipFill>
        <p:spPr>
          <a:xfrm>
            <a:off x="7386320" y="138723"/>
            <a:ext cx="4417695" cy="6343357"/>
          </a:xfrm>
          <a:prstGeom prst="rect">
            <a:avLst/>
          </a:prstGeom>
        </p:spPr>
      </p:pic>
    </p:spTree>
    <p:extLst>
      <p:ext uri="{BB962C8B-B14F-4D97-AF65-F5344CB8AC3E}">
        <p14:creationId xmlns:p14="http://schemas.microsoft.com/office/powerpoint/2010/main" val="76495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163286"/>
            <a:ext cx="11206480" cy="6343133"/>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99221BE1-0C0D-7EAB-CA8E-5E8CD36B6EE4}"/>
              </a:ext>
            </a:extLst>
          </p:cNvPr>
          <p:cNvPicPr>
            <a:picLocks noChangeAspect="1"/>
          </p:cNvPicPr>
          <p:nvPr/>
        </p:nvPicPr>
        <p:blipFill>
          <a:blip r:embed="rId3"/>
          <a:stretch>
            <a:fillRect/>
          </a:stretch>
        </p:blipFill>
        <p:spPr>
          <a:xfrm>
            <a:off x="2805792" y="276905"/>
            <a:ext cx="6667500" cy="4562475"/>
          </a:xfrm>
          <a:prstGeom prst="rect">
            <a:avLst/>
          </a:prstGeom>
        </p:spPr>
      </p:pic>
      <p:grpSp>
        <p:nvGrpSpPr>
          <p:cNvPr id="4" name="Group 3">
            <a:extLst>
              <a:ext uri="{FF2B5EF4-FFF2-40B4-BE49-F238E27FC236}">
                <a16:creationId xmlns:a16="http://schemas.microsoft.com/office/drawing/2014/main" id="{8373E4AA-2A8F-B54D-D645-5C85A2982340}"/>
              </a:ext>
            </a:extLst>
          </p:cNvPr>
          <p:cNvGrpSpPr/>
          <p:nvPr/>
        </p:nvGrpSpPr>
        <p:grpSpPr>
          <a:xfrm>
            <a:off x="1164772" y="4895803"/>
            <a:ext cx="9960428" cy="676230"/>
            <a:chOff x="927517" y="194580"/>
            <a:chExt cx="8965939" cy="2154272"/>
          </a:xfrm>
        </p:grpSpPr>
        <p:grpSp>
          <p:nvGrpSpPr>
            <p:cNvPr id="5" name="Group 4">
              <a:extLst>
                <a:ext uri="{FF2B5EF4-FFF2-40B4-BE49-F238E27FC236}">
                  <a16:creationId xmlns:a16="http://schemas.microsoft.com/office/drawing/2014/main" id="{80EB2BF4-4757-E90F-A410-61C1AF5C1758}"/>
                </a:ext>
              </a:extLst>
            </p:cNvPr>
            <p:cNvGrpSpPr/>
            <p:nvPr/>
          </p:nvGrpSpPr>
          <p:grpSpPr>
            <a:xfrm>
              <a:off x="927517" y="279844"/>
              <a:ext cx="8965939" cy="2069008"/>
              <a:chOff x="0" y="0"/>
              <a:chExt cx="12956587" cy="4320406"/>
            </a:xfrm>
          </p:grpSpPr>
          <p:sp>
            <p:nvSpPr>
              <p:cNvPr id="7" name="Freeform 5">
                <a:extLst>
                  <a:ext uri="{FF2B5EF4-FFF2-40B4-BE49-F238E27FC236}">
                    <a16:creationId xmlns:a16="http://schemas.microsoft.com/office/drawing/2014/main" id="{E72778C2-8BFD-102A-DB14-377C7E82F86D}"/>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6" name="Text Box 9">
              <a:extLst>
                <a:ext uri="{FF2B5EF4-FFF2-40B4-BE49-F238E27FC236}">
                  <a16:creationId xmlns:a16="http://schemas.microsoft.com/office/drawing/2014/main" id="{D4AEA463-9EAD-53F5-01E8-83CE4888AD9E}"/>
                </a:ext>
              </a:extLst>
            </p:cNvPr>
            <p:cNvSpPr txBox="1">
              <a:spLocks noChangeArrowheads="1"/>
            </p:cNvSpPr>
            <p:nvPr/>
          </p:nvSpPr>
          <p:spPr bwMode="auto">
            <a:xfrm>
              <a:off x="1134188" y="194580"/>
              <a:ext cx="8557018" cy="186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Chia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nhận</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bức</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ảnh</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này</a:t>
              </a:r>
              <a:endParaRPr kumimoji="0" lang="en-US" alt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grpSp>
        <p:nvGrpSpPr>
          <p:cNvPr id="8" name="Group 7">
            <a:extLst>
              <a:ext uri="{FF2B5EF4-FFF2-40B4-BE49-F238E27FC236}">
                <a16:creationId xmlns:a16="http://schemas.microsoft.com/office/drawing/2014/main" id="{C7A15C9D-98D7-51D0-7973-E7260BD2FA09}"/>
              </a:ext>
            </a:extLst>
          </p:cNvPr>
          <p:cNvGrpSpPr/>
          <p:nvPr/>
        </p:nvGrpSpPr>
        <p:grpSpPr>
          <a:xfrm>
            <a:off x="1600200" y="5723117"/>
            <a:ext cx="9427029" cy="1077218"/>
            <a:chOff x="927517" y="194580"/>
            <a:chExt cx="8965939" cy="3431703"/>
          </a:xfrm>
        </p:grpSpPr>
        <p:grpSp>
          <p:nvGrpSpPr>
            <p:cNvPr id="16" name="Group 15">
              <a:extLst>
                <a:ext uri="{FF2B5EF4-FFF2-40B4-BE49-F238E27FC236}">
                  <a16:creationId xmlns:a16="http://schemas.microsoft.com/office/drawing/2014/main" id="{136B419C-DE3D-D275-A0E6-16B1AAAF0C34}"/>
                </a:ext>
              </a:extLst>
            </p:cNvPr>
            <p:cNvGrpSpPr/>
            <p:nvPr/>
          </p:nvGrpSpPr>
          <p:grpSpPr>
            <a:xfrm>
              <a:off x="927517" y="279844"/>
              <a:ext cx="8965939" cy="2069008"/>
              <a:chOff x="0" y="0"/>
              <a:chExt cx="12956587" cy="4320406"/>
            </a:xfrm>
          </p:grpSpPr>
          <p:sp>
            <p:nvSpPr>
              <p:cNvPr id="18" name="Freeform 5">
                <a:extLst>
                  <a:ext uri="{FF2B5EF4-FFF2-40B4-BE49-F238E27FC236}">
                    <a16:creationId xmlns:a16="http://schemas.microsoft.com/office/drawing/2014/main" id="{5431D3A0-6010-A253-2795-9E305CDD519F}"/>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 Box 9">
              <a:extLst>
                <a:ext uri="{FF2B5EF4-FFF2-40B4-BE49-F238E27FC236}">
                  <a16:creationId xmlns:a16="http://schemas.microsoft.com/office/drawing/2014/main" id="{98A1655B-BDC2-6474-E607-B6D3F3C4C61C}"/>
                </a:ext>
              </a:extLst>
            </p:cNvPr>
            <p:cNvSpPr txBox="1">
              <a:spLocks noChangeArrowheads="1"/>
            </p:cNvSpPr>
            <p:nvPr/>
          </p:nvSpPr>
          <p:spPr bwMode="auto">
            <a:xfrm>
              <a:off x="1134188" y="194580"/>
              <a:ext cx="8557018" cy="343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tên</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dân</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tộc</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Việt</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Nam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mà</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biết</a:t>
              </a:r>
              <a:endParaRPr kumimoji="0" lang="en-US" alt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spTree>
    <p:extLst>
      <p:ext uri="{BB962C8B-B14F-4D97-AF65-F5344CB8AC3E}">
        <p14:creationId xmlns:p14="http://schemas.microsoft.com/office/powerpoint/2010/main" val="342980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582532" y="1190039"/>
            <a:ext cx="6582960" cy="4154984"/>
          </a:xfrm>
          <a:prstGeom prst="rect">
            <a:avLst/>
          </a:prstGeom>
          <a:noFill/>
        </p:spPr>
        <p:txBody>
          <a:bodyPr wrap="square" rtlCol="0">
            <a:spAutoFit/>
          </a:bodyPr>
          <a:lstStyle/>
          <a:p>
            <a:pPr lvl="0" algn="just" defTabSz="609630"/>
            <a:r>
              <a:rPr lang="vi-VN" sz="3300" dirty="0">
                <a:solidFill>
                  <a:prstClr val="white"/>
                </a:solidFill>
                <a:latin typeface="Cambria" panose="02040503050406030204" pitchFamily="18" charset="0"/>
                <a:ea typeface="Cambria" panose="02040503050406030204" pitchFamily="18" charset="0"/>
              </a:rPr>
              <a:t>+ Dân cư Việt Nam phân bố chưa hợp lí: Dân cư tập trung đông đúc ở đồng bằng và ven biển, miền núi dân cư thưa thớt. Ở thành thị có mật độ dân số cao hơn ở nông thôn. </a:t>
            </a:r>
          </a:p>
          <a:p>
            <a:pPr lvl="0" algn="just" defTabSz="609630"/>
            <a:r>
              <a:rPr lang="vi-VN" sz="3300" dirty="0">
                <a:solidFill>
                  <a:prstClr val="white"/>
                </a:solidFill>
                <a:latin typeface="Cambria" panose="02040503050406030204" pitchFamily="18" charset="0"/>
                <a:ea typeface="Cambria" panose="02040503050406030204" pitchFamily="18" charset="0"/>
              </a:rPr>
              <a:t>+ Sự phân bố dân cư chưa hợp lí gây khó khăn cho việc khai thác tài nguyên và sử dụng nguồn lao động</a:t>
            </a:r>
          </a:p>
        </p:txBody>
      </p:sp>
      <p:pic>
        <p:nvPicPr>
          <p:cNvPr id="16" name="Picture 15" descr="A cartoon of a person wearing a garment&#10;&#10;Description automatically generated">
            <a:extLst>
              <a:ext uri="{FF2B5EF4-FFF2-40B4-BE49-F238E27FC236}">
                <a16:creationId xmlns:a16="http://schemas.microsoft.com/office/drawing/2014/main" id="{8530F20C-9CF2-4A7C-A47E-EBBCFAC76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160" y="1249680"/>
            <a:ext cx="5608320" cy="560832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3847" y="4984253"/>
            <a:ext cx="2010185" cy="1873747"/>
          </a:xfrm>
          <a:prstGeom prst="rect">
            <a:avLst/>
          </a:prstGeom>
        </p:spPr>
      </p:pic>
    </p:spTree>
    <p:extLst>
      <p:ext uri="{BB962C8B-B14F-4D97-AF65-F5344CB8AC3E}">
        <p14:creationId xmlns:p14="http://schemas.microsoft.com/office/powerpoint/2010/main" val="1774354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Rounded Corners 12">
            <a:extLst>
              <a:ext uri="{FF2B5EF4-FFF2-40B4-BE49-F238E27FC236}">
                <a16:creationId xmlns:a16="http://schemas.microsoft.com/office/drawing/2014/main" id="{74A8FB85-FCC6-16A8-EAC2-C283C35BDC22}"/>
              </a:ext>
            </a:extLst>
          </p:cNvPr>
          <p:cNvSpPr/>
          <p:nvPr/>
        </p:nvSpPr>
        <p:spPr>
          <a:xfrm>
            <a:off x="2001520" y="883921"/>
            <a:ext cx="8168640" cy="2387600"/>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44546A">
                    <a:lumMod val="75000"/>
                  </a:srgbClr>
                </a:solidFill>
                <a:latin typeface="Cambria" panose="02040503050406030204" pitchFamily="18" charset="0"/>
                <a:ea typeface="Cambria" panose="02040503050406030204" pitchFamily="18" charset="0"/>
              </a:rPr>
              <a:t>Chúng ta có thể làm gì để khắc phục tình trạng dân cư phân bố không đều? (Làm thế nào để dân cư phân bố đều ở các khu vực, địa phương?)</a:t>
            </a:r>
            <a:endParaRPr kumimoji="0" lang="en-US" sz="36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cs typeface="+mn-cs"/>
            </a:endParaRPr>
          </a:p>
        </p:txBody>
      </p:sp>
      <p:pic>
        <p:nvPicPr>
          <p:cNvPr id="14" name="Picture 3">
            <a:extLst>
              <a:ext uri="{FF2B5EF4-FFF2-40B4-BE49-F238E27FC236}">
                <a16:creationId xmlns:a16="http://schemas.microsoft.com/office/drawing/2014/main" id="{1EA99C84-3958-CC94-C6D4-B43881C90369}"/>
              </a:ext>
            </a:extLst>
          </p:cNvPr>
          <p:cNvPicPr>
            <a:picLocks noChangeAspect="1"/>
          </p:cNvPicPr>
          <p:nvPr/>
        </p:nvPicPr>
        <p:blipFill>
          <a:blip r:embed="rId4"/>
          <a:srcRect/>
          <a:stretch>
            <a:fillRect/>
          </a:stretch>
        </p:blipFill>
        <p:spPr>
          <a:xfrm>
            <a:off x="9638637" y="3071772"/>
            <a:ext cx="2166299" cy="3339188"/>
          </a:xfrm>
          <a:prstGeom prst="rect">
            <a:avLst/>
          </a:prstGeom>
        </p:spPr>
      </p:pic>
      <p:pic>
        <p:nvPicPr>
          <p:cNvPr id="15" name="Picture 4">
            <a:extLst>
              <a:ext uri="{FF2B5EF4-FFF2-40B4-BE49-F238E27FC236}">
                <a16:creationId xmlns:a16="http://schemas.microsoft.com/office/drawing/2014/main" id="{83334325-829A-F848-F4A8-5DFC0FDB7537}"/>
              </a:ext>
            </a:extLst>
          </p:cNvPr>
          <p:cNvPicPr>
            <a:picLocks noChangeAspect="1"/>
          </p:cNvPicPr>
          <p:nvPr/>
        </p:nvPicPr>
        <p:blipFill>
          <a:blip r:embed="rId5"/>
          <a:srcRect/>
          <a:stretch>
            <a:fillRect/>
          </a:stretch>
        </p:blipFill>
        <p:spPr>
          <a:xfrm>
            <a:off x="728134" y="3214012"/>
            <a:ext cx="2020185" cy="3334557"/>
          </a:xfrm>
          <a:prstGeom prst="rect">
            <a:avLst/>
          </a:prstGeom>
        </p:spPr>
      </p:pic>
      <p:grpSp>
        <p:nvGrpSpPr>
          <p:cNvPr id="2" name="Group 1">
            <a:extLst>
              <a:ext uri="{FF2B5EF4-FFF2-40B4-BE49-F238E27FC236}">
                <a16:creationId xmlns:a16="http://schemas.microsoft.com/office/drawing/2014/main" id="{58466082-789E-033F-4732-365AB1F5A7FC}"/>
              </a:ext>
            </a:extLst>
          </p:cNvPr>
          <p:cNvGrpSpPr/>
          <p:nvPr/>
        </p:nvGrpSpPr>
        <p:grpSpPr>
          <a:xfrm>
            <a:off x="3037840" y="3925730"/>
            <a:ext cx="6502400" cy="2068670"/>
            <a:chOff x="927517" y="279844"/>
            <a:chExt cx="8965939" cy="2069008"/>
          </a:xfrm>
        </p:grpSpPr>
        <p:grpSp>
          <p:nvGrpSpPr>
            <p:cNvPr id="3" name="Group 4">
              <a:extLst>
                <a:ext uri="{FF2B5EF4-FFF2-40B4-BE49-F238E27FC236}">
                  <a16:creationId xmlns:a16="http://schemas.microsoft.com/office/drawing/2014/main" id="{FB417264-7110-8D5E-8475-C78D7838D7B5}"/>
                </a:ext>
              </a:extLst>
            </p:cNvPr>
            <p:cNvGrpSpPr/>
            <p:nvPr/>
          </p:nvGrpSpPr>
          <p:grpSpPr>
            <a:xfrm>
              <a:off x="927517" y="279844"/>
              <a:ext cx="8965939" cy="2069008"/>
              <a:chOff x="0" y="0"/>
              <a:chExt cx="12956587" cy="4320406"/>
            </a:xfrm>
          </p:grpSpPr>
          <p:sp>
            <p:nvSpPr>
              <p:cNvPr id="5" name="Freeform 5">
                <a:extLst>
                  <a:ext uri="{FF2B5EF4-FFF2-40B4-BE49-F238E27FC236}">
                    <a16:creationId xmlns:a16="http://schemas.microsoft.com/office/drawing/2014/main" id="{C51AC2FD-9024-1AF4-EEE0-947387F12C0A}"/>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 name="Text Box 9">
              <a:extLst>
                <a:ext uri="{FF2B5EF4-FFF2-40B4-BE49-F238E27FC236}">
                  <a16:creationId xmlns:a16="http://schemas.microsoft.com/office/drawing/2014/main" id="{FA040664-2185-C10E-386E-17A951E1F8D3}"/>
                </a:ext>
              </a:extLst>
            </p:cNvPr>
            <p:cNvSpPr txBox="1">
              <a:spLocks noChangeArrowheads="1"/>
            </p:cNvSpPr>
            <p:nvPr/>
          </p:nvSpPr>
          <p:spPr bwMode="auto">
            <a:xfrm>
              <a:off x="1162207" y="367328"/>
              <a:ext cx="8557018" cy="181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Phải quan tâm phát triển kinh tế ở các vùng miền, xây dựng đường giao thông, trường học… để thu hút dân cư đến sinh sống</a:t>
              </a:r>
              <a:endParaRPr kumimoji="0" lang="en-US" alt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20353" y="-6560047"/>
            <a:ext cx="2010185" cy="1873747"/>
          </a:xfrm>
          <a:prstGeom prst="rect">
            <a:avLst/>
          </a:prstGeom>
        </p:spPr>
      </p:pic>
    </p:spTree>
    <p:extLst>
      <p:ext uri="{BB962C8B-B14F-4D97-AF65-F5344CB8AC3E}">
        <p14:creationId xmlns:p14="http://schemas.microsoft.com/office/powerpoint/2010/main" val="216493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72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
        <p:nvSpPr>
          <p:cNvPr id="8" name="TextBox 7">
            <a:extLst>
              <a:ext uri="{FF2B5EF4-FFF2-40B4-BE49-F238E27FC236}">
                <a16:creationId xmlns:a16="http://schemas.microsoft.com/office/drawing/2014/main" id="{638E86EB-C954-4D1B-9729-94721905B149}"/>
              </a:ext>
            </a:extLst>
          </p:cNvPr>
          <p:cNvSpPr txBox="1"/>
          <p:nvPr/>
        </p:nvSpPr>
        <p:spPr>
          <a:xfrm>
            <a:off x="6477000" y="823575"/>
            <a:ext cx="7040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3FD64061-8BC0-174E-FAE0-D0740F9137B3}"/>
              </a:ext>
            </a:extLst>
          </p:cNvPr>
          <p:cNvGrpSpPr/>
          <p:nvPr/>
        </p:nvGrpSpPr>
        <p:grpSpPr>
          <a:xfrm>
            <a:off x="2905695" y="1320800"/>
            <a:ext cx="8168770" cy="3060285"/>
            <a:chOff x="2686172" y="3362960"/>
            <a:chExt cx="8168770" cy="3060285"/>
          </a:xfrm>
        </p:grpSpPr>
        <p:sp>
          <p:nvSpPr>
            <p:cNvPr id="7" name="Rectangle: Rounded Corners 6">
              <a:extLst>
                <a:ext uri="{FF2B5EF4-FFF2-40B4-BE49-F238E27FC236}">
                  <a16:creationId xmlns:a16="http://schemas.microsoft.com/office/drawing/2014/main" id="{3949F1D0-D1AC-AB21-5957-0AD38085840A}"/>
                </a:ext>
              </a:extLst>
            </p:cNvPr>
            <p:cNvSpPr/>
            <p:nvPr/>
          </p:nvSpPr>
          <p:spPr>
            <a:xfrm>
              <a:off x="2686172" y="3362960"/>
              <a:ext cx="7672031" cy="3060285"/>
            </a:xfrm>
            <a:prstGeom prst="roundRect">
              <a:avLst>
                <a:gd name="adj" fmla="val 50000"/>
              </a:avLst>
            </a:prstGeom>
            <a:solidFill>
              <a:srgbClr val="FFCCCC"/>
            </a:solidFill>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t>Em hãy chia sẻ về sự gia tăng dân số ở địa phương em (làng, xã, huyện) theo hiểu biết của em.</a:t>
              </a:r>
              <a:endParaRPr lang="en-US" sz="4000" dirty="0"/>
            </a:p>
          </p:txBody>
        </p:sp>
        <p:pic>
          <p:nvPicPr>
            <p:cNvPr id="8" name="Picture 2" descr="Hình ảnh Trẻ Em Bằng Tay Vẽ Hoạt Hình Vẽ Hoạt Hình Ngôi Sao Năm Cánh PNG ,  Những Ngôi Sao Nhỏ, đáng Yêu, Vẽ Tay PNG miễn phí tải tập tin">
              <a:extLst>
                <a:ext uri="{FF2B5EF4-FFF2-40B4-BE49-F238E27FC236}">
                  <a16:creationId xmlns:a16="http://schemas.microsoft.com/office/drawing/2014/main" id="{21C98D2A-B088-3263-1865-169D9BE3296A}"/>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167" b="93083" l="8750" r="93000">
                          <a14:foregroundMark x1="40417" y1="36417" x2="46750" y2="44333"/>
                          <a14:foregroundMark x1="59833" y1="40667" x2="66833" y2="48583"/>
                          <a14:foregroundMark x1="57583" y1="44333" x2="62167" y2="50583"/>
                          <a14:foregroundMark x1="57417" y1="5167" x2="57417" y2="5167"/>
                          <a14:foregroundMark x1="8833" y1="29417" x2="8833" y2="29417"/>
                          <a14:foregroundMark x1="93083" y1="49750" x2="93083" y2="49750"/>
                          <a14:foregroundMark x1="63500" y1="93083" x2="63500" y2="93083"/>
                        </a14:backgroundRemoval>
                      </a14:imgEffect>
                    </a14:imgLayer>
                  </a14:imgProps>
                </a:ext>
                <a:ext uri="{28A0092B-C50C-407E-A947-70E740481C1C}">
                  <a14:useLocalDpi xmlns:a14="http://schemas.microsoft.com/office/drawing/2010/main" val="0"/>
                </a:ext>
              </a:extLst>
            </a:blip>
            <a:srcRect l="5857" t="3578" r="3295" b="5538"/>
            <a:stretch/>
          </p:blipFill>
          <p:spPr bwMode="auto">
            <a:xfrm>
              <a:off x="9567907" y="3699618"/>
              <a:ext cx="1287035" cy="12875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pic>
        <p:nvPicPr>
          <p:cNvPr id="14" name="Picture 3">
            <a:extLst>
              <a:ext uri="{FF2B5EF4-FFF2-40B4-BE49-F238E27FC236}">
                <a16:creationId xmlns:a16="http://schemas.microsoft.com/office/drawing/2014/main" id="{52F0FA63-FD6D-41EC-6A0B-113A894D2570}"/>
              </a:ext>
            </a:extLst>
          </p:cNvPr>
          <p:cNvPicPr>
            <a:picLocks noChangeAspect="1"/>
          </p:cNvPicPr>
          <p:nvPr/>
        </p:nvPicPr>
        <p:blipFill>
          <a:blip r:embed="rId6"/>
          <a:srcRect/>
          <a:stretch>
            <a:fillRect/>
          </a:stretch>
        </p:blipFill>
        <p:spPr>
          <a:xfrm flipH="1">
            <a:off x="787793" y="2357120"/>
            <a:ext cx="2145916" cy="4238845"/>
          </a:xfrm>
          <a:prstGeom prst="rect">
            <a:avLst/>
          </a:prstGeom>
        </p:spPr>
      </p:pic>
    </p:spTree>
    <p:extLst>
      <p:ext uri="{BB962C8B-B14F-4D97-AF65-F5344CB8AC3E}">
        <p14:creationId xmlns:p14="http://schemas.microsoft.com/office/powerpoint/2010/main" val="165072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TextBox 6"/>
          <p:cNvSpPr txBox="1"/>
          <p:nvPr/>
        </p:nvSpPr>
        <p:spPr>
          <a:xfrm>
            <a:off x="582532" y="1301799"/>
            <a:ext cx="6582960" cy="3416320"/>
          </a:xfrm>
          <a:prstGeom prst="rect">
            <a:avLst/>
          </a:prstGeom>
          <a:noFill/>
        </p:spPr>
        <p:txBody>
          <a:bodyPr wrap="square" rtlCol="0">
            <a:spAutoFit/>
          </a:bodyPr>
          <a:lstStyle/>
          <a:p>
            <a:pPr algn="just" defTabSz="609630"/>
            <a:r>
              <a:rPr lang="vi-VN" sz="3600" dirty="0">
                <a:solidFill>
                  <a:prstClr val="white"/>
                </a:solidFill>
                <a:latin typeface="Cambria" panose="02040503050406030204" pitchFamily="18" charset="0"/>
                <a:ea typeface="Cambria" panose="02040503050406030204" pitchFamily="18" charset="0"/>
              </a:rPr>
              <a:t>+ Hình ảnh trên thể hiện chính sách đại đoàn kết dân tộc của Đảng và Nhà nước Việt nam. </a:t>
            </a:r>
          </a:p>
          <a:p>
            <a:pPr algn="just" defTabSz="609630"/>
            <a:r>
              <a:rPr lang="vi-VN" sz="3600" dirty="0">
                <a:solidFill>
                  <a:prstClr val="white"/>
                </a:solidFill>
                <a:latin typeface="Cambria" panose="02040503050406030204" pitchFamily="18" charset="0"/>
                <a:ea typeface="Cambria" panose="02040503050406030204" pitchFamily="18" charset="0"/>
              </a:rPr>
              <a:t>+ Một số dân tộc ở Việt nam là: Kinh, Mường, Tày, Thái, Mông, Dao, Nùng, Hoa, Hà Nhì…</a:t>
            </a:r>
          </a:p>
        </p:txBody>
      </p:sp>
      <p:pic>
        <p:nvPicPr>
          <p:cNvPr id="16" name="Picture 15" descr="A cartoon of a person wearing a garment&#10;&#10;Description automatically generated">
            <a:extLst>
              <a:ext uri="{FF2B5EF4-FFF2-40B4-BE49-F238E27FC236}">
                <a16:creationId xmlns:a16="http://schemas.microsoft.com/office/drawing/2014/main" id="{8530F20C-9CF2-4A7C-A47E-EBBCFAC76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160" y="1249680"/>
            <a:ext cx="5608320" cy="5608320"/>
          </a:xfrm>
          <a:prstGeom prst="rect">
            <a:avLst/>
          </a:prstGeom>
        </p:spPr>
      </p:pic>
    </p:spTree>
    <p:extLst>
      <p:ext uri="{BB962C8B-B14F-4D97-AF65-F5344CB8AC3E}">
        <p14:creationId xmlns:p14="http://schemas.microsoft.com/office/powerpoint/2010/main" val="128259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0" name="Picture 9">
            <a:extLst>
              <a:ext uri="{FF2B5EF4-FFF2-40B4-BE49-F238E27FC236}">
                <a16:creationId xmlns:a16="http://schemas.microsoft.com/office/drawing/2014/main" id="{74128C6C-FE0C-D0C5-9BD0-33A0425E5D5B}"/>
              </a:ext>
            </a:extLst>
          </p:cNvPr>
          <p:cNvPicPr>
            <a:picLocks noChangeAspect="1"/>
          </p:cNvPicPr>
          <p:nvPr/>
        </p:nvPicPr>
        <p:blipFill>
          <a:blip r:embed="rId5"/>
          <a:stretch>
            <a:fillRect/>
          </a:stretch>
        </p:blipFill>
        <p:spPr>
          <a:xfrm>
            <a:off x="7886804" y="147484"/>
            <a:ext cx="3261643" cy="1780186"/>
          </a:xfrm>
          <a:prstGeom prst="rect">
            <a:avLst/>
          </a:prstGeom>
        </p:spPr>
      </p:pic>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6"/>
          <a:stretch>
            <a:fillRect/>
          </a:stretch>
        </p:blipFill>
        <p:spPr>
          <a:xfrm>
            <a:off x="6661636" y="1660618"/>
            <a:ext cx="6030253" cy="4278066"/>
          </a:xfrm>
          <a:prstGeom prst="rect">
            <a:avLst/>
          </a:prstGeom>
        </p:spPr>
      </p:pic>
      <p:sp>
        <p:nvSpPr>
          <p:cNvPr id="7" name="Freeform 4">
            <a:extLst>
              <a:ext uri="{FF2B5EF4-FFF2-40B4-BE49-F238E27FC236}">
                <a16:creationId xmlns:a16="http://schemas.microsoft.com/office/drawing/2014/main" id="{71ACF76E-0CFE-A11F-EC34-E545BC7B56EE}"/>
              </a:ext>
            </a:extLst>
          </p:cNvPr>
          <p:cNvSpPr/>
          <p:nvPr/>
        </p:nvSpPr>
        <p:spPr>
          <a:xfrm>
            <a:off x="165101" y="1879600"/>
            <a:ext cx="6459220" cy="497840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sp>
        <p:nvSpPr>
          <p:cNvPr id="15" name="TextBox 14"/>
          <p:cNvSpPr txBox="1"/>
          <p:nvPr/>
        </p:nvSpPr>
        <p:spPr>
          <a:xfrm>
            <a:off x="577329" y="1593919"/>
            <a:ext cx="6648447" cy="1384995"/>
          </a:xfrm>
          <a:prstGeom prst="rect">
            <a:avLst/>
          </a:prstGeom>
          <a:noFill/>
        </p:spPr>
        <p:txBody>
          <a:bodyPr wrap="square" rtlCol="0">
            <a:spAutoFit/>
          </a:bodyPr>
          <a:lstStyle/>
          <a:p>
            <a:pPr marL="190510" indent="-190510" algn="just" defTabSz="609630">
              <a:buFont typeface="Wingdings" panose="05000000000000000000" pitchFamily="2" charset="2"/>
              <a:buChar char="v"/>
            </a:pPr>
            <a:r>
              <a:rPr lang="en-US" sz="2800" dirty="0">
                <a:solidFill>
                  <a:prstClr val="white"/>
                </a:solidFill>
                <a:latin typeface="Cambria" panose="02040503050406030204" pitchFamily="18" charset="0"/>
                <a:ea typeface="Cambria" panose="02040503050406030204" pitchFamily="18" charset="0"/>
              </a:rPr>
              <a:t>N</a:t>
            </a:r>
            <a:r>
              <a:rPr lang="vi-VN" sz="2800" dirty="0">
                <a:solidFill>
                  <a:prstClr val="white"/>
                </a:solidFill>
                <a:latin typeface="Cambria" panose="02040503050406030204" pitchFamily="18" charset="0"/>
                <a:ea typeface="Cambria" panose="02040503050406030204" pitchFamily="18" charset="0"/>
              </a:rPr>
              <a:t>êu được số dân và so sánh được quy mô dân số Việt Nam với một số nước trong khu vực Đông Nam. </a:t>
            </a:r>
            <a:endParaRPr lang="en-US" sz="2800" dirty="0">
              <a:solidFill>
                <a:prstClr val="white"/>
              </a:solidFill>
              <a:latin typeface="Cambria" panose="02040503050406030204" pitchFamily="18" charset="0"/>
              <a:ea typeface="Cambria" panose="02040503050406030204" pitchFamily="18" charset="0"/>
            </a:endParaRPr>
          </a:p>
        </p:txBody>
      </p:sp>
      <p:sp>
        <p:nvSpPr>
          <p:cNvPr id="17" name="TextBox 16"/>
          <p:cNvSpPr txBox="1"/>
          <p:nvPr/>
        </p:nvSpPr>
        <p:spPr>
          <a:xfrm>
            <a:off x="530402" y="3535200"/>
            <a:ext cx="6648447" cy="2246769"/>
          </a:xfrm>
          <a:prstGeom prst="rect">
            <a:avLst/>
          </a:prstGeom>
          <a:noFill/>
        </p:spPr>
        <p:txBody>
          <a:bodyPr wrap="square" rtlCol="0">
            <a:spAutoFit/>
          </a:bodyPr>
          <a:lstStyle/>
          <a:p>
            <a:pPr marL="190510" indent="-190510" algn="just" defTabSz="609630">
              <a:buFont typeface="Wingdings" panose="05000000000000000000" pitchFamily="2" charset="2"/>
              <a:buChar char="v"/>
            </a:pPr>
            <a:r>
              <a:rPr lang="vi-VN" sz="2800" dirty="0">
                <a:solidFill>
                  <a:prstClr val="white"/>
                </a:solidFill>
                <a:latin typeface="Cambria" panose="02040503050406030204" pitchFamily="18" charset="0"/>
                <a:ea typeface="Cambria" panose="02040503050406030204" pitchFamily="18" charset="0"/>
              </a:rPr>
              <a:t>Nhận xét được sự gia t</a:t>
            </a:r>
            <a:r>
              <a:rPr lang="en-US" sz="2800" dirty="0">
                <a:solidFill>
                  <a:prstClr val="white"/>
                </a:solidFill>
                <a:latin typeface="Cambria" panose="02040503050406030204" pitchFamily="18" charset="0"/>
                <a:ea typeface="Cambria" panose="02040503050406030204" pitchFamily="18" charset="0"/>
              </a:rPr>
              <a:t>ă</a:t>
            </a:r>
            <a:r>
              <a:rPr lang="vi-VN" sz="2800" dirty="0">
                <a:solidFill>
                  <a:prstClr val="white"/>
                </a:solidFill>
                <a:latin typeface="Cambria" panose="02040503050406030204" pitchFamily="18" charset="0"/>
                <a:ea typeface="Cambria" panose="02040503050406030204" pitchFamily="18" charset="0"/>
              </a:rPr>
              <a:t>ng dân số ở Việt Nam và một số hậu quả do gia tăng dân số nhanh và phân bố dân cư chưa hợp lí ở Việt Nam, có sử</a:t>
            </a:r>
            <a:r>
              <a:rPr lang="en-US" sz="2800" dirty="0">
                <a:solidFill>
                  <a:prstClr val="white"/>
                </a:solidFill>
                <a:latin typeface="Cambria" panose="02040503050406030204" pitchFamily="18" charset="0"/>
                <a:ea typeface="Cambria" panose="02040503050406030204" pitchFamily="18" charset="0"/>
              </a:rPr>
              <a:t> </a:t>
            </a:r>
            <a:r>
              <a:rPr lang="vi-VN" sz="2800" dirty="0">
                <a:solidFill>
                  <a:prstClr val="white"/>
                </a:solidFill>
                <a:latin typeface="Cambria" panose="02040503050406030204" pitchFamily="18" charset="0"/>
                <a:ea typeface="Cambria" panose="02040503050406030204" pitchFamily="18" charset="0"/>
              </a:rPr>
              <a:t>dụng tranh ảnh, biểu đồ hoặc bảng số liệu</a:t>
            </a:r>
            <a:endParaRPr lang="en-US" sz="2800" dirty="0">
              <a:solidFill>
                <a:prstClr val="white"/>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088FA799-8847-AF3D-2902-1CD4A00519B2}"/>
              </a:ext>
            </a:extLst>
          </p:cNvPr>
          <p:cNvPicPr>
            <a:picLocks noChangeAspect="1"/>
          </p:cNvPicPr>
          <p:nvPr/>
        </p:nvPicPr>
        <p:blipFill>
          <a:blip r:embed="rId5"/>
          <a:stretch>
            <a:fillRect/>
          </a:stretch>
        </p:blipFill>
        <p:spPr>
          <a:xfrm>
            <a:off x="1356101" y="694144"/>
            <a:ext cx="5974598" cy="859611"/>
          </a:xfrm>
          <a:prstGeom prst="rect">
            <a:avLst/>
          </a:prstGeom>
        </p:spPr>
      </p:pic>
    </p:spTree>
    <p:extLst>
      <p:ext uri="{BB962C8B-B14F-4D97-AF65-F5344CB8AC3E}">
        <p14:creationId xmlns:p14="http://schemas.microsoft.com/office/powerpoint/2010/main" val="391365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6">
            <a:extLst>
              <a:ext uri="{FF2B5EF4-FFF2-40B4-BE49-F238E27FC236}">
                <a16:creationId xmlns:a16="http://schemas.microsoft.com/office/drawing/2014/main" id="{FFB5C361-240B-2519-7EB9-F455671427A5}"/>
              </a:ext>
            </a:extLst>
          </p:cNvPr>
          <p:cNvGrpSpPr/>
          <p:nvPr/>
        </p:nvGrpSpPr>
        <p:grpSpPr>
          <a:xfrm>
            <a:off x="5857240" y="1343929"/>
            <a:ext cx="5786120" cy="2487507"/>
            <a:chOff x="0" y="0"/>
            <a:chExt cx="8776869" cy="4975013"/>
          </a:xfrm>
        </p:grpSpPr>
        <p:grpSp>
          <p:nvGrpSpPr>
            <p:cNvPr id="10" name="Group 7">
              <a:extLst>
                <a:ext uri="{FF2B5EF4-FFF2-40B4-BE49-F238E27FC236}">
                  <a16:creationId xmlns:a16="http://schemas.microsoft.com/office/drawing/2014/main" id="{78A7BAFE-7CF6-8553-BD84-12DA9FD71DA3}"/>
                </a:ext>
              </a:extLst>
            </p:cNvPr>
            <p:cNvGrpSpPr/>
            <p:nvPr/>
          </p:nvGrpSpPr>
          <p:grpSpPr>
            <a:xfrm>
              <a:off x="0" y="0"/>
              <a:ext cx="8776869" cy="4975013"/>
              <a:chOff x="0" y="0"/>
              <a:chExt cx="1733703" cy="982719"/>
            </a:xfrm>
          </p:grpSpPr>
          <p:sp>
            <p:nvSpPr>
              <p:cNvPr id="12" name="Freeform 8">
                <a:extLst>
                  <a:ext uri="{FF2B5EF4-FFF2-40B4-BE49-F238E27FC236}">
                    <a16:creationId xmlns:a16="http://schemas.microsoft.com/office/drawing/2014/main" id="{ADBCFFE1-1BBB-6ED5-3179-D962A9EC6851}"/>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3" name="TextBox 9">
                <a:extLst>
                  <a:ext uri="{FF2B5EF4-FFF2-40B4-BE49-F238E27FC236}">
                    <a16:creationId xmlns:a16="http://schemas.microsoft.com/office/drawing/2014/main" id="{4B22C303-2DFF-4A1A-1DC8-98A99AD6CEF1}"/>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TextBox 10">
              <a:extLst>
                <a:ext uri="{FF2B5EF4-FFF2-40B4-BE49-F238E27FC236}">
                  <a16:creationId xmlns:a16="http://schemas.microsoft.com/office/drawing/2014/main" id="{FA5ECDB1-3E8D-DBF8-534E-11858A04129D}"/>
                </a:ext>
              </a:extLst>
            </p:cNvPr>
            <p:cNvSpPr txBox="1"/>
            <p:nvPr/>
          </p:nvSpPr>
          <p:spPr>
            <a:xfrm>
              <a:off x="302929" y="465998"/>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1: Tìm hiểu về số dân của Việt Nam </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6" name="Freeform 4">
            <a:extLst>
              <a:ext uri="{FF2B5EF4-FFF2-40B4-BE49-F238E27FC236}">
                <a16:creationId xmlns:a16="http://schemas.microsoft.com/office/drawing/2014/main" id="{B108FEFC-95E9-BF96-1622-BE7E04B53096}"/>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460103" y="18353"/>
            <a:ext cx="11274697" cy="1447591"/>
            <a:chOff x="-370114" y="-241102"/>
            <a:chExt cx="22549393" cy="3957633"/>
          </a:xfrm>
        </p:grpSpPr>
        <p:grpSp>
          <p:nvGrpSpPr>
            <p:cNvPr id="7" name="Group 7"/>
            <p:cNvGrpSpPr/>
            <p:nvPr/>
          </p:nvGrpSpPr>
          <p:grpSpPr>
            <a:xfrm>
              <a:off x="-370114" y="-241102"/>
              <a:ext cx="22549393" cy="3957633"/>
              <a:chOff x="-73109" y="-47625"/>
              <a:chExt cx="4454201" cy="781754"/>
            </a:xfrm>
          </p:grpSpPr>
          <p:sp>
            <p:nvSpPr>
              <p:cNvPr id="8" name="Freeform 8"/>
              <p:cNvSpPr/>
              <p:nvPr/>
            </p:nvSpPr>
            <p:spPr>
              <a:xfrm>
                <a:off x="-73109" y="23515"/>
                <a:ext cx="4454201"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endParaRPr lang="en-US"/>
              </a:p>
            </p:txBody>
          </p:sp>
          <p:sp>
            <p:nvSpPr>
              <p:cNvPr id="9" name="TextBox 9"/>
              <p:cNvSpPr txBox="1"/>
              <p:nvPr/>
            </p:nvSpPr>
            <p:spPr>
              <a:xfrm>
                <a:off x="0" y="-47625"/>
                <a:ext cx="4321358" cy="758239"/>
              </a:xfrm>
              <a:prstGeom prst="rect">
                <a:avLst/>
              </a:prstGeom>
            </p:spPr>
            <p:txBody>
              <a:bodyPr lIns="33867" tIns="33867" rIns="33867" bIns="33867" rtlCol="0" anchor="ctr"/>
              <a:lstStyle/>
              <a:p>
                <a:pPr algn="ctr" defTabSz="609630"/>
                <a:endParaRPr sz="1200">
                  <a:solidFill>
                    <a:prstClr val="black"/>
                  </a:solidFill>
                  <a:latin typeface="Calibri"/>
                </a:endParaRPr>
              </a:p>
            </p:txBody>
          </p:sp>
        </p:grpSp>
        <p:sp>
          <p:nvSpPr>
            <p:cNvPr id="10" name="TextBox 10"/>
            <p:cNvSpPr txBox="1"/>
            <p:nvPr/>
          </p:nvSpPr>
          <p:spPr>
            <a:xfrm>
              <a:off x="-223520" y="400861"/>
              <a:ext cx="22359257" cy="3029199"/>
            </a:xfrm>
            <a:prstGeom prst="rect">
              <a:avLst/>
            </a:prstGeom>
          </p:spPr>
          <p:txBody>
            <a:bodyPr wrap="square" lIns="0" tIns="0" rIns="0" bIns="0" rtlCol="0" anchor="t">
              <a:spAutoFit/>
            </a:bodyPr>
            <a:lstStyle/>
            <a:p>
              <a:pPr algn="just" defTabSz="609630"/>
              <a:r>
                <a:rPr lang="vi-VN" sz="2400" b="1" dirty="0">
                  <a:solidFill>
                    <a:srgbClr val="FFFF00"/>
                  </a:solidFill>
                  <a:latin typeface="Cambria" panose="02040503050406030204" pitchFamily="18" charset="0"/>
                  <a:ea typeface="Cambria" panose="02040503050406030204" pitchFamily="18" charset="0"/>
                </a:rPr>
                <a:t>Dựa vào bảng 1, em hãy cho biết: </a:t>
              </a:r>
            </a:p>
            <a:p>
              <a:pPr algn="just" defTabSz="609630"/>
              <a:r>
                <a:rPr lang="vi-VN" sz="2400" dirty="0">
                  <a:solidFill>
                    <a:srgbClr val="FFFF00"/>
                  </a:solidFill>
                  <a:latin typeface="Cambria" panose="02040503050406030204" pitchFamily="18" charset="0"/>
                  <a:ea typeface="Cambria" panose="02040503050406030204" pitchFamily="18" charset="0"/>
                </a:rPr>
                <a:t>+ Năm 2021, Việt Nam có số dân là bao nhiêu nghìn người? </a:t>
              </a:r>
            </a:p>
            <a:p>
              <a:pPr algn="just" defTabSz="609630"/>
              <a:r>
                <a:rPr lang="vi-VN" sz="2400" dirty="0">
                  <a:solidFill>
                    <a:srgbClr val="FFFF00"/>
                  </a:solidFill>
                  <a:latin typeface="Cambria" panose="02040503050406030204" pitchFamily="18" charset="0"/>
                  <a:ea typeface="Cambria" panose="02040503050406030204" pitchFamily="18" charset="0"/>
                </a:rPr>
                <a:t>+ So sánh số dân của Việt Nam với số dân một số quốc gia trong khu vực Đông Nam Á. </a:t>
              </a:r>
            </a:p>
          </p:txBody>
        </p:sp>
      </p:grpSp>
      <p:pic>
        <p:nvPicPr>
          <p:cNvPr id="12" name="Picture 11">
            <a:extLst>
              <a:ext uri="{FF2B5EF4-FFF2-40B4-BE49-F238E27FC236}">
                <a16:creationId xmlns:a16="http://schemas.microsoft.com/office/drawing/2014/main" id="{5D7E7103-841B-6C6D-3AD1-44370E0A1538}"/>
              </a:ext>
            </a:extLst>
          </p:cNvPr>
          <p:cNvPicPr>
            <a:picLocks noChangeAspect="1"/>
          </p:cNvPicPr>
          <p:nvPr/>
        </p:nvPicPr>
        <p:blipFill>
          <a:blip r:embed="rId3"/>
          <a:stretch>
            <a:fillRect/>
          </a:stretch>
        </p:blipFill>
        <p:spPr>
          <a:xfrm>
            <a:off x="874258" y="1868940"/>
            <a:ext cx="10334625" cy="4143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2C38B0BA-25D1-8A8F-274E-C3D151BB959C}"/>
              </a:ext>
            </a:extLst>
          </p:cNvPr>
          <p:cNvGrpSpPr/>
          <p:nvPr/>
        </p:nvGrpSpPr>
        <p:grpSpPr>
          <a:xfrm>
            <a:off x="1557437" y="3712890"/>
            <a:ext cx="8907363" cy="676230"/>
            <a:chOff x="927517" y="194580"/>
            <a:chExt cx="8965939" cy="2154272"/>
          </a:xfrm>
        </p:grpSpPr>
        <p:grpSp>
          <p:nvGrpSpPr>
            <p:cNvPr id="7" name="Group 4">
              <a:extLst>
                <a:ext uri="{FF2B5EF4-FFF2-40B4-BE49-F238E27FC236}">
                  <a16:creationId xmlns:a16="http://schemas.microsoft.com/office/drawing/2014/main" id="{BE633BF5-F919-B961-B782-111BF9169458}"/>
                </a:ext>
              </a:extLst>
            </p:cNvPr>
            <p:cNvGrpSpPr/>
            <p:nvPr/>
          </p:nvGrpSpPr>
          <p:grpSpPr>
            <a:xfrm>
              <a:off x="927517" y="279844"/>
              <a:ext cx="8965939" cy="2069008"/>
              <a:chOff x="0" y="0"/>
              <a:chExt cx="12956587" cy="4320406"/>
            </a:xfrm>
          </p:grpSpPr>
          <p:sp>
            <p:nvSpPr>
              <p:cNvPr id="9" name="Freeform 5">
                <a:extLst>
                  <a:ext uri="{FF2B5EF4-FFF2-40B4-BE49-F238E27FC236}">
                    <a16:creationId xmlns:a16="http://schemas.microsoft.com/office/drawing/2014/main" id="{95D0C66B-7B41-EBE7-DB1C-2FB4D2ADB740}"/>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8" name="Text Box 9">
              <a:extLst>
                <a:ext uri="{FF2B5EF4-FFF2-40B4-BE49-F238E27FC236}">
                  <a16:creationId xmlns:a16="http://schemas.microsoft.com/office/drawing/2014/main" id="{16C880FC-3954-CCE2-3F4A-A00CCB420EE6}"/>
                </a:ext>
              </a:extLst>
            </p:cNvPr>
            <p:cNvSpPr txBox="1">
              <a:spLocks noChangeArrowheads="1"/>
            </p:cNvSpPr>
            <p:nvPr/>
          </p:nvSpPr>
          <p:spPr bwMode="auto">
            <a:xfrm>
              <a:off x="1134188" y="194580"/>
              <a:ext cx="8557018" cy="205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l-PL"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Năm 2021, Việt Nam 98 504 người</a:t>
              </a:r>
              <a:endParaRPr kumimoji="0" lang="en-US" alt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pic>
        <p:nvPicPr>
          <p:cNvPr id="15" name="Picture 14">
            <a:extLst>
              <a:ext uri="{FF2B5EF4-FFF2-40B4-BE49-F238E27FC236}">
                <a16:creationId xmlns:a16="http://schemas.microsoft.com/office/drawing/2014/main" id="{7961C6ED-BCB6-2429-7178-2DD81897D924}"/>
              </a:ext>
            </a:extLst>
          </p:cNvPr>
          <p:cNvPicPr>
            <a:picLocks noChangeAspect="1"/>
          </p:cNvPicPr>
          <p:nvPr/>
        </p:nvPicPr>
        <p:blipFill>
          <a:blip r:embed="rId4"/>
          <a:stretch>
            <a:fillRect/>
          </a:stretch>
        </p:blipFill>
        <p:spPr>
          <a:xfrm>
            <a:off x="2204720" y="497341"/>
            <a:ext cx="7663043" cy="3072280"/>
          </a:xfrm>
          <a:prstGeom prst="rect">
            <a:avLst/>
          </a:prstGeom>
        </p:spPr>
      </p:pic>
      <p:sp>
        <p:nvSpPr>
          <p:cNvPr id="17" name="Rectangle 16">
            <a:extLst>
              <a:ext uri="{FF2B5EF4-FFF2-40B4-BE49-F238E27FC236}">
                <a16:creationId xmlns:a16="http://schemas.microsoft.com/office/drawing/2014/main" id="{3059EB73-DCED-3D46-BC98-B4D318861C70}"/>
              </a:ext>
            </a:extLst>
          </p:cNvPr>
          <p:cNvSpPr/>
          <p:nvPr/>
        </p:nvSpPr>
        <p:spPr>
          <a:xfrm>
            <a:off x="2694973" y="1772920"/>
            <a:ext cx="2984467" cy="279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4CF73B5C-4BF4-9893-A11D-AF0ECBBD0A9F}"/>
              </a:ext>
            </a:extLst>
          </p:cNvPr>
          <p:cNvGrpSpPr/>
          <p:nvPr/>
        </p:nvGrpSpPr>
        <p:grpSpPr>
          <a:xfrm>
            <a:off x="1526957" y="4643120"/>
            <a:ext cx="8907363" cy="1645920"/>
            <a:chOff x="927517" y="194580"/>
            <a:chExt cx="8965939" cy="2154272"/>
          </a:xfrm>
        </p:grpSpPr>
        <p:grpSp>
          <p:nvGrpSpPr>
            <p:cNvPr id="25" name="Group 4">
              <a:extLst>
                <a:ext uri="{FF2B5EF4-FFF2-40B4-BE49-F238E27FC236}">
                  <a16:creationId xmlns:a16="http://schemas.microsoft.com/office/drawing/2014/main" id="{605075E2-A865-CAED-0670-DCBC30612A6D}"/>
                </a:ext>
              </a:extLst>
            </p:cNvPr>
            <p:cNvGrpSpPr/>
            <p:nvPr/>
          </p:nvGrpSpPr>
          <p:grpSpPr>
            <a:xfrm>
              <a:off x="927517" y="279844"/>
              <a:ext cx="8965939" cy="2069008"/>
              <a:chOff x="0" y="0"/>
              <a:chExt cx="12956587" cy="4320406"/>
            </a:xfrm>
          </p:grpSpPr>
          <p:sp>
            <p:nvSpPr>
              <p:cNvPr id="27" name="Freeform 5">
                <a:extLst>
                  <a:ext uri="{FF2B5EF4-FFF2-40B4-BE49-F238E27FC236}">
                    <a16:creationId xmlns:a16="http://schemas.microsoft.com/office/drawing/2014/main" id="{9D7C1B51-74D7-E8AF-9E4F-6ED08D3D7F69}"/>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6" name="Text Box 9">
              <a:extLst>
                <a:ext uri="{FF2B5EF4-FFF2-40B4-BE49-F238E27FC236}">
                  <a16:creationId xmlns:a16="http://schemas.microsoft.com/office/drawing/2014/main" id="{A90D8BBF-8F9A-BDFC-C049-344315F8615E}"/>
                </a:ext>
              </a:extLst>
            </p:cNvPr>
            <p:cNvSpPr txBox="1">
              <a:spLocks noChangeArrowheads="1"/>
            </p:cNvSpPr>
            <p:nvPr/>
          </p:nvSpPr>
          <p:spPr bwMode="auto">
            <a:xfrm>
              <a:off x="1134188" y="194580"/>
              <a:ext cx="8557018" cy="205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Việt Nam có dân số đứng thứ 3 trong khu vực Đông Nam Á (ít hơn: In-đô-nê-xi-a và Phi-líp-pin)</a:t>
              </a:r>
              <a:endParaRPr kumimoji="0" lang="en-US" alt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spTree>
    <p:extLst>
      <p:ext uri="{BB962C8B-B14F-4D97-AF65-F5344CB8AC3E}">
        <p14:creationId xmlns:p14="http://schemas.microsoft.com/office/powerpoint/2010/main" val="333673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772</Words>
  <Application>Microsoft Office PowerPoint</Application>
  <PresentationFormat>Widescreen</PresentationFormat>
  <Paragraphs>46</Paragraphs>
  <Slides>24</Slides>
  <Notes>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#9Slide04 Tinos Bold</vt:lpstr>
      <vt:lpstr>Arial</vt:lpstr>
      <vt:lpstr>Calibri</vt:lpstr>
      <vt:lpstr>Calibri Light</vt:lpstr>
      <vt:lpstr>Cambria</vt:lpstr>
      <vt:lpstr>等线</vt:lpstr>
      <vt:lpstr>Wingdings</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1</cp:revision>
  <dcterms:created xsi:type="dcterms:W3CDTF">2024-07-19T12:50:26Z</dcterms:created>
  <dcterms:modified xsi:type="dcterms:W3CDTF">2024-09-22T02:06:48Z</dcterms:modified>
</cp:coreProperties>
</file>