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379" r:id="rId2"/>
    <p:sldId id="340" r:id="rId3"/>
    <p:sldId id="385" r:id="rId4"/>
    <p:sldId id="386" r:id="rId5"/>
    <p:sldId id="346" r:id="rId6"/>
    <p:sldId id="332" r:id="rId7"/>
    <p:sldId id="319" r:id="rId8"/>
    <p:sldId id="383" r:id="rId9"/>
    <p:sldId id="361" r:id="rId10"/>
    <p:sldId id="359" r:id="rId11"/>
    <p:sldId id="362" r:id="rId12"/>
    <p:sldId id="347" r:id="rId13"/>
    <p:sldId id="382" r:id="rId14"/>
    <p:sldId id="381" r:id="rId15"/>
    <p:sldId id="380" r:id="rId16"/>
    <p:sldId id="260" r:id="rId17"/>
    <p:sldId id="374" r:id="rId18"/>
    <p:sldId id="261" r:id="rId19"/>
    <p:sldId id="348" r:id="rId20"/>
    <p:sldId id="349" r:id="rId21"/>
    <p:sldId id="376" r:id="rId22"/>
    <p:sldId id="378" r:id="rId23"/>
    <p:sldId id="363" r:id="rId24"/>
    <p:sldId id="368" r:id="rId25"/>
    <p:sldId id="370" r:id="rId26"/>
    <p:sldId id="37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D7D31"/>
    <a:srgbClr val="F7931C"/>
    <a:srgbClr val="FBCA90"/>
    <a:srgbClr val="4F8B8E"/>
    <a:srgbClr val="BBD295"/>
    <a:srgbClr val="B4D495"/>
    <a:srgbClr val="0071BC"/>
    <a:srgbClr val="E82327"/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3066" autoAdjust="0"/>
  </p:normalViewPr>
  <p:slideViewPr>
    <p:cSldViewPr snapToGrid="0">
      <p:cViewPr varScale="1">
        <p:scale>
          <a:sx n="64" d="100"/>
          <a:sy n="64" d="100"/>
        </p:scale>
        <p:origin x="13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1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05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3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586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923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558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78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27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8" r:id="rId14"/>
    <p:sldLayoutId id="2147483689" r:id="rId15"/>
    <p:sldLayoutId id="214748369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3956797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21826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5568" y="2781766"/>
            <a:ext cx="8675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ôi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CCFA10-1E57-4B01-978C-47A3DE37F7EF}"/>
              </a:ext>
            </a:extLst>
          </p:cNvPr>
          <p:cNvSpPr/>
          <p:nvPr/>
        </p:nvSpPr>
        <p:spPr>
          <a:xfrm>
            <a:off x="5427915" y="2785956"/>
            <a:ext cx="4026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b="1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6000" b="1" dirty="0">
              <a:solidFill>
                <a:srgbClr val="00B0F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968177"/>
              </p:ext>
            </p:extLst>
          </p:nvPr>
        </p:nvGraphicFramePr>
        <p:xfrm>
          <a:off x="2834640" y="2800477"/>
          <a:ext cx="3474720" cy="997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7990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                      </a:t>
                      </a:r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1A57837-5DB4-45C6-B817-B367D44CA103}"/>
              </a:ext>
            </a:extLst>
          </p:cNvPr>
          <p:cNvSpPr/>
          <p:nvPr/>
        </p:nvSpPr>
        <p:spPr>
          <a:xfrm>
            <a:off x="3511702" y="2968052"/>
            <a:ext cx="4164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latin typeface="Arial-SGK-TV" pitchFamily="2" charset="0"/>
                <a:cs typeface="Arial-SGK-TV" pitchFamily="2" charset="0"/>
              </a:rPr>
              <a:t>đ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50059" y="1456680"/>
            <a:ext cx="25138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ồi </a:t>
            </a:r>
            <a:r>
              <a:rPr lang="vi-VN" sz="6000" b="1" dirty="0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5260" y="4033671"/>
            <a:ext cx="1210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ồi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0B3DC7-45FA-46A7-A848-CB7B0872B57F}"/>
              </a:ext>
            </a:extLst>
          </p:cNvPr>
          <p:cNvSpPr/>
          <p:nvPr/>
        </p:nvSpPr>
        <p:spPr>
          <a:xfrm>
            <a:off x="4910554" y="2798546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601BA1-6415-4BB4-BF30-4987147256DC}"/>
              </a:ext>
            </a:extLst>
          </p:cNvPr>
          <p:cNvSpPr txBox="1"/>
          <p:nvPr/>
        </p:nvSpPr>
        <p:spPr>
          <a:xfrm>
            <a:off x="4953085" y="2773366"/>
            <a:ext cx="949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ôi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601BA1-6415-4BB4-BF30-4987147256DC}"/>
              </a:ext>
            </a:extLst>
          </p:cNvPr>
          <p:cNvSpPr txBox="1"/>
          <p:nvPr/>
        </p:nvSpPr>
        <p:spPr>
          <a:xfrm>
            <a:off x="4078811" y="193617"/>
            <a:ext cx="9380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ôi</a:t>
            </a:r>
            <a:endParaRPr lang="en-US" sz="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076" y="2472343"/>
            <a:ext cx="480189" cy="2534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63781" y="3379724"/>
            <a:ext cx="133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2535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51531" y="2702424"/>
            <a:ext cx="8242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CCFA10-1E57-4B01-978C-47A3DE37F7EF}"/>
              </a:ext>
            </a:extLst>
          </p:cNvPr>
          <p:cNvSpPr/>
          <p:nvPr/>
        </p:nvSpPr>
        <p:spPr>
          <a:xfrm>
            <a:off x="5516951" y="2887090"/>
            <a:ext cx="3561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4800" b="1" dirty="0">
              <a:solidFill>
                <a:srgbClr val="00B0F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292258"/>
              </p:ext>
            </p:extLst>
          </p:nvPr>
        </p:nvGraphicFramePr>
        <p:xfrm>
          <a:off x="2733481" y="2869294"/>
          <a:ext cx="3474720" cy="9743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43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1A57837-5DB4-45C6-B817-B367D44CA103}"/>
              </a:ext>
            </a:extLst>
          </p:cNvPr>
          <p:cNvSpPr/>
          <p:nvPr/>
        </p:nvSpPr>
        <p:spPr>
          <a:xfrm>
            <a:off x="3429274" y="2835745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 b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8661" y="1385888"/>
            <a:ext cx="12522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8661" y="4033672"/>
            <a:ext cx="12522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0B3DC7-45FA-46A7-A848-CB7B0872B57F}"/>
              </a:ext>
            </a:extLst>
          </p:cNvPr>
          <p:cNvSpPr/>
          <p:nvPr/>
        </p:nvSpPr>
        <p:spPr>
          <a:xfrm>
            <a:off x="4955934" y="2748370"/>
            <a:ext cx="9113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ơ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601BA1-6415-4BB4-BF30-4987147256DC}"/>
              </a:ext>
            </a:extLst>
          </p:cNvPr>
          <p:cNvSpPr txBox="1"/>
          <p:nvPr/>
        </p:nvSpPr>
        <p:spPr>
          <a:xfrm>
            <a:off x="4968892" y="2748370"/>
            <a:ext cx="1145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ơ</a:t>
            </a:r>
            <a:r>
              <a:rPr lang="vi-VN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601BA1-6415-4BB4-BF30-4987147256DC}"/>
              </a:ext>
            </a:extLst>
          </p:cNvPr>
          <p:cNvSpPr txBox="1"/>
          <p:nvPr/>
        </p:nvSpPr>
        <p:spPr>
          <a:xfrm>
            <a:off x="4078811" y="193617"/>
            <a:ext cx="10214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ơi</a:t>
            </a:r>
            <a:endParaRPr lang="en-US" sz="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3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571499" y="3144106"/>
          <a:ext cx="228600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416710"/>
              </p:ext>
            </p:extLst>
          </p:nvPr>
        </p:nvGraphicFramePr>
        <p:xfrm>
          <a:off x="3491261" y="3153240"/>
          <a:ext cx="228600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904517"/>
              </p:ext>
            </p:extLst>
          </p:nvPr>
        </p:nvGraphicFramePr>
        <p:xfrm>
          <a:off x="6303699" y="3153240"/>
          <a:ext cx="228600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925365" y="32266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Arial-SGK-TV" pitchFamily="2" charset="0"/>
                <a:cs typeface="Arial-SGK-TV" pitchFamily="2" charset="0"/>
              </a:rPr>
              <a:t>v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38569" y="3145152"/>
            <a:ext cx="7328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18645" y="329904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-SGK-TV" pitchFamily="2" charset="0"/>
                <a:cs typeface="Arial-SGK-TV" pitchFamily="2" charset="0"/>
              </a:rPr>
              <a:t>đ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44963" y="3167740"/>
            <a:ext cx="7328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93992" y="3165057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60CC4F5-67F1-4831-AA41-D208DA43AE1C}"/>
              </a:ext>
            </a:extLst>
          </p:cNvPr>
          <p:cNvSpPr/>
          <p:nvPr/>
        </p:nvSpPr>
        <p:spPr>
          <a:xfrm>
            <a:off x="6661668" y="314515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62071F-6853-4DAD-B202-E89F25120264}"/>
              </a:ext>
            </a:extLst>
          </p:cNvPr>
          <p:cNvSpPr txBox="1"/>
          <p:nvPr/>
        </p:nvSpPr>
        <p:spPr>
          <a:xfrm>
            <a:off x="4232597" y="4267844"/>
            <a:ext cx="1007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ồi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CBEEE2C-E35D-44D2-AA74-65CF446DB992}"/>
              </a:ext>
            </a:extLst>
          </p:cNvPr>
          <p:cNvSpPr txBox="1"/>
          <p:nvPr/>
        </p:nvSpPr>
        <p:spPr>
          <a:xfrm>
            <a:off x="6971666" y="4234007"/>
            <a:ext cx="1040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C0DB9-1591-4EF1-9D17-63EDEAA57397}"/>
              </a:ext>
            </a:extLst>
          </p:cNvPr>
          <p:cNvSpPr txBox="1"/>
          <p:nvPr/>
        </p:nvSpPr>
        <p:spPr>
          <a:xfrm>
            <a:off x="1212462" y="1798035"/>
            <a:ext cx="971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oi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BB3F49-5BC5-4828-ABF4-E68629EBF779}"/>
              </a:ext>
            </a:extLst>
          </p:cNvPr>
          <p:cNvSpPr txBox="1"/>
          <p:nvPr/>
        </p:nvSpPr>
        <p:spPr>
          <a:xfrm>
            <a:off x="3724040" y="1957085"/>
            <a:ext cx="2045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sz="4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059334-D765-4657-886E-A83DD982D257}"/>
              </a:ext>
            </a:extLst>
          </p:cNvPr>
          <p:cNvSpPr txBox="1"/>
          <p:nvPr/>
        </p:nvSpPr>
        <p:spPr>
          <a:xfrm>
            <a:off x="6820382" y="1798035"/>
            <a:ext cx="1040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FD3FBF-7A51-45A9-8617-FB3FA978DE95}"/>
              </a:ext>
            </a:extLst>
          </p:cNvPr>
          <p:cNvCxnSpPr>
            <a:cxnSpLocks/>
          </p:cNvCxnSpPr>
          <p:nvPr/>
        </p:nvCxnSpPr>
        <p:spPr>
          <a:xfrm rot="11700000" flipH="1" flipV="1">
            <a:off x="4906510" y="2824049"/>
            <a:ext cx="137160" cy="1404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395365" y="576752"/>
            <a:ext cx="9028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003072" y="547882"/>
            <a:ext cx="9028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45826" y="536954"/>
            <a:ext cx="9525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0794" y="317049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98A970-A64D-4604-9A6B-B58E181CB5BE}"/>
              </a:ext>
            </a:extLst>
          </p:cNvPr>
          <p:cNvSpPr txBox="1"/>
          <p:nvPr/>
        </p:nvSpPr>
        <p:spPr>
          <a:xfrm>
            <a:off x="1131664" y="4350098"/>
            <a:ext cx="1125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8208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561194"/>
              </p:ext>
            </p:extLst>
          </p:nvPr>
        </p:nvGraphicFramePr>
        <p:xfrm>
          <a:off x="1552247" y="1553689"/>
          <a:ext cx="6260284" cy="218382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65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5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79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oi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ôi</a:t>
                      </a:r>
                      <a:endParaRPr lang="en-US" sz="3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200" b="1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ơi</a:t>
                      </a:r>
                      <a:endParaRPr lang="en-US" sz="3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989274"/>
            <a:ext cx="625583" cy="603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82" y="1737331"/>
            <a:ext cx="189346" cy="23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47422" y="-499425"/>
            <a:ext cx="1226344" cy="322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01" y="2259106"/>
            <a:ext cx="3361765" cy="15513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36" y="4677439"/>
            <a:ext cx="3361765" cy="16448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781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69198" y="-405296"/>
            <a:ext cx="1226344" cy="3220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27798" y="1065124"/>
            <a:ext cx="193637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cái</a:t>
            </a:r>
            <a:r>
              <a:rPr lang="en-US" sz="4000" dirty="0"/>
              <a:t> </a:t>
            </a:r>
            <a:r>
              <a:rPr lang="en-US" sz="4000" dirty="0" err="1"/>
              <a:t>chổi</a:t>
            </a:r>
            <a:endParaRPr lang="en-US" sz="4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48" y="4677440"/>
            <a:ext cx="3361765" cy="16448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27798" y="5042645"/>
            <a:ext cx="21246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quả</a:t>
            </a:r>
            <a:r>
              <a:rPr lang="en-US" sz="4400" dirty="0"/>
              <a:t>  </a:t>
            </a:r>
            <a:r>
              <a:rPr lang="en-US" sz="4400" dirty="0" err="1"/>
              <a:t>roi</a:t>
            </a:r>
            <a:endParaRPr lang="en-US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48" y="2407024"/>
            <a:ext cx="3361765" cy="15513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27798" y="3035396"/>
            <a:ext cx="21246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bể</a:t>
            </a:r>
            <a:r>
              <a:rPr lang="en-US" sz="4400" dirty="0"/>
              <a:t> </a:t>
            </a:r>
            <a:r>
              <a:rPr lang="en-US" sz="4400" dirty="0" err="1"/>
              <a:t>bơi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6422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34 0.01574 L -0.30868 0.02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42 -0.23125 L -0.29862 -0.000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96 0.23356 L -0.32796 0.032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87256"/>
              </p:ext>
            </p:extLst>
          </p:nvPr>
        </p:nvGraphicFramePr>
        <p:xfrm>
          <a:off x="1455964" y="4081849"/>
          <a:ext cx="6421321" cy="197081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5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5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815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77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8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989274"/>
            <a:ext cx="625583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959125"/>
              </p:ext>
            </p:extLst>
          </p:nvPr>
        </p:nvGraphicFramePr>
        <p:xfrm>
          <a:off x="1552247" y="1553689"/>
          <a:ext cx="6260284" cy="218382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65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5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37903" y="1598396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37499" y="1610786"/>
            <a:ext cx="639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-SGK-TV" pitchFamily="2" charset="0"/>
                <a:cs typeface="Arial-SGK-TV" pitchFamily="2" charset="0"/>
              </a:rPr>
              <a:t>oi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48836" y="1598396"/>
            <a:ext cx="952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7434" y="2339736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-SGK-TV" pitchFamily="2" charset="0"/>
                <a:cs typeface="Arial-SGK-TV" pitchFamily="2" charset="0"/>
              </a:rPr>
              <a:t>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3169" y="2376820"/>
            <a:ext cx="457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ôi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48836" y="2281339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ộ</a:t>
            </a:r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5387" y="3091708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65768" y="3924478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-SGK-TV" pitchFamily="2" charset="0"/>
                <a:cs typeface="Arial-SGK-TV" pitchFamily="2" charset="0"/>
              </a:rPr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7544" y="4689563"/>
            <a:ext cx="668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th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5387" y="5425550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-SGK-TV" pitchFamily="2" charset="0"/>
                <a:cs typeface="Arial-SGK-TV" pitchFamily="2" charset="0"/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43168" y="3085701"/>
            <a:ext cx="506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ơ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i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3167" y="3924478"/>
            <a:ext cx="506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ơ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i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57608" y="4689563"/>
            <a:ext cx="639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ôi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1342" y="5426739"/>
            <a:ext cx="639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rial-SGK-TV" pitchFamily="2" charset="0"/>
                <a:cs typeface="Arial-SGK-TV" pitchFamily="2" charset="0"/>
              </a:rPr>
              <a:t>ôi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2434" y="3066147"/>
            <a:ext cx="715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ớ</a:t>
            </a:r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19017" y="3904755"/>
            <a:ext cx="822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ờ</a:t>
            </a:r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19017" y="4705582"/>
            <a:ext cx="760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ổ</a:t>
            </a:r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97228" y="5413468"/>
            <a:ext cx="668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ỗ</a:t>
            </a:r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6B7F705-24A9-4E3F-A7BF-49EBBA93945B}"/>
              </a:ext>
            </a:extLst>
          </p:cNvPr>
          <p:cNvCxnSpPr>
            <a:cxnSpLocks/>
          </p:cNvCxnSpPr>
          <p:nvPr/>
        </p:nvCxnSpPr>
        <p:spPr>
          <a:xfrm flipH="1">
            <a:off x="5393082" y="3340679"/>
            <a:ext cx="118872" cy="137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6B7F705-24A9-4E3F-A7BF-49EBBA93945B}"/>
              </a:ext>
            </a:extLst>
          </p:cNvPr>
          <p:cNvCxnSpPr>
            <a:cxnSpLocks/>
          </p:cNvCxnSpPr>
          <p:nvPr/>
        </p:nvCxnSpPr>
        <p:spPr>
          <a:xfrm flipH="1">
            <a:off x="5362862" y="1849318"/>
            <a:ext cx="118872" cy="137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54" y="5716071"/>
            <a:ext cx="242880" cy="14065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318067" y="2253540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6B7F705-24A9-4E3F-A7BF-49EBBA93945B}"/>
              </a:ext>
            </a:extLst>
          </p:cNvPr>
          <p:cNvCxnSpPr>
            <a:cxnSpLocks/>
          </p:cNvCxnSpPr>
          <p:nvPr/>
        </p:nvCxnSpPr>
        <p:spPr>
          <a:xfrm>
            <a:off x="5422298" y="4151459"/>
            <a:ext cx="118872" cy="137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82" y="4789814"/>
            <a:ext cx="189346" cy="23668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543166" y="1581830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60771" y="1602208"/>
            <a:ext cx="639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ói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99193" y="3958543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-SGK-TV" pitchFamily="2" charset="0"/>
                <a:cs typeface="Arial-SGK-TV" pitchFamily="2" charset="0"/>
              </a:rPr>
              <a:t>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20045" y="3909211"/>
            <a:ext cx="506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ờ</a:t>
            </a:r>
            <a:r>
              <a:rPr lang="en-US" sz="4000" b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4000" b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4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7" grpId="0"/>
      <p:bldP spid="29" grpId="0"/>
      <p:bldP spid="30" grpId="0"/>
      <p:bldP spid="44" grpId="0"/>
      <p:bldP spid="43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44" y="496711"/>
            <a:ext cx="8353777" cy="6163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047725">
            <a:off x="1794933" y="1817511"/>
            <a:ext cx="1885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</a:rPr>
              <a:t>Đọc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39732" y="776238"/>
            <a:ext cx="2325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Sách giáo </a:t>
            </a:r>
          </a:p>
          <a:p>
            <a:r>
              <a:rPr lang="vi-VN" sz="4000" b="1" dirty="0">
                <a:solidFill>
                  <a:srgbClr val="FF0000"/>
                </a:solidFill>
              </a:rPr>
              <a:t>khoa</a:t>
            </a:r>
          </a:p>
          <a:p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2623" y="2685624"/>
            <a:ext cx="1806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/>
              <a:t>Trang 62</a:t>
            </a:r>
          </a:p>
        </p:txBody>
      </p:sp>
    </p:spTree>
    <p:extLst>
      <p:ext uri="{BB962C8B-B14F-4D97-AF65-F5344CB8AC3E}">
        <p14:creationId xmlns:p14="http://schemas.microsoft.com/office/powerpoint/2010/main" val="1503780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19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85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3" y="989274"/>
            <a:ext cx="625584" cy="6035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01" y="831375"/>
            <a:ext cx="2621206" cy="2621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567" y="989274"/>
            <a:ext cx="3288965" cy="1942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465" y="2651369"/>
            <a:ext cx="1965081" cy="30204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1501" y="3563815"/>
            <a:ext cx="245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ẽ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ngôi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8663" y="5636479"/>
            <a:ext cx="245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gói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quà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4197" y="2990916"/>
            <a:ext cx="245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2000" dirty="0" err="1">
                <a:latin typeface="Arial-SGK-TV" pitchFamily="2" charset="0"/>
                <a:cs typeface="Arial-SGK-TV" pitchFamily="2" charset="0"/>
              </a:rPr>
              <a:t>ơ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>
                <a:latin typeface="Arial-SGK-TV" pitchFamily="2" charset="0"/>
                <a:cs typeface="Arial-SGK-TV" pitchFamily="2" charset="0"/>
              </a:rPr>
              <a:t>ở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2000" dirty="0" err="1">
                <a:latin typeface="Arial-SGK-TV" pitchFamily="2" charset="0"/>
                <a:cs typeface="Arial-SGK-TV" pitchFamily="2" charset="0"/>
              </a:rPr>
              <a:t>ể</a:t>
            </a:r>
            <a:r>
              <a:rPr lang="en-US" sz="2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2000" dirty="0" err="1">
                <a:latin typeface="Arial-SGK-TV" pitchFamily="2" charset="0"/>
                <a:cs typeface="Arial-SGK-TV" pitchFamily="2" charset="0"/>
              </a:rPr>
              <a:t>ơ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45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0" y="1398591"/>
            <a:ext cx="7272995" cy="486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3901" y="379824"/>
            <a:ext cx="5387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+mj-lt"/>
              </a:rPr>
              <a:t>Trò chơi: Hái hoa</a:t>
            </a:r>
            <a:endParaRPr lang="en-US" sz="5400" b="1" dirty="0">
              <a:latin typeface="+mj-lt"/>
            </a:endParaRPr>
          </a:p>
        </p:txBody>
      </p:sp>
      <p:sp>
        <p:nvSpPr>
          <p:cNvPr id="6" name="TextBox 5">
            <a:hlinkClick r:id="" action="ppaction://noaction"/>
          </p:cNvPr>
          <p:cNvSpPr txBox="1"/>
          <p:nvPr/>
        </p:nvSpPr>
        <p:spPr>
          <a:xfrm>
            <a:off x="4320573" y="2466960"/>
            <a:ext cx="954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chemeClr val="bg1"/>
                </a:solidFill>
              </a:rPr>
              <a:t>1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hlinkClick r:id="" action="ppaction://noaction"/>
          </p:cNvPr>
          <p:cNvSpPr txBox="1"/>
          <p:nvPr/>
        </p:nvSpPr>
        <p:spPr>
          <a:xfrm>
            <a:off x="6034521" y="3519712"/>
            <a:ext cx="954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chemeClr val="bg1"/>
                </a:solidFill>
              </a:rPr>
              <a:t>3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hlinkClick r:id="" action="ppaction://noaction"/>
          </p:cNvPr>
          <p:cNvSpPr txBox="1"/>
          <p:nvPr/>
        </p:nvSpPr>
        <p:spPr>
          <a:xfrm>
            <a:off x="2430765" y="3526317"/>
            <a:ext cx="954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chemeClr val="bg1"/>
                </a:solidFill>
              </a:rPr>
              <a:t>2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2" name="Oval 1">
            <a:hlinkClick r:id="" action="ppaction://noaction"/>
          </p:cNvPr>
          <p:cNvSpPr/>
          <p:nvPr/>
        </p:nvSpPr>
        <p:spPr>
          <a:xfrm>
            <a:off x="5753686" y="5922498"/>
            <a:ext cx="168812" cy="196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" y="548640"/>
            <a:ext cx="7876031" cy="6309360"/>
          </a:xfrm>
          <a:prstGeom prst="round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3244" y="394386"/>
            <a:ext cx="82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6611" y="757308"/>
            <a:ext cx="2584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voi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5716" y="1893426"/>
            <a:ext cx="4615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mê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hay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rủ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hái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đồi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xa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vòi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hái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tài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quá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!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05586" y="5527719"/>
            <a:ext cx="3069788" cy="751185"/>
          </a:xfrm>
          <a:prstGeom prst="roundRect">
            <a:avLst/>
          </a:prstGeom>
          <a:solidFill>
            <a:srgbClr val="D3E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i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72" y="5734082"/>
            <a:ext cx="333744" cy="423903"/>
          </a:xfrm>
          <a:prstGeom prst="rect">
            <a:avLst/>
          </a:prstGeom>
          <a:effectLst>
            <a:glow rad="38100">
              <a:srgbClr val="FFFFFF"/>
            </a:glo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42FBD-FDE7-49EE-893B-5548BC3D91ED}"/>
              </a:ext>
            </a:extLst>
          </p:cNvPr>
          <p:cNvSpPr/>
          <p:nvPr/>
        </p:nvSpPr>
        <p:spPr>
          <a:xfrm>
            <a:off x="4748816" y="5734082"/>
            <a:ext cx="2042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tài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956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29722 -0.092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1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8" grpId="0"/>
      <p:bldP spid="8" grpId="1" build="allAtOnce"/>
      <p:bldP spid="12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44" y="496711"/>
            <a:ext cx="8353777" cy="6163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047725">
            <a:off x="1794933" y="1817511"/>
            <a:ext cx="1885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</a:rPr>
              <a:t>Đọc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39732" y="776238"/>
            <a:ext cx="2325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</a:rPr>
              <a:t>Sách giáo </a:t>
            </a:r>
          </a:p>
          <a:p>
            <a:r>
              <a:rPr lang="vi-VN" sz="4000" b="1" dirty="0">
                <a:solidFill>
                  <a:srgbClr val="FF0000"/>
                </a:solidFill>
              </a:rPr>
              <a:t>khoa</a:t>
            </a:r>
          </a:p>
          <a:p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2623" y="2685624"/>
            <a:ext cx="1806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/>
              <a:t>Trang 63</a:t>
            </a:r>
          </a:p>
        </p:txBody>
      </p:sp>
    </p:spTree>
    <p:extLst>
      <p:ext uri="{BB962C8B-B14F-4D97-AF65-F5344CB8AC3E}">
        <p14:creationId xmlns:p14="http://schemas.microsoft.com/office/powerpoint/2010/main" val="1750693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6" y="97162"/>
            <a:ext cx="714375" cy="714375"/>
          </a:xfrm>
          <a:prstGeom prst="rect">
            <a:avLst/>
          </a:prstGeom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452700" y="2128123"/>
            <a:ext cx="5799551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2000" b="1" dirty="0">
                <a:solidFill>
                  <a:schemeClr val="bg1"/>
                </a:solidFill>
                <a:latin typeface="HP001 4 hàng" panose="020B0603050302020204" pitchFamily="34" charset="0"/>
              </a:rPr>
              <a:t>ui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13" y="1775826"/>
            <a:ext cx="6104065" cy="4182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578" y="2035965"/>
            <a:ext cx="2152475" cy="183109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1452700" y="280390"/>
            <a:ext cx="2803211" cy="1319288"/>
          </a:xfrm>
          <a:prstGeom prst="cloudCallout">
            <a:avLst>
              <a:gd name="adj1" fmla="val 10981"/>
              <a:gd name="adj2" fmla="val 8132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2084660" y="478369"/>
            <a:ext cx="2035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9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3084" y="-871562"/>
            <a:ext cx="10948416" cy="6677375"/>
          </a:xfrm>
          <a:prstGeom prst="rect">
            <a:avLst/>
          </a:prstGeom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3189984" y="1691013"/>
            <a:ext cx="1434126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5714" y="5617922"/>
            <a:ext cx="10948416" cy="1390650"/>
          </a:xfrm>
          <a:prstGeom prst="rect">
            <a:avLst/>
          </a:prstGeom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099280" y="1703205"/>
            <a:ext cx="1434126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906" y="2749944"/>
            <a:ext cx="275898" cy="6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84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3084" y="-871562"/>
            <a:ext cx="10948416" cy="6677375"/>
          </a:xfrm>
          <a:prstGeom prst="rect">
            <a:avLst/>
          </a:prstGeom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3189984" y="1691013"/>
            <a:ext cx="1434126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5714" y="5617922"/>
            <a:ext cx="10948416" cy="1390650"/>
          </a:xfrm>
          <a:prstGeom prst="rect">
            <a:avLst/>
          </a:prstGeom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103102" y="1715397"/>
            <a:ext cx="1434126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ô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906" y="2749944"/>
            <a:ext cx="275898" cy="6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89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9138" y="-1021277"/>
            <a:ext cx="10948416" cy="667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0098" y="5581346"/>
            <a:ext cx="10948416" cy="1390650"/>
          </a:xfrm>
          <a:prstGeom prst="rect">
            <a:avLst/>
          </a:prstGeom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3202176" y="1575204"/>
            <a:ext cx="1434126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823" y="2742176"/>
            <a:ext cx="154509" cy="5063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93036">
            <a:off x="3393979" y="2645761"/>
            <a:ext cx="169373" cy="699177"/>
          </a:xfrm>
          <a:prstGeom prst="rect">
            <a:avLst/>
          </a:prstGeom>
        </p:spPr>
      </p:pic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139911" y="1575204"/>
            <a:ext cx="1434126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ơ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6182" y="2683691"/>
            <a:ext cx="17231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16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3084" y="-871562"/>
            <a:ext cx="10948416" cy="6677375"/>
          </a:xfrm>
          <a:prstGeom prst="rect">
            <a:avLst/>
          </a:prstGeom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3189984" y="1691013"/>
            <a:ext cx="1434126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i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5714" y="5617922"/>
            <a:ext cx="10948416" cy="1390650"/>
          </a:xfrm>
          <a:prstGeom prst="rect">
            <a:avLst/>
          </a:prstGeom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33984" y="1715397"/>
            <a:ext cx="2903244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đô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906" y="2749944"/>
            <a:ext cx="275898" cy="663815"/>
          </a:xfrm>
          <a:prstGeom prst="rect">
            <a:avLst/>
          </a:prstGeom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4220040" y="1715396"/>
            <a:ext cx="5728631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3000" b="1" dirty="0">
                <a:solidFill>
                  <a:schemeClr val="bg1"/>
                </a:solidFill>
                <a:latin typeface="HP001 4 hàng" panose="020B0603050302020204" pitchFamily="34" charset="0"/>
              </a:rPr>
              <a:t>cây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819216" flipV="1">
            <a:off x="2969645" y="2066997"/>
            <a:ext cx="378049" cy="32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7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192" y="2812907"/>
            <a:ext cx="7886700" cy="1325563"/>
          </a:xfrm>
        </p:spPr>
        <p:txBody>
          <a:bodyPr>
            <a:noAutofit/>
          </a:bodyPr>
          <a:lstStyle/>
          <a:p>
            <a:r>
              <a:rPr lang="en-US" sz="6000" b="1" dirty="0"/>
              <a:t>      </a:t>
            </a:r>
            <a:r>
              <a:rPr lang="en-US" sz="9600" b="1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ai  ay  </a:t>
            </a:r>
            <a:r>
              <a:rPr lang="en-US" sz="9600" b="1" dirty="0" err="1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ây</a:t>
            </a:r>
            <a:endParaRPr lang="en-US" sz="9600" b="1" dirty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4332849" y="4375052"/>
            <a:ext cx="154745" cy="168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192" y="2812907"/>
            <a:ext cx="7886700" cy="1325563"/>
          </a:xfrm>
        </p:spPr>
        <p:txBody>
          <a:bodyPr>
            <a:noAutofit/>
          </a:bodyPr>
          <a:lstStyle/>
          <a:p>
            <a:r>
              <a:rPr lang="vi-VN" sz="6000" b="1" dirty="0"/>
              <a:t>Ở </a:t>
            </a:r>
            <a:r>
              <a:rPr lang="en-US" sz="6000" b="1" dirty="0" err="1"/>
              <a:t>đây</a:t>
            </a:r>
            <a:r>
              <a:rPr lang="en-US" sz="6000" b="1" dirty="0"/>
              <a:t> </a:t>
            </a:r>
            <a:r>
              <a:rPr lang="en-US" sz="6000" b="1" dirty="0" err="1"/>
              <a:t>có</a:t>
            </a:r>
            <a:r>
              <a:rPr lang="en-US" sz="6000" b="1" dirty="0"/>
              <a:t> </a:t>
            </a:r>
            <a:r>
              <a:rPr lang="en-US" sz="6000" b="1" dirty="0" err="1"/>
              <a:t>hai</a:t>
            </a:r>
            <a:r>
              <a:rPr lang="en-US" sz="6000" b="1" dirty="0"/>
              <a:t> </a:t>
            </a:r>
            <a:r>
              <a:rPr lang="en-US" sz="6000" b="1" dirty="0" err="1"/>
              <a:t>cây</a:t>
            </a:r>
            <a:r>
              <a:rPr lang="en-US" sz="6000" b="1" dirty="0"/>
              <a:t> </a:t>
            </a:r>
            <a:r>
              <a:rPr lang="en-US" sz="6000" b="1" dirty="0" err="1"/>
              <a:t>na</a:t>
            </a:r>
            <a:r>
              <a:rPr lang="vi-VN" sz="6000" b="1" dirty="0"/>
              <a:t>.</a:t>
            </a:r>
            <a:endParaRPr lang="en-US" sz="6000" b="1" dirty="0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4332849" y="4375052"/>
            <a:ext cx="154745" cy="168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192" y="2812907"/>
            <a:ext cx="7886700" cy="1325563"/>
          </a:xfrm>
        </p:spPr>
        <p:txBody>
          <a:bodyPr>
            <a:noAutofit/>
          </a:bodyPr>
          <a:lstStyle/>
          <a:p>
            <a:r>
              <a:rPr lang="en-US" sz="6000" b="1" dirty="0" err="1"/>
              <a:t>Bé</a:t>
            </a:r>
            <a:r>
              <a:rPr lang="en-US" sz="6000" b="1" dirty="0"/>
              <a:t> </a:t>
            </a:r>
            <a:r>
              <a:rPr lang="en-US" sz="6000" b="1" dirty="0" err="1"/>
              <a:t>ngủ</a:t>
            </a:r>
            <a:r>
              <a:rPr lang="en-US" sz="6000" b="1" dirty="0"/>
              <a:t> </a:t>
            </a:r>
            <a:r>
              <a:rPr lang="en-US" sz="6000" b="1" dirty="0" err="1"/>
              <a:t>dậy</a:t>
            </a:r>
            <a:r>
              <a:rPr lang="en-US" sz="6000" b="1" dirty="0"/>
              <a:t>, </a:t>
            </a:r>
            <a:r>
              <a:rPr lang="en-US" sz="6000" b="1" dirty="0" err="1"/>
              <a:t>bé</a:t>
            </a:r>
            <a:r>
              <a:rPr lang="en-US" sz="6000" b="1" dirty="0"/>
              <a:t> </a:t>
            </a:r>
            <a:r>
              <a:rPr lang="en-US" sz="6000" b="1" dirty="0" err="1"/>
              <a:t>đi</a:t>
            </a:r>
            <a:r>
              <a:rPr lang="en-US" sz="6000" b="1" dirty="0"/>
              <a:t> </a:t>
            </a:r>
            <a:r>
              <a:rPr lang="en-US" sz="6000" b="1" dirty="0" err="1"/>
              <a:t>nhà</a:t>
            </a:r>
            <a:r>
              <a:rPr lang="en-US" sz="6000" b="1" dirty="0"/>
              <a:t> </a:t>
            </a:r>
            <a:r>
              <a:rPr lang="en-US" sz="6000" b="1" dirty="0" err="1"/>
              <a:t>trẻ</a:t>
            </a:r>
            <a:r>
              <a:rPr lang="vi-VN" sz="6000" b="1" dirty="0"/>
              <a:t>.</a:t>
            </a:r>
            <a:endParaRPr lang="en-US" sz="6000" b="1" dirty="0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4332849" y="4375052"/>
            <a:ext cx="154745" cy="168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8263" y="2820015"/>
            <a:ext cx="52758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oi</a:t>
            </a:r>
            <a:r>
              <a:rPr lang="en-US" sz="9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9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9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9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9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8126" y="1002541"/>
            <a:ext cx="9701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6B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132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19B4F3-9F21-4BC8-B416-3A70552119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6" y="1230898"/>
            <a:ext cx="8119873" cy="514551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106939" y="306370"/>
            <a:ext cx="61177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latin typeface="Arial-SGK-TV" pitchFamily="2" charset="0"/>
                <a:cs typeface="Arial-SGK-TV" pitchFamily="2" charset="0"/>
              </a:rPr>
              <a:t>Nghe – nói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9909" y="711995"/>
            <a:ext cx="61348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bức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b="1" dirty="0" err="1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500" b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1901790" y="4828031"/>
            <a:ext cx="1243746" cy="1011689"/>
          </a:xfrm>
          <a:prstGeom prst="wedgeRoundRectCallout">
            <a:avLst>
              <a:gd name="adj1" fmla="val 119626"/>
              <a:gd name="adj2" fmla="val -45814"/>
              <a:gd name="adj3" fmla="val 16667"/>
            </a:avLst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</a:rPr>
              <a:t>Voi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68096" y="2523620"/>
            <a:ext cx="2060448" cy="1011689"/>
          </a:xfrm>
          <a:prstGeom prst="wedgeRoundRectCallout">
            <a:avLst>
              <a:gd name="adj1" fmla="val 52265"/>
              <a:gd name="adj2" fmla="val 121697"/>
              <a:gd name="adj3" fmla="val 16667"/>
            </a:avLst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</a:rPr>
              <a:t>đồi cây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559390" y="1557850"/>
            <a:ext cx="1243746" cy="1011689"/>
          </a:xfrm>
          <a:prstGeom prst="wedgeRoundRectCallout">
            <a:avLst>
              <a:gd name="adj1" fmla="val 98060"/>
              <a:gd name="adj2" fmla="val 48185"/>
              <a:gd name="adj3" fmla="val 16667"/>
            </a:avLst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</a:rPr>
              <a:t>dơi</a:t>
            </a:r>
          </a:p>
        </p:txBody>
      </p:sp>
    </p:spTree>
    <p:extLst>
      <p:ext uri="{BB962C8B-B14F-4D97-AF65-F5344CB8AC3E}">
        <p14:creationId xmlns:p14="http://schemas.microsoft.com/office/powerpoint/2010/main" val="302585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" grpId="0"/>
      <p:bldP spid="2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1134" y="655142"/>
            <a:ext cx="52758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oi</a:t>
            </a:r>
            <a:r>
              <a:rPr lang="en-US" sz="9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9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9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9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9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BC0DB9-1591-4EF1-9D17-63EDEAA57397}"/>
              </a:ext>
            </a:extLst>
          </p:cNvPr>
          <p:cNvSpPr txBox="1"/>
          <p:nvPr/>
        </p:nvSpPr>
        <p:spPr>
          <a:xfrm>
            <a:off x="955190" y="2521377"/>
            <a:ext cx="971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oi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B3F49-5BC5-4828-ABF4-E68629EBF779}"/>
              </a:ext>
            </a:extLst>
          </p:cNvPr>
          <p:cNvSpPr txBox="1"/>
          <p:nvPr/>
        </p:nvSpPr>
        <p:spPr>
          <a:xfrm>
            <a:off x="3252493" y="2652461"/>
            <a:ext cx="2045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ồi</a:t>
            </a:r>
            <a:r>
              <a:rPr lang="en-US" sz="4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059334-D765-4657-886E-A83DD982D257}"/>
              </a:ext>
            </a:extLst>
          </p:cNvPr>
          <p:cNvSpPr txBox="1"/>
          <p:nvPr/>
        </p:nvSpPr>
        <p:spPr>
          <a:xfrm>
            <a:off x="6551441" y="2517989"/>
            <a:ext cx="1040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9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4474" y="2835745"/>
            <a:ext cx="8675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oi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CCFA10-1E57-4B01-978C-47A3DE37F7EF}"/>
              </a:ext>
            </a:extLst>
          </p:cNvPr>
          <p:cNvSpPr/>
          <p:nvPr/>
        </p:nvSpPr>
        <p:spPr>
          <a:xfrm>
            <a:off x="5576341" y="2835744"/>
            <a:ext cx="23243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6000" b="1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6000" b="1" dirty="0">
              <a:solidFill>
                <a:srgbClr val="00B0F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594075"/>
              </p:ext>
            </p:extLst>
          </p:nvPr>
        </p:nvGraphicFramePr>
        <p:xfrm>
          <a:off x="2921405" y="2803469"/>
          <a:ext cx="3474720" cy="984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49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1A57837-5DB4-45C6-B817-B367D44CA103}"/>
              </a:ext>
            </a:extLst>
          </p:cNvPr>
          <p:cNvSpPr/>
          <p:nvPr/>
        </p:nvSpPr>
        <p:spPr>
          <a:xfrm>
            <a:off x="3429274" y="2835745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b="1" dirty="0">
                <a:latin typeface="Arial-SGK-TV" pitchFamily="2" charset="0"/>
                <a:cs typeface="Arial-SGK-TV" pitchFamily="2" charset="0"/>
              </a:rPr>
              <a:t>v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98661" y="1385888"/>
            <a:ext cx="12955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>
                <a:latin typeface="Arial-SGK-TV" pitchFamily="2" charset="0"/>
                <a:cs typeface="Arial-SGK-TV" pitchFamily="2" charset="0"/>
              </a:rPr>
              <a:t>v</a:t>
            </a:r>
            <a:r>
              <a:rPr lang="vi-VN" sz="6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oi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8661" y="4033672"/>
            <a:ext cx="12955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>
                <a:latin typeface="Arial-SGK-TV" pitchFamily="2" charset="0"/>
                <a:cs typeface="Arial-SGK-TV" pitchFamily="2" charset="0"/>
              </a:rPr>
              <a:t>v</a:t>
            </a:r>
            <a:r>
              <a:rPr lang="vi-VN" sz="6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oi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0B3DC7-45FA-46A7-A848-CB7B0872B57F}"/>
              </a:ext>
            </a:extLst>
          </p:cNvPr>
          <p:cNvSpPr/>
          <p:nvPr/>
        </p:nvSpPr>
        <p:spPr>
          <a:xfrm>
            <a:off x="5094474" y="2835744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601BA1-6415-4BB4-BF30-4987147256DC}"/>
              </a:ext>
            </a:extLst>
          </p:cNvPr>
          <p:cNvSpPr txBox="1"/>
          <p:nvPr/>
        </p:nvSpPr>
        <p:spPr>
          <a:xfrm>
            <a:off x="5102060" y="2835743"/>
            <a:ext cx="1080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oi</a:t>
            </a:r>
            <a:r>
              <a:rPr lang="en-US" sz="6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601BA1-6415-4BB4-BF30-4987147256DC}"/>
              </a:ext>
            </a:extLst>
          </p:cNvPr>
          <p:cNvSpPr txBox="1"/>
          <p:nvPr/>
        </p:nvSpPr>
        <p:spPr>
          <a:xfrm>
            <a:off x="4078811" y="193617"/>
            <a:ext cx="9380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oi</a:t>
            </a:r>
            <a:endParaRPr lang="en-US" sz="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15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10645</TotalTime>
  <Words>232</Words>
  <Application>Microsoft Office PowerPoint</Application>
  <PresentationFormat>On-screen Show (4:3)</PresentationFormat>
  <Paragraphs>133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Rounded MT Bold</vt:lpstr>
      <vt:lpstr>Arial-SGK-TV</vt:lpstr>
      <vt:lpstr>Calibri</vt:lpstr>
      <vt:lpstr>Calibri Light</vt:lpstr>
      <vt:lpstr>HP001 4 hàng</vt:lpstr>
      <vt:lpstr>Times New Roman</vt:lpstr>
      <vt:lpstr>Office Theme</vt:lpstr>
      <vt:lpstr>KHỞI ĐỘNG</vt:lpstr>
      <vt:lpstr>PowerPoint Presentation</vt:lpstr>
      <vt:lpstr>      ai  ay  ây</vt:lpstr>
      <vt:lpstr>Ở đây có hai cây na.</vt:lpstr>
      <vt:lpstr>Bé ngủ dậy, bé đi nhà trẻ.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Administrator</cp:lastModifiedBy>
  <cp:revision>1358</cp:revision>
  <dcterms:created xsi:type="dcterms:W3CDTF">2018-11-09T03:14:06Z</dcterms:created>
  <dcterms:modified xsi:type="dcterms:W3CDTF">2025-11-02T07:50:34Z</dcterms:modified>
</cp:coreProperties>
</file>