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55" r:id="rId2"/>
    <p:sldId id="278" r:id="rId3"/>
    <p:sldId id="345" r:id="rId4"/>
    <p:sldId id="346" r:id="rId5"/>
    <p:sldId id="347" r:id="rId6"/>
    <p:sldId id="348" r:id="rId7"/>
    <p:sldId id="349" r:id="rId8"/>
    <p:sldId id="277" r:id="rId9"/>
    <p:sldId id="317" r:id="rId10"/>
    <p:sldId id="350" r:id="rId11"/>
    <p:sldId id="259" r:id="rId12"/>
    <p:sldId id="256" r:id="rId13"/>
    <p:sldId id="257" r:id="rId14"/>
    <p:sldId id="258" r:id="rId15"/>
    <p:sldId id="351" r:id="rId16"/>
    <p:sldId id="341" r:id="rId17"/>
    <p:sldId id="352" r:id="rId18"/>
    <p:sldId id="337" r:id="rId19"/>
    <p:sldId id="342" r:id="rId20"/>
    <p:sldId id="333" r:id="rId21"/>
    <p:sldId id="343" r:id="rId22"/>
    <p:sldId id="35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FBC5E-F184-4513-9314-39152FBB612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8A1E2-30EE-4FD9-AC99-D48A90D9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6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161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8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52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092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274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69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9E089-AD37-283D-F173-5F7093320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875C5-675A-B473-97DC-12E69EDA5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B6745-2557-E6D4-34AE-CB127460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6B967-8F92-9EE1-5F1D-93A491FA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E43FB-912A-FE69-1117-A6E4604C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EFCC-9B1A-38C3-5DA4-E0281341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1DE07-75DB-4C1D-5F01-A1EE77C6E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4F721-F7C7-BA64-8E8B-506853D60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46CE1-108C-5ED9-97DB-32E352B7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4B719-D135-6DC5-EA8F-EB269844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7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A03A8-AEE3-C685-B4A9-EE4BFCC59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F0267-2C6D-EDCB-120C-36677594B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8218A-A1DB-D80D-F711-E5DB7EF2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9DAA8-8B18-CEB6-4224-970F333F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71DA9-D625-88CB-8F54-4B93D0DD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9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93115-F3EC-B527-716C-FB50C8C4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38FD9-8A05-1156-6523-6D0B4EAC7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439DA-FF31-03BD-F550-A1DBD27F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C1DF1-4E2E-9751-28D5-115B123A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1A198-47C3-36DF-B188-81FDAAED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6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16CE-A6B1-EC89-81FF-89D9986A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5AF00-2FA4-9755-CDB0-3E79A2BD2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4D3DF-E809-045F-E92C-C8442FB34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07FCD-08EB-DF94-D4EB-C40EF0BE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BC26-CCE4-1544-7C3A-7ED6CCB0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7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DB8B8-F65A-3ED7-67CA-FF76A5AA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9A13F-5FA2-2340-64FF-210CB20AE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DA289-B6F7-4216-9E5C-8B6C25540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E4573-F9D1-4481-7FF2-F451E5F2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80A54-42A5-C26A-6306-405AC200A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F1B6C-D3E9-5144-4848-214B0244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9D88-8B4B-7CE9-76DE-9B9CF6FEF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0058D-23C2-2596-4A10-4EFFE5AB8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2901D-07D0-8C74-EE76-FF4F90E9C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1C3D6-7BF8-ECE8-38E9-555C33D64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F4962C-B61D-3CC8-5F52-74DB73559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606F2-0070-6CDF-F532-96ED02F5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628AE-5852-3C3A-E512-7E490F65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17D8A9-68D2-CD26-7391-E4E626E9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6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D2C0-3A42-D461-5989-48F4B3A2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419A9-5B68-9F65-6825-9EF5BA88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173A8-0BC0-56E2-54BB-BAE2807A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4E99C-B0E0-D357-E30C-58555E3C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43E7E3-BF00-AE3B-0810-2AF40C8A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048A4C-53A1-418A-7642-0C895C671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9C6FD-6C6D-FF96-6795-0FAE7F49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4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3753-98C5-ADF4-3750-71A986AD0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2610B-D10D-6865-B4AC-6BD03E9F4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94BF6-5BB9-9978-0393-D4E47986C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CD2E7-1A24-04F7-7795-BD3BE425C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9EF4C-2888-3F4A-266B-84AFC464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F9560-E25D-491B-5C9F-8CC79FF1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9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C27C-F06F-A792-7A76-B974FFEEA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6D711-52F8-037D-EE7D-E43D7E2AF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D4BA8-8BC3-9275-F466-E49B93C3C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09F36-758F-6229-2391-6BFF8927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7DBD7-38F9-B003-4A90-43CFBF1F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0FD63-6F5C-D7D9-6A5C-51D17F88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8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B9E8F4-6802-D759-8746-F8306BAF9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72C77-4654-1BF5-B30B-3E242ED4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83C0B-2F34-DD51-5816-F48568CC92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10F0A-A8CC-4A47-8462-E3562CAB220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2DA94-D3E6-D194-E1A7-2DF6763EB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62B09-15BE-1673-4CEC-A048C576B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4D869-6B08-4939-956B-64084FFB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0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34D0ABC-3142-4A26-3361-EC20ABC40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E1124C1-DB9A-E5AE-89B7-33693F114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9" y="50259"/>
            <a:ext cx="11312648" cy="1748061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1290C84-98EB-3550-2AD0-336ADD541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11E73201-71DE-4E8A-E55F-4E305546C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4485118"/>
            <a:ext cx="5598532" cy="2232457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DCAF7EC7-3F8E-F1DF-959F-382FAD9B7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574" y="1704260"/>
            <a:ext cx="4071791" cy="5168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7B30C-6DE2-7F3C-3BE5-90D105DCAE45}"/>
              </a:ext>
            </a:extLst>
          </p:cNvPr>
          <p:cNvSpPr txBox="1"/>
          <p:nvPr/>
        </p:nvSpPr>
        <p:spPr>
          <a:xfrm>
            <a:off x="-1387929" y="539068"/>
            <a:ext cx="1143000" cy="897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BC1451-2A9F-C2DC-04EB-B895D77B36AC}"/>
              </a:ext>
            </a:extLst>
          </p:cNvPr>
          <p:cNvSpPr txBox="1"/>
          <p:nvPr/>
        </p:nvSpPr>
        <p:spPr>
          <a:xfrm>
            <a:off x="2134534" y="3648827"/>
            <a:ext cx="810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 4A4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A081F-C36C-E6DA-ADDE-F2EF660ABF60}"/>
              </a:ext>
            </a:extLst>
          </p:cNvPr>
          <p:cNvSpPr txBox="1"/>
          <p:nvPr/>
        </p:nvSpPr>
        <p:spPr>
          <a:xfrm>
            <a:off x="2134534" y="1656503"/>
            <a:ext cx="9031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QUÝ THẦY, CÔ GIÁO VỀ DỰ GIỜ CHUYÊN ĐỀ KHỐI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CD6F4-2D6A-0597-BBEF-6D608B063455}"/>
              </a:ext>
            </a:extLst>
          </p:cNvPr>
          <p:cNvSpPr txBox="1"/>
          <p:nvPr/>
        </p:nvSpPr>
        <p:spPr>
          <a:xfrm>
            <a:off x="2041900" y="246680"/>
            <a:ext cx="810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endParaRPr lang="en-US" sz="3200" b="1" dirty="0">
              <a:ln w="0"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F135469-7D44-B990-6354-51C2339CC5A4}"/>
              </a:ext>
            </a:extLst>
          </p:cNvPr>
          <p:cNvSpPr/>
          <p:nvPr/>
        </p:nvSpPr>
        <p:spPr>
          <a:xfrm>
            <a:off x="259080" y="1717040"/>
            <a:ext cx="11673840" cy="4795521"/>
          </a:xfrm>
          <a:prstGeom prst="wedgeRoundRectCallout">
            <a:avLst>
              <a:gd name="adj1" fmla="val -34295"/>
              <a:gd name="adj2" fmla="val 632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2685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Padlet.com</a:t>
            </a:r>
          </a:p>
          <a:p>
            <a:pPr defTabSz="457200"/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38/39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PP 10; SĐTD: 11; World: 17)</a:t>
            </a:r>
          </a:p>
          <a:p>
            <a:pPr defTabSz="457200"/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- 14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altLang="zh-CN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Khang, </a:t>
            </a:r>
            <a:r>
              <a:rPr lang="en-US" altLang="zh-CN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An, Mai Anh, </a:t>
            </a:r>
            <a:r>
              <a:rPr lang="en-US" altLang="zh-CN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457200"/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8D36995-4557-14ED-1D67-F1555EDA6800}"/>
              </a:ext>
            </a:extLst>
          </p:cNvPr>
          <p:cNvSpPr txBox="1"/>
          <p:nvPr/>
        </p:nvSpPr>
        <p:spPr>
          <a:xfrm>
            <a:off x="1026160" y="345440"/>
            <a:ext cx="9601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ife Savers"/>
              <a:buNone/>
              <a:defRPr sz="5400" b="1" i="0" u="none" strike="noStrike" cap="none">
                <a:solidFill>
                  <a:schemeClr val="lt2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E7E6E6"/>
              </a:buClr>
              <a:defRPr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35943-AC39-62CD-3582-5F0321EDE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96325-DBF8-8172-1C38-1A544B5CA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图片 30">
            <a:extLst>
              <a:ext uri="{FF2B5EF4-FFF2-40B4-BE49-F238E27FC236}">
                <a16:creationId xmlns:a16="http://schemas.microsoft.com/office/drawing/2014/main" id="{2454A79E-3F53-ED06-1C16-F047B2CC8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2384" r="16046" b="31578"/>
          <a:stretch>
            <a:fillRect/>
          </a:stretch>
        </p:blipFill>
        <p:spPr>
          <a:xfrm>
            <a:off x="0" y="65088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1CC280-D390-3889-AB45-E48E81F35BE9}"/>
              </a:ext>
            </a:extLst>
          </p:cNvPr>
          <p:cNvSpPr txBox="1"/>
          <p:nvPr/>
        </p:nvSpPr>
        <p:spPr>
          <a:xfrm>
            <a:off x="1896386" y="2055813"/>
            <a:ext cx="90313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Thượng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3884251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9">
            <a:extLst>
              <a:ext uri="{FF2B5EF4-FFF2-40B4-BE49-F238E27FC236}">
                <a16:creationId xmlns:a16="http://schemas.microsoft.com/office/drawing/2014/main" id="{A3F05365-5557-29B7-4E28-7ED9F48B1DA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30">
              <a:extLst>
                <a:ext uri="{FF2B5EF4-FFF2-40B4-BE49-F238E27FC236}">
                  <a16:creationId xmlns:a16="http://schemas.microsoft.com/office/drawing/2014/main" id="{553CA394-D600-3E3D-8644-22ED5D255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6" name="直接连接符 37">
              <a:extLst>
                <a:ext uri="{FF2B5EF4-FFF2-40B4-BE49-F238E27FC236}">
                  <a16:creationId xmlns:a16="http://schemas.microsoft.com/office/drawing/2014/main" id="{8EB389A5-C54F-E8B4-6B03-6C65B7D5B884}"/>
                </a:ext>
              </a:extLst>
            </p:cNvPr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FA8A6F9-6A18-1717-D9CD-B2FE86EE7542}"/>
              </a:ext>
            </a:extLst>
          </p:cNvPr>
          <p:cNvSpPr/>
          <p:nvPr/>
        </p:nvSpPr>
        <p:spPr>
          <a:xfrm>
            <a:off x="701040" y="4815842"/>
            <a:ext cx="10464800" cy="1911184"/>
          </a:xfrm>
          <a:prstGeom prst="wedgeRoundRectCallout">
            <a:avLst>
              <a:gd name="adj1" fmla="val -34295"/>
              <a:gd name="adj2" fmla="val 632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2685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Lễ hội Đền Thượng Lào Cai 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diễn ra vào dịp Rằm tháng Giêng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(15- 1)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Âm </a:t>
            </a:r>
            <a:r>
              <a:rPr lang="vi-VN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lịch hàng năm,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</a:t>
            </a:r>
            <a:r>
              <a:rPr lang="vi-VN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trong những lễ hội lớn nhất của tỉnh, nhằm tôn vinh Hưng Đạo Đại Vương Trần Quốc Tuấn và các bậc tiền nhân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A24565F-5C06-B843-FCC9-067290A40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-3421"/>
            <a:ext cx="5380998" cy="468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ễ hội đền Thượng Lào Cai - ALONGWALKER">
            <a:extLst>
              <a:ext uri="{FF2B5EF4-FFF2-40B4-BE49-F238E27FC236}">
                <a16:creationId xmlns:a16="http://schemas.microsoft.com/office/drawing/2014/main" id="{1BAE7A4B-9198-05BA-B381-325E4CF86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9" y="-3421"/>
            <a:ext cx="4480560" cy="468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1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A7F62B3A-64A5-60E9-E80F-5D5EF4BCD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394460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5F6D9BE-C0AB-0A27-2ECC-68BC725279CC}"/>
              </a:ext>
            </a:extLst>
          </p:cNvPr>
          <p:cNvSpPr/>
          <p:nvPr/>
        </p:nvSpPr>
        <p:spPr>
          <a:xfrm>
            <a:off x="1111248" y="5669750"/>
            <a:ext cx="4438085" cy="1057275"/>
          </a:xfrm>
          <a:prstGeom prst="wedgeRoundRectCallout">
            <a:avLst>
              <a:gd name="adj1" fmla="val -34295"/>
              <a:gd name="adj2" fmla="val 632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2685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ctr"/>
            <a:r>
              <a:rPr lang="en-US" sz="2800" b="1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 rước kiệu</a:t>
            </a:r>
            <a:r>
              <a:rPr lang="en-US" sz="28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 dâng hương</a:t>
            </a:r>
            <a:r>
              <a:rPr lang="en-US" sz="2800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a384a66c3b8b87d5de9a 367265511">
            <a:extLst>
              <a:ext uri="{FF2B5EF4-FFF2-40B4-BE49-F238E27FC236}">
                <a16:creationId xmlns:a16="http://schemas.microsoft.com/office/drawing/2014/main" id="{1E30E29C-CF0C-1239-8BF8-BB9C8D35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9" y="-41221"/>
            <a:ext cx="6402464" cy="566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F4B81E4-6141-FD59-BB82-102DB53ED6AC}"/>
              </a:ext>
            </a:extLst>
          </p:cNvPr>
          <p:cNvSpPr/>
          <p:nvPr/>
        </p:nvSpPr>
        <p:spPr>
          <a:xfrm>
            <a:off x="7229758" y="3685793"/>
            <a:ext cx="2950562" cy="3097694"/>
          </a:xfrm>
          <a:prstGeom prst="wedgeRoundRectCallout">
            <a:avLst>
              <a:gd name="adj1" fmla="val -34295"/>
              <a:gd name="adj2" fmla="val 632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2685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hội</a:t>
            </a:r>
            <a:r>
              <a:rPr lang="en-US" sz="2400" b="1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nghệ thuật</a:t>
            </a:r>
            <a:r>
              <a:rPr lang="en-US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rgbClr val="0B57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 dân gian</a:t>
            </a:r>
            <a:r>
              <a:rPr lang="en-US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gian văn hóa</a:t>
            </a:r>
            <a:r>
              <a:rPr lang="en-US" sz="24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 lãm</a:t>
            </a:r>
            <a:r>
              <a:rPr lang="en-US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 chợ</a:t>
            </a:r>
            <a:r>
              <a:rPr lang="en-US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2" descr="Hấp dẫn các trò chơi dân gian tại Lễ hội đền Thượng | Báo Lào Cai điện tử">
            <a:extLst>
              <a:ext uri="{FF2B5EF4-FFF2-40B4-BE49-F238E27FC236}">
                <a16:creationId xmlns:a16="http://schemas.microsoft.com/office/drawing/2014/main" id="{23FDF8DF-2387-4039-4271-107CEBAD6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21" y="15240"/>
            <a:ext cx="3375134" cy="30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Sôi động các trò chơi dân gian tại Lễ hội đền Thượng | Báo Lào Cai điện tử">
            <a:extLst>
              <a:ext uri="{FF2B5EF4-FFF2-40B4-BE49-F238E27FC236}">
                <a16:creationId xmlns:a16="http://schemas.microsoft.com/office/drawing/2014/main" id="{0890BAF3-575A-C96D-460A-B338F60EA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732" y="36195"/>
            <a:ext cx="2961290" cy="30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Nhiều hoạt động hút khách tại lễ hội Đền Thượng ở Lào Cai">
            <a:extLst>
              <a:ext uri="{FF2B5EF4-FFF2-40B4-BE49-F238E27FC236}">
                <a16:creationId xmlns:a16="http://schemas.microsoft.com/office/drawing/2014/main" id="{2C5880FE-5281-A839-18D1-52E7FBD5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297" y="3525519"/>
            <a:ext cx="3190984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0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9">
            <a:extLst>
              <a:ext uri="{FF2B5EF4-FFF2-40B4-BE49-F238E27FC236}">
                <a16:creationId xmlns:a16="http://schemas.microsoft.com/office/drawing/2014/main" id="{0115DBF2-0C95-9FDC-6D0D-B79452B1AE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30">
              <a:extLst>
                <a:ext uri="{FF2B5EF4-FFF2-40B4-BE49-F238E27FC236}">
                  <a16:creationId xmlns:a16="http://schemas.microsoft.com/office/drawing/2014/main" id="{52D39139-36E0-455F-5D7C-0A02AC4B7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6" name="直接连接符 37">
              <a:extLst>
                <a:ext uri="{FF2B5EF4-FFF2-40B4-BE49-F238E27FC236}">
                  <a16:creationId xmlns:a16="http://schemas.microsoft.com/office/drawing/2014/main" id="{6FEA0FF2-1E4E-629F-711A-31D258A8BAE6}"/>
                </a:ext>
              </a:extLst>
            </p:cNvPr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23">
            <a:extLst>
              <a:ext uri="{FF2B5EF4-FFF2-40B4-BE49-F238E27FC236}">
                <a16:creationId xmlns:a16="http://schemas.microsoft.com/office/drawing/2014/main" id="{73B95557-F2CE-6EE7-9753-0CAB1E5AAB66}"/>
              </a:ext>
            </a:extLst>
          </p:cNvPr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824FCBD-7279-0498-4300-5FD41719F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079CC11-6C9D-B319-A0EE-20151B7E7743}"/>
                </a:ext>
              </a:extLst>
            </p:cNvPr>
            <p:cNvGrpSpPr/>
            <p:nvPr/>
          </p:nvGrpSpPr>
          <p:grpSpPr>
            <a:xfrm>
              <a:off x="1487643" y="1944961"/>
              <a:ext cx="4043102" cy="958232"/>
              <a:chOff x="814573" y="3332278"/>
              <a:chExt cx="2641931" cy="958232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6F629CA-B8F6-BAE9-C3D5-8DDC2A4919B6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958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0" i="0" dirty="0">
                    <a:solidFill>
                      <a:srgbClr val="001D35"/>
                    </a:solidFill>
                    <a:effectLst/>
                    <a:latin typeface="Google Sans"/>
                  </a:rPr>
                  <a:t>Tưởng nhớ và tôn vinh công lao của Quốc công Tiết chế Hưng Đạo Đại Vương Trần Quốc Tuấn</a:t>
                </a:r>
                <a:r>
                  <a:rPr lang="en-US" sz="2400" b="0" i="0" dirty="0">
                    <a:solidFill>
                      <a:srgbClr val="001D35"/>
                    </a:solidFill>
                    <a:effectLst/>
                    <a:latin typeface="Google Sans"/>
                  </a:rPr>
                  <a:t>.</a:t>
                </a:r>
                <a:endPara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937B8C6-946C-6781-A43B-5DEA36864C4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368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12" name="组合 26">
            <a:extLst>
              <a:ext uri="{FF2B5EF4-FFF2-40B4-BE49-F238E27FC236}">
                <a16:creationId xmlns:a16="http://schemas.microsoft.com/office/drawing/2014/main" id="{76D598B0-F163-3576-792D-5867938E2BD5}"/>
              </a:ext>
            </a:extLst>
          </p:cNvPr>
          <p:cNvGrpSpPr/>
          <p:nvPr/>
        </p:nvGrpSpPr>
        <p:grpSpPr>
          <a:xfrm>
            <a:off x="-520085" y="3914072"/>
            <a:ext cx="7349510" cy="2705803"/>
            <a:chOff x="613391" y="3437823"/>
            <a:chExt cx="5869296" cy="1902470"/>
          </a:xfrm>
        </p:grpSpPr>
        <p:pic>
          <p:nvPicPr>
            <p:cNvPr id="13" name="图片 11">
              <a:extLst>
                <a:ext uri="{FF2B5EF4-FFF2-40B4-BE49-F238E27FC236}">
                  <a16:creationId xmlns:a16="http://schemas.microsoft.com/office/drawing/2014/main" id="{B92E27FF-B24F-9ADA-DEA2-CF989CA81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4" name="组合 12">
              <a:extLst>
                <a:ext uri="{FF2B5EF4-FFF2-40B4-BE49-F238E27FC236}">
                  <a16:creationId xmlns:a16="http://schemas.microsoft.com/office/drawing/2014/main" id="{A8A9FA8A-DAE8-8674-E7E2-6C848A89014A}"/>
                </a:ext>
              </a:extLst>
            </p:cNvPr>
            <p:cNvGrpSpPr/>
            <p:nvPr/>
          </p:nvGrpSpPr>
          <p:grpSpPr>
            <a:xfrm>
              <a:off x="1489135" y="3762237"/>
              <a:ext cx="4041610" cy="891040"/>
              <a:chOff x="815548" y="3307465"/>
              <a:chExt cx="2640956" cy="891040"/>
            </a:xfrm>
          </p:grpSpPr>
          <p:sp>
            <p:nvSpPr>
              <p:cNvPr id="15" name="文本框 13">
                <a:extLst>
                  <a:ext uri="{FF2B5EF4-FFF2-40B4-BE49-F238E27FC236}">
                    <a16:creationId xmlns:a16="http://schemas.microsoft.com/office/drawing/2014/main" id="{14C2C155-8D5A-682A-67AF-E8B043E62F6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843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vi-VN" sz="2400" b="0" i="0" dirty="0">
                    <a:solidFill>
                      <a:srgbClr val="001D35"/>
                    </a:solidFill>
                    <a:effectLst/>
                    <a:latin typeface="Google Sans"/>
                  </a:rPr>
                  <a:t> Khơi dậy lòng yêu nước, tinh thần niềm tự hào dân tộc về lịch sử chống ngoại xâm</a:t>
                </a:r>
              </a:p>
            </p:txBody>
          </p:sp>
          <p:sp>
            <p:nvSpPr>
              <p:cNvPr id="16" name="文本框 14">
                <a:extLst>
                  <a:ext uri="{FF2B5EF4-FFF2-40B4-BE49-F238E27FC236}">
                    <a16:creationId xmlns:a16="http://schemas.microsoft.com/office/drawing/2014/main" id="{EC73FF11-3E0F-15B2-932B-3A012A703C7F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32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17" name="组合 25">
            <a:extLst>
              <a:ext uri="{FF2B5EF4-FFF2-40B4-BE49-F238E27FC236}">
                <a16:creationId xmlns:a16="http://schemas.microsoft.com/office/drawing/2014/main" id="{549C8960-6C0F-284A-CEB2-A886D84F6EB2}"/>
              </a:ext>
            </a:extLst>
          </p:cNvPr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ECFB1772-F461-36E8-66A9-9FB320773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19" name="组合 20">
              <a:extLst>
                <a:ext uri="{FF2B5EF4-FFF2-40B4-BE49-F238E27FC236}">
                  <a16:creationId xmlns:a16="http://schemas.microsoft.com/office/drawing/2014/main" id="{333A9F69-13ED-0439-B495-A2B3852AE564}"/>
                </a:ext>
              </a:extLst>
            </p:cNvPr>
            <p:cNvGrpSpPr/>
            <p:nvPr/>
          </p:nvGrpSpPr>
          <p:grpSpPr>
            <a:xfrm>
              <a:off x="7060405" y="3762237"/>
              <a:ext cx="4045745" cy="903217"/>
              <a:chOff x="859116" y="3307465"/>
              <a:chExt cx="2643658" cy="903217"/>
            </a:xfrm>
          </p:grpSpPr>
          <p:sp>
            <p:nvSpPr>
              <p:cNvPr id="20" name="文本框 21">
                <a:extLst>
                  <a:ext uri="{FF2B5EF4-FFF2-40B4-BE49-F238E27FC236}">
                    <a16:creationId xmlns:a16="http://schemas.microsoft.com/office/drawing/2014/main" id="{515206AC-3C58-DBA7-0BE5-D57657CBADA6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606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vi-VN" sz="2400" i="0" dirty="0">
                    <a:solidFill>
                      <a:srgbClr val="001D35"/>
                    </a:solidFill>
                    <a:effectLst/>
                    <a:latin typeface="Google Sans"/>
                  </a:rPr>
                  <a:t>Gìn giữ và phát huy </a:t>
                </a:r>
                <a:r>
                  <a:rPr lang="vi-VN" sz="2400" b="0" i="0" dirty="0">
                    <a:solidFill>
                      <a:srgbClr val="001D35"/>
                    </a:solidFill>
                    <a:effectLst/>
                    <a:latin typeface="Google Sans"/>
                  </a:rPr>
                  <a:t>giá trị văn hóa, bản sắc các dân tộc tại Lào Cai. </a:t>
                </a:r>
              </a:p>
            </p:txBody>
          </p:sp>
          <p:sp>
            <p:nvSpPr>
              <p:cNvPr id="21" name="文本框 22">
                <a:extLst>
                  <a:ext uri="{FF2B5EF4-FFF2-40B4-BE49-F238E27FC236}">
                    <a16:creationId xmlns:a16="http://schemas.microsoft.com/office/drawing/2014/main" id="{C73252C1-78C1-625C-F7D3-42EC0FF813DA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336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5429BBE-45E0-8008-0302-979BDACECD90}"/>
              </a:ext>
            </a:extLst>
          </p:cNvPr>
          <p:cNvSpPr txBox="1"/>
          <p:nvPr/>
        </p:nvSpPr>
        <p:spPr>
          <a:xfrm>
            <a:off x="2140226" y="90695"/>
            <a:ext cx="9031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Thượng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14AC24F8-49EB-7AA4-2C4F-4B6BF72D6FE5}"/>
              </a:ext>
            </a:extLst>
          </p:cNvPr>
          <p:cNvGrpSpPr/>
          <p:nvPr/>
        </p:nvGrpSpPr>
        <p:grpSpPr>
          <a:xfrm>
            <a:off x="5823565" y="3942647"/>
            <a:ext cx="7349510" cy="2705803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95E68D6D-905F-00AB-CC85-283F36977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798BD557-F827-9C41-9EBE-F6AEF5A90801}"/>
                </a:ext>
              </a:extLst>
            </p:cNvPr>
            <p:cNvSpPr txBox="1"/>
            <p:nvPr/>
          </p:nvSpPr>
          <p:spPr>
            <a:xfrm>
              <a:off x="1489135" y="3762237"/>
              <a:ext cx="3911542" cy="584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Xây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dựng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sản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phẩm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du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lịch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tâm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linh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đặc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sắc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,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thu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hút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du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khách</a:t>
              </a:r>
              <a:r>
                <a:rPr lang="en-US" sz="2400" b="0" i="0" dirty="0">
                  <a:solidFill>
                    <a:srgbClr val="001D35"/>
                  </a:solidFill>
                  <a:effectLst/>
                  <a:latin typeface="Google Sans"/>
                </a:rPr>
                <a:t> du </a:t>
              </a:r>
              <a:r>
                <a:rPr lang="en-US" sz="2400" b="0" i="0" dirty="0" err="1">
                  <a:solidFill>
                    <a:srgbClr val="001D35"/>
                  </a:solidFill>
                  <a:effectLst/>
                  <a:latin typeface="Google Sans"/>
                </a:rPr>
                <a:t>lịch</a:t>
              </a:r>
              <a:endParaRPr lang="en-US" sz="2400" b="0" i="0" dirty="0">
                <a:solidFill>
                  <a:srgbClr val="001D35"/>
                </a:solidFill>
                <a:effectLst/>
                <a:latin typeface="Google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40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9282DB8C-A897-8C60-DB72-19B70AABF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5CA86B6-3D30-92F8-6076-E7F979862182}"/>
              </a:ext>
            </a:extLst>
          </p:cNvPr>
          <p:cNvSpPr txBox="1"/>
          <p:nvPr/>
        </p:nvSpPr>
        <p:spPr>
          <a:xfrm>
            <a:off x="1178560" y="1270000"/>
            <a:ext cx="9601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ife Savers"/>
              <a:buNone/>
              <a:defRPr sz="5400" b="1" i="0" u="none" strike="noStrike" cap="none">
                <a:solidFill>
                  <a:schemeClr val="lt2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E7E6E6"/>
              </a:buClr>
              <a:defRPr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rgbClr val="E7E6E6"/>
              </a:buClr>
              <a:defRPr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Cai</a:t>
            </a:r>
          </a:p>
        </p:txBody>
      </p:sp>
    </p:spTree>
    <p:extLst>
      <p:ext uri="{BB962C8B-B14F-4D97-AF65-F5344CB8AC3E}">
        <p14:creationId xmlns:p14="http://schemas.microsoft.com/office/powerpoint/2010/main" val="13601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19566658"/>
            <a:ext cx="12192000" cy="10562821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8E5736B0-8164-9522-0EE3-1785B933F973}"/>
              </a:ext>
            </a:extLst>
          </p:cNvPr>
          <p:cNvSpPr/>
          <p:nvPr/>
        </p:nvSpPr>
        <p:spPr>
          <a:xfrm>
            <a:off x="2057400" y="181425"/>
            <a:ext cx="8077200" cy="854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</a:t>
            </a:r>
            <a:endParaRPr lang="en-VN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7EDAB-2AAC-BAB4-9A6F-DC74D1FD8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" y="1595120"/>
            <a:ext cx="9519920" cy="474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à ở truyền thống của dân tộc Giáy ở Sapa">
            <a:extLst>
              <a:ext uri="{FF2B5EF4-FFF2-40B4-BE49-F238E27FC236}">
                <a16:creationId xmlns:a16="http://schemas.microsoft.com/office/drawing/2014/main" id="{DE454124-EFB2-D3EA-AC57-A888D617E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20" y="741680"/>
            <a:ext cx="8717280" cy="58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B0C93F26-F634-EABA-F19C-D964C29A7D51}"/>
              </a:ext>
            </a:extLst>
          </p:cNvPr>
          <p:cNvSpPr/>
          <p:nvPr/>
        </p:nvSpPr>
        <p:spPr>
          <a:xfrm>
            <a:off x="2057400" y="181425"/>
            <a:ext cx="8077200" cy="854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Giáy</a:t>
            </a:r>
            <a:endParaRPr lang="en-VN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7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2384" r="16046" b="31578"/>
          <a:stretch>
            <a:fillRect/>
          </a:stretch>
        </p:blipFill>
        <p:spPr>
          <a:xfrm>
            <a:off x="0" y="160338"/>
            <a:ext cx="12192000" cy="6858000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CEF73E93-6E51-2CD7-C78A-5C8E797ACFBE}"/>
              </a:ext>
            </a:extLst>
          </p:cNvPr>
          <p:cNvSpPr/>
          <p:nvPr/>
        </p:nvSpPr>
        <p:spPr>
          <a:xfrm>
            <a:off x="1981200" y="322184"/>
            <a:ext cx="8229600" cy="10443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36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" descr="Xôn xao hình ảnh nước SÔNG HỒNG đột ngột chuyển màu hồng đậ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Nhà ở của người Hà Nhì">
            <a:extLst>
              <a:ext uri="{FF2B5EF4-FFF2-40B4-BE49-F238E27FC236}">
                <a16:creationId xmlns:a16="http://schemas.microsoft.com/office/drawing/2014/main" id="{83485157-DF48-DC7E-B591-FEA490D8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45923"/>
            <a:ext cx="9916160" cy="502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1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2384" r="16046" b="315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115EB-AAE1-9C94-A232-727BE6269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320" y="1668780"/>
            <a:ext cx="7833360" cy="489204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F4FA179-2D90-7906-D727-5AB4FE8D3CDA}"/>
              </a:ext>
            </a:extLst>
          </p:cNvPr>
          <p:cNvSpPr txBox="1"/>
          <p:nvPr/>
        </p:nvSpPr>
        <p:spPr>
          <a:xfrm>
            <a:off x="1295400" y="0"/>
            <a:ext cx="9601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ife Savers"/>
              <a:buNone/>
              <a:defRPr sz="5400" b="1" i="0" u="none" strike="noStrike" cap="none">
                <a:solidFill>
                  <a:schemeClr val="lt2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E7E6E6"/>
              </a:buClr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2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17121E-3A2E-22AC-F8E5-970A0F14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54" y="2690542"/>
            <a:ext cx="2321565" cy="4099906"/>
          </a:xfrm>
          <a:prstGeom prst="rect">
            <a:avLst/>
          </a:prstGeom>
        </p:spPr>
      </p:pic>
      <p:sp>
        <p:nvSpPr>
          <p:cNvPr id="6" name="矩形 18">
            <a:extLst>
              <a:ext uri="{FF2B5EF4-FFF2-40B4-BE49-F238E27FC236}">
                <a16:creationId xmlns:a16="http://schemas.microsoft.com/office/drawing/2014/main" id="{898087AD-5C32-5EFF-ED62-3C2DA1C5269A}"/>
              </a:ext>
            </a:extLst>
          </p:cNvPr>
          <p:cNvSpPr/>
          <p:nvPr/>
        </p:nvSpPr>
        <p:spPr>
          <a:xfrm>
            <a:off x="1438421" y="1939165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11321E67-9680-94D9-3E10-253495370469}"/>
              </a:ext>
            </a:extLst>
          </p:cNvPr>
          <p:cNvSpPr/>
          <p:nvPr/>
        </p:nvSpPr>
        <p:spPr>
          <a:xfrm>
            <a:off x="1008121" y="1514735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38E4-594D-D4B6-B9D3-B5A35C4F0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61" y="1536751"/>
            <a:ext cx="7560644" cy="2677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17121E-3A2E-22AC-F8E5-970A0F14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54" y="2690542"/>
            <a:ext cx="2321565" cy="4099906"/>
          </a:xfrm>
          <a:prstGeom prst="rect">
            <a:avLst/>
          </a:prstGeom>
        </p:spPr>
      </p:pic>
      <p:sp>
        <p:nvSpPr>
          <p:cNvPr id="6" name="矩形 18">
            <a:extLst>
              <a:ext uri="{FF2B5EF4-FFF2-40B4-BE49-F238E27FC236}">
                <a16:creationId xmlns:a16="http://schemas.microsoft.com/office/drawing/2014/main" id="{898087AD-5C32-5EFF-ED62-3C2DA1C5269A}"/>
              </a:ext>
            </a:extLst>
          </p:cNvPr>
          <p:cNvSpPr/>
          <p:nvPr/>
        </p:nvSpPr>
        <p:spPr>
          <a:xfrm>
            <a:off x="1438421" y="1939165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11321E67-9680-94D9-3E10-253495370469}"/>
              </a:ext>
            </a:extLst>
          </p:cNvPr>
          <p:cNvSpPr/>
          <p:nvPr/>
        </p:nvSpPr>
        <p:spPr>
          <a:xfrm>
            <a:off x="1008121" y="1514735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C07AA-6D0F-52C4-ECF1-D18369C1C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573" y="1604670"/>
            <a:ext cx="64928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35">
            <a:extLst>
              <a:ext uri="{FF2B5EF4-FFF2-40B4-BE49-F238E27FC236}">
                <a16:creationId xmlns:a16="http://schemas.microsoft.com/office/drawing/2014/main" id="{E7A5D241-1BFD-CDBA-C617-6626BD8DB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4" name="Hình chữ nhật: Góc Tròn 15">
            <a:extLst>
              <a:ext uri="{FF2B5EF4-FFF2-40B4-BE49-F238E27FC236}">
                <a16:creationId xmlns:a16="http://schemas.microsoft.com/office/drawing/2014/main" id="{4C87159E-E85F-9D62-2DD1-3B46BCDACE89}"/>
              </a:ext>
            </a:extLst>
          </p:cNvPr>
          <p:cNvSpPr/>
          <p:nvPr/>
        </p:nvSpPr>
        <p:spPr>
          <a:xfrm>
            <a:off x="3962707" y="1047750"/>
            <a:ext cx="7572067" cy="2445149"/>
          </a:xfrm>
          <a:custGeom>
            <a:avLst/>
            <a:gdLst>
              <a:gd name="connsiteX0" fmla="*/ 0 w 7572067"/>
              <a:gd name="connsiteY0" fmla="*/ 407533 h 2445149"/>
              <a:gd name="connsiteX1" fmla="*/ 407533 w 7572067"/>
              <a:gd name="connsiteY1" fmla="*/ 0 h 2445149"/>
              <a:gd name="connsiteX2" fmla="*/ 7164534 w 7572067"/>
              <a:gd name="connsiteY2" fmla="*/ 0 h 2445149"/>
              <a:gd name="connsiteX3" fmla="*/ 7572067 w 7572067"/>
              <a:gd name="connsiteY3" fmla="*/ 407533 h 2445149"/>
              <a:gd name="connsiteX4" fmla="*/ 7572067 w 7572067"/>
              <a:gd name="connsiteY4" fmla="*/ 2037616 h 2445149"/>
              <a:gd name="connsiteX5" fmla="*/ 7164534 w 7572067"/>
              <a:gd name="connsiteY5" fmla="*/ 2445149 h 2445149"/>
              <a:gd name="connsiteX6" fmla="*/ 407533 w 7572067"/>
              <a:gd name="connsiteY6" fmla="*/ 2445149 h 2445149"/>
              <a:gd name="connsiteX7" fmla="*/ 0 w 7572067"/>
              <a:gd name="connsiteY7" fmla="*/ 2037616 h 2445149"/>
              <a:gd name="connsiteX8" fmla="*/ 0 w 7572067"/>
              <a:gd name="connsiteY8" fmla="*/ 407533 h 244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2445149" fill="none" extrusionOk="0">
                <a:moveTo>
                  <a:pt x="0" y="407533"/>
                </a:moveTo>
                <a:cubicBezTo>
                  <a:pt x="16767" y="164388"/>
                  <a:pt x="154181" y="27312"/>
                  <a:pt x="407533" y="0"/>
                </a:cubicBezTo>
                <a:cubicBezTo>
                  <a:pt x="3775020" y="22936"/>
                  <a:pt x="4802384" y="-134525"/>
                  <a:pt x="7164534" y="0"/>
                </a:cubicBezTo>
                <a:cubicBezTo>
                  <a:pt x="7395359" y="-25739"/>
                  <a:pt x="7553851" y="180197"/>
                  <a:pt x="7572067" y="407533"/>
                </a:cubicBezTo>
                <a:cubicBezTo>
                  <a:pt x="7654444" y="787225"/>
                  <a:pt x="7453175" y="1304794"/>
                  <a:pt x="7572067" y="2037616"/>
                </a:cubicBezTo>
                <a:cubicBezTo>
                  <a:pt x="7545155" y="2256270"/>
                  <a:pt x="7404637" y="2438356"/>
                  <a:pt x="7164534" y="2445149"/>
                </a:cubicBezTo>
                <a:cubicBezTo>
                  <a:pt x="5175703" y="2356577"/>
                  <a:pt x="3607299" y="2425960"/>
                  <a:pt x="407533" y="2445149"/>
                </a:cubicBezTo>
                <a:cubicBezTo>
                  <a:pt x="166171" y="2462102"/>
                  <a:pt x="-18375" y="2233763"/>
                  <a:pt x="0" y="2037616"/>
                </a:cubicBezTo>
                <a:cubicBezTo>
                  <a:pt x="-67319" y="1334745"/>
                  <a:pt x="-145802" y="1154147"/>
                  <a:pt x="0" y="407533"/>
                </a:cubicBezTo>
                <a:close/>
              </a:path>
              <a:path w="7572067" h="2445149" stroke="0" extrusionOk="0">
                <a:moveTo>
                  <a:pt x="0" y="407533"/>
                </a:moveTo>
                <a:cubicBezTo>
                  <a:pt x="36236" y="203376"/>
                  <a:pt x="177886" y="14086"/>
                  <a:pt x="407533" y="0"/>
                </a:cubicBezTo>
                <a:cubicBezTo>
                  <a:pt x="2608985" y="-9402"/>
                  <a:pt x="3904729" y="-138905"/>
                  <a:pt x="7164534" y="0"/>
                </a:cubicBezTo>
                <a:cubicBezTo>
                  <a:pt x="7403209" y="-4769"/>
                  <a:pt x="7572973" y="185445"/>
                  <a:pt x="7572067" y="407533"/>
                </a:cubicBezTo>
                <a:cubicBezTo>
                  <a:pt x="7445420" y="1155767"/>
                  <a:pt x="7561249" y="1322328"/>
                  <a:pt x="7572067" y="2037616"/>
                </a:cubicBezTo>
                <a:cubicBezTo>
                  <a:pt x="7608134" y="2283788"/>
                  <a:pt x="7387490" y="2486580"/>
                  <a:pt x="7164534" y="2445149"/>
                </a:cubicBezTo>
                <a:cubicBezTo>
                  <a:pt x="4288276" y="2422816"/>
                  <a:pt x="3050304" y="2363700"/>
                  <a:pt x="407533" y="2445149"/>
                </a:cubicBezTo>
                <a:cubicBezTo>
                  <a:pt x="174266" y="2472483"/>
                  <a:pt x="22964" y="2253619"/>
                  <a:pt x="0" y="2037616"/>
                </a:cubicBezTo>
                <a:cubicBezTo>
                  <a:pt x="-137008" y="1678635"/>
                  <a:pt x="49868" y="1122045"/>
                  <a:pt x="0" y="40753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9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38987" y="-4744096"/>
            <a:ext cx="9991368" cy="9991368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15136" y="1852065"/>
            <a:ext cx="8317436" cy="1609899"/>
            <a:chOff x="2439802" y="1781714"/>
            <a:chExt cx="7693144" cy="1609899"/>
          </a:xfrm>
        </p:grpSpPr>
        <p:sp>
          <p:nvSpPr>
            <p:cNvPr id="8" name="TextBox 16"/>
            <p:cNvSpPr txBox="1"/>
            <p:nvPr/>
          </p:nvSpPr>
          <p:spPr>
            <a:xfrm>
              <a:off x="2439802" y="1821953"/>
              <a:ext cx="76206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 panose="02000000000000000000" pitchFamily="2" charset="-122"/>
                  <a:cs typeface="Calibri" panose="020F0502020204030204" pitchFamily="34" charset="0"/>
                </a:rPr>
                <a:t>CHÀO TẠM BIỆT!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9" name="TextBox 16"/>
            <p:cNvSpPr txBox="1"/>
            <p:nvPr/>
          </p:nvSpPr>
          <p:spPr>
            <a:xfrm>
              <a:off x="2512287" y="1781714"/>
              <a:ext cx="76206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E6A8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 panose="02000000000000000000" pitchFamily="2" charset="-122"/>
                  <a:cs typeface="Calibri" panose="020F0502020204030204" pitchFamily="34" charset="0"/>
                </a:rPr>
                <a:t>CHÀO TẠM BIỆT!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E6A8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 panose="02000000000000000000" pitchFamily="2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05C23C24-C55C-978B-DCD9-D5A457D66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F682BBC-C680-EB39-1174-25B2947CA315}"/>
              </a:ext>
            </a:extLst>
          </p:cNvPr>
          <p:cNvSpPr/>
          <p:nvPr/>
        </p:nvSpPr>
        <p:spPr>
          <a:xfrm>
            <a:off x="1391920" y="640080"/>
            <a:ext cx="9662160" cy="3149600"/>
          </a:xfrm>
          <a:prstGeom prst="wedgeRoundRectCallout">
            <a:avLst>
              <a:gd name="adj1" fmla="val -34295"/>
              <a:gd name="adj2" fmla="val 632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2685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video,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video.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90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ón ăn LC">
            <a:hlinkClick r:id="" action="ppaction://media"/>
            <a:extLst>
              <a:ext uri="{FF2B5EF4-FFF2-40B4-BE49-F238E27FC236}">
                <a16:creationId xmlns:a16="http://schemas.microsoft.com/office/drawing/2014/main" id="{B0CB7CF0-F555-AA42-DA0A-5C79199E6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4"/>
            <a:ext cx="11931016" cy="675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61D613-5278-F9F6-3436-A6432BAE5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" y="0"/>
            <a:ext cx="12192000" cy="6858000"/>
          </a:xfrm>
          <a:prstGeom prst="rect">
            <a:avLst/>
          </a:prstGeom>
        </p:spPr>
      </p:pic>
      <p:sp>
        <p:nvSpPr>
          <p:cNvPr id="3" name="d">
            <a:extLst>
              <a:ext uri="{FF2B5EF4-FFF2-40B4-BE49-F238E27FC236}">
                <a16:creationId xmlns:a16="http://schemas.microsoft.com/office/drawing/2014/main" id="{34465AC9-1551-FC48-8C5C-DB20ECD9DAF5}"/>
              </a:ext>
            </a:extLst>
          </p:cNvPr>
          <p:cNvSpPr/>
          <p:nvPr/>
        </p:nvSpPr>
        <p:spPr>
          <a:xfrm>
            <a:off x="3350228" y="3912913"/>
            <a:ext cx="5746496" cy="1202273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kumimoji="0" lang="en-US" sz="5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FE6D95-B72A-4CEB-9ACB-4CC07449F270}"/>
              </a:ext>
            </a:extLst>
          </p:cNvPr>
          <p:cNvSpPr/>
          <p:nvPr/>
        </p:nvSpPr>
        <p:spPr>
          <a:xfrm>
            <a:off x="597408" y="21742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5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 cố </a:t>
            </a:r>
            <a:r>
              <a:rPr lang="vi-VN" sz="5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 món ăn truyền thống của người </a:t>
            </a:r>
            <a:r>
              <a:rPr lang="en-US" sz="5400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5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vi-VN" sz="5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Lào Cai</a:t>
            </a:r>
            <a:r>
              <a:rPr lang="en-US" sz="5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5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5400" b="0" i="0" dirty="0">
              <a:solidFill>
                <a:srgbClr val="0B57D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8F0D306E-F7BF-749A-0281-BA66C448DCED}"/>
              </a:ext>
            </a:extLst>
          </p:cNvPr>
          <p:cNvSpPr/>
          <p:nvPr/>
        </p:nvSpPr>
        <p:spPr>
          <a:xfrm>
            <a:off x="3364461" y="5465637"/>
            <a:ext cx="5718030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4C2F320F-0107-36EE-A257-98DA507F51AA}"/>
              </a:ext>
            </a:extLst>
          </p:cNvPr>
          <p:cNvSpPr/>
          <p:nvPr/>
        </p:nvSpPr>
        <p:spPr>
          <a:xfrm>
            <a:off x="3370827" y="2373202"/>
            <a:ext cx="5759228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4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H'Mông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úng">
            <a:extLst>
              <a:ext uri="{FF2B5EF4-FFF2-40B4-BE49-F238E27FC236}">
                <a16:creationId xmlns:a16="http://schemas.microsoft.com/office/drawing/2014/main" id="{B89C0439-0B03-8D18-7CA0-2D19389C3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275" y="2036134"/>
            <a:ext cx="1375107" cy="1562122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04BF94D-5170-4426-23AE-240862DC8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FEE7D04-DADD-15FA-B0FA-CA2165829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5817E3-726A-34E2-0EF9-279B05488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4B6949-4B86-9C98-6A59-D4F9589D0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87DC38-20FE-239A-C329-18D76E89391F}"/>
              </a:ext>
            </a:extLst>
          </p:cNvPr>
          <p:cNvSpPr/>
          <p:nvPr/>
        </p:nvSpPr>
        <p:spPr>
          <a:xfrm>
            <a:off x="597408" y="21742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Món ăn </a:t>
            </a:r>
            <a:r>
              <a:rPr lang="en-US" sz="4400" b="1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400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4400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thể được bảo quản trong vòng</a:t>
            </a:r>
            <a:r>
              <a:rPr lang="en-US" sz="4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7584B91A-916C-6FE3-414A-39D3A3176B93}"/>
              </a:ext>
            </a:extLst>
          </p:cNvPr>
          <p:cNvSpPr/>
          <p:nvPr/>
        </p:nvSpPr>
        <p:spPr>
          <a:xfrm>
            <a:off x="3751262" y="2306485"/>
            <a:ext cx="4689475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5B607CBB-3872-5471-A796-EC76734505FC}"/>
              </a:ext>
            </a:extLst>
          </p:cNvPr>
          <p:cNvSpPr/>
          <p:nvPr/>
        </p:nvSpPr>
        <p:spPr>
          <a:xfrm>
            <a:off x="3832034" y="3875241"/>
            <a:ext cx="4613275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tháng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Đúng">
            <a:extLst>
              <a:ext uri="{FF2B5EF4-FFF2-40B4-BE49-F238E27FC236}">
                <a16:creationId xmlns:a16="http://schemas.microsoft.com/office/drawing/2014/main" id="{B4622F46-248D-17B4-8223-06251F1AF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445" y="3626450"/>
            <a:ext cx="1451063" cy="1451063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A4BF6E-B38A-89E3-FCCF-8E97F6434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7DBFF2F-B7CD-47F7-F3A5-89491B9A04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9FC3BA5-4391-9715-5F8F-BCF646CD7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sp>
        <p:nvSpPr>
          <p:cNvPr id="19" name="d">
            <a:extLst>
              <a:ext uri="{FF2B5EF4-FFF2-40B4-BE49-F238E27FC236}">
                <a16:creationId xmlns:a16="http://schemas.microsoft.com/office/drawing/2014/main" id="{25BA66E2-3C00-1B31-9B41-8B8C59756EC7}"/>
              </a:ext>
            </a:extLst>
          </p:cNvPr>
          <p:cNvSpPr/>
          <p:nvPr/>
        </p:nvSpPr>
        <p:spPr>
          <a:xfrm>
            <a:off x="3832034" y="5443997"/>
            <a:ext cx="4613275" cy="1202273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8 - 9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9" grpId="0" animBg="1"/>
          <p:bldP spid="19" grpId="1" animBg="1"/>
          <p:bldP spid="19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9" grpId="0" animBg="1"/>
          <p:bldP spid="19" grpId="1" animBg="1"/>
          <p:bldP spid="19" grpId="2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3B160A-A811-2C2D-05B5-463D423A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">
            <a:extLst>
              <a:ext uri="{FF2B5EF4-FFF2-40B4-BE49-F238E27FC236}">
                <a16:creationId xmlns:a16="http://schemas.microsoft.com/office/drawing/2014/main" id="{89E92768-F217-FB17-5528-8DC03AA6C432}"/>
              </a:ext>
            </a:extLst>
          </p:cNvPr>
          <p:cNvSpPr/>
          <p:nvPr/>
        </p:nvSpPr>
        <p:spPr>
          <a:xfrm>
            <a:off x="2071868" y="3887888"/>
            <a:ext cx="8328680" cy="1202273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E502E-1996-7571-0409-DD1C822B0E7A}"/>
              </a:ext>
            </a:extLst>
          </p:cNvPr>
          <p:cNvSpPr/>
          <p:nvPr/>
        </p:nvSpPr>
        <p:spPr>
          <a:xfrm>
            <a:off x="597408" y="21742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vi-VN" sz="48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làm từ</a:t>
            </a:r>
            <a:r>
              <a:rPr lang="en-US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b="0" i="0" dirty="0">
              <a:solidFill>
                <a:srgbClr val="0B57D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14E6BF29-DA1E-79C5-007B-CA12998F306E}"/>
              </a:ext>
            </a:extLst>
          </p:cNvPr>
          <p:cNvSpPr/>
          <p:nvPr/>
        </p:nvSpPr>
        <p:spPr>
          <a:xfrm>
            <a:off x="1952289" y="2368976"/>
            <a:ext cx="8287422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nạc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8928D90B-1597-A7B6-A255-5A5B31715BFF}"/>
              </a:ext>
            </a:extLst>
          </p:cNvPr>
          <p:cNvSpPr/>
          <p:nvPr/>
        </p:nvSpPr>
        <p:spPr>
          <a:xfrm>
            <a:off x="2071868" y="5472099"/>
            <a:ext cx="8328680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noProof="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5400" dirty="0" err="1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hịt</a:t>
            </a:r>
            <a:r>
              <a:rPr lang="vi-VN" sz="54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nửa nạc nửa mỡ 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úng">
            <a:extLst>
              <a:ext uri="{FF2B5EF4-FFF2-40B4-BE49-F238E27FC236}">
                <a16:creationId xmlns:a16="http://schemas.microsoft.com/office/drawing/2014/main" id="{04C7A173-CB0E-2A8B-1E2B-8F852251B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976" y="5339737"/>
            <a:ext cx="1194208" cy="130277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5A738AD-AD74-0188-E2BC-A59A3166E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303E7F-D14E-B68D-CE2D-785F84FC7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D830FAE-ADE3-EF99-7379-983D6A506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6"/>
          <p:cNvSpPr txBox="1"/>
          <p:nvPr/>
        </p:nvSpPr>
        <p:spPr>
          <a:xfrm>
            <a:off x="1682535" y="-215886"/>
            <a:ext cx="10408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23768" y="-163933"/>
            <a:ext cx="118349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83DE3-82B0-90B4-9EA3-8A821F29D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172" y="385489"/>
            <a:ext cx="5462489" cy="1444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9429" y="2246390"/>
            <a:ext cx="8252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BÀI 2: ĐỊA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EM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TIẾT 3)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2384" r="16046" b="31578"/>
          <a:stretch>
            <a:fillRect/>
          </a:stretch>
        </p:blipFill>
        <p:spPr>
          <a:xfrm>
            <a:off x="0" y="-12144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17121E-3A2E-22AC-F8E5-970A0F14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41" y="2860418"/>
            <a:ext cx="2321565" cy="4099906"/>
          </a:xfrm>
          <a:prstGeom prst="rect">
            <a:avLst/>
          </a:prstGeom>
        </p:spPr>
      </p:pic>
      <p:sp>
        <p:nvSpPr>
          <p:cNvPr id="6" name="矩形 18">
            <a:extLst>
              <a:ext uri="{FF2B5EF4-FFF2-40B4-BE49-F238E27FC236}">
                <a16:creationId xmlns:a16="http://schemas.microsoft.com/office/drawing/2014/main" id="{898087AD-5C32-5EFF-ED62-3C2DA1C5269A}"/>
              </a:ext>
            </a:extLst>
          </p:cNvPr>
          <p:cNvSpPr/>
          <p:nvPr/>
        </p:nvSpPr>
        <p:spPr>
          <a:xfrm>
            <a:off x="1985126" y="4103245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11321E67-9680-94D9-3E10-253495370469}"/>
              </a:ext>
            </a:extLst>
          </p:cNvPr>
          <p:cNvSpPr/>
          <p:nvPr/>
        </p:nvSpPr>
        <p:spPr>
          <a:xfrm>
            <a:off x="965068" y="1742169"/>
            <a:ext cx="8907179" cy="3862282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12F9224-0D37-D344-C5D2-3AD8E9894421}"/>
              </a:ext>
            </a:extLst>
          </p:cNvPr>
          <p:cNvSpPr txBox="1"/>
          <p:nvPr/>
        </p:nvSpPr>
        <p:spPr>
          <a:xfrm>
            <a:off x="762000" y="223895"/>
            <a:ext cx="9479280" cy="140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ife Savers"/>
              <a:buNone/>
              <a:defRPr sz="5400" b="1" i="0" u="none" strike="noStrike" cap="none">
                <a:solidFill>
                  <a:schemeClr val="lt2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5200"/>
              <a:buFont typeface="Life Savers"/>
              <a:buNone/>
              <a:tabLst/>
              <a:defRPr/>
            </a:pP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Tìm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hiểu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trang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phục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5200"/>
              <a:buFont typeface="Life Savers"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dân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tộc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tỉnh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Lào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fe Savers"/>
              </a:rPr>
              <a:t> Cai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ife Saver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B262AA-2AC7-C762-0D31-A2F106FA45F4}"/>
              </a:ext>
            </a:extLst>
          </p:cNvPr>
          <p:cNvSpPr/>
          <p:nvPr/>
        </p:nvSpPr>
        <p:spPr>
          <a:xfrm>
            <a:off x="1291395" y="2148037"/>
            <a:ext cx="84114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zh-CN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zh-CN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569</Words>
  <Application>Microsoft Office PowerPoint</Application>
  <PresentationFormat>Widescreen</PresentationFormat>
  <Paragraphs>61</Paragraphs>
  <Slides>22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#9Slide03 AmpleSoft Bold</vt:lpstr>
      <vt:lpstr>Arial</vt:lpstr>
      <vt:lpstr>Calibri</vt:lpstr>
      <vt:lpstr>Calibri Light</vt:lpstr>
      <vt:lpstr>Cambria</vt:lpstr>
      <vt:lpstr>Google Sans</vt:lpstr>
      <vt:lpstr>Life Savers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</cp:revision>
  <dcterms:created xsi:type="dcterms:W3CDTF">2025-09-23T09:56:45Z</dcterms:created>
  <dcterms:modified xsi:type="dcterms:W3CDTF">2025-09-25T13:04:41Z</dcterms:modified>
</cp:coreProperties>
</file>