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13"/>
  </p:notesMasterIdLst>
  <p:sldIdLst>
    <p:sldId id="322" r:id="rId2"/>
    <p:sldId id="337" r:id="rId3"/>
    <p:sldId id="320" r:id="rId4"/>
    <p:sldId id="353" r:id="rId5"/>
    <p:sldId id="354" r:id="rId6"/>
    <p:sldId id="355" r:id="rId7"/>
    <p:sldId id="356" r:id="rId8"/>
    <p:sldId id="327" r:id="rId9"/>
    <p:sldId id="358" r:id="rId10"/>
    <p:sldId id="359" r:id="rId11"/>
    <p:sldId id="330" r:id="rId12"/>
  </p:sldIdLst>
  <p:sldSz cx="6858000" cy="5143500"/>
  <p:notesSz cx="6858000" cy="9144000"/>
  <p:embeddedFontLst>
    <p:embeddedFont>
      <p:font typeface="Kalam" panose="020B0604020202020204" charset="0"/>
      <p:regular r:id="rId14"/>
      <p:bold r:id="rId15"/>
    </p:embeddedFont>
    <p:embeddedFont>
      <p:font typeface="Montserrat" panose="020B0604020202020204" charset="0"/>
      <p:regular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BEE7FB"/>
    <a:srgbClr val="B7D574"/>
    <a:srgbClr val="7EA131"/>
    <a:srgbClr val="8AB036"/>
    <a:srgbClr val="F95D51"/>
    <a:srgbClr val="FB4C43"/>
    <a:srgbClr val="96C2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18" autoAdjust="0"/>
    <p:restoredTop sz="93506" autoAdjust="0"/>
  </p:normalViewPr>
  <p:slideViewPr>
    <p:cSldViewPr snapToGrid="0">
      <p:cViewPr varScale="1">
        <p:scale>
          <a:sx n="105" d="100"/>
          <a:sy n="105" d="100"/>
        </p:scale>
        <p:origin x="1206" y="96"/>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1335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2" name="Rectangle 1">
            <a:extLst>
              <a:ext uri="{FF2B5EF4-FFF2-40B4-BE49-F238E27FC236}">
                <a16:creationId xmlns:a16="http://schemas.microsoft.com/office/drawing/2014/main" id="{67ACCE60-7EFD-41A3-AF84-6A418BAD7F89}"/>
              </a:ext>
            </a:extLst>
          </p:cNvPr>
          <p:cNvSpPr/>
          <p:nvPr userDrawn="1"/>
        </p:nvSpPr>
        <p:spPr>
          <a:xfrm>
            <a:off x="4710102" y="4875876"/>
            <a:ext cx="1612942" cy="215444"/>
          </a:xfrm>
          <a:prstGeom prst="rect">
            <a:avLst/>
          </a:prstGeom>
        </p:spPr>
        <p:txBody>
          <a:bodyPr wrap="none">
            <a:spAutoFit/>
          </a:body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649" r:id="rId1"/>
    <p:sldLayoutId id="2147483690"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7.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5.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3.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9.xml"/><Relationship Id="rId6" Type="http://schemas.microsoft.com/office/2007/relationships/hdphoto" Target="../media/hdphoto5.wdp"/><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4.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8.png"/><Relationship Id="rId1" Type="http://schemas.openxmlformats.org/officeDocument/2006/relationships/slideLayout" Target="../slideLayouts/slideLayout9.xml"/><Relationship Id="rId5" Type="http://schemas.microsoft.com/office/2007/relationships/hdphoto" Target="../media/hdphoto7.wdp"/><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6FBF10-BC0D-4914-8E62-5AEE3D96C63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658679" y="214391"/>
            <a:ext cx="4710222" cy="4624408"/>
          </a:xfrm>
          <a:prstGeom prst="ellipse">
            <a:avLst/>
          </a:prstGeom>
        </p:spPr>
      </p:pic>
      <p:pic>
        <p:nvPicPr>
          <p:cNvPr id="1026"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24395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71F456-AA68-4549-9B7B-560A427486DE}"/>
              </a:ext>
            </a:extLst>
          </p:cNvPr>
          <p:cNvSpPr txBox="1"/>
          <p:nvPr/>
        </p:nvSpPr>
        <p:spPr>
          <a:xfrm>
            <a:off x="1218102" y="460493"/>
            <a:ext cx="2782398" cy="453907"/>
          </a:xfrm>
          <a:prstGeom prst="rect">
            <a:avLst/>
          </a:prstGeom>
          <a:noFill/>
        </p:spPr>
        <p:txBody>
          <a:bodyPr wrap="square" rtlCol="0">
            <a:spAutoFit/>
          </a:bodyPr>
          <a:lstStyle/>
          <a:p>
            <a:pPr>
              <a:lnSpc>
                <a:spcPct val="150000"/>
              </a:lnSpc>
            </a:pPr>
            <a:r>
              <a:rPr lang="vi-VN" sz="1800" b="1" dirty="0">
                <a:solidFill>
                  <a:srgbClr val="17479D"/>
                </a:solidFill>
                <a:latin typeface="UTM Avo" panose="02040603050506020204" pitchFamily="18" charset="0"/>
              </a:rPr>
              <a:t>LUYỆN ĐỌC LẠI</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FD1B89D7-F56A-4570-8431-F9A326E4CBB0}"/>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4" name="TextBox 3">
            <a:extLst>
              <a:ext uri="{FF2B5EF4-FFF2-40B4-BE49-F238E27FC236}">
                <a16:creationId xmlns:a16="http://schemas.microsoft.com/office/drawing/2014/main" id="{8F1CB901-87FE-485B-B8A4-45ECEF2538BD}"/>
              </a:ext>
            </a:extLst>
          </p:cNvPr>
          <p:cNvSpPr txBox="1"/>
          <p:nvPr/>
        </p:nvSpPr>
        <p:spPr>
          <a:xfrm>
            <a:off x="746082" y="791824"/>
            <a:ext cx="5365827" cy="413703"/>
          </a:xfrm>
          <a:prstGeom prst="rect">
            <a:avLst/>
          </a:prstGeom>
          <a:noFill/>
        </p:spPr>
        <p:txBody>
          <a:bodyPr wrap="square" rtlCol="0">
            <a:spAutoFit/>
          </a:bodyPr>
          <a:lstStyle/>
          <a:p>
            <a:pPr algn="ctr">
              <a:lnSpc>
                <a:spcPct val="150000"/>
              </a:lnSpc>
            </a:pPr>
            <a:r>
              <a:rPr lang="vi-VN" sz="1600" b="1" dirty="0">
                <a:solidFill>
                  <a:schemeClr val="accent1">
                    <a:lumMod val="50000"/>
                  </a:schemeClr>
                </a:solidFill>
                <a:latin typeface="UTM Avo" panose="02040603050506020204" pitchFamily="18" charset="0"/>
              </a:rPr>
              <a:t>Tôi là học sinh lớp 2</a:t>
            </a:r>
            <a:endParaRPr lang="en-US" sz="1600" b="1" dirty="0">
              <a:solidFill>
                <a:schemeClr val="accent1">
                  <a:lumMod val="50000"/>
                </a:schemeClr>
              </a:solidFill>
              <a:latin typeface="UTM Avo" panose="02040603050506020204" pitchFamily="18" charset="0"/>
            </a:endParaRPr>
          </a:p>
        </p:txBody>
      </p:sp>
      <p:sp>
        <p:nvSpPr>
          <p:cNvPr id="5" name="TextBox 4">
            <a:extLst>
              <a:ext uri="{FF2B5EF4-FFF2-40B4-BE49-F238E27FC236}">
                <a16:creationId xmlns:a16="http://schemas.microsoft.com/office/drawing/2014/main" id="{E4CC1066-8F55-4922-B32E-16DF438D7D78}"/>
              </a:ext>
            </a:extLst>
          </p:cNvPr>
          <p:cNvSpPr txBox="1"/>
          <p:nvPr/>
        </p:nvSpPr>
        <p:spPr>
          <a:xfrm>
            <a:off x="501159" y="1067030"/>
            <a:ext cx="5855675" cy="3654077"/>
          </a:xfrm>
          <a:prstGeom prst="rect">
            <a:avLst/>
          </a:prstGeom>
          <a:noFill/>
        </p:spPr>
        <p:txBody>
          <a:bodyPr wrap="square" rtlCol="0">
            <a:spAutoFit/>
          </a:bodyPr>
          <a:lstStyle/>
          <a:p>
            <a:pPr algn="just">
              <a:lnSpc>
                <a:spcPct val="150000"/>
              </a:lnSpc>
            </a:pPr>
            <a:r>
              <a:rPr lang="vi-VN" sz="1200" dirty="0">
                <a:latin typeface="UTM Avo" panose="02040603050506020204" pitchFamily="18" charset="0"/>
              </a:rPr>
              <a:t>      Ngày khai trường đã đến.</a:t>
            </a:r>
          </a:p>
          <a:p>
            <a:pPr algn="just">
              <a:lnSpc>
                <a:spcPct val="150000"/>
              </a:lnSpc>
            </a:pPr>
            <a:r>
              <a:rPr lang="vi-VN" sz="1200" dirty="0">
                <a:latin typeface="UTM Avo" panose="02040603050506020204" pitchFamily="18" charset="0"/>
              </a:rPr>
              <a:t>      Sáng sớm, mẹ mới gọi một câu mà tôi đã vùng dậy, khác hẳn mọi ngày. Loáng một cái, tôi đã chuẩn bị xong mọi thứ. Bố ngạc nhiên nhìn tôi, còn mẹ cười tủm tỉm. Tôi rối rít: “Con muốn đến sớm nhất lớp.”.</a:t>
            </a:r>
          </a:p>
          <a:p>
            <a:pPr algn="just">
              <a:lnSpc>
                <a:spcPct val="150000"/>
              </a:lnSpc>
            </a:pPr>
            <a:r>
              <a:rPr lang="vi-VN" sz="1200" dirty="0">
                <a:latin typeface="UTM Avo" panose="02040603050506020204" pitchFamily="18" charset="0"/>
              </a:rPr>
              <a:t>      Tôi háo</a:t>
            </a:r>
            <a:r>
              <a:rPr lang="vi-VN" sz="1050" dirty="0">
                <a:latin typeface="UTM Avo" panose="02040603050506020204" pitchFamily="18" charset="0"/>
              </a:rPr>
              <a:t> </a:t>
            </a:r>
            <a:r>
              <a:rPr lang="vi-VN" sz="1200" dirty="0">
                <a:latin typeface="UTM Avo" panose="02040603050506020204" pitchFamily="18" charset="0"/>
              </a:rPr>
              <a:t>hức tưởng tượng ra cảnh mình đến đầu tiên, cất tiếng chào  thật to những bạn đến sau. Nhưng vừa đến cổng trường, tôi đã thấy mấy bạn cùng lớp đang ríu rít nói cười ở trong sân. Thì ra, không chỉ mình tôi muốn đến sớm nhất. Tôi chào mẹ, chạy ào vào cùng các bạn.</a:t>
            </a:r>
          </a:p>
          <a:p>
            <a:pPr algn="just">
              <a:lnSpc>
                <a:spcPct val="150000"/>
              </a:lnSpc>
            </a:pPr>
            <a:r>
              <a:rPr lang="vi-VN" sz="1200" dirty="0">
                <a:latin typeface="UTM Avo" panose="02040603050506020204" pitchFamily="18" charset="0"/>
              </a:rPr>
              <a:t>      Chúng tôi tranh nhau kể về chuyện ngày hè. Ngay cạnh chúng tôi,  mấy em lớp 1 đang rụt rè níu chặt tay bố mẹ, thật giống tôi năm ngoái. Trước các em, tôi cảm thấy mình lớn bổng lên. Tôi đã là học sinh lớp 2 rồi  cơ mà.</a:t>
            </a:r>
          </a:p>
          <a:p>
            <a:pPr algn="r">
              <a:lnSpc>
                <a:spcPct val="150000"/>
              </a:lnSpc>
            </a:pPr>
            <a:r>
              <a:rPr lang="vi-VN" sz="1200" dirty="0">
                <a:latin typeface="UTM Avo" panose="02040603050506020204" pitchFamily="18" charset="0"/>
              </a:rPr>
              <a:t>(Văn Giá)</a:t>
            </a:r>
            <a:endParaRPr lang="en-US" sz="1200" dirty="0">
              <a:latin typeface="UTM Avo" panose="02040603050506020204" pitchFamily="18" charset="0"/>
            </a:endParaRPr>
          </a:p>
        </p:txBody>
      </p:sp>
    </p:spTree>
    <p:extLst>
      <p:ext uri="{BB962C8B-B14F-4D97-AF65-F5344CB8AC3E}">
        <p14:creationId xmlns:p14="http://schemas.microsoft.com/office/powerpoint/2010/main" val="268649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94A9E2-44DB-43E5-908E-045F32845B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71285" y="355716"/>
            <a:ext cx="1247865" cy="1249801"/>
          </a:xfrm>
          <a:prstGeom prst="ellipse">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371285" y="1705000"/>
            <a:ext cx="6119826" cy="735842"/>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1. </a:t>
            </a:r>
            <a:r>
              <a:rPr lang="vi-VN" sz="1500" dirty="0">
                <a:latin typeface="UTM Avo" panose="02040603050506020204" pitchFamily="18" charset="0"/>
              </a:rPr>
              <a:t>Từ nào dưới đây nói về các em lớp 1 trong ngày khai trường?</a:t>
            </a:r>
          </a:p>
          <a:p>
            <a:pPr algn="just">
              <a:lnSpc>
                <a:spcPct val="150000"/>
              </a:lnSpc>
            </a:pPr>
            <a:r>
              <a:rPr lang="vi-VN" sz="1500" dirty="0">
                <a:latin typeface="UTM Avo" panose="02040603050506020204" pitchFamily="18" charset="0"/>
              </a:rPr>
              <a:t>     a. ngạc nhiên	         b. háo hức	             c. rụt rè</a:t>
            </a:r>
          </a:p>
        </p:txBody>
      </p:sp>
      <p:sp>
        <p:nvSpPr>
          <p:cNvPr id="7" name="TextBox 6">
            <a:extLst>
              <a:ext uri="{FF2B5EF4-FFF2-40B4-BE49-F238E27FC236}">
                <a16:creationId xmlns:a16="http://schemas.microsoft.com/office/drawing/2014/main" id="{16C88818-C0C0-400F-98A9-FC392E078C62}"/>
              </a:ext>
            </a:extLst>
          </p:cNvPr>
          <p:cNvSpPr txBox="1"/>
          <p:nvPr/>
        </p:nvSpPr>
        <p:spPr>
          <a:xfrm>
            <a:off x="366889" y="2370487"/>
            <a:ext cx="6119826" cy="2120837"/>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2.</a:t>
            </a:r>
            <a:r>
              <a:rPr lang="vi-VN" sz="1500" dirty="0">
                <a:latin typeface="UTM Avo" panose="02040603050506020204" pitchFamily="18" charset="0"/>
              </a:rPr>
              <a:t> Thực hiện các yêu cầu sau:</a:t>
            </a:r>
          </a:p>
          <a:p>
            <a:pPr algn="just">
              <a:lnSpc>
                <a:spcPct val="150000"/>
              </a:lnSpc>
            </a:pPr>
            <a:r>
              <a:rPr lang="vi-VN" sz="1500" dirty="0">
                <a:latin typeface="UTM Avo" panose="02040603050506020204" pitchFamily="18" charset="0"/>
              </a:rPr>
              <a:t>     a. Nói lời chào tạm biệt mẹ trước khi đến trường.</a:t>
            </a:r>
          </a:p>
          <a:p>
            <a:pPr algn="just">
              <a:lnSpc>
                <a:spcPct val="150000"/>
              </a:lnSpc>
            </a:pPr>
            <a:endParaRPr lang="vi-VN" sz="1500" dirty="0">
              <a:latin typeface="UTM Avo" panose="02040603050506020204" pitchFamily="18" charset="0"/>
            </a:endParaRPr>
          </a:p>
          <a:p>
            <a:pPr algn="just">
              <a:lnSpc>
                <a:spcPct val="150000"/>
              </a:lnSpc>
            </a:pPr>
            <a:r>
              <a:rPr lang="vi-VN" sz="1500" dirty="0">
                <a:latin typeface="UTM Avo" panose="02040603050506020204" pitchFamily="18" charset="0"/>
              </a:rPr>
              <a:t>     b. Nói lời chào thầy, cô giáo khi đến lớp.</a:t>
            </a:r>
          </a:p>
          <a:p>
            <a:pPr algn="just">
              <a:lnSpc>
                <a:spcPct val="150000"/>
              </a:lnSpc>
            </a:pPr>
            <a:endParaRPr lang="vi-VN" sz="1500" dirty="0">
              <a:latin typeface="UTM Avo" panose="02040603050506020204" pitchFamily="18" charset="0"/>
            </a:endParaRPr>
          </a:p>
          <a:p>
            <a:pPr algn="just">
              <a:lnSpc>
                <a:spcPct val="150000"/>
              </a:lnSpc>
            </a:pPr>
            <a:r>
              <a:rPr lang="vi-VN" sz="1500" dirty="0">
                <a:latin typeface="UTM Avo" panose="02040603050506020204" pitchFamily="18" charset="0"/>
              </a:rPr>
              <a:t>     c. Cùng bạn nói và đáp lời chào khi gặp nhau ở trường.</a:t>
            </a:r>
          </a:p>
        </p:txBody>
      </p:sp>
      <p:sp>
        <p:nvSpPr>
          <p:cNvPr id="11" name="TextBox 10">
            <a:extLst>
              <a:ext uri="{FF2B5EF4-FFF2-40B4-BE49-F238E27FC236}">
                <a16:creationId xmlns:a16="http://schemas.microsoft.com/office/drawing/2014/main" id="{F3700BE8-37E7-464C-9E38-7AD2A3E286EA}"/>
              </a:ext>
            </a:extLst>
          </p:cNvPr>
          <p:cNvSpPr txBox="1"/>
          <p:nvPr/>
        </p:nvSpPr>
        <p:spPr>
          <a:xfrm>
            <a:off x="738174" y="3015476"/>
            <a:ext cx="6119826"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vi-VN" sz="1500" dirty="0">
                <a:solidFill>
                  <a:schemeClr val="accent6">
                    <a:lumMod val="75000"/>
                  </a:schemeClr>
                </a:solidFill>
                <a:latin typeface="UTM Avo" panose="02040603050506020204" pitchFamily="18" charset="0"/>
              </a:rPr>
              <a:t>Con chào mẹ ạ, con đi học chiều con về mẹ nhé!</a:t>
            </a:r>
          </a:p>
        </p:txBody>
      </p:sp>
      <p:sp>
        <p:nvSpPr>
          <p:cNvPr id="14" name="Oval 13">
            <a:extLst>
              <a:ext uri="{FF2B5EF4-FFF2-40B4-BE49-F238E27FC236}">
                <a16:creationId xmlns:a16="http://schemas.microsoft.com/office/drawing/2014/main" id="{D8E3C35F-8F3E-461A-89BA-DB30B594D609}"/>
              </a:ext>
            </a:extLst>
          </p:cNvPr>
          <p:cNvSpPr/>
          <p:nvPr/>
        </p:nvSpPr>
        <p:spPr>
          <a:xfrm>
            <a:off x="4671544" y="2111233"/>
            <a:ext cx="329609" cy="3296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a:extLst>
              <a:ext uri="{FF2B5EF4-FFF2-40B4-BE49-F238E27FC236}">
                <a16:creationId xmlns:a16="http://schemas.microsoft.com/office/drawing/2014/main" id="{473E9D45-67EF-4AB1-80E5-0AB1231A2BFF}"/>
              </a:ext>
            </a:extLst>
          </p:cNvPr>
          <p:cNvSpPr txBox="1"/>
          <p:nvPr/>
        </p:nvSpPr>
        <p:spPr>
          <a:xfrm>
            <a:off x="738174" y="3722583"/>
            <a:ext cx="6119826"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vi-VN" sz="1500" dirty="0">
                <a:solidFill>
                  <a:schemeClr val="accent6">
                    <a:lumMod val="75000"/>
                  </a:schemeClr>
                </a:solidFill>
                <a:latin typeface="UTM Avo" panose="02040603050506020204" pitchFamily="18" charset="0"/>
              </a:rPr>
              <a:t>Con chào thầy/cô ạ!</a:t>
            </a:r>
          </a:p>
        </p:txBody>
      </p:sp>
      <p:sp>
        <p:nvSpPr>
          <p:cNvPr id="13" name="TextBox 12">
            <a:extLst>
              <a:ext uri="{FF2B5EF4-FFF2-40B4-BE49-F238E27FC236}">
                <a16:creationId xmlns:a16="http://schemas.microsoft.com/office/drawing/2014/main" id="{18AF3651-CAA0-4A17-9F3F-2FB7B70976FB}"/>
              </a:ext>
            </a:extLst>
          </p:cNvPr>
          <p:cNvSpPr txBox="1"/>
          <p:nvPr/>
        </p:nvSpPr>
        <p:spPr>
          <a:xfrm>
            <a:off x="738174" y="4408985"/>
            <a:ext cx="6119826"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Chào cậu. Cậu đến trường sớm thế?</a:t>
            </a:r>
            <a:endParaRPr lang="vi-VN" sz="1500" dirty="0">
              <a:solidFill>
                <a:schemeClr val="accent6">
                  <a:lumMod val="75000"/>
                </a:schemeClr>
              </a:solidFill>
              <a:latin typeface="UTM Avo" panose="02040603050506020204" pitchFamily="18" charset="0"/>
            </a:endParaRPr>
          </a:p>
        </p:txBody>
      </p:sp>
      <p:sp>
        <p:nvSpPr>
          <p:cNvPr id="12" name="TextBox 11">
            <a:extLst>
              <a:ext uri="{FF2B5EF4-FFF2-40B4-BE49-F238E27FC236}">
                <a16:creationId xmlns:a16="http://schemas.microsoft.com/office/drawing/2014/main" id="{090CBE52-488B-43ED-B921-C6338D91C5E2}"/>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LUYỆN TẬP</a:t>
            </a:r>
            <a:endParaRPr lang="en-US" sz="3600" dirty="0">
              <a:solidFill>
                <a:schemeClr val="accent2"/>
              </a:solidFill>
              <a:latin typeface="UTM Cookies" panose="02040603050506020204" pitchFamily="18" charset="0"/>
            </a:endParaRPr>
          </a:p>
        </p:txBody>
      </p:sp>
    </p:spTree>
    <p:custDataLst>
      <p:tags r:id="rId1"/>
    </p:custDataLst>
    <p:extLst>
      <p:ext uri="{BB962C8B-B14F-4D97-AF65-F5344CB8AC3E}">
        <p14:creationId xmlns:p14="http://schemas.microsoft.com/office/powerpoint/2010/main" val="256086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wipe(left)">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wipe(left)">
                                      <p:cBhvr>
                                        <p:cTn id="24" dur="500"/>
                                        <p:tgtEl>
                                          <p:spTgt spid="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wipe(left)">
                                      <p:cBhvr>
                                        <p:cTn id="34" dur="500"/>
                                        <p:tgtEl>
                                          <p:spTgt spid="7">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7">
                                            <p:txEl>
                                              <p:pRg st="5" end="5"/>
                                            </p:txEl>
                                          </p:spTgt>
                                        </p:tgtEl>
                                        <p:attrNameLst>
                                          <p:attrName>style.visibility</p:attrName>
                                        </p:attrNameLst>
                                      </p:cBhvr>
                                      <p:to>
                                        <p:strVal val="visible"/>
                                      </p:to>
                                    </p:set>
                                    <p:animEffect transition="in" filter="wipe(left)">
                                      <p:cBhvr>
                                        <p:cTn id="44" dur="500"/>
                                        <p:tgtEl>
                                          <p:spTgt spid="7">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uiExpand="1" build="p"/>
      <p:bldP spid="11" grpId="0"/>
      <p:bldP spid="14" grpId="0" animBg="1"/>
      <p:bldP spid="10"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7816FD-9AC0-4D9F-95CF-E65FBC4086FF}"/>
              </a:ext>
            </a:extLst>
          </p:cNvPr>
          <p:cNvGrpSpPr/>
          <p:nvPr/>
        </p:nvGrpSpPr>
        <p:grpSpPr>
          <a:xfrm>
            <a:off x="337444" y="617893"/>
            <a:ext cx="1645546" cy="646331"/>
            <a:chOff x="337444" y="617893"/>
            <a:chExt cx="1645546" cy="646331"/>
          </a:xfrm>
        </p:grpSpPr>
        <p:sp>
          <p:nvSpPr>
            <p:cNvPr id="3" name="TextBox 2">
              <a:extLst>
                <a:ext uri="{FF2B5EF4-FFF2-40B4-BE49-F238E27FC236}">
                  <a16:creationId xmlns:a16="http://schemas.microsoft.com/office/drawing/2014/main" id="{6A553182-F3C1-4121-8FDA-73CEE8D72B23}"/>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1</a:t>
              </a:r>
            </a:p>
          </p:txBody>
        </p:sp>
        <p:sp>
          <p:nvSpPr>
            <p:cNvPr id="4" name="TextBox 3">
              <a:extLst>
                <a:ext uri="{FF2B5EF4-FFF2-40B4-BE49-F238E27FC236}">
                  <a16:creationId xmlns:a16="http://schemas.microsoft.com/office/drawing/2014/main" id="{31A601FE-6892-4EC6-ACDD-75D395FCC956}"/>
                </a:ext>
              </a:extLst>
            </p:cNvPr>
            <p:cNvSpPr txBox="1"/>
            <p:nvPr/>
          </p:nvSpPr>
          <p:spPr>
            <a:xfrm>
              <a:off x="337444" y="617893"/>
              <a:ext cx="1613647" cy="646331"/>
            </a:xfrm>
            <a:prstGeom prst="rect">
              <a:avLst/>
            </a:prstGeom>
            <a:noFill/>
          </p:spPr>
          <p:txBody>
            <a:bodyPr wrap="square" rtlCol="0">
              <a:spAutoFit/>
            </a:bodyPr>
            <a:lstStyle/>
            <a:p>
              <a:r>
                <a:rPr lang="en-US" sz="3600" dirty="0">
                  <a:solidFill>
                    <a:schemeClr val="accent1"/>
                  </a:solidFill>
                  <a:latin typeface="UTM Cookies" panose="02040603050506020204" pitchFamily="18" charset="0"/>
                </a:rPr>
                <a:t>BÀI 1</a:t>
              </a:r>
            </a:p>
          </p:txBody>
        </p:sp>
      </p:grpSp>
      <p:sp>
        <p:nvSpPr>
          <p:cNvPr id="13" name="TextBox 12">
            <a:extLst>
              <a:ext uri="{FF2B5EF4-FFF2-40B4-BE49-F238E27FC236}">
                <a16:creationId xmlns:a16="http://schemas.microsoft.com/office/drawing/2014/main" id="{7B5B728C-6E08-431C-95CB-497657ACF5B5}"/>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EM LÀ HỌC SINH LỚP 2</a:t>
            </a:r>
            <a:endParaRPr lang="en-US" sz="3600" dirty="0">
              <a:solidFill>
                <a:schemeClr val="accent2"/>
              </a:solidFill>
              <a:latin typeface="UTM Cookies" panose="02040603050506020204" pitchFamily="18" charset="0"/>
            </a:endParaRPr>
          </a:p>
        </p:txBody>
      </p:sp>
      <p:grpSp>
        <p:nvGrpSpPr>
          <p:cNvPr id="22" name="Group 21">
            <a:extLst>
              <a:ext uri="{FF2B5EF4-FFF2-40B4-BE49-F238E27FC236}">
                <a16:creationId xmlns:a16="http://schemas.microsoft.com/office/drawing/2014/main" id="{CD95E369-22E3-47BF-A4B6-6F6C7AEDEE5A}"/>
              </a:ext>
            </a:extLst>
          </p:cNvPr>
          <p:cNvGrpSpPr/>
          <p:nvPr/>
        </p:nvGrpSpPr>
        <p:grpSpPr>
          <a:xfrm>
            <a:off x="1144267" y="1390819"/>
            <a:ext cx="4405927" cy="3318271"/>
            <a:chOff x="1417547" y="1264224"/>
            <a:chExt cx="4405927" cy="3318271"/>
          </a:xfrm>
        </p:grpSpPr>
        <p:pic>
          <p:nvPicPr>
            <p:cNvPr id="21" name="Picture 20">
              <a:extLst>
                <a:ext uri="{FF2B5EF4-FFF2-40B4-BE49-F238E27FC236}">
                  <a16:creationId xmlns:a16="http://schemas.microsoft.com/office/drawing/2014/main" id="{BDC5CE40-1276-45C8-A43B-95F4B8826CB8}"/>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1" name="TextBox 10">
              <a:extLst>
                <a:ext uri="{FF2B5EF4-FFF2-40B4-BE49-F238E27FC236}">
                  <a16:creationId xmlns:a16="http://schemas.microsoft.com/office/drawing/2014/main" id="{790A94BE-1705-46B6-A274-580473BF97B9}"/>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D0BBE2AD-294A-48DF-B8A0-D8D32093CB5F}"/>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2052" name="Picture 4">
            <a:extLst>
              <a:ext uri="{FF2B5EF4-FFF2-40B4-BE49-F238E27FC236}">
                <a16:creationId xmlns:a16="http://schemas.microsoft.com/office/drawing/2014/main" id="{52354FA0-88C8-4F5C-A6E1-0274A536B66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384933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94A9E2-44DB-43E5-908E-045F32845B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82127" y="1689317"/>
            <a:ext cx="5693745" cy="3206451"/>
          </a:xfrm>
          <a:prstGeom prst="roundRect">
            <a:avLst/>
          </a:prstGeom>
        </p:spPr>
      </p:pic>
      <p:grpSp>
        <p:nvGrpSpPr>
          <p:cNvPr id="2" name="Group 1">
            <a:extLst>
              <a:ext uri="{FF2B5EF4-FFF2-40B4-BE49-F238E27FC236}">
                <a16:creationId xmlns:a16="http://schemas.microsoft.com/office/drawing/2014/main" id="{317816FD-9AC0-4D9F-95CF-E65FBC4086FF}"/>
              </a:ext>
            </a:extLst>
          </p:cNvPr>
          <p:cNvGrpSpPr/>
          <p:nvPr/>
        </p:nvGrpSpPr>
        <p:grpSpPr>
          <a:xfrm>
            <a:off x="337444" y="617893"/>
            <a:ext cx="1645546" cy="646331"/>
            <a:chOff x="337444" y="617893"/>
            <a:chExt cx="1645546" cy="646331"/>
          </a:xfrm>
        </p:grpSpPr>
        <p:sp>
          <p:nvSpPr>
            <p:cNvPr id="3" name="TextBox 2">
              <a:extLst>
                <a:ext uri="{FF2B5EF4-FFF2-40B4-BE49-F238E27FC236}">
                  <a16:creationId xmlns:a16="http://schemas.microsoft.com/office/drawing/2014/main" id="{6A553182-F3C1-4121-8FDA-73CEE8D72B23}"/>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1</a:t>
              </a:r>
            </a:p>
          </p:txBody>
        </p:sp>
        <p:sp>
          <p:nvSpPr>
            <p:cNvPr id="4" name="TextBox 3">
              <a:extLst>
                <a:ext uri="{FF2B5EF4-FFF2-40B4-BE49-F238E27FC236}">
                  <a16:creationId xmlns:a16="http://schemas.microsoft.com/office/drawing/2014/main" id="{31A601FE-6892-4EC6-ACDD-75D395FCC956}"/>
                </a:ext>
              </a:extLst>
            </p:cNvPr>
            <p:cNvSpPr txBox="1"/>
            <p:nvPr/>
          </p:nvSpPr>
          <p:spPr>
            <a:xfrm>
              <a:off x="337444" y="617893"/>
              <a:ext cx="1613647" cy="646331"/>
            </a:xfrm>
            <a:prstGeom prst="rect">
              <a:avLst/>
            </a:prstGeom>
            <a:noFill/>
          </p:spPr>
          <p:txBody>
            <a:bodyPr wrap="square" rtlCol="0">
              <a:spAutoFit/>
            </a:bodyPr>
            <a:lstStyle/>
            <a:p>
              <a:r>
                <a:rPr lang="en-US" sz="3600" dirty="0">
                  <a:solidFill>
                    <a:schemeClr val="accent1"/>
                  </a:solidFill>
                  <a:latin typeface="UTM Cookies" panose="02040603050506020204" pitchFamily="18" charset="0"/>
                </a:rPr>
                <a:t>BÀI 1</a:t>
              </a:r>
            </a:p>
          </p:txBody>
        </p:sp>
      </p:grpSp>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5">
            <a:clrChange>
              <a:clrFrom>
                <a:srgbClr val="FFFEFE"/>
              </a:clrFrom>
              <a:clrTo>
                <a:srgbClr val="FFFEFE">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824753" y="1409698"/>
            <a:ext cx="695814" cy="366713"/>
          </a:xfrm>
          <a:prstGeom prst="rect">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1334420" y="1344014"/>
            <a:ext cx="5365827" cy="392928"/>
          </a:xfrm>
          <a:prstGeom prst="rect">
            <a:avLst/>
          </a:prstGeom>
          <a:noFill/>
        </p:spPr>
        <p:txBody>
          <a:bodyPr wrap="square" rtlCol="0">
            <a:spAutoFit/>
          </a:bodyPr>
          <a:lstStyle/>
          <a:p>
            <a:pPr algn="ctr">
              <a:lnSpc>
                <a:spcPct val="150000"/>
              </a:lnSpc>
            </a:pPr>
            <a:r>
              <a:rPr lang="vi-VN" sz="1500" dirty="0">
                <a:latin typeface="UTM Avo" panose="02040603050506020204" pitchFamily="18" charset="0"/>
              </a:rPr>
              <a:t>Em đã chuẩn bị những gì để đón ngày khai trường?</a:t>
            </a:r>
            <a:endParaRPr lang="en-US" sz="1500" b="1" dirty="0">
              <a:latin typeface="UTM Avo" panose="02040603050506020204" pitchFamily="18" charset="0"/>
            </a:endParaRPr>
          </a:p>
        </p:txBody>
      </p:sp>
      <p:sp>
        <p:nvSpPr>
          <p:cNvPr id="9" name="TextBox 8">
            <a:extLst>
              <a:ext uri="{FF2B5EF4-FFF2-40B4-BE49-F238E27FC236}">
                <a16:creationId xmlns:a16="http://schemas.microsoft.com/office/drawing/2014/main" id="{0FE5C1EC-8C5B-43EE-95C4-CF1A3893B387}"/>
              </a:ext>
            </a:extLst>
          </p:cNvPr>
          <p:cNvSpPr txBox="1"/>
          <p:nvPr/>
        </p:nvSpPr>
        <p:spPr>
          <a:xfrm>
            <a:off x="910045" y="1346676"/>
            <a:ext cx="5365827" cy="392928"/>
          </a:xfrm>
          <a:prstGeom prst="rect">
            <a:avLst/>
          </a:prstGeom>
          <a:noFill/>
        </p:spPr>
        <p:txBody>
          <a:bodyPr wrap="square" rtlCol="0">
            <a:spAutoFit/>
          </a:bodyPr>
          <a:lstStyle/>
          <a:p>
            <a:pPr algn="ctr">
              <a:lnSpc>
                <a:spcPct val="150000"/>
              </a:lnSpc>
            </a:pPr>
            <a:r>
              <a:rPr lang="vi-VN" sz="1500" dirty="0">
                <a:latin typeface="UTM Avo" panose="02040603050506020204" pitchFamily="18" charset="0"/>
              </a:rPr>
              <a:t>Em chuẩn bị một mình hay có ai giúp em?</a:t>
            </a:r>
            <a:endParaRPr lang="en-US" sz="1500" b="1" dirty="0">
              <a:latin typeface="UTM Avo" panose="02040603050506020204" pitchFamily="18" charset="0"/>
            </a:endParaRPr>
          </a:p>
        </p:txBody>
      </p:sp>
      <p:sp>
        <p:nvSpPr>
          <p:cNvPr id="10" name="TextBox 9">
            <a:extLst>
              <a:ext uri="{FF2B5EF4-FFF2-40B4-BE49-F238E27FC236}">
                <a16:creationId xmlns:a16="http://schemas.microsoft.com/office/drawing/2014/main" id="{B5F25FF7-2799-4101-8689-8B71C6B4E403}"/>
              </a:ext>
            </a:extLst>
          </p:cNvPr>
          <p:cNvSpPr txBox="1"/>
          <p:nvPr/>
        </p:nvSpPr>
        <p:spPr>
          <a:xfrm>
            <a:off x="1532929" y="1362418"/>
            <a:ext cx="5365827" cy="392928"/>
          </a:xfrm>
          <a:prstGeom prst="rect">
            <a:avLst/>
          </a:prstGeom>
          <a:noFill/>
        </p:spPr>
        <p:txBody>
          <a:bodyPr wrap="square" rtlCol="0">
            <a:spAutoFit/>
          </a:bodyPr>
          <a:lstStyle/>
          <a:p>
            <a:pPr>
              <a:lnSpc>
                <a:spcPct val="150000"/>
              </a:lnSpc>
            </a:pPr>
            <a:r>
              <a:rPr lang="vi-VN" sz="1500" dirty="0">
                <a:latin typeface="UTM Avo" panose="02040603050506020204" pitchFamily="18" charset="0"/>
              </a:rPr>
              <a:t>Cảm xúc của em như thế nào?</a:t>
            </a:r>
            <a:endParaRPr lang="en-US" sz="1500" b="1" dirty="0">
              <a:latin typeface="UTM Avo" panose="02040603050506020204" pitchFamily="18" charset="0"/>
            </a:endParaRPr>
          </a:p>
        </p:txBody>
      </p:sp>
      <p:sp>
        <p:nvSpPr>
          <p:cNvPr id="13" name="TextBox 12">
            <a:extLst>
              <a:ext uri="{FF2B5EF4-FFF2-40B4-BE49-F238E27FC236}">
                <a16:creationId xmlns:a16="http://schemas.microsoft.com/office/drawing/2014/main" id="{7B5B728C-6E08-431C-95CB-497657ACF5B5}"/>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EM LÀ HỌC SINH LỚP 2</a:t>
            </a:r>
            <a:endParaRPr lang="en-US" sz="3600" dirty="0">
              <a:solidFill>
                <a:schemeClr val="accent2"/>
              </a:solidFill>
              <a:latin typeface="UTM Cookies" panose="02040603050506020204" pitchFamily="18" charset="0"/>
            </a:endParaRPr>
          </a:p>
        </p:txBody>
      </p:sp>
    </p:spTree>
    <p:custDataLst>
      <p:tags r:id="rId1"/>
    </p:custDataLst>
    <p:extLst>
      <p:ext uri="{BB962C8B-B14F-4D97-AF65-F5344CB8AC3E}">
        <p14:creationId xmlns:p14="http://schemas.microsoft.com/office/powerpoint/2010/main" val="61756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par>
                          <p:cTn id="19" fill="hold">
                            <p:stCondLst>
                              <p:cond delay="0"/>
                            </p:stCondLst>
                            <p:childTnLst>
                              <p:par>
                                <p:cTn id="20" presetID="42"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par>
                          <p:cTn id="29" fill="hold">
                            <p:stCondLst>
                              <p:cond delay="0"/>
                            </p:stCondLst>
                            <p:childTnLst>
                              <p:par>
                                <p:cTn id="30" presetID="42"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3B2686-5CB0-486E-98C9-50DE505900F1}"/>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54B075D2-4E03-4D2A-A1E7-D651A4F894FF}"/>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4" name="TextBox 3">
            <a:extLst>
              <a:ext uri="{FF2B5EF4-FFF2-40B4-BE49-F238E27FC236}">
                <a16:creationId xmlns:a16="http://schemas.microsoft.com/office/drawing/2014/main" id="{F9DFA81A-90E5-4FCB-9E96-A1EE0D577C34}"/>
              </a:ext>
            </a:extLst>
          </p:cNvPr>
          <p:cNvSpPr txBox="1"/>
          <p:nvPr/>
        </p:nvSpPr>
        <p:spPr>
          <a:xfrm>
            <a:off x="746082" y="696574"/>
            <a:ext cx="5365827" cy="413703"/>
          </a:xfrm>
          <a:prstGeom prst="rect">
            <a:avLst/>
          </a:prstGeom>
          <a:noFill/>
        </p:spPr>
        <p:txBody>
          <a:bodyPr wrap="square" rtlCol="0">
            <a:spAutoFit/>
          </a:bodyPr>
          <a:lstStyle/>
          <a:p>
            <a:pPr algn="ctr">
              <a:lnSpc>
                <a:spcPct val="150000"/>
              </a:lnSpc>
            </a:pPr>
            <a:r>
              <a:rPr lang="vi-VN" sz="1600" b="1" dirty="0">
                <a:solidFill>
                  <a:schemeClr val="accent1">
                    <a:lumMod val="50000"/>
                  </a:schemeClr>
                </a:solidFill>
                <a:latin typeface="UTM Avo" panose="02040603050506020204" pitchFamily="18" charset="0"/>
              </a:rPr>
              <a:t>Tôi là học sinh lớp 2</a:t>
            </a:r>
            <a:endParaRPr lang="en-US" sz="1600" b="1" dirty="0">
              <a:solidFill>
                <a:schemeClr val="accent1">
                  <a:lumMod val="50000"/>
                </a:schemeClr>
              </a:solidFill>
              <a:latin typeface="UTM Avo" panose="02040603050506020204" pitchFamily="18" charset="0"/>
            </a:endParaRPr>
          </a:p>
        </p:txBody>
      </p:sp>
      <p:sp>
        <p:nvSpPr>
          <p:cNvPr id="5" name="TextBox 4">
            <a:extLst>
              <a:ext uri="{FF2B5EF4-FFF2-40B4-BE49-F238E27FC236}">
                <a16:creationId xmlns:a16="http://schemas.microsoft.com/office/drawing/2014/main" id="{89FC8999-1800-4051-92DC-AA454B63433B}"/>
              </a:ext>
            </a:extLst>
          </p:cNvPr>
          <p:cNvSpPr txBox="1"/>
          <p:nvPr/>
        </p:nvSpPr>
        <p:spPr>
          <a:xfrm>
            <a:off x="501159" y="1028930"/>
            <a:ext cx="5855675" cy="3654077"/>
          </a:xfrm>
          <a:prstGeom prst="rect">
            <a:avLst/>
          </a:prstGeom>
          <a:noFill/>
        </p:spPr>
        <p:txBody>
          <a:bodyPr wrap="square" rtlCol="0">
            <a:spAutoFit/>
          </a:bodyPr>
          <a:lstStyle/>
          <a:p>
            <a:pPr algn="just">
              <a:lnSpc>
                <a:spcPct val="150000"/>
              </a:lnSpc>
            </a:pPr>
            <a:r>
              <a:rPr lang="vi-VN" sz="1200" dirty="0">
                <a:latin typeface="UTM Avo" panose="02040603050506020204" pitchFamily="18" charset="0"/>
              </a:rPr>
              <a:t>      Ngày khai trường đã đến.</a:t>
            </a:r>
          </a:p>
          <a:p>
            <a:pPr algn="just">
              <a:lnSpc>
                <a:spcPct val="150000"/>
              </a:lnSpc>
            </a:pPr>
            <a:r>
              <a:rPr lang="vi-VN" sz="1200" dirty="0">
                <a:latin typeface="UTM Avo" panose="02040603050506020204" pitchFamily="18" charset="0"/>
              </a:rPr>
              <a:t>      Sáng sớm, mẹ mới gọi một câu mà tôi đã vùng dậy, khác hẳn mọi ngày. Loáng một cái, tôi đã chuẩn bị xong mọi thứ. Bố ngạc nhiên nhìn tôi, còn mẹ cười tủm tỉm. Tôi rối rít: “Con muốn đến sớm nhất lớp.”.</a:t>
            </a:r>
          </a:p>
          <a:p>
            <a:pPr algn="just">
              <a:lnSpc>
                <a:spcPct val="150000"/>
              </a:lnSpc>
            </a:pPr>
            <a:r>
              <a:rPr lang="vi-VN" sz="1200" dirty="0">
                <a:latin typeface="UTM Avo" panose="02040603050506020204" pitchFamily="18" charset="0"/>
              </a:rPr>
              <a:t>      Tôi háo</a:t>
            </a:r>
            <a:r>
              <a:rPr lang="vi-VN" sz="1050" dirty="0">
                <a:latin typeface="UTM Avo" panose="02040603050506020204" pitchFamily="18" charset="0"/>
              </a:rPr>
              <a:t> </a:t>
            </a:r>
            <a:r>
              <a:rPr lang="vi-VN" sz="1200" dirty="0">
                <a:latin typeface="UTM Avo" panose="02040603050506020204" pitchFamily="18" charset="0"/>
              </a:rPr>
              <a:t>hức tưởng tượng ra cảnh mình đến đầu tiên, cất tiếng chào  thật to những bạn đến sau. Nhưng vừa đến cổng trường, tôi đã thấy mấy bạn cùng lớp đang ríu rít nói cười ở trong sân. Thì ra, không chỉ mình tôi muốn đến sớm nhất. Tôi chào mẹ, chạy ào vào cùng các bạn.</a:t>
            </a:r>
          </a:p>
          <a:p>
            <a:pPr algn="just">
              <a:lnSpc>
                <a:spcPct val="150000"/>
              </a:lnSpc>
            </a:pPr>
            <a:r>
              <a:rPr lang="vi-VN" sz="1200" dirty="0">
                <a:latin typeface="UTM Avo" panose="02040603050506020204" pitchFamily="18" charset="0"/>
              </a:rPr>
              <a:t>      Chúng tôi tranh nhau kể về chuyện ngày hè. Ngay cạnh chúng tôi,  mấy em lớp 1 đang rụt rè níu chặt tay bố mẹ, thật giống tôi năm ngoái. Trước các em, tôi cảm thấy mình lớn bổng lên. Tôi đã là học sinh lớp 2 rồi  cơ mà.</a:t>
            </a:r>
          </a:p>
          <a:p>
            <a:pPr algn="r">
              <a:lnSpc>
                <a:spcPct val="150000"/>
              </a:lnSpc>
            </a:pPr>
            <a:r>
              <a:rPr lang="vi-VN" sz="1200" dirty="0">
                <a:latin typeface="UTM Avo" panose="02040603050506020204" pitchFamily="18" charset="0"/>
              </a:rPr>
              <a:t>(Văn Giá)</a:t>
            </a:r>
            <a:endParaRPr lang="en-US" sz="1200" dirty="0">
              <a:latin typeface="UTM Avo" panose="02040603050506020204" pitchFamily="18" charset="0"/>
            </a:endParaRPr>
          </a:p>
        </p:txBody>
      </p:sp>
      <p:pic>
        <p:nvPicPr>
          <p:cNvPr id="6" name="Picture 5">
            <a:extLst>
              <a:ext uri="{FF2B5EF4-FFF2-40B4-BE49-F238E27FC236}">
                <a16:creationId xmlns:a16="http://schemas.microsoft.com/office/drawing/2014/main" id="{92A83C08-8537-49A4-8D6C-00A3D70F98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157" y="1078032"/>
            <a:ext cx="304770" cy="288000"/>
          </a:xfrm>
          <a:prstGeom prst="rect">
            <a:avLst/>
          </a:prstGeom>
        </p:spPr>
      </p:pic>
      <p:pic>
        <p:nvPicPr>
          <p:cNvPr id="7" name="Picture 6">
            <a:extLst>
              <a:ext uri="{FF2B5EF4-FFF2-40B4-BE49-F238E27FC236}">
                <a16:creationId xmlns:a16="http://schemas.microsoft.com/office/drawing/2014/main" id="{7966824B-4706-47B3-A06F-07ABDD0EAF38}"/>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26034" y="2179448"/>
            <a:ext cx="288000" cy="288000"/>
          </a:xfrm>
          <a:prstGeom prst="rect">
            <a:avLst/>
          </a:prstGeom>
        </p:spPr>
      </p:pic>
      <p:pic>
        <p:nvPicPr>
          <p:cNvPr id="8" name="Picture 7">
            <a:extLst>
              <a:ext uri="{FF2B5EF4-FFF2-40B4-BE49-F238E27FC236}">
                <a16:creationId xmlns:a16="http://schemas.microsoft.com/office/drawing/2014/main" id="{AEBA4DB0-80EA-458E-8FF5-AC1C9C9F69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6034" y="3280038"/>
            <a:ext cx="288000" cy="288000"/>
          </a:xfrm>
          <a:prstGeom prst="rect">
            <a:avLst/>
          </a:prstGeom>
        </p:spPr>
      </p:pic>
    </p:spTree>
    <p:extLst>
      <p:ext uri="{BB962C8B-B14F-4D97-AF65-F5344CB8AC3E}">
        <p14:creationId xmlns:p14="http://schemas.microsoft.com/office/powerpoint/2010/main" val="408412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298DC7-C21A-43F0-A9C5-B3DF7E3BF96D}"/>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7D4261FD-9A83-4A2F-922D-3A92ED0025D9}"/>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4" name="TextBox 3">
            <a:extLst>
              <a:ext uri="{FF2B5EF4-FFF2-40B4-BE49-F238E27FC236}">
                <a16:creationId xmlns:a16="http://schemas.microsoft.com/office/drawing/2014/main" id="{1E6D9709-695B-4EBC-96B6-06CA9FD7C3DF}"/>
              </a:ext>
            </a:extLst>
          </p:cNvPr>
          <p:cNvSpPr txBox="1"/>
          <p:nvPr/>
        </p:nvSpPr>
        <p:spPr>
          <a:xfrm>
            <a:off x="746082" y="696574"/>
            <a:ext cx="5365827" cy="413703"/>
          </a:xfrm>
          <a:prstGeom prst="rect">
            <a:avLst/>
          </a:prstGeom>
          <a:noFill/>
        </p:spPr>
        <p:txBody>
          <a:bodyPr wrap="square" rtlCol="0">
            <a:spAutoFit/>
          </a:bodyPr>
          <a:lstStyle/>
          <a:p>
            <a:pPr algn="ctr">
              <a:lnSpc>
                <a:spcPct val="150000"/>
              </a:lnSpc>
            </a:pPr>
            <a:r>
              <a:rPr lang="vi-VN" sz="1600" b="1" dirty="0">
                <a:solidFill>
                  <a:schemeClr val="accent1">
                    <a:lumMod val="50000"/>
                  </a:schemeClr>
                </a:solidFill>
                <a:latin typeface="UTM Avo" panose="02040603050506020204" pitchFamily="18" charset="0"/>
              </a:rPr>
              <a:t>Tôi là học sinh lớp 2</a:t>
            </a:r>
            <a:endParaRPr lang="en-US" sz="1600" b="1" dirty="0">
              <a:solidFill>
                <a:schemeClr val="accent1">
                  <a:lumMod val="50000"/>
                </a:schemeClr>
              </a:solidFill>
              <a:latin typeface="UTM Avo" panose="02040603050506020204" pitchFamily="18" charset="0"/>
            </a:endParaRPr>
          </a:p>
        </p:txBody>
      </p:sp>
      <p:sp>
        <p:nvSpPr>
          <p:cNvPr id="5" name="TextBox 4">
            <a:extLst>
              <a:ext uri="{FF2B5EF4-FFF2-40B4-BE49-F238E27FC236}">
                <a16:creationId xmlns:a16="http://schemas.microsoft.com/office/drawing/2014/main" id="{FE99DC72-DB74-45FA-B8DD-3C53EC29E09C}"/>
              </a:ext>
            </a:extLst>
          </p:cNvPr>
          <p:cNvSpPr txBox="1"/>
          <p:nvPr/>
        </p:nvSpPr>
        <p:spPr>
          <a:xfrm>
            <a:off x="478465" y="1028930"/>
            <a:ext cx="5878369" cy="3654077"/>
          </a:xfrm>
          <a:prstGeom prst="rect">
            <a:avLst/>
          </a:prstGeom>
          <a:noFill/>
        </p:spPr>
        <p:txBody>
          <a:bodyPr wrap="square" rtlCol="0">
            <a:spAutoFit/>
          </a:bodyPr>
          <a:lstStyle/>
          <a:p>
            <a:pPr algn="just">
              <a:lnSpc>
                <a:spcPct val="150000"/>
              </a:lnSpc>
            </a:pPr>
            <a:r>
              <a:rPr lang="vi-VN" sz="1200" dirty="0">
                <a:latin typeface="UTM Avo" panose="02040603050506020204" pitchFamily="18" charset="0"/>
              </a:rPr>
              <a:t>      Ngày khai trường đã đến.</a:t>
            </a:r>
          </a:p>
          <a:p>
            <a:pPr algn="just">
              <a:lnSpc>
                <a:spcPct val="150000"/>
              </a:lnSpc>
            </a:pPr>
            <a:r>
              <a:rPr lang="vi-VN" sz="1200" dirty="0">
                <a:latin typeface="UTM Avo" panose="02040603050506020204" pitchFamily="18" charset="0"/>
              </a:rPr>
              <a:t>      Sáng sớm,</a:t>
            </a:r>
            <a:r>
              <a:rPr lang="vi-VN" sz="800" dirty="0">
                <a:latin typeface="UTM Avo" panose="02040603050506020204" pitchFamily="18" charset="0"/>
              </a:rPr>
              <a:t> </a:t>
            </a:r>
            <a:r>
              <a:rPr lang="vi-VN" sz="1200" dirty="0">
                <a:latin typeface="UTM Avo" panose="02040603050506020204" pitchFamily="18" charset="0"/>
              </a:rPr>
              <a:t>mẹ mới gọi một câu mà tôi đã </a:t>
            </a:r>
            <a:r>
              <a:rPr lang="vi-VN" sz="1200" b="1" dirty="0">
                <a:solidFill>
                  <a:srgbClr val="FF0000"/>
                </a:solidFill>
                <a:latin typeface="UTM Avo" panose="02040603050506020204" pitchFamily="18" charset="0"/>
              </a:rPr>
              <a:t>vùng dậy</a:t>
            </a:r>
            <a:r>
              <a:rPr lang="vi-VN" sz="1200" dirty="0">
                <a:latin typeface="UTM Avo" panose="02040603050506020204" pitchFamily="18" charset="0"/>
              </a:rPr>
              <a:t>, khác hẳn mọi ngày. </a:t>
            </a:r>
            <a:r>
              <a:rPr lang="vi-VN" sz="1200" b="1" dirty="0">
                <a:solidFill>
                  <a:srgbClr val="FF0000"/>
                </a:solidFill>
                <a:latin typeface="UTM Avo" panose="02040603050506020204" pitchFamily="18" charset="0"/>
              </a:rPr>
              <a:t>Loáng</a:t>
            </a:r>
            <a:r>
              <a:rPr lang="vi-VN" sz="1200" dirty="0">
                <a:latin typeface="UTM Avo" panose="02040603050506020204" pitchFamily="18" charset="0"/>
              </a:rPr>
              <a:t> một cái, tôi đã chuẩn bị xong mọi thứ. Bố ngạc nhiên nhìn tôi, còn mẹ cười tủm tỉm. Tôi </a:t>
            </a:r>
            <a:r>
              <a:rPr lang="vi-VN" sz="1200" b="1" dirty="0">
                <a:solidFill>
                  <a:srgbClr val="FF0000"/>
                </a:solidFill>
                <a:latin typeface="UTM Avo" panose="02040603050506020204" pitchFamily="18" charset="0"/>
              </a:rPr>
              <a:t>rối rít</a:t>
            </a:r>
            <a:r>
              <a:rPr lang="vi-VN" sz="1200" dirty="0">
                <a:latin typeface="UTM Avo" panose="02040603050506020204" pitchFamily="18" charset="0"/>
              </a:rPr>
              <a:t>: “Con muốn đến sớm nhất lớp.”.</a:t>
            </a:r>
          </a:p>
          <a:p>
            <a:pPr algn="just">
              <a:lnSpc>
                <a:spcPct val="150000"/>
              </a:lnSpc>
            </a:pPr>
            <a:r>
              <a:rPr lang="vi-VN" sz="1200" dirty="0">
                <a:latin typeface="UTM Avo" panose="02040603050506020204" pitchFamily="18" charset="0"/>
              </a:rPr>
              <a:t>      Tôi háo</a:t>
            </a:r>
            <a:r>
              <a:rPr lang="vi-VN" sz="1050" dirty="0">
                <a:latin typeface="UTM Avo" panose="02040603050506020204" pitchFamily="18" charset="0"/>
              </a:rPr>
              <a:t> </a:t>
            </a:r>
            <a:r>
              <a:rPr lang="vi-VN" sz="1200" dirty="0">
                <a:latin typeface="UTM Avo" panose="02040603050506020204" pitchFamily="18" charset="0"/>
              </a:rPr>
              <a:t>hức tưởng tượng ra cảnh mình đến đầu tiên, cất tiếng chào  thật to những bạn đến sau. Nhưng vừa đến cổng trường, tôi đã thấy mấy bạn cùng lớp đang </a:t>
            </a:r>
            <a:r>
              <a:rPr lang="vi-VN" sz="1200" b="1" dirty="0">
                <a:solidFill>
                  <a:srgbClr val="FF0000"/>
                </a:solidFill>
                <a:latin typeface="UTM Avo" panose="02040603050506020204" pitchFamily="18" charset="0"/>
              </a:rPr>
              <a:t>ríu rít </a:t>
            </a:r>
            <a:r>
              <a:rPr lang="vi-VN" sz="1200" dirty="0">
                <a:latin typeface="UTM Avo" panose="02040603050506020204" pitchFamily="18" charset="0"/>
              </a:rPr>
              <a:t>nói cười ở trong sân. Thì ra, không chỉ mình tôi muốn đến sớm nhất. Tôi chào mẹ, chạy ào vào cùng các bạn.</a:t>
            </a:r>
          </a:p>
          <a:p>
            <a:pPr algn="just">
              <a:lnSpc>
                <a:spcPct val="150000"/>
              </a:lnSpc>
            </a:pPr>
            <a:r>
              <a:rPr lang="vi-VN" sz="1200" dirty="0">
                <a:latin typeface="UTM Avo" panose="02040603050506020204" pitchFamily="18" charset="0"/>
              </a:rPr>
              <a:t>      Chúng tôi tranh nhau kể về chuyện ngày hè. Ngay cạnh chúng tôi,   mấy em lớp 1 đang </a:t>
            </a:r>
            <a:r>
              <a:rPr lang="vi-VN" sz="1200" b="1" dirty="0">
                <a:solidFill>
                  <a:srgbClr val="FF0000"/>
                </a:solidFill>
                <a:latin typeface="UTM Avo" panose="02040603050506020204" pitchFamily="18" charset="0"/>
              </a:rPr>
              <a:t>rụt rè níu</a:t>
            </a:r>
            <a:r>
              <a:rPr lang="vi-VN" sz="1200" dirty="0">
                <a:latin typeface="UTM Avo" panose="02040603050506020204" pitchFamily="18" charset="0"/>
              </a:rPr>
              <a:t> chặt tay bố mẹ, thật giống tôi năm ngoái. Trước các em, tôi cảm thấy mình lớn bổng lên. Tôi đã là học sinh lớp 2 rồi  cơ mà.</a:t>
            </a:r>
          </a:p>
          <a:p>
            <a:pPr algn="r">
              <a:lnSpc>
                <a:spcPct val="150000"/>
              </a:lnSpc>
            </a:pPr>
            <a:r>
              <a:rPr lang="vi-VN" sz="1200" dirty="0">
                <a:latin typeface="UTM Avo" panose="02040603050506020204" pitchFamily="18" charset="0"/>
              </a:rPr>
              <a:t>(Văn Giá)</a:t>
            </a:r>
            <a:endParaRPr lang="en-US" sz="1200" dirty="0">
              <a:latin typeface="UTM Avo" panose="02040603050506020204" pitchFamily="18" charset="0"/>
            </a:endParaRPr>
          </a:p>
        </p:txBody>
      </p:sp>
    </p:spTree>
    <p:extLst>
      <p:ext uri="{BB962C8B-B14F-4D97-AF65-F5344CB8AC3E}">
        <p14:creationId xmlns:p14="http://schemas.microsoft.com/office/powerpoint/2010/main" val="4129600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36B793-6A88-44A1-B24B-F006C1C39023}"/>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94C3FE11-E3AD-4B8D-8167-310087A2A51D}"/>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4" name="TextBox 3">
            <a:extLst>
              <a:ext uri="{FF2B5EF4-FFF2-40B4-BE49-F238E27FC236}">
                <a16:creationId xmlns:a16="http://schemas.microsoft.com/office/drawing/2014/main" id="{2E235BC4-7045-4FC5-AB59-F80D38E69717}"/>
              </a:ext>
            </a:extLst>
          </p:cNvPr>
          <p:cNvSpPr txBox="1"/>
          <p:nvPr/>
        </p:nvSpPr>
        <p:spPr>
          <a:xfrm>
            <a:off x="746084" y="941167"/>
            <a:ext cx="5365827" cy="453907"/>
          </a:xfrm>
          <a:prstGeom prst="rect">
            <a:avLst/>
          </a:prstGeom>
          <a:noFill/>
        </p:spPr>
        <p:txBody>
          <a:bodyPr wrap="square" rtlCol="0">
            <a:spAutoFit/>
          </a:bodyPr>
          <a:lstStyle/>
          <a:p>
            <a:pPr algn="ctr">
              <a:lnSpc>
                <a:spcPct val="150000"/>
              </a:lnSpc>
            </a:pPr>
            <a:r>
              <a:rPr lang="vi-VN" sz="1800" b="1" dirty="0">
                <a:solidFill>
                  <a:schemeClr val="accent6">
                    <a:lumMod val="50000"/>
                  </a:schemeClr>
                </a:solidFill>
                <a:latin typeface="UTM Avo" panose="02040603050506020204" pitchFamily="18" charset="0"/>
              </a:rPr>
              <a:t>Một số câu văn dài</a:t>
            </a:r>
            <a:endParaRPr lang="en-US" sz="1800" b="1" dirty="0">
              <a:solidFill>
                <a:schemeClr val="accent6">
                  <a:lumMod val="50000"/>
                </a:schemeClr>
              </a:solidFill>
              <a:latin typeface="UTM Avo" panose="02040603050506020204" pitchFamily="18" charset="0"/>
            </a:endParaRPr>
          </a:p>
        </p:txBody>
      </p:sp>
      <p:sp>
        <p:nvSpPr>
          <p:cNvPr id="5" name="Rectangle 4">
            <a:extLst>
              <a:ext uri="{FF2B5EF4-FFF2-40B4-BE49-F238E27FC236}">
                <a16:creationId xmlns:a16="http://schemas.microsoft.com/office/drawing/2014/main" id="{6667FBB8-E308-4818-9F63-400EF4DF6E5C}"/>
              </a:ext>
            </a:extLst>
          </p:cNvPr>
          <p:cNvSpPr/>
          <p:nvPr/>
        </p:nvSpPr>
        <p:spPr>
          <a:xfrm>
            <a:off x="430620" y="1698229"/>
            <a:ext cx="5996762" cy="870623"/>
          </a:xfrm>
          <a:prstGeom prst="rect">
            <a:avLst/>
          </a:prstGeom>
        </p:spPr>
        <p:txBody>
          <a:bodyPr wrap="square">
            <a:spAutoFit/>
          </a:bodyPr>
          <a:lstStyle/>
          <a:p>
            <a:pPr algn="just">
              <a:lnSpc>
                <a:spcPct val="150000"/>
              </a:lnSpc>
            </a:pPr>
            <a:r>
              <a:rPr lang="vi-VN" sz="1800" dirty="0">
                <a:latin typeface="UTM Avo" panose="02040603050506020204" pitchFamily="18" charset="0"/>
              </a:rPr>
              <a:t>     Nhưng vừa đến cổng trường, tôi đã thấy mấy bạn cùng lớp đang ríu rít nói cười ở trong sân. </a:t>
            </a:r>
            <a:endParaRPr lang="vi-VN" sz="1800" dirty="0"/>
          </a:p>
        </p:txBody>
      </p:sp>
      <p:sp>
        <p:nvSpPr>
          <p:cNvPr id="6" name="Oval 5">
            <a:extLst>
              <a:ext uri="{FF2B5EF4-FFF2-40B4-BE49-F238E27FC236}">
                <a16:creationId xmlns:a16="http://schemas.microsoft.com/office/drawing/2014/main" id="{1992EE46-0E6D-4C0E-8EBE-A57F0FB0674B}"/>
              </a:ext>
            </a:extLst>
          </p:cNvPr>
          <p:cNvSpPr/>
          <p:nvPr/>
        </p:nvSpPr>
        <p:spPr>
          <a:xfrm>
            <a:off x="521001" y="1835658"/>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id="{8F664209-5C52-4C42-AA15-5D89BA82CAB5}"/>
              </a:ext>
            </a:extLst>
          </p:cNvPr>
          <p:cNvSpPr/>
          <p:nvPr/>
        </p:nvSpPr>
        <p:spPr>
          <a:xfrm>
            <a:off x="430619" y="2816059"/>
            <a:ext cx="5996761" cy="870623"/>
          </a:xfrm>
          <a:prstGeom prst="rect">
            <a:avLst/>
          </a:prstGeom>
        </p:spPr>
        <p:txBody>
          <a:bodyPr wrap="square">
            <a:spAutoFit/>
          </a:bodyPr>
          <a:lstStyle/>
          <a:p>
            <a:pPr algn="just">
              <a:lnSpc>
                <a:spcPct val="150000"/>
              </a:lnSpc>
            </a:pPr>
            <a:r>
              <a:rPr lang="vi-VN" sz="1800" dirty="0">
                <a:latin typeface="UTM Avo" panose="02040603050506020204" pitchFamily="18" charset="0"/>
              </a:rPr>
              <a:t>     Ngay cạnh chúng tôi,  mấy em lớp 1 đang rụt rè níu chặt tay bố mẹ, thật giống tôi năm ngoái. </a:t>
            </a:r>
            <a:endParaRPr lang="vi-VN" sz="1800" dirty="0"/>
          </a:p>
        </p:txBody>
      </p:sp>
      <p:sp>
        <p:nvSpPr>
          <p:cNvPr id="8" name="Oval 7">
            <a:extLst>
              <a:ext uri="{FF2B5EF4-FFF2-40B4-BE49-F238E27FC236}">
                <a16:creationId xmlns:a16="http://schemas.microsoft.com/office/drawing/2014/main" id="{11077C17-7DA7-468E-B4DF-373E3726CC0E}"/>
              </a:ext>
            </a:extLst>
          </p:cNvPr>
          <p:cNvSpPr/>
          <p:nvPr/>
        </p:nvSpPr>
        <p:spPr>
          <a:xfrm>
            <a:off x="521001" y="2963943"/>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9" name="Straight Connector 8">
            <a:extLst>
              <a:ext uri="{FF2B5EF4-FFF2-40B4-BE49-F238E27FC236}">
                <a16:creationId xmlns:a16="http://schemas.microsoft.com/office/drawing/2014/main" id="{6FCAD331-D78F-492A-8C70-C0838D01E4E9}"/>
              </a:ext>
            </a:extLst>
          </p:cNvPr>
          <p:cNvCxnSpPr/>
          <p:nvPr/>
        </p:nvCxnSpPr>
        <p:spPr>
          <a:xfrm flipH="1">
            <a:off x="4263656" y="1698229"/>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6E22269-179D-4675-B1CA-B6465D6CEF54}"/>
              </a:ext>
            </a:extLst>
          </p:cNvPr>
          <p:cNvCxnSpPr/>
          <p:nvPr/>
        </p:nvCxnSpPr>
        <p:spPr>
          <a:xfrm flipH="1">
            <a:off x="1983841" y="2169042"/>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7FDFCF8-F006-4C30-ADDC-742750375F05}"/>
              </a:ext>
            </a:extLst>
          </p:cNvPr>
          <p:cNvCxnSpPr/>
          <p:nvPr/>
        </p:nvCxnSpPr>
        <p:spPr>
          <a:xfrm flipH="1">
            <a:off x="4184780" y="2181164"/>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B17AC47-5B50-4D4D-B323-5CE6FD0CA4F4}"/>
              </a:ext>
            </a:extLst>
          </p:cNvPr>
          <p:cNvCxnSpPr/>
          <p:nvPr/>
        </p:nvCxnSpPr>
        <p:spPr>
          <a:xfrm flipH="1">
            <a:off x="5588277" y="2181164"/>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DBAF783-4F0C-4CE2-B6EE-28595447914B}"/>
              </a:ext>
            </a:extLst>
          </p:cNvPr>
          <p:cNvCxnSpPr/>
          <p:nvPr/>
        </p:nvCxnSpPr>
        <p:spPr>
          <a:xfrm flipH="1">
            <a:off x="5551064" y="2181164"/>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1CDA67F-94D0-458E-BF01-92FA13BADCD4}"/>
              </a:ext>
            </a:extLst>
          </p:cNvPr>
          <p:cNvCxnSpPr/>
          <p:nvPr/>
        </p:nvCxnSpPr>
        <p:spPr>
          <a:xfrm flipH="1">
            <a:off x="3302274" y="2828687"/>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B9FABAE-44B9-4999-B5F1-4FF2A40F6C17}"/>
              </a:ext>
            </a:extLst>
          </p:cNvPr>
          <p:cNvCxnSpPr/>
          <p:nvPr/>
        </p:nvCxnSpPr>
        <p:spPr>
          <a:xfrm flipH="1">
            <a:off x="6323653" y="2845494"/>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BB8AEDB-DD56-4ABC-8761-C8E81EEA8E70}"/>
              </a:ext>
            </a:extLst>
          </p:cNvPr>
          <p:cNvCxnSpPr/>
          <p:nvPr/>
        </p:nvCxnSpPr>
        <p:spPr>
          <a:xfrm flipH="1">
            <a:off x="4976904" y="2828687"/>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D85B0E9-2437-4BE9-A1B2-065C0AE7A914}"/>
              </a:ext>
            </a:extLst>
          </p:cNvPr>
          <p:cNvCxnSpPr/>
          <p:nvPr/>
        </p:nvCxnSpPr>
        <p:spPr>
          <a:xfrm flipH="1">
            <a:off x="5642307" y="3251370"/>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1AE17FE-9975-4BDC-B05C-BFFC144CB503}"/>
              </a:ext>
            </a:extLst>
          </p:cNvPr>
          <p:cNvCxnSpPr/>
          <p:nvPr/>
        </p:nvCxnSpPr>
        <p:spPr>
          <a:xfrm flipH="1">
            <a:off x="5605094" y="3251370"/>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C6A566-6CF9-4D38-9445-F7500CA38881}"/>
              </a:ext>
            </a:extLst>
          </p:cNvPr>
          <p:cNvCxnSpPr/>
          <p:nvPr/>
        </p:nvCxnSpPr>
        <p:spPr>
          <a:xfrm flipH="1">
            <a:off x="2676684" y="3251370"/>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07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ppt_x"/>
                                          </p:val>
                                        </p:tav>
                                        <p:tav tm="100000">
                                          <p:val>
                                            <p:strVal val="#ppt_x"/>
                                          </p:val>
                                        </p:tav>
                                      </p:tavLst>
                                    </p:anim>
                                    <p:anim calcmode="lin" valueType="num">
                                      <p:cBhvr additive="base">
                                        <p:cTn id="66" dur="500" fill="hold"/>
                                        <p:tgtEl>
                                          <p:spTgt spid="16"/>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500" fill="hold"/>
                                        <p:tgtEl>
                                          <p:spTgt spid="17"/>
                                        </p:tgtEl>
                                        <p:attrNameLst>
                                          <p:attrName>ppt_x</p:attrName>
                                        </p:attrNameLst>
                                      </p:cBhvr>
                                      <p:tavLst>
                                        <p:tav tm="0">
                                          <p:val>
                                            <p:strVal val="#ppt_x"/>
                                          </p:val>
                                        </p:tav>
                                        <p:tav tm="100000">
                                          <p:val>
                                            <p:strVal val="#ppt_x"/>
                                          </p:val>
                                        </p:tav>
                                      </p:tavLst>
                                    </p:anim>
                                    <p:anim calcmode="lin" valueType="num">
                                      <p:cBhvr additive="base">
                                        <p:cTn id="70" dur="500" fill="hold"/>
                                        <p:tgtEl>
                                          <p:spTgt spid="17"/>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ppt_x"/>
                                          </p:val>
                                        </p:tav>
                                        <p:tav tm="100000">
                                          <p:val>
                                            <p:strVal val="#ppt_x"/>
                                          </p:val>
                                        </p:tav>
                                      </p:tavLst>
                                    </p:anim>
                                    <p:anim calcmode="lin" valueType="num">
                                      <p:cBhvr additive="base">
                                        <p:cTn id="7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30236B-5571-4172-A74B-9F0791061290}"/>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1A62A4E6-7F6B-4A1B-B96C-7ED3E900B41A}"/>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4" name="TextBox 3">
            <a:extLst>
              <a:ext uri="{FF2B5EF4-FFF2-40B4-BE49-F238E27FC236}">
                <a16:creationId xmlns:a16="http://schemas.microsoft.com/office/drawing/2014/main" id="{8BE9C20D-D326-4D5D-8B94-D61D87E5264B}"/>
              </a:ext>
            </a:extLst>
          </p:cNvPr>
          <p:cNvSpPr txBox="1"/>
          <p:nvPr/>
        </p:nvSpPr>
        <p:spPr>
          <a:xfrm>
            <a:off x="746084" y="941167"/>
            <a:ext cx="5365827" cy="453907"/>
          </a:xfrm>
          <a:prstGeom prst="rect">
            <a:avLst/>
          </a:prstGeom>
          <a:noFill/>
        </p:spPr>
        <p:txBody>
          <a:bodyPr wrap="square" rtlCol="0">
            <a:spAutoFit/>
          </a:bodyPr>
          <a:lstStyle/>
          <a:p>
            <a:pPr algn="ctr">
              <a:lnSpc>
                <a:spcPct val="150000"/>
              </a:lnSpc>
            </a:pPr>
            <a:r>
              <a:rPr lang="vi-VN" sz="1800" b="1" dirty="0">
                <a:solidFill>
                  <a:schemeClr val="accent6">
                    <a:lumMod val="50000"/>
                  </a:schemeClr>
                </a:solidFill>
                <a:latin typeface="UTM Avo" panose="02040603050506020204" pitchFamily="18" charset="0"/>
              </a:rPr>
              <a:t>Từ ngữ</a:t>
            </a:r>
            <a:endParaRPr lang="en-US" sz="1800" b="1" dirty="0">
              <a:solidFill>
                <a:schemeClr val="accent6">
                  <a:lumMod val="50000"/>
                </a:schemeClr>
              </a:solidFill>
              <a:latin typeface="UTM Avo" panose="02040603050506020204" pitchFamily="18" charset="0"/>
            </a:endParaRPr>
          </a:p>
        </p:txBody>
      </p:sp>
      <p:sp>
        <p:nvSpPr>
          <p:cNvPr id="5" name="Rectangle 4">
            <a:extLst>
              <a:ext uri="{FF2B5EF4-FFF2-40B4-BE49-F238E27FC236}">
                <a16:creationId xmlns:a16="http://schemas.microsoft.com/office/drawing/2014/main" id="{E9B93AEE-39F9-4EBE-BA06-A67844B952C1}"/>
              </a:ext>
            </a:extLst>
          </p:cNvPr>
          <p:cNvSpPr/>
          <p:nvPr/>
        </p:nvSpPr>
        <p:spPr>
          <a:xfrm>
            <a:off x="460224" y="1435196"/>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Loáng (một cái)</a:t>
            </a:r>
            <a:endParaRPr lang="vi-VN" sz="1800" dirty="0"/>
          </a:p>
        </p:txBody>
      </p:sp>
      <p:sp>
        <p:nvSpPr>
          <p:cNvPr id="6" name="Oval 5">
            <a:extLst>
              <a:ext uri="{FF2B5EF4-FFF2-40B4-BE49-F238E27FC236}">
                <a16:creationId xmlns:a16="http://schemas.microsoft.com/office/drawing/2014/main" id="{78898CB5-6DD4-45FF-94F1-AB412825FF47}"/>
              </a:ext>
            </a:extLst>
          </p:cNvPr>
          <p:cNvSpPr/>
          <p:nvPr/>
        </p:nvSpPr>
        <p:spPr>
          <a:xfrm>
            <a:off x="550605" y="1572625"/>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id="{90D3ED9D-A7D6-4538-B3D2-6833909DB01C}"/>
              </a:ext>
            </a:extLst>
          </p:cNvPr>
          <p:cNvSpPr/>
          <p:nvPr/>
        </p:nvSpPr>
        <p:spPr>
          <a:xfrm>
            <a:off x="443723" y="2146156"/>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Níu</a:t>
            </a:r>
            <a:endParaRPr lang="vi-VN" sz="1800" dirty="0"/>
          </a:p>
        </p:txBody>
      </p:sp>
      <p:sp>
        <p:nvSpPr>
          <p:cNvPr id="8" name="Oval 7">
            <a:extLst>
              <a:ext uri="{FF2B5EF4-FFF2-40B4-BE49-F238E27FC236}">
                <a16:creationId xmlns:a16="http://schemas.microsoft.com/office/drawing/2014/main" id="{1899420E-519C-4C45-9D8A-4FDDA77931E1}"/>
              </a:ext>
            </a:extLst>
          </p:cNvPr>
          <p:cNvSpPr/>
          <p:nvPr/>
        </p:nvSpPr>
        <p:spPr>
          <a:xfrm>
            <a:off x="534104" y="2283585"/>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a:extLst>
              <a:ext uri="{FF2B5EF4-FFF2-40B4-BE49-F238E27FC236}">
                <a16:creationId xmlns:a16="http://schemas.microsoft.com/office/drawing/2014/main" id="{92A562F3-3A79-456F-AA3D-ECDE3D1B9B6E}"/>
              </a:ext>
            </a:extLst>
          </p:cNvPr>
          <p:cNvSpPr/>
          <p:nvPr/>
        </p:nvSpPr>
        <p:spPr>
          <a:xfrm>
            <a:off x="430620" y="2794685"/>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Lớn bổng</a:t>
            </a:r>
            <a:endParaRPr lang="vi-VN" sz="1800" dirty="0"/>
          </a:p>
        </p:txBody>
      </p:sp>
      <p:sp>
        <p:nvSpPr>
          <p:cNvPr id="10" name="Oval 9">
            <a:extLst>
              <a:ext uri="{FF2B5EF4-FFF2-40B4-BE49-F238E27FC236}">
                <a16:creationId xmlns:a16="http://schemas.microsoft.com/office/drawing/2014/main" id="{24412109-FAD5-47DF-8CE7-07BEFCFF584E}"/>
              </a:ext>
            </a:extLst>
          </p:cNvPr>
          <p:cNvSpPr/>
          <p:nvPr/>
        </p:nvSpPr>
        <p:spPr>
          <a:xfrm>
            <a:off x="521001" y="293211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a:extLst>
              <a:ext uri="{FF2B5EF4-FFF2-40B4-BE49-F238E27FC236}">
                <a16:creationId xmlns:a16="http://schemas.microsoft.com/office/drawing/2014/main" id="{DE7D1D45-3D61-4AE0-A71B-B62257A185D9}"/>
              </a:ext>
            </a:extLst>
          </p:cNvPr>
          <p:cNvSpPr txBox="1"/>
          <p:nvPr/>
        </p:nvSpPr>
        <p:spPr>
          <a:xfrm>
            <a:off x="2648427" y="1435196"/>
            <a:ext cx="1620348" cy="453907"/>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rất nhanh</a:t>
            </a:r>
            <a:endParaRPr lang="en-US" sz="1800" dirty="0">
              <a:solidFill>
                <a:schemeClr val="accent6">
                  <a:lumMod val="50000"/>
                </a:schemeClr>
              </a:solidFill>
              <a:latin typeface="UTM Avo" panose="02040603050506020204" pitchFamily="18" charset="0"/>
            </a:endParaRPr>
          </a:p>
        </p:txBody>
      </p:sp>
      <p:sp>
        <p:nvSpPr>
          <p:cNvPr id="12" name="TextBox 11">
            <a:extLst>
              <a:ext uri="{FF2B5EF4-FFF2-40B4-BE49-F238E27FC236}">
                <a16:creationId xmlns:a16="http://schemas.microsoft.com/office/drawing/2014/main" id="{126263BB-ED88-4763-8DE9-626A212F440F}"/>
              </a:ext>
            </a:extLst>
          </p:cNvPr>
          <p:cNvSpPr txBox="1"/>
          <p:nvPr/>
        </p:nvSpPr>
        <p:spPr>
          <a:xfrm>
            <a:off x="1231205" y="2146764"/>
            <a:ext cx="3906348" cy="449034"/>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nắm lấy và kéo lại, kéo xuống</a:t>
            </a:r>
            <a:endParaRPr lang="en-US" sz="1800" dirty="0">
              <a:solidFill>
                <a:schemeClr val="accent6">
                  <a:lumMod val="50000"/>
                </a:schemeClr>
              </a:solidFill>
              <a:latin typeface="UTM Avo" panose="02040603050506020204" pitchFamily="18" charset="0"/>
            </a:endParaRPr>
          </a:p>
        </p:txBody>
      </p:sp>
      <p:pic>
        <p:nvPicPr>
          <p:cNvPr id="13" name="Picture 4" descr="Hình ảnh Cha Và Con Trai Ngày Của Cha Nhân Vật Hoạt Hình Phim Hoạt Hình Cha  Và Con Trai, Ngày, Hoạt, Trai miễn phí tải tập tin PNG PSDComment và Vector">
            <a:extLst>
              <a:ext uri="{FF2B5EF4-FFF2-40B4-BE49-F238E27FC236}">
                <a16:creationId xmlns:a16="http://schemas.microsoft.com/office/drawing/2014/main" id="{9D56D7C5-511A-41B1-A7FB-E9671F8AA2E8}"/>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0336" t="5145" r="25917" b="5145"/>
          <a:stretch/>
        </p:blipFill>
        <p:spPr bwMode="auto">
          <a:xfrm>
            <a:off x="5013754" y="1260321"/>
            <a:ext cx="1004273" cy="1676268"/>
          </a:xfrm>
          <a:prstGeom prst="round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2BA5D86-98CB-4185-96C8-359E5555254C}"/>
              </a:ext>
            </a:extLst>
          </p:cNvPr>
          <p:cNvSpPr txBox="1"/>
          <p:nvPr/>
        </p:nvSpPr>
        <p:spPr>
          <a:xfrm>
            <a:off x="1876094" y="2797631"/>
            <a:ext cx="3105805" cy="449034"/>
          </a:xfrm>
          <a:prstGeom prst="rect">
            <a:avLst/>
          </a:prstGeom>
          <a:noFill/>
        </p:spPr>
        <p:txBody>
          <a:bodyPr wrap="square" rtlCol="0">
            <a:spAutoFit/>
          </a:bodyPr>
          <a:lstStyle/>
          <a:p>
            <a:pPr>
              <a:lnSpc>
                <a:spcPct val="150000"/>
              </a:lnSpc>
            </a:pPr>
            <a:r>
              <a:rPr lang="vi-VN" sz="1800">
                <a:solidFill>
                  <a:schemeClr val="accent6">
                    <a:lumMod val="50000"/>
                  </a:schemeClr>
                </a:solidFill>
                <a:latin typeface="UTM Avo" panose="02040603050506020204" pitchFamily="18" charset="0"/>
              </a:rPr>
              <a:t>: lớn nhanh, vượt hẳn lên</a:t>
            </a:r>
            <a:endParaRPr lang="en-US" sz="1800" dirty="0">
              <a:solidFill>
                <a:schemeClr val="accent6">
                  <a:lumMod val="50000"/>
                </a:schemeClr>
              </a:solidFill>
              <a:latin typeface="UTM Avo" panose="02040603050506020204" pitchFamily="18" charset="0"/>
            </a:endParaRPr>
          </a:p>
        </p:txBody>
      </p:sp>
      <p:pic>
        <p:nvPicPr>
          <p:cNvPr id="15" name="Picture 8" descr="Cartoon Network: When I Grow Up Cartoon">
            <a:extLst>
              <a:ext uri="{FF2B5EF4-FFF2-40B4-BE49-F238E27FC236}">
                <a16:creationId xmlns:a16="http://schemas.microsoft.com/office/drawing/2014/main" id="{CC375E15-27BF-4239-9636-E9C4B0CA94E4}"/>
              </a:ext>
            </a:extLst>
          </p:cNvPr>
          <p:cNvPicPr>
            <a:picLocks noChangeAspect="1" noChangeArrowheads="1"/>
          </p:cNvPicPr>
          <p:nvPr/>
        </p:nvPicPr>
        <p:blipFill rotWithShape="1">
          <a:blip r:embed="rId5">
            <a:clrChange>
              <a:clrFrom>
                <a:srgbClr val="CFCFCF"/>
              </a:clrFrom>
              <a:clrTo>
                <a:srgbClr val="CFCFCF">
                  <a:alpha val="0"/>
                </a:srgbClr>
              </a:clrTo>
            </a:clrChange>
            <a:extLst>
              <a:ext uri="{28A0092B-C50C-407E-A947-70E740481C1C}">
                <a14:useLocalDpi xmlns:a14="http://schemas.microsoft.com/office/drawing/2010/main" val="0"/>
              </a:ext>
            </a:extLst>
          </a:blip>
          <a:srcRect l="49669"/>
          <a:stretch/>
        </p:blipFill>
        <p:spPr bwMode="auto">
          <a:xfrm>
            <a:off x="2648427" y="3213353"/>
            <a:ext cx="1461566" cy="1632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75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animBg="1"/>
      <p:bldP spid="9" grpId="0"/>
      <p:bldP spid="10" grpId="0" animBg="1"/>
      <p:bldP spid="11"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94A9E2-44DB-43E5-908E-045F32845B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71285" y="355716"/>
            <a:ext cx="1247865" cy="1249801"/>
          </a:xfrm>
          <a:prstGeom prst="ellipse">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371285" y="1705000"/>
            <a:ext cx="6119826" cy="14773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1. </a:t>
            </a:r>
            <a:r>
              <a:rPr lang="vi-VN" sz="1500" dirty="0">
                <a:latin typeface="UTM Avo" panose="02040603050506020204" pitchFamily="18" charset="0"/>
              </a:rPr>
              <a:t>Những chi tiết nào cho thấy bạn nhỏ rất háo hức đến trường vào ngày khai trường?</a:t>
            </a:r>
          </a:p>
          <a:p>
            <a:pPr algn="just">
              <a:lnSpc>
                <a:spcPct val="150000"/>
              </a:lnSpc>
            </a:pPr>
            <a:r>
              <a:rPr lang="vi-VN" sz="1500" dirty="0">
                <a:latin typeface="UTM Avo" panose="02040603050506020204" pitchFamily="18" charset="0"/>
              </a:rPr>
              <a:t>     a. vùng dậy		b. muốn đến sớm nhất lớp</a:t>
            </a:r>
          </a:p>
          <a:p>
            <a:pPr algn="just">
              <a:lnSpc>
                <a:spcPct val="150000"/>
              </a:lnSpc>
            </a:pPr>
            <a:r>
              <a:rPr lang="vi-VN" sz="1500" dirty="0">
                <a:latin typeface="UTM Avo" panose="02040603050506020204" pitchFamily="18" charset="0"/>
              </a:rPr>
              <a:t>     c. chuẩn bị rất nhanh	</a:t>
            </a:r>
            <a:r>
              <a:rPr lang="en-US" sz="1500" dirty="0" smtClean="0">
                <a:latin typeface="UTM Avo" panose="02040603050506020204" pitchFamily="18" charset="0"/>
              </a:rPr>
              <a:t>                     </a:t>
            </a:r>
            <a:r>
              <a:rPr lang="vi-VN" sz="1500" dirty="0" smtClean="0">
                <a:latin typeface="UTM Avo" panose="02040603050506020204" pitchFamily="18" charset="0"/>
              </a:rPr>
              <a:t>d</a:t>
            </a:r>
            <a:r>
              <a:rPr lang="vi-VN" sz="1500" dirty="0">
                <a:latin typeface="UTM Avo" panose="02040603050506020204" pitchFamily="18" charset="0"/>
              </a:rPr>
              <a:t>. thấy mình lớn bổng lên</a:t>
            </a:r>
          </a:p>
        </p:txBody>
      </p:sp>
      <p:sp>
        <p:nvSpPr>
          <p:cNvPr id="7" name="TextBox 6">
            <a:extLst>
              <a:ext uri="{FF2B5EF4-FFF2-40B4-BE49-F238E27FC236}">
                <a16:creationId xmlns:a16="http://schemas.microsoft.com/office/drawing/2014/main" id="{16C88818-C0C0-400F-98A9-FC392E078C62}"/>
              </a:ext>
            </a:extLst>
          </p:cNvPr>
          <p:cNvSpPr txBox="1"/>
          <p:nvPr/>
        </p:nvSpPr>
        <p:spPr>
          <a:xfrm>
            <a:off x="369087" y="3133340"/>
            <a:ext cx="6119826" cy="735842"/>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2. </a:t>
            </a:r>
            <a:r>
              <a:rPr lang="vi-VN" sz="1500" dirty="0">
                <a:latin typeface="UTM Avo" panose="02040603050506020204" pitchFamily="18" charset="0"/>
              </a:rPr>
              <a:t>Bạn ấy có thực hiện được mong muốn đến sớm nhất lớp không? Vì sao?</a:t>
            </a:r>
          </a:p>
        </p:txBody>
      </p:sp>
      <p:sp>
        <p:nvSpPr>
          <p:cNvPr id="11" name="TextBox 10">
            <a:extLst>
              <a:ext uri="{FF2B5EF4-FFF2-40B4-BE49-F238E27FC236}">
                <a16:creationId xmlns:a16="http://schemas.microsoft.com/office/drawing/2014/main" id="{F3700BE8-37E7-464C-9E38-7AD2A3E286EA}"/>
              </a:ext>
            </a:extLst>
          </p:cNvPr>
          <p:cNvSpPr txBox="1"/>
          <p:nvPr/>
        </p:nvSpPr>
        <p:spPr>
          <a:xfrm>
            <a:off x="369087" y="3825838"/>
            <a:ext cx="6119826" cy="735842"/>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vi-VN" sz="1500" dirty="0">
                <a:solidFill>
                  <a:schemeClr val="accent6">
                    <a:lumMod val="75000"/>
                  </a:schemeClr>
                </a:solidFill>
                <a:latin typeface="UTM Avo" panose="02040603050506020204" pitchFamily="18" charset="0"/>
              </a:rPr>
              <a:t>Bạn ấy không thực hiện được mong </a:t>
            </a:r>
            <a:r>
              <a:rPr lang="vi-VN" sz="1500">
                <a:solidFill>
                  <a:schemeClr val="accent6">
                    <a:lumMod val="75000"/>
                  </a:schemeClr>
                </a:solidFill>
                <a:latin typeface="UTM Avo" panose="02040603050506020204" pitchFamily="18" charset="0"/>
              </a:rPr>
              <a:t>muốn đó </a:t>
            </a:r>
            <a:r>
              <a:rPr lang="vi-VN" sz="1500" dirty="0">
                <a:solidFill>
                  <a:schemeClr val="accent6">
                    <a:lumMod val="75000"/>
                  </a:schemeClr>
                </a:solidFill>
                <a:latin typeface="UTM Avo" panose="02040603050506020204" pitchFamily="18" charset="0"/>
              </a:rPr>
              <a:t>vì các bạn khác cũng muốn đến sớm và nhiều bạn đã đến trước bạn ấy.</a:t>
            </a:r>
          </a:p>
        </p:txBody>
      </p:sp>
      <p:sp>
        <p:nvSpPr>
          <p:cNvPr id="2" name="Oval 1">
            <a:extLst>
              <a:ext uri="{FF2B5EF4-FFF2-40B4-BE49-F238E27FC236}">
                <a16:creationId xmlns:a16="http://schemas.microsoft.com/office/drawing/2014/main" id="{D13CEEAA-25E8-41D8-8576-F3C2DDD7E4D7}"/>
              </a:ext>
            </a:extLst>
          </p:cNvPr>
          <p:cNvSpPr/>
          <p:nvPr/>
        </p:nvSpPr>
        <p:spPr>
          <a:xfrm>
            <a:off x="627320" y="2477700"/>
            <a:ext cx="329609" cy="3296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Oval 11">
            <a:extLst>
              <a:ext uri="{FF2B5EF4-FFF2-40B4-BE49-F238E27FC236}">
                <a16:creationId xmlns:a16="http://schemas.microsoft.com/office/drawing/2014/main" id="{17D1DA9B-4311-4AD9-9933-089EFFBE626B}"/>
              </a:ext>
            </a:extLst>
          </p:cNvPr>
          <p:cNvSpPr/>
          <p:nvPr/>
        </p:nvSpPr>
        <p:spPr>
          <a:xfrm>
            <a:off x="627320" y="2823948"/>
            <a:ext cx="329609" cy="3296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Oval 13">
            <a:extLst>
              <a:ext uri="{FF2B5EF4-FFF2-40B4-BE49-F238E27FC236}">
                <a16:creationId xmlns:a16="http://schemas.microsoft.com/office/drawing/2014/main" id="{D8E3C35F-8F3E-461A-89BA-DB30B594D609}"/>
              </a:ext>
            </a:extLst>
          </p:cNvPr>
          <p:cNvSpPr/>
          <p:nvPr/>
        </p:nvSpPr>
        <p:spPr>
          <a:xfrm>
            <a:off x="3099391" y="2477700"/>
            <a:ext cx="329609" cy="3296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a:extLst>
              <a:ext uri="{FF2B5EF4-FFF2-40B4-BE49-F238E27FC236}">
                <a16:creationId xmlns:a16="http://schemas.microsoft.com/office/drawing/2014/main" id="{CC238813-6EDC-49C5-8D5C-B80523462C08}"/>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spTree>
    <p:custDataLst>
      <p:tags r:id="rId1"/>
    </p:custDataLst>
    <p:extLst>
      <p:ext uri="{BB962C8B-B14F-4D97-AF65-F5344CB8AC3E}">
        <p14:creationId xmlns:p14="http://schemas.microsoft.com/office/powerpoint/2010/main" val="105107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1" grpId="0"/>
      <p:bldP spid="2" grpId="0" animBg="1"/>
      <p:bldP spid="12"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D55338-2E38-446A-9940-5A00DA1F8DD0}"/>
              </a:ext>
            </a:extLst>
          </p:cNvPr>
          <p:cNvSpPr txBox="1"/>
          <p:nvPr/>
        </p:nvSpPr>
        <p:spPr>
          <a:xfrm>
            <a:off x="455481" y="471656"/>
            <a:ext cx="6119826"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3. </a:t>
            </a:r>
            <a:r>
              <a:rPr lang="vi-VN" sz="1500" dirty="0">
                <a:latin typeface="UTM Avo" panose="02040603050506020204" pitchFamily="18" charset="0"/>
              </a:rPr>
              <a:t>Bạn ấy nhận ra mình thay đổi như thế nào khi lên lớp 2?</a:t>
            </a:r>
          </a:p>
        </p:txBody>
      </p:sp>
      <p:sp>
        <p:nvSpPr>
          <p:cNvPr id="3" name="TextBox 2">
            <a:extLst>
              <a:ext uri="{FF2B5EF4-FFF2-40B4-BE49-F238E27FC236}">
                <a16:creationId xmlns:a16="http://schemas.microsoft.com/office/drawing/2014/main" id="{864CFADA-286A-4D5B-8854-FD11F6827570}"/>
              </a:ext>
            </a:extLst>
          </p:cNvPr>
          <p:cNvSpPr txBox="1"/>
          <p:nvPr/>
        </p:nvSpPr>
        <p:spPr>
          <a:xfrm>
            <a:off x="455481" y="886341"/>
            <a:ext cx="6119826"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vi-VN" sz="1500" dirty="0">
                <a:solidFill>
                  <a:schemeClr val="accent6">
                    <a:lumMod val="75000"/>
                  </a:schemeClr>
                </a:solidFill>
                <a:latin typeface="UTM Avo" panose="02040603050506020204" pitchFamily="18" charset="0"/>
              </a:rPr>
              <a:t>Bạn ấy thấy mình lớn bổng lên.</a:t>
            </a:r>
          </a:p>
        </p:txBody>
      </p:sp>
      <p:pic>
        <p:nvPicPr>
          <p:cNvPr id="4" name="Picture 2">
            <a:extLst>
              <a:ext uri="{FF2B5EF4-FFF2-40B4-BE49-F238E27FC236}">
                <a16:creationId xmlns:a16="http://schemas.microsoft.com/office/drawing/2014/main" id="{076B7322-B1E5-4A3C-AF6F-B9E0474C5860}"/>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455481" y="1224025"/>
            <a:ext cx="590366" cy="5088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9359E7B-1BD9-440C-B748-75A3BC9BBDE4}"/>
              </a:ext>
            </a:extLst>
          </p:cNvPr>
          <p:cNvSpPr txBox="1"/>
          <p:nvPr/>
        </p:nvSpPr>
        <p:spPr>
          <a:xfrm>
            <a:off x="934442" y="1275762"/>
            <a:ext cx="6119826" cy="392928"/>
          </a:xfrm>
          <a:prstGeom prst="rect">
            <a:avLst/>
          </a:prstGeom>
          <a:noFill/>
        </p:spPr>
        <p:txBody>
          <a:bodyPr wrap="square" rtlCol="0">
            <a:spAutoFit/>
          </a:bodyPr>
          <a:lstStyle/>
          <a:p>
            <a:pPr algn="just">
              <a:lnSpc>
                <a:spcPct val="150000"/>
              </a:lnSpc>
            </a:pPr>
            <a:r>
              <a:rPr lang="vi-VN" sz="1500" dirty="0">
                <a:latin typeface="UTM Avo" panose="02040603050506020204" pitchFamily="18" charset="0"/>
              </a:rPr>
              <a:t>Các em thấy mình có gì khác so với khi vào lớp 1 không?</a:t>
            </a:r>
          </a:p>
        </p:txBody>
      </p:sp>
      <p:sp>
        <p:nvSpPr>
          <p:cNvPr id="6" name="TextBox 5">
            <a:extLst>
              <a:ext uri="{FF2B5EF4-FFF2-40B4-BE49-F238E27FC236}">
                <a16:creationId xmlns:a16="http://schemas.microsoft.com/office/drawing/2014/main" id="{43C98745-79D1-4534-86CC-6231F3D61725}"/>
              </a:ext>
            </a:extLst>
          </p:cNvPr>
          <p:cNvSpPr txBox="1"/>
          <p:nvPr/>
        </p:nvSpPr>
        <p:spPr>
          <a:xfrm>
            <a:off x="455481" y="1751095"/>
            <a:ext cx="6119826"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4. </a:t>
            </a:r>
            <a:r>
              <a:rPr lang="vi-VN" sz="1500" dirty="0">
                <a:latin typeface="UTM Avo" panose="02040603050506020204" pitchFamily="18" charset="0"/>
              </a:rPr>
              <a:t>Tìm tranh thích hợp với mỗi đoạn trong bài đọc.</a:t>
            </a:r>
          </a:p>
        </p:txBody>
      </p:sp>
      <p:pic>
        <p:nvPicPr>
          <p:cNvPr id="7" name="Picture 6">
            <a:extLst>
              <a:ext uri="{FF2B5EF4-FFF2-40B4-BE49-F238E27FC236}">
                <a16:creationId xmlns:a16="http://schemas.microsoft.com/office/drawing/2014/main" id="{CBB75489-597E-4695-8354-06B26EEA2D49}"/>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r="68088"/>
          <a:stretch/>
        </p:blipFill>
        <p:spPr>
          <a:xfrm>
            <a:off x="795369" y="2115922"/>
            <a:ext cx="1519078" cy="1985092"/>
          </a:xfrm>
          <a:prstGeom prst="rect">
            <a:avLst/>
          </a:prstGeom>
        </p:spPr>
      </p:pic>
      <p:pic>
        <p:nvPicPr>
          <p:cNvPr id="8" name="Picture 7">
            <a:extLst>
              <a:ext uri="{FF2B5EF4-FFF2-40B4-BE49-F238E27FC236}">
                <a16:creationId xmlns:a16="http://schemas.microsoft.com/office/drawing/2014/main" id="{6F03AD6B-14D3-4974-A559-842E6AB5128E}"/>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34361" r="33727"/>
          <a:stretch/>
        </p:blipFill>
        <p:spPr>
          <a:xfrm>
            <a:off x="2654335" y="2144023"/>
            <a:ext cx="1519078" cy="1985092"/>
          </a:xfrm>
          <a:prstGeom prst="rect">
            <a:avLst/>
          </a:prstGeom>
        </p:spPr>
      </p:pic>
      <p:pic>
        <p:nvPicPr>
          <p:cNvPr id="9" name="Picture 8">
            <a:extLst>
              <a:ext uri="{FF2B5EF4-FFF2-40B4-BE49-F238E27FC236}">
                <a16:creationId xmlns:a16="http://schemas.microsoft.com/office/drawing/2014/main" id="{38379013-83AF-4AED-A48E-7140EF3439F5}"/>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67453" t="634" r="635" b="-634"/>
          <a:stretch/>
        </p:blipFill>
        <p:spPr>
          <a:xfrm>
            <a:off x="4614821" y="2144023"/>
            <a:ext cx="1519078" cy="1985092"/>
          </a:xfrm>
          <a:prstGeom prst="rect">
            <a:avLst/>
          </a:prstGeom>
        </p:spPr>
      </p:pic>
      <p:sp>
        <p:nvSpPr>
          <p:cNvPr id="10" name="TextBox 9">
            <a:extLst>
              <a:ext uri="{FF2B5EF4-FFF2-40B4-BE49-F238E27FC236}">
                <a16:creationId xmlns:a16="http://schemas.microsoft.com/office/drawing/2014/main" id="{3BE5F927-0EE8-4B5C-BE97-24969307CD9C}"/>
              </a:ext>
            </a:extLst>
          </p:cNvPr>
          <p:cNvSpPr txBox="1"/>
          <p:nvPr/>
        </p:nvSpPr>
        <p:spPr>
          <a:xfrm>
            <a:off x="663624" y="4090045"/>
            <a:ext cx="1859855" cy="553998"/>
          </a:xfrm>
          <a:prstGeom prst="rect">
            <a:avLst/>
          </a:prstGeom>
          <a:noFill/>
        </p:spPr>
        <p:txBody>
          <a:bodyPr wrap="square" rtlCol="0">
            <a:spAutoFit/>
          </a:bodyPr>
          <a:lstStyle/>
          <a:p>
            <a:pPr algn="ctr"/>
            <a:r>
              <a:rPr lang="vi-VN" sz="1500" dirty="0">
                <a:solidFill>
                  <a:schemeClr val="accent6">
                    <a:lumMod val="75000"/>
                  </a:schemeClr>
                </a:solidFill>
                <a:latin typeface="UTM Avo" panose="02040603050506020204" pitchFamily="18" charset="0"/>
              </a:rPr>
              <a:t>Bạn nhỏ chuẩn bị để đến trường.</a:t>
            </a:r>
          </a:p>
        </p:txBody>
      </p:sp>
      <p:sp>
        <p:nvSpPr>
          <p:cNvPr id="11" name="TextBox 10">
            <a:extLst>
              <a:ext uri="{FF2B5EF4-FFF2-40B4-BE49-F238E27FC236}">
                <a16:creationId xmlns:a16="http://schemas.microsoft.com/office/drawing/2014/main" id="{471F3BEB-1232-419D-95A0-9F4C5D10F992}"/>
              </a:ext>
            </a:extLst>
          </p:cNvPr>
          <p:cNvSpPr txBox="1"/>
          <p:nvPr/>
        </p:nvSpPr>
        <p:spPr>
          <a:xfrm>
            <a:off x="2483946" y="4101014"/>
            <a:ext cx="1859855" cy="553998"/>
          </a:xfrm>
          <a:prstGeom prst="rect">
            <a:avLst/>
          </a:prstGeom>
          <a:noFill/>
        </p:spPr>
        <p:txBody>
          <a:bodyPr wrap="square" rtlCol="0">
            <a:spAutoFit/>
          </a:bodyPr>
          <a:lstStyle/>
          <a:p>
            <a:pPr algn="ctr"/>
            <a:r>
              <a:rPr lang="vi-VN" sz="1500" dirty="0">
                <a:solidFill>
                  <a:schemeClr val="accent6">
                    <a:lumMod val="75000"/>
                  </a:schemeClr>
                </a:solidFill>
                <a:latin typeface="UTM Avo" panose="02040603050506020204" pitchFamily="18" charset="0"/>
              </a:rPr>
              <a:t>Bạn nhỏ chào mẹ để vào trường.</a:t>
            </a:r>
          </a:p>
        </p:txBody>
      </p:sp>
      <p:sp>
        <p:nvSpPr>
          <p:cNvPr id="12" name="TextBox 11">
            <a:extLst>
              <a:ext uri="{FF2B5EF4-FFF2-40B4-BE49-F238E27FC236}">
                <a16:creationId xmlns:a16="http://schemas.microsoft.com/office/drawing/2014/main" id="{26509FCC-0FE1-4E06-A788-478B6CD66F36}"/>
              </a:ext>
            </a:extLst>
          </p:cNvPr>
          <p:cNvSpPr txBox="1"/>
          <p:nvPr/>
        </p:nvSpPr>
        <p:spPr>
          <a:xfrm>
            <a:off x="4444432" y="4101014"/>
            <a:ext cx="1859855" cy="553998"/>
          </a:xfrm>
          <a:prstGeom prst="rect">
            <a:avLst/>
          </a:prstGeom>
          <a:noFill/>
        </p:spPr>
        <p:txBody>
          <a:bodyPr wrap="square" rtlCol="0">
            <a:spAutoFit/>
          </a:bodyPr>
          <a:lstStyle/>
          <a:p>
            <a:pPr algn="ctr"/>
            <a:r>
              <a:rPr lang="vi-VN" sz="1500" dirty="0">
                <a:solidFill>
                  <a:schemeClr val="accent6">
                    <a:lumMod val="75000"/>
                  </a:schemeClr>
                </a:solidFill>
                <a:latin typeface="UTM Avo" panose="02040603050506020204" pitchFamily="18" charset="0"/>
              </a:rPr>
              <a:t>Các bạn nhỏ gặp nhau.</a:t>
            </a:r>
          </a:p>
        </p:txBody>
      </p:sp>
    </p:spTree>
    <p:extLst>
      <p:ext uri="{BB962C8B-B14F-4D97-AF65-F5344CB8AC3E}">
        <p14:creationId xmlns:p14="http://schemas.microsoft.com/office/powerpoint/2010/main" val="178858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p:tgtEl>
                                          <p:spTgt spid="7"/>
                                        </p:tgtEl>
                                        <p:attrNameLst>
                                          <p:attrName>ppt_y</p:attrName>
                                        </p:attrNameLst>
                                      </p:cBhvr>
                                      <p:tavLst>
                                        <p:tav tm="0">
                                          <p:val>
                                            <p:strVal val="#ppt_y+#ppt_h*1.125000"/>
                                          </p:val>
                                        </p:tav>
                                        <p:tav tm="100000">
                                          <p:val>
                                            <p:strVal val="#ppt_y"/>
                                          </p:val>
                                        </p:tav>
                                      </p:tavLst>
                                    </p:anim>
                                    <p:animEffect transition="in" filter="wipe(up)">
                                      <p:cBhvr>
                                        <p:cTn id="33" dur="500"/>
                                        <p:tgtEl>
                                          <p:spTgt spid="7"/>
                                        </p:tgtEl>
                                      </p:cBhvr>
                                    </p:animEffect>
                                  </p:childTnLst>
                                </p:cTn>
                              </p:par>
                              <p:par>
                                <p:cTn id="34" presetID="12" presetClass="entr" presetSubtype="4"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p:tgtEl>
                                          <p:spTgt spid="8"/>
                                        </p:tgtEl>
                                        <p:attrNameLst>
                                          <p:attrName>ppt_y</p:attrName>
                                        </p:attrNameLst>
                                      </p:cBhvr>
                                      <p:tavLst>
                                        <p:tav tm="0">
                                          <p:val>
                                            <p:strVal val="#ppt_y+#ppt_h*1.125000"/>
                                          </p:val>
                                        </p:tav>
                                        <p:tav tm="100000">
                                          <p:val>
                                            <p:strVal val="#ppt_y"/>
                                          </p:val>
                                        </p:tav>
                                      </p:tavLst>
                                    </p:anim>
                                    <p:animEffect transition="in" filter="wipe(up)">
                                      <p:cBhvr>
                                        <p:cTn id="37" dur="500"/>
                                        <p:tgtEl>
                                          <p:spTgt spid="8"/>
                                        </p:tgtEl>
                                      </p:cBhvr>
                                    </p:animEffect>
                                  </p:childTnLst>
                                </p:cTn>
                              </p:par>
                              <p:par>
                                <p:cTn id="38" presetID="12" presetClass="entr" presetSubtype="4"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p:tgtEl>
                                          <p:spTgt spid="9"/>
                                        </p:tgtEl>
                                        <p:attrNameLst>
                                          <p:attrName>ppt_y</p:attrName>
                                        </p:attrNameLst>
                                      </p:cBhvr>
                                      <p:tavLst>
                                        <p:tav tm="0">
                                          <p:val>
                                            <p:strVal val="#ppt_y+#ppt_h*1.125000"/>
                                          </p:val>
                                        </p:tav>
                                        <p:tav tm="100000">
                                          <p:val>
                                            <p:strVal val="#ppt_y"/>
                                          </p:val>
                                        </p:tav>
                                      </p:tavLst>
                                    </p:anim>
                                    <p:animEffect transition="in" filter="wipe(up)">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nodeType="clickEffect">
                                  <p:stCondLst>
                                    <p:cond delay="0"/>
                                  </p:stCondLst>
                                  <p:childTnLst>
                                    <p:animMotion origin="layout" path="M -4.81481E-6 3.45679E-6 L -0.55694 -0.00556 " pathEditMode="relative" rAng="0" ptsTypes="AA">
                                      <p:cBhvr>
                                        <p:cTn id="45" dur="2000" fill="hold"/>
                                        <p:tgtEl>
                                          <p:spTgt spid="9"/>
                                        </p:tgtEl>
                                        <p:attrNameLst>
                                          <p:attrName>ppt_x</p:attrName>
                                          <p:attrName>ppt_y</p:attrName>
                                        </p:attrNameLst>
                                      </p:cBhvr>
                                      <p:rCtr x="-27847" y="-278"/>
                                    </p:animMotion>
                                  </p:childTnLst>
                                </p:cTn>
                              </p:par>
                              <p:par>
                                <p:cTn id="46" presetID="42" presetClass="path" presetSubtype="0" accel="50000" decel="50000" fill="hold" nodeType="withEffect">
                                  <p:stCondLst>
                                    <p:cond delay="0"/>
                                  </p:stCondLst>
                                  <p:childTnLst>
                                    <p:animMotion origin="layout" path="M -3.7037E-7 -9.87654E-7 L 0.55694 0.00556 " pathEditMode="relative" rAng="0" ptsTypes="AA">
                                      <p:cBhvr>
                                        <p:cTn id="47" dur="2000" fill="hold"/>
                                        <p:tgtEl>
                                          <p:spTgt spid="7"/>
                                        </p:tgtEl>
                                        <p:attrNameLst>
                                          <p:attrName>ppt_x</p:attrName>
                                          <p:attrName>ppt_y</p:attrName>
                                        </p:attrNameLst>
                                      </p:cBhvr>
                                      <p:rCtr x="27847" y="278"/>
                                    </p:animMotion>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additive="base">
                                        <p:cTn id="58" dur="500" fill="hold"/>
                                        <p:tgtEl>
                                          <p:spTgt spid="11"/>
                                        </p:tgtEl>
                                        <p:attrNameLst>
                                          <p:attrName>ppt_x</p:attrName>
                                        </p:attrNameLst>
                                      </p:cBhvr>
                                      <p:tavLst>
                                        <p:tav tm="0">
                                          <p:val>
                                            <p:strVal val="#ppt_x"/>
                                          </p:val>
                                        </p:tav>
                                        <p:tav tm="100000">
                                          <p:val>
                                            <p:strVal val="#ppt_x"/>
                                          </p:val>
                                        </p:tav>
                                      </p:tavLst>
                                    </p:anim>
                                    <p:anim calcmode="lin" valueType="num">
                                      <p:cBhvr additive="base">
                                        <p:cTn id="5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additive="base">
                                        <p:cTn id="64" dur="500" fill="hold"/>
                                        <p:tgtEl>
                                          <p:spTgt spid="12"/>
                                        </p:tgtEl>
                                        <p:attrNameLst>
                                          <p:attrName>ppt_x</p:attrName>
                                        </p:attrNameLst>
                                      </p:cBhvr>
                                      <p:tavLst>
                                        <p:tav tm="0">
                                          <p:val>
                                            <p:strVal val="#ppt_x"/>
                                          </p:val>
                                        </p:tav>
                                        <p:tav tm="100000">
                                          <p:val>
                                            <p:strVal val="#ppt_x"/>
                                          </p:val>
                                        </p:tav>
                                      </p:tavLst>
                                    </p:anim>
                                    <p:anim calcmode="lin" valueType="num">
                                      <p:cBhvr additive="base">
                                        <p:cTn id="6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10" grpId="0"/>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2139</TotalTime>
  <Words>1004</Words>
  <Application>Microsoft Office PowerPoint</Application>
  <PresentationFormat>Custom</PresentationFormat>
  <Paragraphs>69</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Wingdings</vt:lpstr>
      <vt:lpstr>Kalam</vt:lpstr>
      <vt:lpstr>UTM Cookies</vt:lpstr>
      <vt:lpstr>Montserrat</vt:lpstr>
      <vt:lpstr>UTM Avo</vt:lpstr>
      <vt:lpstr>Arial</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Admin</cp:lastModifiedBy>
  <cp:revision>86</cp:revision>
  <dcterms:modified xsi:type="dcterms:W3CDTF">2025-09-22T09:47:53Z</dcterms:modified>
</cp:coreProperties>
</file>